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51"/>
  </p:notesMasterIdLst>
  <p:handoutMasterIdLst>
    <p:handoutMasterId r:id="rId52"/>
  </p:handoutMasterIdLst>
  <p:sldIdLst>
    <p:sldId id="279"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6" r:id="rId49"/>
    <p:sldId id="355"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5738" autoAdjust="0"/>
  </p:normalViewPr>
  <p:slideViewPr>
    <p:cSldViewPr>
      <p:cViewPr varScale="1">
        <p:scale>
          <a:sx n="57" d="100"/>
          <a:sy n="57" d="100"/>
        </p:scale>
        <p:origin x="1722" y="66"/>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8538"/>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introduces students to programming with the Client-side Object Model (CSOM) in SharePoint Online. Emphasis will be placed on using CSOM when writing server-side C# code to implement the remote web of a provider-hosted add-in. Student will learn the various ways in which CSOM can be used to authenticate the user and to authenticate the SharePoint add-in itself. Students will learn CSOM programming techniques for provisioning site columns, content types, lists and document libraries in the host web. Along the way, students will also learn how to optimize CSOM calls across the network and how to utilize CSOM's support for remote exception handling when executing CSOM commands in batches.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530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174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C4288E4C-8759-4E7B-86B2-188CDEA78791}" type="datetime1">
              <a:rPr lang="en-US" smtClean="0">
                <a:solidFill>
                  <a:prstClr val="black"/>
                </a:solidFill>
              </a:rPr>
              <a:pPr/>
              <a:t>10/22/2015</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a:xfrm>
            <a:off x="0" y="8685212"/>
            <a:ext cx="5795010" cy="366191"/>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718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056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6877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a:t>
            </a:fld>
            <a:endParaRPr lang="en-US" dirty="0"/>
          </a:p>
        </p:txBody>
      </p:sp>
    </p:spTree>
    <p:extLst>
      <p:ext uri="{BB962C8B-B14F-4D97-AF65-F5344CB8AC3E}">
        <p14:creationId xmlns:p14="http://schemas.microsoft.com/office/powerpoint/2010/main" val="371469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4</a:t>
            </a:fld>
            <a:endParaRPr lang="en-US" dirty="0"/>
          </a:p>
        </p:txBody>
      </p:sp>
    </p:spTree>
    <p:extLst>
      <p:ext uri="{BB962C8B-B14F-4D97-AF65-F5344CB8AC3E}">
        <p14:creationId xmlns:p14="http://schemas.microsoft.com/office/powerpoint/2010/main" val="197209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640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981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977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813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8535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303696689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ev.office.com/patterns-and-practic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the Client-side Object </a:t>
            </a:r>
            <a:r>
              <a:rPr lang="en-US" dirty="0" smtClean="0"/>
              <a:t>Model</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smtClean="0">
                <a:latin typeface="Lucida Console" panose="020B0609040504020204" pitchFamily="49" charset="0"/>
              </a:rPr>
              <a:t>ExecuteQuery</a:t>
            </a:r>
            <a:r>
              <a:rPr lang="en-US" sz="2400" dirty="0" smtClean="0"/>
              <a:t> triggers call to SharePoint web server</a:t>
            </a:r>
          </a:p>
          <a:p>
            <a:pPr lvl="1"/>
            <a:r>
              <a:rPr lang="en-US" sz="2000" dirty="0" smtClean="0"/>
              <a:t>CSOM calls made behind the scenes using WCF</a:t>
            </a:r>
          </a:p>
          <a:p>
            <a:pPr lvl="1"/>
            <a:r>
              <a:rPr lang="en-US" sz="2000" dirty="0" smtClean="0"/>
              <a:t>CSOM calls target </a:t>
            </a:r>
            <a:r>
              <a:rPr lang="en-US" sz="1600" dirty="0" smtClean="0">
                <a:solidFill>
                  <a:srgbClr val="1B357F"/>
                </a:solidFill>
                <a:latin typeface="Lucida Console" panose="020B0609040504020204" pitchFamily="49" charset="0"/>
              </a:rPr>
              <a:t>/_</a:t>
            </a:r>
            <a:r>
              <a:rPr lang="en-US" sz="1600" dirty="0" err="1" smtClean="0">
                <a:solidFill>
                  <a:srgbClr val="1B357F"/>
                </a:solidFill>
                <a:latin typeface="Lucida Console" panose="020B0609040504020204" pitchFamily="49" charset="0"/>
              </a:rPr>
              <a:t>vti_bin</a:t>
            </a:r>
            <a:r>
              <a:rPr lang="en-US" sz="1600" dirty="0" smtClean="0">
                <a:solidFill>
                  <a:srgbClr val="1B357F"/>
                </a:solidFill>
                <a:latin typeface="Lucida Console" panose="020B0609040504020204" pitchFamily="49" charset="0"/>
              </a:rPr>
              <a:t>/</a:t>
            </a:r>
            <a:r>
              <a:rPr lang="en-US" sz="1600" dirty="0" err="1" smtClean="0">
                <a:solidFill>
                  <a:srgbClr val="1B357F"/>
                </a:solidFill>
                <a:latin typeface="Lucida Console" panose="020B0609040504020204" pitchFamily="49" charset="0"/>
              </a:rPr>
              <a:t>client.svc</a:t>
            </a:r>
            <a:r>
              <a:rPr lang="en-US" sz="1600" dirty="0" smtClean="0">
                <a:solidFill>
                  <a:srgbClr val="1B357F"/>
                </a:solidFill>
                <a:latin typeface="Lucida Console" panose="020B0609040504020204" pitchFamily="49" charset="0"/>
              </a:rPr>
              <a:t>/</a:t>
            </a:r>
            <a:r>
              <a:rPr lang="en-US" sz="1600" dirty="0" err="1" smtClean="0">
                <a:solidFill>
                  <a:srgbClr val="1B357F"/>
                </a:solidFill>
                <a:latin typeface="Lucida Console" panose="020B0609040504020204" pitchFamily="49" charset="0"/>
              </a:rPr>
              <a:t>ProcessQuery</a:t>
            </a:r>
            <a:endParaRPr lang="en-US" sz="2000" dirty="0" smtClean="0">
              <a:solidFill>
                <a:srgbClr val="1B357F"/>
              </a:solidFill>
              <a:latin typeface="Lucida Console" panose="020B0609040504020204" pitchFamily="49" charset="0"/>
            </a:endParaRPr>
          </a:p>
          <a:p>
            <a:pPr lvl="1"/>
            <a:r>
              <a:rPr lang="en-US" sz="2000" dirty="0" smtClean="0"/>
              <a:t>Can be helpful to inspect CSOM calls using Fiddler Web Debugger</a:t>
            </a:r>
            <a:endParaRPr lang="en-US" sz="2000" dirty="0"/>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75000"/>
                  </a:schemeClr>
                </a:solidFill>
              </a:rPr>
              <a:t>CSOM Fundamentals</a:t>
            </a:r>
          </a:p>
          <a:p>
            <a:pPr>
              <a:buFont typeface="Wingdings" panose="05000000000000000000" pitchFamily="2" charset="2"/>
              <a:buChar char="Ø"/>
            </a:pPr>
            <a:r>
              <a:rPr lang="en-US" dirty="0" smtClean="0"/>
              <a:t>User and App Authentication</a:t>
            </a:r>
          </a:p>
          <a:p>
            <a:r>
              <a:rPr lang="en-US" dirty="0" smtClean="0"/>
              <a:t>CSOM Code Optimization</a:t>
            </a:r>
          </a:p>
          <a:p>
            <a:r>
              <a:rPr lang="en-US" dirty="0" smtClean="0"/>
              <a:t>Remote Exception Handling</a:t>
            </a:r>
          </a:p>
          <a:p>
            <a:r>
              <a:rPr lang="en-US" dirty="0" smtClean="0"/>
              <a:t>Creating Content Types and Lists</a:t>
            </a:r>
          </a:p>
        </p:txBody>
      </p:sp>
    </p:spTree>
    <p:extLst>
      <p:ext uri="{BB962C8B-B14F-4D97-AF65-F5344CB8AC3E}">
        <p14:creationId xmlns:p14="http://schemas.microsoft.com/office/powerpoint/2010/main" val="724953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Authentication (On-premises)</a:t>
            </a:r>
            <a:endParaRPr lang="en-US" dirty="0"/>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Authentication (SPO)</a:t>
            </a:r>
            <a:endParaRPr lang="en-US" dirty="0"/>
          </a:p>
        </p:txBody>
      </p:sp>
      <p:pic>
        <p:nvPicPr>
          <p:cNvPr id="4" name="Picture 3"/>
          <p:cNvPicPr>
            <a:picLocks noChangeAspect="1"/>
          </p:cNvPicPr>
          <p:nvPr/>
        </p:nvPicPr>
        <p:blipFill>
          <a:blip r:embed="rId2"/>
          <a:stretch>
            <a:fillRect/>
          </a:stretch>
        </p:blipFill>
        <p:spPr>
          <a:xfrm>
            <a:off x="609600" y="1524000"/>
            <a:ext cx="7173226" cy="478831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92353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with TokenHelper</a:t>
            </a:r>
            <a:endParaRPr lang="en-US" dirty="0"/>
          </a:p>
        </p:txBody>
      </p:sp>
      <p:sp>
        <p:nvSpPr>
          <p:cNvPr id="6" name="Content Placeholder 5"/>
          <p:cNvSpPr>
            <a:spLocks noGrp="1"/>
          </p:cNvSpPr>
          <p:nvPr>
            <p:ph idx="1"/>
          </p:nvPr>
        </p:nvSpPr>
        <p:spPr/>
        <p:txBody>
          <a:bodyPr/>
          <a:lstStyle/>
          <a:p>
            <a:r>
              <a:rPr lang="en-US" sz="2800" dirty="0" smtClean="0"/>
              <a:t>On-premises with S2S</a:t>
            </a:r>
          </a:p>
          <a:p>
            <a:pPr lvl="1"/>
            <a:endParaRPr lang="en-US" sz="2400" dirty="0"/>
          </a:p>
          <a:p>
            <a:pPr lvl="1"/>
            <a:endParaRPr lang="en-US" sz="2400" dirty="0" smtClean="0"/>
          </a:p>
          <a:p>
            <a:pPr lvl="1"/>
            <a:endParaRPr lang="en-US" sz="2400" dirty="0" smtClean="0"/>
          </a:p>
          <a:p>
            <a:r>
              <a:rPr lang="en-US" sz="2800" dirty="0" smtClean="0"/>
              <a:t>In SharePoint Online with OAuth</a:t>
            </a:r>
            <a:endParaRPr lang="en-US" sz="2800" dirty="0"/>
          </a:p>
        </p:txBody>
      </p:sp>
      <p:pic>
        <p:nvPicPr>
          <p:cNvPr id="3" name="Picture 2"/>
          <p:cNvPicPr>
            <a:picLocks noChangeAspect="1"/>
          </p:cNvPicPr>
          <p:nvPr/>
        </p:nvPicPr>
        <p:blipFill>
          <a:blip r:embed="rId2"/>
          <a:stretch>
            <a:fillRect/>
          </a:stretch>
        </p:blipFill>
        <p:spPr>
          <a:xfrm>
            <a:off x="838200" y="2074426"/>
            <a:ext cx="7095410" cy="1110870"/>
          </a:xfrm>
          <a:prstGeom prst="rect">
            <a:avLst/>
          </a:prstGeom>
          <a:noFill/>
          <a:ln>
            <a:solidFill>
              <a:schemeClr val="bg1">
                <a:lumMod val="50000"/>
              </a:schemeClr>
            </a:solidFill>
          </a:ln>
        </p:spPr>
      </p:pic>
      <p:pic>
        <p:nvPicPr>
          <p:cNvPr id="5" name="Picture 4"/>
          <p:cNvPicPr>
            <a:picLocks noChangeAspect="1"/>
          </p:cNvPicPr>
          <p:nvPr/>
        </p:nvPicPr>
        <p:blipFill>
          <a:blip r:embed="rId3"/>
          <a:stretch>
            <a:fillRect/>
          </a:stretch>
        </p:blipFill>
        <p:spPr>
          <a:xfrm>
            <a:off x="838200" y="3962400"/>
            <a:ext cx="7543800" cy="1487625"/>
          </a:xfrm>
          <a:prstGeom prst="rect">
            <a:avLst/>
          </a:prstGeom>
          <a:noFill/>
          <a:ln>
            <a:solidFill>
              <a:schemeClr val="bg1">
                <a:lumMod val="50000"/>
              </a:schemeClr>
            </a:solidFill>
          </a:ln>
        </p:spPr>
      </p:pic>
    </p:spTree>
    <p:extLst>
      <p:ext uri="{BB962C8B-B14F-4D97-AF65-F5344CB8AC3E}">
        <p14:creationId xmlns:p14="http://schemas.microsoft.com/office/powerpoint/2010/main" val="348155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with SharePointContext</a:t>
            </a:r>
            <a:endParaRPr lang="en-US" dirty="0"/>
          </a:p>
        </p:txBody>
      </p:sp>
      <p:sp>
        <p:nvSpPr>
          <p:cNvPr id="3" name="Content Placeholder 2"/>
          <p:cNvSpPr>
            <a:spLocks noGrp="1"/>
          </p:cNvSpPr>
          <p:nvPr>
            <p:ph idx="1"/>
          </p:nvPr>
        </p:nvSpPr>
        <p:spPr/>
        <p:txBody>
          <a:bodyPr/>
          <a:lstStyle/>
          <a:p>
            <a:r>
              <a:rPr lang="en-US" smtClean="0"/>
              <a:t>SharePointContext simplifies your code</a:t>
            </a:r>
          </a:p>
          <a:p>
            <a:pPr lvl="1"/>
            <a:r>
              <a:rPr lang="en-US" smtClean="0"/>
              <a:t>Automatically tracks SharePoint query string variables</a:t>
            </a:r>
          </a:p>
          <a:p>
            <a:pPr lvl="1"/>
            <a:r>
              <a:rPr lang="en-US" smtClean="0"/>
              <a:t>Abstracts away issues for OAuth vs S2S</a:t>
            </a:r>
          </a:p>
          <a:p>
            <a:pPr lvl="1"/>
            <a:r>
              <a:rPr lang="en-US" smtClean="0"/>
              <a:t>Provides four ways to create ClientContext</a:t>
            </a:r>
            <a:endParaRPr lang="en-US" dirty="0"/>
          </a:p>
        </p:txBody>
      </p:sp>
      <p:pic>
        <p:nvPicPr>
          <p:cNvPr id="4" name="Picture 3"/>
          <p:cNvPicPr>
            <a:picLocks noChangeAspect="1"/>
          </p:cNvPicPr>
          <p:nvPr/>
        </p:nvPicPr>
        <p:blipFill>
          <a:blip r:embed="rId2"/>
          <a:stretch>
            <a:fillRect/>
          </a:stretch>
        </p:blipFill>
        <p:spPr>
          <a:xfrm>
            <a:off x="571500" y="3733800"/>
            <a:ext cx="7848600" cy="2587184"/>
          </a:xfrm>
          <a:prstGeom prst="rect">
            <a:avLst/>
          </a:prstGeom>
          <a:ln>
            <a:solidFill>
              <a:schemeClr val="bg1">
                <a:lumMod val="50000"/>
              </a:schemeClr>
            </a:solidFill>
          </a:ln>
        </p:spPr>
      </p:pic>
    </p:spTree>
    <p:extLst>
      <p:ext uri="{BB962C8B-B14F-4D97-AF65-F5344CB8AC3E}">
        <p14:creationId xmlns:p14="http://schemas.microsoft.com/office/powerpoint/2010/main" val="186760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ClientContext</a:t>
            </a:r>
            <a:r>
              <a:rPr lang="en-US" dirty="0" smtClean="0"/>
              <a:t> Usage Pattern</a:t>
            </a:r>
            <a:endParaRPr lang="en-US" dirty="0"/>
          </a:p>
        </p:txBody>
      </p:sp>
      <p:sp>
        <p:nvSpPr>
          <p:cNvPr id="3" name="Content Placeholder 2"/>
          <p:cNvSpPr>
            <a:spLocks noGrp="1"/>
          </p:cNvSpPr>
          <p:nvPr>
            <p:ph idx="1"/>
          </p:nvPr>
        </p:nvSpPr>
        <p:spPr/>
        <p:txBody>
          <a:bodyPr/>
          <a:lstStyle/>
          <a:p>
            <a:r>
              <a:rPr lang="en-US" dirty="0" err="1" smtClean="0"/>
              <a:t>ClientContext</a:t>
            </a:r>
            <a:r>
              <a:rPr lang="en-US" dirty="0" smtClean="0"/>
              <a:t> is a disposable object</a:t>
            </a:r>
          </a:p>
          <a:p>
            <a:pPr lvl="1"/>
            <a:r>
              <a:rPr lang="en-US" dirty="0" smtClean="0"/>
              <a:t>Should be disposed after you are done using it</a:t>
            </a:r>
          </a:p>
          <a:p>
            <a:pPr lvl="1"/>
            <a:r>
              <a:rPr lang="en-US" dirty="0" smtClean="0"/>
              <a:t>Common to use within </a:t>
            </a:r>
            <a:r>
              <a:rPr lang="en-US" sz="2000" b="1" dirty="0" smtClean="0">
                <a:solidFill>
                  <a:srgbClr val="1B357F"/>
                </a:solidFill>
                <a:latin typeface="Lucida Console" panose="020B0609040504020204" pitchFamily="49" charset="0"/>
              </a:rPr>
              <a:t>using</a:t>
            </a:r>
            <a:r>
              <a:rPr lang="en-US" dirty="0" smtClean="0"/>
              <a:t> statement</a:t>
            </a:r>
            <a:endParaRPr lang="en-US" dirty="0"/>
          </a:p>
        </p:txBody>
      </p:sp>
      <p:pic>
        <p:nvPicPr>
          <p:cNvPr id="4" name="Picture 3"/>
          <p:cNvPicPr>
            <a:picLocks noChangeAspect="1"/>
          </p:cNvPicPr>
          <p:nvPr/>
        </p:nvPicPr>
        <p:blipFill>
          <a:blip r:embed="rId2"/>
          <a:stretch>
            <a:fillRect/>
          </a:stretch>
        </p:blipFill>
        <p:spPr>
          <a:xfrm>
            <a:off x="323865" y="3429000"/>
            <a:ext cx="8343870" cy="2826467"/>
          </a:xfrm>
          <a:prstGeom prst="rect">
            <a:avLst/>
          </a:prstGeom>
          <a:ln>
            <a:solidFill>
              <a:schemeClr val="bg1">
                <a:lumMod val="50000"/>
              </a:schemeClr>
            </a:solidFill>
          </a:ln>
        </p:spPr>
      </p:pic>
    </p:spTree>
    <p:extLst>
      <p:ext uri="{BB962C8B-B14F-4D97-AF65-F5344CB8AC3E}">
        <p14:creationId xmlns:p14="http://schemas.microsoft.com/office/powerpoint/2010/main" val="1992371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75000"/>
                  </a:schemeClr>
                </a:solidFill>
              </a:rPr>
              <a:t>CSOM Fundamentals</a:t>
            </a:r>
          </a:p>
          <a:p>
            <a:pPr>
              <a:buFont typeface="Wingdings" panose="05000000000000000000" pitchFamily="2" charset="2"/>
              <a:buChar char="ü"/>
            </a:pPr>
            <a:r>
              <a:rPr lang="en-US" dirty="0" smtClean="0">
                <a:solidFill>
                  <a:schemeClr val="bg1">
                    <a:lumMod val="75000"/>
                  </a:schemeClr>
                </a:solidFill>
              </a:rPr>
              <a:t>User and App Authentication</a:t>
            </a:r>
          </a:p>
          <a:p>
            <a:pPr>
              <a:buFont typeface="Wingdings" panose="05000000000000000000" pitchFamily="2" charset="2"/>
              <a:buChar char="Ø"/>
            </a:pPr>
            <a:r>
              <a:rPr lang="en-US" dirty="0" smtClean="0"/>
              <a:t>CSOM Code Optimization</a:t>
            </a:r>
          </a:p>
          <a:p>
            <a:r>
              <a:rPr lang="en-US" dirty="0" smtClean="0"/>
              <a:t>Remote Exception Handling</a:t>
            </a:r>
          </a:p>
          <a:p>
            <a:r>
              <a:rPr lang="en-US" dirty="0" smtClean="0"/>
              <a:t>Creating Content Types and Lists</a:t>
            </a:r>
          </a:p>
          <a:p>
            <a:r>
              <a:rPr lang="en-US" dirty="0" smtClean="0"/>
              <a:t>Managed Metadata and Publishing</a:t>
            </a:r>
          </a:p>
        </p:txBody>
      </p:sp>
    </p:spTree>
    <p:extLst>
      <p:ext uri="{BB962C8B-B14F-4D97-AF65-F5344CB8AC3E}">
        <p14:creationId xmlns:p14="http://schemas.microsoft.com/office/powerpoint/2010/main" val="879858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Wrong with This Code?</a:t>
            </a:r>
            <a:endParaRPr lang="en-US" dirty="0"/>
          </a:p>
        </p:txBody>
      </p:sp>
      <p:pic>
        <p:nvPicPr>
          <p:cNvPr id="4" name="Picture 3"/>
          <p:cNvPicPr>
            <a:picLocks noChangeAspect="1"/>
          </p:cNvPicPr>
          <p:nvPr/>
        </p:nvPicPr>
        <p:blipFill>
          <a:blip r:embed="rId2"/>
          <a:stretch>
            <a:fillRect/>
          </a:stretch>
        </p:blipFill>
        <p:spPr>
          <a:xfrm>
            <a:off x="1447800"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1145258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Understanding </a:t>
            </a:r>
            <a:r>
              <a:rPr lang="en-US" dirty="0"/>
              <a:t>CSOM Architecture</a:t>
            </a:r>
          </a:p>
          <a:p>
            <a:r>
              <a:rPr lang="en-US" dirty="0" smtClean="0"/>
              <a:t>Writing </a:t>
            </a:r>
            <a:r>
              <a:rPr lang="en-US" dirty="0"/>
              <a:t>Code to Authenticate Users and Add-ins</a:t>
            </a:r>
          </a:p>
          <a:p>
            <a:r>
              <a:rPr lang="en-US" dirty="0" smtClean="0"/>
              <a:t>Optimizing </a:t>
            </a:r>
            <a:r>
              <a:rPr lang="en-US" dirty="0"/>
              <a:t>CSOM </a:t>
            </a:r>
            <a:r>
              <a:rPr lang="en-US" dirty="0" smtClean="0"/>
              <a:t>Code</a:t>
            </a:r>
            <a:endParaRPr lang="en-US" dirty="0"/>
          </a:p>
          <a:p>
            <a:r>
              <a:rPr lang="en-US" dirty="0" smtClean="0"/>
              <a:t>Remote </a:t>
            </a:r>
            <a:r>
              <a:rPr lang="en-US" dirty="0"/>
              <a:t>Exception Handling</a:t>
            </a:r>
          </a:p>
          <a:p>
            <a:r>
              <a:rPr lang="en-US" dirty="0" smtClean="0"/>
              <a:t>Creating </a:t>
            </a:r>
            <a:r>
              <a:rPr lang="en-US" dirty="0"/>
              <a:t>Site Columns, Content Types and Lists</a:t>
            </a:r>
          </a:p>
        </p:txBody>
      </p:sp>
    </p:spTree>
    <p:extLst>
      <p:ext uri="{BB962C8B-B14F-4D97-AF65-F5344CB8AC3E}">
        <p14:creationId xmlns:p14="http://schemas.microsoft.com/office/powerpoint/2010/main" val="3670124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828800" y="1689792"/>
            <a:ext cx="6477000" cy="4158556"/>
          </a:xfrm>
          <a:prstGeom prst="rect">
            <a:avLst/>
          </a:prstGeom>
        </p:spPr>
      </p:pic>
      <p:pic>
        <p:nvPicPr>
          <p:cNvPr id="4" name="Picture 3"/>
          <p:cNvPicPr>
            <a:picLocks noChangeAspect="1"/>
          </p:cNvPicPr>
          <p:nvPr/>
        </p:nvPicPr>
        <p:blipFill>
          <a:blip r:embed="rId3"/>
          <a:stretch>
            <a:fillRect/>
          </a:stretch>
        </p:blipFill>
        <p:spPr>
          <a:xfrm>
            <a:off x="152400" y="3276600"/>
            <a:ext cx="2971800" cy="492470"/>
          </a:xfrm>
          <a:prstGeom prst="rect">
            <a:avLst/>
          </a:prstGeom>
          <a:ln>
            <a:solidFill>
              <a:schemeClr val="accent1">
                <a:lumMod val="50000"/>
              </a:schemeClr>
            </a:solidFill>
          </a:ln>
        </p:spPr>
      </p:pic>
      <p:cxnSp>
        <p:nvCxnSpPr>
          <p:cNvPr id="6" name="Straight Arrow Connector 5"/>
          <p:cNvCxnSpPr/>
          <p:nvPr/>
        </p:nvCxnSpPr>
        <p:spPr>
          <a:xfrm>
            <a:off x="2743200" y="3657600"/>
            <a:ext cx="1219200" cy="3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49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 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a:t>
            </a:r>
          </a:p>
          <a:p>
            <a:r>
              <a:rPr lang="en-US" dirty="0" smtClean="0"/>
              <a:t>Lambda expression is anonymous function</a:t>
            </a:r>
          </a:p>
          <a:p>
            <a:pPr lvl="1"/>
            <a:r>
              <a:rPr lang="en-US" dirty="0" smtClean="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smtClean="0">
                <a:solidFill>
                  <a:schemeClr val="tx1"/>
                </a:solidFill>
              </a:rPr>
              <a:t>Input Parameter(s)</a:t>
            </a:r>
            <a:endParaRPr lang="en-US" sz="1050" dirty="0">
              <a:solidFill>
                <a:schemeClr val="tx1"/>
              </a:solidFill>
            </a:endParaRP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smtClean="0">
                <a:solidFill>
                  <a:schemeClr val="tx1"/>
                </a:solidFill>
              </a:rPr>
              <a:t>Lambda Operator</a:t>
            </a:r>
            <a:endParaRPr lang="en-US" sz="1050" dirty="0">
              <a:solidFill>
                <a:schemeClr val="tx1"/>
              </a:solidFill>
            </a:endParaRP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smtClean="0">
                <a:solidFill>
                  <a:schemeClr val="tx1"/>
                </a:solidFill>
              </a:rPr>
              <a:t>Statement Block</a:t>
            </a:r>
            <a:endParaRPr lang="en-US" sz="1050" dirty="0">
              <a:solidFill>
                <a:schemeClr val="tx1"/>
              </a:solidFill>
            </a:endParaRP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smtClean="0"/>
              <a:t>Loading an object populates all scalar property values</a:t>
            </a:r>
          </a:p>
          <a:p>
            <a:pPr lvl="1"/>
            <a:r>
              <a:rPr lang="en-US" sz="2000" dirty="0" smtClean="0"/>
              <a:t>Can result in inefficient use of network bandwidth</a:t>
            </a:r>
          </a:p>
          <a:p>
            <a:pPr lvl="1"/>
            <a:endParaRPr lang="en-US" sz="2000" dirty="0" smtClean="0"/>
          </a:p>
          <a:p>
            <a:pPr lvl="1"/>
            <a:endParaRPr lang="en-US" sz="2000" dirty="0" smtClean="0"/>
          </a:p>
          <a:p>
            <a:pPr lvl="1"/>
            <a:endParaRPr lang="en-US" sz="2000" dirty="0" smtClean="0"/>
          </a:p>
          <a:p>
            <a:pPr marL="457200" lvl="1" indent="0">
              <a:buNone/>
            </a:pPr>
            <a:endParaRPr lang="en-US" sz="2000" dirty="0" smtClean="0"/>
          </a:p>
          <a:p>
            <a:pPr marL="457200" lvl="1" indent="0">
              <a:buNone/>
            </a:pPr>
            <a:endParaRPr lang="en-US" sz="2000" dirty="0" smtClean="0"/>
          </a:p>
          <a:p>
            <a:r>
              <a:rPr lang="en-US" sz="2400" dirty="0" smtClean="0"/>
              <a:t>Lambda expressions can be used to optimize</a:t>
            </a:r>
          </a:p>
          <a:p>
            <a:pPr lvl="1"/>
            <a:r>
              <a:rPr lang="en-US" sz="2000" dirty="0" smtClean="0"/>
              <a:t>You can indicate which properties you want populated</a:t>
            </a:r>
            <a:endParaRPr lang="en-US" sz="2000" dirty="0"/>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Where() and Include()</a:t>
            </a:r>
            <a:endParaRPr lang="en-US" dirty="0"/>
          </a:p>
        </p:txBody>
      </p:sp>
      <p:sp>
        <p:nvSpPr>
          <p:cNvPr id="3" name="Content Placeholder 2"/>
          <p:cNvSpPr>
            <a:spLocks noGrp="1"/>
          </p:cNvSpPr>
          <p:nvPr>
            <p:ph idx="1"/>
          </p:nvPr>
        </p:nvSpPr>
        <p:spPr/>
        <p:txBody>
          <a:bodyPr/>
          <a:lstStyle/>
          <a:p>
            <a:r>
              <a:rPr lang="en-US" dirty="0" smtClean="0"/>
              <a:t>Where lets you pass filter criteria to server</a:t>
            </a:r>
          </a:p>
          <a:p>
            <a:pPr lvl="1"/>
            <a:endParaRPr lang="en-US" dirty="0" smtClean="0"/>
          </a:p>
          <a:p>
            <a:endParaRPr lang="en-US" dirty="0" smtClean="0"/>
          </a:p>
          <a:p>
            <a:pPr lvl="1"/>
            <a:endParaRPr lang="en-US" dirty="0" smtClean="0"/>
          </a:p>
          <a:p>
            <a:r>
              <a:rPr lang="en-US" dirty="0" smtClean="0"/>
              <a:t>Include lets you pick fields on item in a collection</a:t>
            </a:r>
          </a:p>
          <a:p>
            <a:endParaRPr lang="en-US" dirty="0" smtClean="0"/>
          </a:p>
          <a:p>
            <a:pPr lvl="1"/>
            <a:endParaRPr lang="en-US" dirty="0" smtClean="0"/>
          </a:p>
          <a:p>
            <a:r>
              <a:rPr lang="en-US" dirty="0" smtClean="0"/>
              <a:t>Syntax is powerful but tricky to read and write</a:t>
            </a:r>
            <a:endParaRPr lang="en-US" dirty="0"/>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Whether List Exists</a:t>
            </a:r>
            <a:endParaRPr lang="en-US" dirty="0"/>
          </a:p>
        </p:txBody>
      </p:sp>
      <p:sp>
        <p:nvSpPr>
          <p:cNvPr id="4" name="Content Placeholder 3"/>
          <p:cNvSpPr>
            <a:spLocks noGrp="1"/>
          </p:cNvSpPr>
          <p:nvPr>
            <p:ph idx="1"/>
          </p:nvPr>
        </p:nvSpPr>
        <p:spPr/>
        <p:txBody>
          <a:bodyPr/>
          <a:lstStyle/>
          <a:p>
            <a:r>
              <a:rPr lang="en-US" dirty="0" smtClean="0"/>
              <a:t>How do you determine if a list already exists</a:t>
            </a:r>
          </a:p>
          <a:p>
            <a:pPr lvl="1"/>
            <a:r>
              <a:rPr lang="en-US" dirty="0" smtClean="0"/>
              <a:t>CSOM doesn't provide simple approach</a:t>
            </a:r>
          </a:p>
          <a:p>
            <a:pPr lvl="1"/>
            <a:r>
              <a:rPr lang="en-US" dirty="0" smtClean="0"/>
              <a:t>Query for the list by it's title or URL</a:t>
            </a:r>
          </a:p>
          <a:p>
            <a:pPr lvl="1"/>
            <a:r>
              <a:rPr lang="en-US" dirty="0" smtClean="0"/>
              <a:t>Check to see if match list exists</a:t>
            </a:r>
          </a:p>
          <a:p>
            <a:pPr lvl="1"/>
            <a:endParaRPr lang="en-US" dirty="0"/>
          </a:p>
        </p:txBody>
      </p:sp>
      <p:pic>
        <p:nvPicPr>
          <p:cNvPr id="3" name="Picture 2"/>
          <p:cNvPicPr>
            <a:picLocks noChangeAspect="1"/>
          </p:cNvPicPr>
          <p:nvPr/>
        </p:nvPicPr>
        <p:blipFill>
          <a:blip r:embed="rId2"/>
          <a:stretch>
            <a:fillRect/>
          </a:stretch>
        </p:blipFill>
        <p:spPr>
          <a:xfrm>
            <a:off x="838200" y="3581400"/>
            <a:ext cx="7026001" cy="2312690"/>
          </a:xfrm>
          <a:prstGeom prst="rect">
            <a:avLst/>
          </a:prstGeom>
          <a:ln>
            <a:solidFill>
              <a:schemeClr val="bg1">
                <a:lumMod val="50000"/>
              </a:schemeClr>
            </a:solidFill>
          </a:ln>
        </p:spPr>
      </p:pic>
    </p:spTree>
    <p:extLst>
      <p:ext uri="{BB962C8B-B14F-4D97-AF65-F5344CB8AC3E}">
        <p14:creationId xmlns:p14="http://schemas.microsoft.com/office/powerpoint/2010/main" val="288063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Data using </a:t>
            </a:r>
            <a:r>
              <a:rPr lang="en-US" dirty="0" err="1" smtClean="0"/>
              <a:t>LoadQuery</a:t>
            </a:r>
            <a:endParaRPr lang="en-US" dirty="0"/>
          </a:p>
        </p:txBody>
      </p:sp>
      <p:sp>
        <p:nvSpPr>
          <p:cNvPr id="4" name="Content Placeholder 3"/>
          <p:cNvSpPr>
            <a:spLocks noGrp="1"/>
          </p:cNvSpPr>
          <p:nvPr>
            <p:ph idx="1"/>
          </p:nvPr>
        </p:nvSpPr>
        <p:spPr/>
        <p:txBody>
          <a:bodyPr/>
          <a:lstStyle/>
          <a:p>
            <a:r>
              <a:rPr lang="en-US" dirty="0" err="1" smtClean="0"/>
              <a:t>LoadQuery</a:t>
            </a:r>
            <a:r>
              <a:rPr lang="en-US" dirty="0" smtClean="0"/>
              <a:t> can be used instead of Load</a:t>
            </a:r>
          </a:p>
          <a:p>
            <a:pPr lvl="1"/>
            <a:r>
              <a:rPr lang="en-US" dirty="0" smtClean="0"/>
              <a:t>Allows you to write LINQ query expressions</a:t>
            </a:r>
            <a:endParaRPr lang="en-US" dirty="0"/>
          </a:p>
        </p:txBody>
      </p:sp>
      <p:pic>
        <p:nvPicPr>
          <p:cNvPr id="3" name="Picture 2"/>
          <p:cNvPicPr>
            <a:picLocks noChangeAspect="1"/>
          </p:cNvPicPr>
          <p:nvPr/>
        </p:nvPicPr>
        <p:blipFill>
          <a:blip r:embed="rId2"/>
          <a:stretch>
            <a:fillRect/>
          </a:stretch>
        </p:blipFill>
        <p:spPr>
          <a:xfrm>
            <a:off x="516937" y="2743200"/>
            <a:ext cx="7881526" cy="2864946"/>
          </a:xfrm>
          <a:prstGeom prst="rect">
            <a:avLst/>
          </a:prstGeom>
          <a:ln>
            <a:solidFill>
              <a:schemeClr val="bg1">
                <a:lumMod val="50000"/>
              </a:schemeClr>
            </a:solidFill>
          </a:ln>
        </p:spPr>
      </p:pic>
    </p:spTree>
    <p:extLst>
      <p:ext uri="{BB962C8B-B14F-4D97-AF65-F5344CB8AC3E}">
        <p14:creationId xmlns:p14="http://schemas.microsoft.com/office/powerpoint/2010/main" val="1659917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etrieving with a </a:t>
            </a:r>
            <a:r>
              <a:rPr lang="en-US" dirty="0" err="1" smtClean="0"/>
              <a:t>CamlQuery</a:t>
            </a:r>
            <a:endParaRPr lang="en-US" dirty="0"/>
          </a:p>
        </p:txBody>
      </p:sp>
      <p:pic>
        <p:nvPicPr>
          <p:cNvPr id="3" name="Picture 2"/>
          <p:cNvPicPr>
            <a:picLocks noChangeAspect="1"/>
          </p:cNvPicPr>
          <p:nvPr/>
        </p:nvPicPr>
        <p:blipFill>
          <a:blip r:embed="rId2"/>
          <a:stretch>
            <a:fillRect/>
          </a:stretch>
        </p:blipFill>
        <p:spPr>
          <a:xfrm>
            <a:off x="400841" y="1295400"/>
            <a:ext cx="8337277" cy="5370826"/>
          </a:xfrm>
          <a:prstGeom prst="rect">
            <a:avLst/>
          </a:prstGeom>
          <a:ln>
            <a:solidFill>
              <a:schemeClr val="bg1">
                <a:lumMod val="65000"/>
              </a:schemeClr>
            </a:solidFill>
          </a:ln>
        </p:spPr>
      </p:pic>
    </p:spTree>
    <p:extLst>
      <p:ext uri="{BB962C8B-B14F-4D97-AF65-F5344CB8AC3E}">
        <p14:creationId xmlns:p14="http://schemas.microsoft.com/office/powerpoint/2010/main" val="50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Batching Commands</a:t>
            </a:r>
            <a:endParaRPr lang="en-US" dirty="0"/>
          </a:p>
        </p:txBody>
      </p:sp>
      <p:pic>
        <p:nvPicPr>
          <p:cNvPr id="3" name="Picture 2"/>
          <p:cNvPicPr>
            <a:picLocks noChangeAspect="1"/>
          </p:cNvPicPr>
          <p:nvPr/>
        </p:nvPicPr>
        <p:blipFill>
          <a:blip r:embed="rId2"/>
          <a:stretch>
            <a:fillRect/>
          </a:stretch>
        </p:blipFill>
        <p:spPr>
          <a:xfrm>
            <a:off x="304800" y="1600200"/>
            <a:ext cx="8534400" cy="3988359"/>
          </a:xfrm>
          <a:prstGeom prst="rect">
            <a:avLst/>
          </a:prstGeom>
          <a:ln>
            <a:solidFill>
              <a:schemeClr val="bg1">
                <a:lumMod val="50000"/>
              </a:schemeClr>
            </a:solidFill>
          </a:ln>
        </p:spPr>
      </p:pic>
    </p:spTree>
    <p:extLst>
      <p:ext uri="{BB962C8B-B14F-4D97-AF65-F5344CB8AC3E}">
        <p14:creationId xmlns:p14="http://schemas.microsoft.com/office/powerpoint/2010/main" val="1222250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75000"/>
                  </a:schemeClr>
                </a:solidFill>
              </a:rPr>
              <a:t>CSOM Fundamentals</a:t>
            </a:r>
          </a:p>
          <a:p>
            <a:pPr>
              <a:buFont typeface="Wingdings" panose="05000000000000000000" pitchFamily="2" charset="2"/>
              <a:buChar char="ü"/>
            </a:pPr>
            <a:r>
              <a:rPr lang="en-US" dirty="0" smtClean="0">
                <a:solidFill>
                  <a:schemeClr val="bg1">
                    <a:lumMod val="75000"/>
                  </a:schemeClr>
                </a:solidFill>
              </a:rPr>
              <a:t>User and App Authentication</a:t>
            </a:r>
          </a:p>
          <a:p>
            <a:pPr>
              <a:buFont typeface="Wingdings" panose="05000000000000000000" pitchFamily="2" charset="2"/>
              <a:buChar char="ü"/>
            </a:pPr>
            <a:r>
              <a:rPr lang="en-US" dirty="0" smtClean="0">
                <a:solidFill>
                  <a:schemeClr val="bg1">
                    <a:lumMod val="75000"/>
                  </a:schemeClr>
                </a:solidFill>
              </a:rPr>
              <a:t>CSOM Code Optimization</a:t>
            </a:r>
          </a:p>
          <a:p>
            <a:pPr>
              <a:buFont typeface="Wingdings" panose="05000000000000000000" pitchFamily="2" charset="2"/>
              <a:buChar char="Ø"/>
            </a:pPr>
            <a:r>
              <a:rPr lang="en-US" dirty="0" smtClean="0"/>
              <a:t>Remote Exception Handling</a:t>
            </a:r>
          </a:p>
          <a:p>
            <a:r>
              <a:rPr lang="en-US" dirty="0" smtClean="0"/>
              <a:t>Creating Content Types and Lists</a:t>
            </a:r>
          </a:p>
          <a:p>
            <a:r>
              <a:rPr lang="en-US" dirty="0" smtClean="0"/>
              <a:t>Managed Metadata and Publishing</a:t>
            </a:r>
          </a:p>
        </p:txBody>
      </p:sp>
    </p:spTree>
    <p:extLst>
      <p:ext uri="{BB962C8B-B14F-4D97-AF65-F5344CB8AC3E}">
        <p14:creationId xmlns:p14="http://schemas.microsoft.com/office/powerpoint/2010/main" val="283660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following code…</a:t>
            </a:r>
            <a:endParaRPr lang="en-US" dirty="0"/>
          </a:p>
        </p:txBody>
      </p:sp>
      <p:pic>
        <p:nvPicPr>
          <p:cNvPr id="4" name="Picture 3"/>
          <p:cNvPicPr>
            <a:picLocks noChangeAspect="1"/>
          </p:cNvPicPr>
          <p:nvPr/>
        </p:nvPicPr>
        <p:blipFill>
          <a:blip r:embed="rId2"/>
          <a:stretch>
            <a:fillRect/>
          </a:stretch>
        </p:blipFill>
        <p:spPr>
          <a:xfrm>
            <a:off x="685800" y="1752600"/>
            <a:ext cx="7405572" cy="3657600"/>
          </a:xfrm>
          <a:prstGeom prst="rect">
            <a:avLst/>
          </a:prstGeom>
          <a:noFill/>
          <a:ln>
            <a:solidFill>
              <a:schemeClr val="bg1">
                <a:lumMod val="50000"/>
              </a:schemeClr>
            </a:solidFill>
          </a:ln>
        </p:spPr>
      </p:pic>
    </p:spTree>
    <p:extLst>
      <p:ext uri="{BB962C8B-B14F-4D97-AF65-F5344CB8AC3E}">
        <p14:creationId xmlns:p14="http://schemas.microsoft.com/office/powerpoint/2010/main" val="10765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Client Object Model (CSOM)?</a:t>
            </a:r>
            <a:endParaRPr lang="en-US" dirty="0"/>
          </a:p>
        </p:txBody>
      </p:sp>
      <p:sp>
        <p:nvSpPr>
          <p:cNvPr id="3" name="Content Placeholder 2"/>
          <p:cNvSpPr>
            <a:spLocks noGrp="1"/>
          </p:cNvSpPr>
          <p:nvPr>
            <p:ph idx="1"/>
          </p:nvPr>
        </p:nvSpPr>
        <p:spPr/>
        <p:txBody>
          <a:bodyPr/>
          <a:lstStyle/>
          <a:p>
            <a:r>
              <a:rPr lang="en-US" dirty="0" smtClean="0"/>
              <a:t>Advantages of CSOM over the REST API</a:t>
            </a:r>
          </a:p>
          <a:p>
            <a:pPr lvl="1"/>
            <a:r>
              <a:rPr lang="en-US" dirty="0" smtClean="0"/>
              <a:t>Strongly-typed programming</a:t>
            </a:r>
          </a:p>
          <a:p>
            <a:pPr lvl="1"/>
            <a:r>
              <a:rPr lang="en-US" dirty="0"/>
              <a:t>Format Digest managed automatically</a:t>
            </a:r>
            <a:endParaRPr lang="en-US" dirty="0" smtClean="0"/>
          </a:p>
          <a:p>
            <a:pPr lvl="1"/>
            <a:r>
              <a:rPr lang="en-US" dirty="0" smtClean="0"/>
              <a:t>Higher productivity when writing C# or VB</a:t>
            </a:r>
          </a:p>
          <a:p>
            <a:pPr lvl="1"/>
            <a:r>
              <a:rPr lang="en-US" dirty="0" smtClean="0"/>
              <a:t>Provides ability to batch requests to web server</a:t>
            </a:r>
          </a:p>
          <a:p>
            <a:pPr lvl="1"/>
            <a:r>
              <a:rPr lang="en-US" dirty="0" smtClean="0"/>
              <a:t>CSOM provides functionality beyond REST APIs</a:t>
            </a:r>
          </a:p>
          <a:p>
            <a:endParaRPr lang="en-US" dirty="0" smtClean="0"/>
          </a:p>
          <a:p>
            <a:r>
              <a:rPr lang="en-US" dirty="0" smtClean="0"/>
              <a:t>CSOM more preferable on server-side</a:t>
            </a:r>
          </a:p>
          <a:p>
            <a:pPr lvl="1"/>
            <a:r>
              <a:rPr lang="en-US" dirty="0" smtClean="0"/>
              <a:t>CSOM isn't great fit for JavaScript apps</a:t>
            </a:r>
          </a:p>
        </p:txBody>
      </p:sp>
    </p:spTree>
    <p:extLst>
      <p:ext uri="{BB962C8B-B14F-4D97-AF65-F5344CB8AC3E}">
        <p14:creationId xmlns:p14="http://schemas.microsoft.com/office/powerpoint/2010/main" val="53475549"/>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Exception Handling</a:t>
            </a:r>
            <a:endParaRPr lang="en-US" dirty="0"/>
          </a:p>
        </p:txBody>
      </p:sp>
      <p:pic>
        <p:nvPicPr>
          <p:cNvPr id="5" name="Picture 4"/>
          <p:cNvPicPr>
            <a:picLocks noChangeAspect="1"/>
          </p:cNvPicPr>
          <p:nvPr/>
        </p:nvPicPr>
        <p:blipFill>
          <a:blip r:embed="rId2"/>
          <a:stretch>
            <a:fillRect/>
          </a:stretch>
        </p:blipFill>
        <p:spPr>
          <a:xfrm>
            <a:off x="446099" y="1752600"/>
            <a:ext cx="8088301" cy="4067534"/>
          </a:xfrm>
          <a:prstGeom prst="rect">
            <a:avLst/>
          </a:prstGeom>
          <a:noFill/>
          <a:ln>
            <a:solidFill>
              <a:schemeClr val="bg1">
                <a:lumMod val="50000"/>
              </a:schemeClr>
            </a:solidFill>
          </a:ln>
        </p:spPr>
      </p:pic>
    </p:spTree>
    <p:extLst>
      <p:ext uri="{BB962C8B-B14F-4D97-AF65-F5344CB8AC3E}">
        <p14:creationId xmlns:p14="http://schemas.microsoft.com/office/powerpoint/2010/main" val="356273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Usage</a:t>
            </a:r>
            <a:endParaRPr lang="en-US" dirty="0"/>
          </a:p>
        </p:txBody>
      </p:sp>
      <p:pic>
        <p:nvPicPr>
          <p:cNvPr id="3" name="Picture 2"/>
          <p:cNvPicPr>
            <a:picLocks noChangeAspect="1"/>
          </p:cNvPicPr>
          <p:nvPr/>
        </p:nvPicPr>
        <p:blipFill>
          <a:blip r:embed="rId2"/>
          <a:stretch>
            <a:fillRect/>
          </a:stretch>
        </p:blipFill>
        <p:spPr>
          <a:xfrm>
            <a:off x="325874" y="1524000"/>
            <a:ext cx="8339851" cy="4791801"/>
          </a:xfrm>
          <a:prstGeom prst="rect">
            <a:avLst/>
          </a:prstGeom>
          <a:noFill/>
          <a:ln>
            <a:solidFill>
              <a:schemeClr val="bg1">
                <a:lumMod val="50000"/>
              </a:schemeClr>
            </a:solidFill>
          </a:ln>
        </p:spPr>
      </p:pic>
    </p:spTree>
    <p:extLst>
      <p:ext uri="{BB962C8B-B14F-4D97-AF65-F5344CB8AC3E}">
        <p14:creationId xmlns:p14="http://schemas.microsoft.com/office/powerpoint/2010/main" val="152019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75000"/>
                  </a:schemeClr>
                </a:solidFill>
              </a:rPr>
              <a:t>CSOM Fundamentals</a:t>
            </a:r>
          </a:p>
          <a:p>
            <a:pPr>
              <a:buFont typeface="Wingdings" panose="05000000000000000000" pitchFamily="2" charset="2"/>
              <a:buChar char="ü"/>
            </a:pPr>
            <a:r>
              <a:rPr lang="en-US" dirty="0" smtClean="0">
                <a:solidFill>
                  <a:schemeClr val="bg1">
                    <a:lumMod val="75000"/>
                  </a:schemeClr>
                </a:solidFill>
              </a:rPr>
              <a:t>User and App Authentication</a:t>
            </a:r>
          </a:p>
          <a:p>
            <a:pPr>
              <a:buFont typeface="Wingdings" panose="05000000000000000000" pitchFamily="2" charset="2"/>
              <a:buChar char="ü"/>
            </a:pPr>
            <a:r>
              <a:rPr lang="en-US" dirty="0" smtClean="0">
                <a:solidFill>
                  <a:schemeClr val="bg1">
                    <a:lumMod val="75000"/>
                  </a:schemeClr>
                </a:solidFill>
              </a:rPr>
              <a:t>CSOM Code Optimization</a:t>
            </a:r>
          </a:p>
          <a:p>
            <a:pPr>
              <a:buFont typeface="Wingdings" panose="05000000000000000000" pitchFamily="2" charset="2"/>
              <a:buChar char="ü"/>
            </a:pPr>
            <a:r>
              <a:rPr lang="en-US" dirty="0" smtClean="0">
                <a:solidFill>
                  <a:schemeClr val="bg1">
                    <a:lumMod val="75000"/>
                  </a:schemeClr>
                </a:solidFill>
              </a:rPr>
              <a:t>Remote Exception Handling</a:t>
            </a:r>
          </a:p>
          <a:p>
            <a:pPr>
              <a:buFont typeface="Wingdings" panose="05000000000000000000" pitchFamily="2" charset="2"/>
              <a:buChar char="Ø"/>
            </a:pPr>
            <a:r>
              <a:rPr lang="en-US" dirty="0" smtClean="0"/>
              <a:t>Creating Content Types and Lists</a:t>
            </a:r>
          </a:p>
        </p:txBody>
      </p:sp>
    </p:spTree>
    <p:extLst>
      <p:ext uri="{BB962C8B-B14F-4D97-AF65-F5344CB8AC3E}">
        <p14:creationId xmlns:p14="http://schemas.microsoft.com/office/powerpoint/2010/main" val="1819748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Checking Whether List Already Exists</a:t>
            </a:r>
            <a:endParaRPr lang="en-US" dirty="0"/>
          </a:p>
        </p:txBody>
      </p:sp>
      <p:pic>
        <p:nvPicPr>
          <p:cNvPr id="5" name="Picture 4"/>
          <p:cNvPicPr>
            <a:picLocks noChangeAspect="1"/>
          </p:cNvPicPr>
          <p:nvPr/>
        </p:nvPicPr>
        <p:blipFill>
          <a:blip r:embed="rId2"/>
          <a:stretch>
            <a:fillRect/>
          </a:stretch>
        </p:blipFill>
        <p:spPr>
          <a:xfrm>
            <a:off x="609600" y="1334155"/>
            <a:ext cx="8053388" cy="5219045"/>
          </a:xfrm>
          <a:prstGeom prst="rect">
            <a:avLst/>
          </a:prstGeom>
          <a:ln>
            <a:solidFill>
              <a:schemeClr val="bg1">
                <a:lumMod val="50000"/>
              </a:schemeClr>
            </a:solidFill>
          </a:ln>
        </p:spPr>
      </p:pic>
      <p:sp>
        <p:nvSpPr>
          <p:cNvPr id="6" name="Rectangle 5"/>
          <p:cNvSpPr/>
          <p:nvPr/>
        </p:nvSpPr>
        <p:spPr>
          <a:xfrm>
            <a:off x="685800" y="2172355"/>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706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Registering Remote Event Receivers</a:t>
            </a:r>
            <a:endParaRPr lang="en-US" dirty="0"/>
          </a:p>
        </p:txBody>
      </p:sp>
      <p:sp>
        <p:nvSpPr>
          <p:cNvPr id="10" name="Content Placeholder 9"/>
          <p:cNvSpPr>
            <a:spLocks noGrp="1"/>
          </p:cNvSpPr>
          <p:nvPr>
            <p:ph idx="1"/>
          </p:nvPr>
        </p:nvSpPr>
        <p:spPr/>
        <p:txBody>
          <a:bodyPr/>
          <a:lstStyle/>
          <a:p>
            <a:r>
              <a:rPr lang="en-US" smtClean="0"/>
              <a:t>Remote Event Receivers require registration</a:t>
            </a:r>
          </a:p>
          <a:p>
            <a:pPr lvl="1"/>
            <a:r>
              <a:rPr lang="en-US" smtClean="0"/>
              <a:t>Declarative registration only possible in app web</a:t>
            </a:r>
          </a:p>
          <a:p>
            <a:pPr lvl="1"/>
            <a:r>
              <a:rPr lang="en-US" smtClean="0"/>
              <a:t>Registration in host web requires CSOM code</a:t>
            </a:r>
            <a:endParaRPr lang="en-US" dirty="0" smtClean="0"/>
          </a:p>
        </p:txBody>
      </p:sp>
      <p:pic>
        <p:nvPicPr>
          <p:cNvPr id="11" name="Picture 10"/>
          <p:cNvPicPr>
            <a:picLocks noChangeAspect="1"/>
          </p:cNvPicPr>
          <p:nvPr/>
        </p:nvPicPr>
        <p:blipFill>
          <a:blip r:embed="rId2"/>
          <a:stretch>
            <a:fillRect/>
          </a:stretch>
        </p:blipFill>
        <p:spPr>
          <a:xfrm>
            <a:off x="225256" y="2931014"/>
            <a:ext cx="7010400" cy="2672371"/>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6792317" y="4705332"/>
            <a:ext cx="2046883" cy="1910424"/>
          </a:xfrm>
          <a:prstGeom prst="rect">
            <a:avLst/>
          </a:prstGeom>
          <a:ln>
            <a:solidFill>
              <a:schemeClr val="bg1">
                <a:lumMod val="50000"/>
              </a:schemeClr>
            </a:solidFill>
          </a:ln>
        </p:spPr>
      </p:pic>
      <p:cxnSp>
        <p:nvCxnSpPr>
          <p:cNvPr id="13" name="Straight Arrow Connector 12"/>
          <p:cNvCxnSpPr/>
          <p:nvPr/>
        </p:nvCxnSpPr>
        <p:spPr>
          <a:xfrm flipV="1">
            <a:off x="6114661" y="5906278"/>
            <a:ext cx="755822" cy="1235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316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 Part 1</a:t>
            </a:r>
            <a:endParaRPr lang="en-US" dirty="0"/>
          </a:p>
        </p:txBody>
      </p:sp>
      <p:pic>
        <p:nvPicPr>
          <p:cNvPr id="3" name="Picture 2"/>
          <p:cNvPicPr>
            <a:picLocks noChangeAspect="1"/>
          </p:cNvPicPr>
          <p:nvPr/>
        </p:nvPicPr>
        <p:blipFill>
          <a:blip r:embed="rId2"/>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a:t>
            </a:r>
            <a:r>
              <a:rPr lang="en-US" dirty="0" smtClean="0"/>
              <a:t>2</a:t>
            </a:r>
            <a:endParaRPr lang="en-US" dirty="0"/>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 Part 1</a:t>
            </a:r>
            <a:endParaRPr lang="en-US" dirty="0"/>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CSOM Functionality</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smtClean="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lvl="1"/>
            <a:r>
              <a:rPr lang="en-US" dirty="0" smtClean="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 Part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with Content Type</a:t>
            </a:r>
            <a:endParaRPr lang="en-US" dirty="0"/>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Document Library</a:t>
            </a:r>
            <a:endParaRPr lang="en-US" dirty="0"/>
          </a:p>
        </p:txBody>
      </p:sp>
      <p:pic>
        <p:nvPicPr>
          <p:cNvPr id="3" name="Picture 2"/>
          <p:cNvPicPr>
            <a:picLocks noChangeAspect="1"/>
          </p:cNvPicPr>
          <p:nvPr/>
        </p:nvPicPr>
        <p:blipFill>
          <a:blip r:embed="rId2"/>
          <a:stretch>
            <a:fillRect/>
          </a:stretch>
        </p:blipFill>
        <p:spPr>
          <a:xfrm>
            <a:off x="304800" y="1828800"/>
            <a:ext cx="7825051" cy="2040646"/>
          </a:xfrm>
          <a:prstGeom prst="rect">
            <a:avLst/>
          </a:prstGeom>
          <a:ln>
            <a:solidFill>
              <a:schemeClr val="bg1">
                <a:lumMod val="50000"/>
              </a:schemeClr>
            </a:solidFill>
          </a:ln>
        </p:spPr>
      </p:pic>
    </p:spTree>
    <p:extLst>
      <p:ext uri="{BB962C8B-B14F-4D97-AF65-F5344CB8AC3E}">
        <p14:creationId xmlns:p14="http://schemas.microsoft.com/office/powerpoint/2010/main" val="378877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Uploading Files to a Library</a:t>
            </a:r>
            <a:endParaRPr lang="en-US" dirty="0"/>
          </a:p>
        </p:txBody>
      </p:sp>
      <p:sp>
        <p:nvSpPr>
          <p:cNvPr id="6" name="Content Placeholder 5"/>
          <p:cNvSpPr>
            <a:spLocks noGrp="1"/>
          </p:cNvSpPr>
          <p:nvPr>
            <p:ph idx="1"/>
          </p:nvPr>
        </p:nvSpPr>
        <p:spPr/>
        <p:txBody>
          <a:bodyPr>
            <a:normAutofit/>
          </a:bodyPr>
          <a:lstStyle/>
          <a:p>
            <a:r>
              <a:rPr lang="en-US" sz="2400" smtClean="0"/>
              <a:t>Create a utility upload function with common CSOM code</a:t>
            </a:r>
          </a:p>
          <a:p>
            <a:endParaRPr lang="en-US" sz="2400" smtClean="0"/>
          </a:p>
          <a:p>
            <a:endParaRPr lang="en-US" sz="2400" smtClean="0"/>
          </a:p>
          <a:p>
            <a:endParaRPr lang="en-US" sz="2400" smtClean="0"/>
          </a:p>
          <a:p>
            <a:endParaRPr lang="en-US" sz="2400" smtClean="0"/>
          </a:p>
          <a:p>
            <a:r>
              <a:rPr lang="en-US" sz="2400" smtClean="0"/>
              <a:t>Call function passing file name and byte array</a:t>
            </a:r>
            <a:endParaRPr lang="en-US" sz="2400" dirty="0"/>
          </a:p>
        </p:txBody>
      </p:sp>
      <p:pic>
        <p:nvPicPr>
          <p:cNvPr id="4" name="Picture 3"/>
          <p:cNvPicPr>
            <a:picLocks noChangeAspect="1"/>
          </p:cNvPicPr>
          <p:nvPr/>
        </p:nvPicPr>
        <p:blipFill>
          <a:blip r:embed="rId2"/>
          <a:stretch>
            <a:fillRect/>
          </a:stretch>
        </p:blipFill>
        <p:spPr>
          <a:xfrm>
            <a:off x="838200" y="2087132"/>
            <a:ext cx="7050238" cy="162947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28869" y="4355935"/>
            <a:ext cx="5863180" cy="1746259"/>
          </a:xfrm>
          <a:prstGeom prst="rect">
            <a:avLst/>
          </a:prstGeom>
          <a:ln>
            <a:solidFill>
              <a:schemeClr val="bg1">
                <a:lumMod val="50000"/>
              </a:schemeClr>
            </a:solidFill>
          </a:ln>
        </p:spPr>
      </p:pic>
    </p:spTree>
    <p:extLst>
      <p:ext uri="{BB962C8B-B14F-4D97-AF65-F5344CB8AC3E}">
        <p14:creationId xmlns:p14="http://schemas.microsoft.com/office/powerpoint/2010/main" val="2963404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Patterns &amp; Practices (PnP)</a:t>
            </a:r>
            <a:endParaRPr lang="en-US" dirty="0"/>
          </a:p>
        </p:txBody>
      </p:sp>
      <p:sp>
        <p:nvSpPr>
          <p:cNvPr id="7" name="Content Placeholder 6"/>
          <p:cNvSpPr>
            <a:spLocks noGrp="1"/>
          </p:cNvSpPr>
          <p:nvPr>
            <p:ph idx="1"/>
          </p:nvPr>
        </p:nvSpPr>
        <p:spPr/>
        <p:txBody>
          <a:bodyPr/>
          <a:lstStyle/>
          <a:p>
            <a:pPr>
              <a:lnSpc>
                <a:spcPct val="90000"/>
              </a:lnSpc>
              <a:spcAft>
                <a:spcPts val="441"/>
              </a:spcAft>
            </a:pPr>
            <a:r>
              <a:rPr lang="en-US" sz="1764" dirty="0">
                <a:gradFill>
                  <a:gsLst>
                    <a:gs pos="2917">
                      <a:schemeClr val="tx1"/>
                    </a:gs>
                    <a:gs pos="30000">
                      <a:schemeClr val="tx1"/>
                    </a:gs>
                  </a:gsLst>
                  <a:lin ang="5400000" scaled="0"/>
                </a:gradFill>
              </a:rPr>
              <a:t>Providing App Model Patterns </a:t>
            </a:r>
            <a:br>
              <a:rPr lang="en-US" sz="1764" dirty="0">
                <a:gradFill>
                  <a:gsLst>
                    <a:gs pos="2917">
                      <a:schemeClr val="tx1"/>
                    </a:gs>
                    <a:gs pos="30000">
                      <a:schemeClr val="tx1"/>
                    </a:gs>
                  </a:gsLst>
                  <a:lin ang="5400000" scaled="0"/>
                </a:gradFill>
              </a:rPr>
            </a:br>
            <a:r>
              <a:rPr lang="en-US" sz="1764" dirty="0">
                <a:gradFill>
                  <a:gsLst>
                    <a:gs pos="2917">
                      <a:schemeClr val="tx1"/>
                    </a:gs>
                    <a:gs pos="30000">
                      <a:schemeClr val="tx1"/>
                    </a:gs>
                  </a:gsLst>
                  <a:lin ang="5400000" scaled="0"/>
                </a:gradFill>
              </a:rPr>
              <a:t>for common Full Trust Code scenarios</a:t>
            </a:r>
          </a:p>
          <a:p>
            <a:pPr>
              <a:lnSpc>
                <a:spcPct val="90000"/>
              </a:lnSpc>
              <a:spcAft>
                <a:spcPts val="441"/>
              </a:spcAft>
            </a:pPr>
            <a:endParaRPr lang="en-US" sz="1764" b="1" dirty="0">
              <a:gradFill>
                <a:gsLst>
                  <a:gs pos="2917">
                    <a:schemeClr val="tx1"/>
                  </a:gs>
                  <a:gs pos="30000">
                    <a:schemeClr val="tx1"/>
                  </a:gs>
                </a:gsLst>
                <a:lin ang="5400000" scaled="0"/>
              </a:gradFill>
            </a:endParaRPr>
          </a:p>
          <a:p>
            <a:pPr>
              <a:lnSpc>
                <a:spcPct val="90000"/>
              </a:lnSpc>
              <a:spcAft>
                <a:spcPts val="441"/>
              </a:spcAft>
            </a:pPr>
            <a:r>
              <a:rPr lang="en-US" sz="1764" b="1" dirty="0">
                <a:gradFill>
                  <a:gsLst>
                    <a:gs pos="2917">
                      <a:schemeClr val="tx1"/>
                    </a:gs>
                    <a:gs pos="30000">
                      <a:schemeClr val="tx1"/>
                    </a:gs>
                  </a:gsLst>
                  <a:lin ang="5400000" scaled="0"/>
                </a:gradFill>
              </a:rPr>
              <a:t>130+ Visual Studio Projects</a:t>
            </a:r>
          </a:p>
          <a:p>
            <a:pPr>
              <a:lnSpc>
                <a:spcPct val="90000"/>
              </a:lnSpc>
              <a:spcAft>
                <a:spcPts val="441"/>
              </a:spcAft>
            </a:pPr>
            <a:r>
              <a:rPr lang="en-US" sz="1764" b="1" dirty="0">
                <a:gradFill>
                  <a:gsLst>
                    <a:gs pos="2917">
                      <a:schemeClr val="tx1"/>
                    </a:gs>
                    <a:gs pos="30000">
                      <a:schemeClr val="tx1"/>
                    </a:gs>
                  </a:gsLst>
                  <a:lin ang="5400000" scaled="0"/>
                </a:gradFill>
              </a:rPr>
              <a:t>Common scenarios</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Branding</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Site Provisioning</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Remote Event Receivers </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Large file support</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Taxonomy driven navigation</a:t>
            </a:r>
          </a:p>
          <a:p>
            <a:pPr marL="595034" lvl="1" indent="-252124">
              <a:lnSpc>
                <a:spcPct val="90000"/>
              </a:lnSpc>
              <a:spcAft>
                <a:spcPts val="441"/>
              </a:spcAft>
              <a:buFontTx/>
              <a:buChar char="-"/>
            </a:pPr>
            <a:r>
              <a:rPr lang="en-US" sz="1764" dirty="0">
                <a:gradFill>
                  <a:gsLst>
                    <a:gs pos="2917">
                      <a:schemeClr val="tx1"/>
                    </a:gs>
                    <a:gs pos="30000">
                      <a:schemeClr val="tx1"/>
                    </a:gs>
                  </a:gsLst>
                  <a:lin ang="5400000" scaled="0"/>
                </a:gradFill>
              </a:rPr>
              <a:t>And much more…</a:t>
            </a:r>
          </a:p>
          <a:p>
            <a:pPr>
              <a:lnSpc>
                <a:spcPct val="90000"/>
              </a:lnSpc>
              <a:spcAft>
                <a:spcPts val="441"/>
              </a:spcAft>
            </a:pPr>
            <a:endParaRPr lang="en-US" sz="1764" dirty="0">
              <a:gradFill>
                <a:gsLst>
                  <a:gs pos="2917">
                    <a:schemeClr val="tx1"/>
                  </a:gs>
                  <a:gs pos="30000">
                    <a:schemeClr val="tx1"/>
                  </a:gs>
                </a:gsLst>
                <a:lin ang="5400000" scaled="0"/>
              </a:gradFill>
            </a:endParaRPr>
          </a:p>
          <a:p>
            <a:pPr defTabSz="685546">
              <a:lnSpc>
                <a:spcPct val="90000"/>
              </a:lnSpc>
              <a:spcBef>
                <a:spcPts val="441"/>
              </a:spcBef>
              <a:spcAft>
                <a:spcPts val="2205"/>
              </a:spcAft>
              <a:buClr>
                <a:srgbClr val="FFFFFF"/>
              </a:buClr>
            </a:pPr>
            <a:r>
              <a:rPr lang="en-US" sz="1764" dirty="0">
                <a:gradFill>
                  <a:gsLst>
                    <a:gs pos="1250">
                      <a:srgbClr val="FFFFFF"/>
                    </a:gs>
                    <a:gs pos="100000">
                      <a:srgbClr val="FFFFFF"/>
                    </a:gs>
                  </a:gsLst>
                  <a:lin ang="5400000" scaled="0"/>
                </a:gradFill>
                <a:latin typeface="Segoe UI Light"/>
                <a:hlinkClick r:id="rId3"/>
              </a:rPr>
              <a:t>http://dev.office.com/patterns-and-practices</a:t>
            </a:r>
            <a:r>
              <a:rPr lang="en-US" sz="1764" dirty="0">
                <a:gradFill>
                  <a:gsLst>
                    <a:gs pos="1250">
                      <a:srgbClr val="FFFFFF"/>
                    </a:gs>
                    <a:gs pos="100000">
                      <a:srgbClr val="FFFFFF"/>
                    </a:gs>
                  </a:gsLst>
                  <a:lin ang="5400000" scaled="0"/>
                </a:gradFill>
                <a:latin typeface="Segoe UI Light"/>
              </a:rPr>
              <a:t> </a:t>
            </a:r>
          </a:p>
          <a:p>
            <a:endParaRPr lang="en-US" dirty="0"/>
          </a:p>
        </p:txBody>
      </p:sp>
      <p:pic>
        <p:nvPicPr>
          <p:cNvPr id="3" name="Picture 2"/>
          <p:cNvPicPr>
            <a:picLocks noChangeAspect="1"/>
          </p:cNvPicPr>
          <p:nvPr/>
        </p:nvPicPr>
        <p:blipFill>
          <a:blip r:embed="rId4"/>
          <a:stretch>
            <a:fillRect/>
          </a:stretch>
        </p:blipFill>
        <p:spPr>
          <a:xfrm>
            <a:off x="4781010" y="2362200"/>
            <a:ext cx="3973523" cy="2757963"/>
          </a:xfrm>
          <a:prstGeom prst="rect">
            <a:avLst/>
          </a:prstGeom>
          <a:ln>
            <a:solidFill>
              <a:schemeClr val="bg1">
                <a:lumMod val="50000"/>
              </a:schemeClr>
            </a:solidFill>
          </a:ln>
        </p:spPr>
      </p:pic>
    </p:spTree>
    <p:extLst>
      <p:ext uri="{BB962C8B-B14F-4D97-AF65-F5344CB8AC3E}">
        <p14:creationId xmlns:p14="http://schemas.microsoft.com/office/powerpoint/2010/main" val="4278702954"/>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CSOM Fundamentals</a:t>
            </a:r>
          </a:p>
          <a:p>
            <a:pPr>
              <a:buFont typeface="Wingdings" panose="05000000000000000000" pitchFamily="2" charset="2"/>
              <a:buChar char="ü"/>
            </a:pPr>
            <a:r>
              <a:rPr lang="en-US" dirty="0" smtClean="0"/>
              <a:t>User and App Authentication</a:t>
            </a:r>
          </a:p>
          <a:p>
            <a:pPr>
              <a:buFont typeface="Wingdings" panose="05000000000000000000" pitchFamily="2" charset="2"/>
              <a:buChar char="ü"/>
            </a:pPr>
            <a:r>
              <a:rPr lang="en-US" dirty="0" smtClean="0"/>
              <a:t>CSOM Code Optimization</a:t>
            </a:r>
          </a:p>
          <a:p>
            <a:pPr>
              <a:buFont typeface="Wingdings" panose="05000000000000000000" pitchFamily="2" charset="2"/>
              <a:buChar char="ü"/>
            </a:pPr>
            <a:r>
              <a:rPr lang="en-US" dirty="0" smtClean="0"/>
              <a:t>Remote Exception Handling</a:t>
            </a:r>
          </a:p>
          <a:p>
            <a:pPr>
              <a:buFont typeface="Wingdings" panose="05000000000000000000" pitchFamily="2" charset="2"/>
              <a:buChar char="ü"/>
            </a:pPr>
            <a:r>
              <a:rPr lang="en-US" dirty="0" smtClean="0"/>
              <a:t>Creating Content Types and Lists</a:t>
            </a:r>
          </a:p>
        </p:txBody>
      </p:sp>
    </p:spTree>
    <p:extLst>
      <p:ext uri="{BB962C8B-B14F-4D97-AF65-F5344CB8AC3E}">
        <p14:creationId xmlns:p14="http://schemas.microsoft.com/office/powerpoint/2010/main" val="287409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Growth in SharePoint 2013</a:t>
            </a:r>
            <a:endParaRPr lang="en-US" dirty="0"/>
          </a:p>
        </p:txBody>
      </p:sp>
      <p:sp>
        <p:nvSpPr>
          <p:cNvPr id="5" name="Content Placeholder 4"/>
          <p:cNvSpPr>
            <a:spLocks noGrp="1"/>
          </p:cNvSpPr>
          <p:nvPr>
            <p:ph idx="1"/>
          </p:nvPr>
        </p:nvSpPr>
        <p:spPr/>
        <p:txBody>
          <a:bodyPr/>
          <a:lstStyle/>
          <a:p>
            <a:r>
              <a:rPr lang="en-US" dirty="0" smtClean="0"/>
              <a:t>New APIs introduced with SharePoint Server</a:t>
            </a:r>
          </a:p>
          <a:p>
            <a:pPr lvl="1"/>
            <a:r>
              <a:rPr lang="en-US" dirty="0" smtClean="0"/>
              <a:t>User Profiles</a:t>
            </a:r>
          </a:p>
          <a:p>
            <a:pPr lvl="1"/>
            <a:r>
              <a:rPr lang="en-US" dirty="0" smtClean="0"/>
              <a:t>Search</a:t>
            </a:r>
          </a:p>
          <a:p>
            <a:pPr lvl="1"/>
            <a:r>
              <a:rPr lang="en-US" dirty="0" smtClean="0"/>
              <a:t>Taxonomy</a:t>
            </a:r>
          </a:p>
          <a:p>
            <a:pPr lvl="1"/>
            <a:r>
              <a:rPr lang="en-US" dirty="0" smtClean="0"/>
              <a:t>Publishing</a:t>
            </a:r>
          </a:p>
          <a:p>
            <a:pPr lvl="1"/>
            <a:r>
              <a:rPr lang="en-US" dirty="0" smtClean="0"/>
              <a:t>Workflow</a:t>
            </a:r>
          </a:p>
          <a:p>
            <a:pPr lvl="1"/>
            <a:r>
              <a:rPr lang="en-US" dirty="0" smtClean="0"/>
              <a:t>Business Data Connectivity</a:t>
            </a:r>
            <a:endParaRPr lang="en-US" dirty="0"/>
          </a:p>
        </p:txBody>
      </p:sp>
    </p:spTree>
    <p:extLst>
      <p:ext uri="{BB962C8B-B14F-4D97-AF65-F5344CB8AC3E}">
        <p14:creationId xmlns:p14="http://schemas.microsoft.com/office/powerpoint/2010/main" val="202354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in SharePoint 2013</a:t>
            </a:r>
            <a:endParaRPr lang="en-US" dirty="0"/>
          </a:p>
        </p:txBody>
      </p:sp>
      <p:sp>
        <p:nvSpPr>
          <p:cNvPr id="5" name="Content Placeholder 4"/>
          <p:cNvSpPr>
            <a:spLocks noGrp="1"/>
          </p:cNvSpPr>
          <p:nvPr>
            <p:ph idx="1"/>
          </p:nvPr>
        </p:nvSpPr>
        <p:spPr/>
        <p:txBody>
          <a:bodyPr/>
          <a:lstStyle/>
          <a:p>
            <a:r>
              <a:rPr lang="en-US" sz="2400" dirty="0" smtClean="0"/>
              <a:t>CSOM Assemblies for SharePoint Foundation</a:t>
            </a:r>
          </a:p>
          <a:p>
            <a:pPr lvl="1"/>
            <a:r>
              <a:rPr lang="en-US" sz="1800" dirty="0" smtClean="0"/>
              <a:t>Version 15 intended for SharePoint On-premises</a:t>
            </a:r>
          </a:p>
          <a:p>
            <a:pPr lvl="1"/>
            <a:r>
              <a:rPr lang="en-US" sz="1800" dirty="0" smtClean="0"/>
              <a:t>Version 16 intended fro SharePoint Online </a:t>
            </a:r>
          </a:p>
          <a:p>
            <a:pPr marL="400050" lvl="1" indent="-54677">
              <a:buNone/>
            </a:pPr>
            <a:r>
              <a:rPr lang="en-US" sz="2400" dirty="0" smtClean="0"/>
              <a:t/>
            </a:r>
            <a:br>
              <a:rPr lang="en-US" sz="2400" dirty="0" smtClean="0"/>
            </a:br>
            <a:endParaRPr lang="en-US" sz="2400" dirty="0" smtClean="0"/>
          </a:p>
          <a:p>
            <a:r>
              <a:rPr lang="en-US" sz="2400" dirty="0"/>
              <a:t>CSOM Assemblies for SharePoint </a:t>
            </a:r>
            <a:r>
              <a:rPr lang="en-US" sz="2400" dirty="0" smtClean="0"/>
              <a:t>Server</a:t>
            </a:r>
            <a:endParaRPr lang="en-US" sz="2400" dirty="0"/>
          </a:p>
          <a:p>
            <a:pPr lvl="1"/>
            <a:endParaRPr lang="en-US" sz="2000" dirty="0"/>
          </a:p>
        </p:txBody>
      </p:sp>
      <p:pic>
        <p:nvPicPr>
          <p:cNvPr id="6" name="Picture 5"/>
          <p:cNvPicPr>
            <a:picLocks noChangeAspect="1"/>
          </p:cNvPicPr>
          <p:nvPr/>
        </p:nvPicPr>
        <p:blipFill>
          <a:blip r:embed="rId3"/>
          <a:stretch>
            <a:fillRect/>
          </a:stretch>
        </p:blipFill>
        <p:spPr>
          <a:xfrm>
            <a:off x="1219200" y="3974992"/>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2667000"/>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 CSOM </a:t>
            </a:r>
            <a:r>
              <a:rPr lang="en-US" dirty="0" err="1" smtClean="0"/>
              <a:t>NuGet</a:t>
            </a:r>
            <a:r>
              <a:rPr lang="en-US" dirty="0" smtClean="0"/>
              <a:t> Package</a:t>
            </a:r>
            <a:endParaRPr lang="en-US" dirty="0"/>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CSOM Architecture</a:t>
            </a:r>
            <a:endParaRPr lang="en-US" dirty="0"/>
          </a:p>
        </p:txBody>
      </p:sp>
      <p:sp>
        <p:nvSpPr>
          <p:cNvPr id="4" name="Content Placeholder 3"/>
          <p:cNvSpPr>
            <a:spLocks noGrp="1"/>
          </p:cNvSpPr>
          <p:nvPr>
            <p:ph idx="1"/>
          </p:nvPr>
        </p:nvSpPr>
        <p:spPr/>
        <p:txBody>
          <a:bodyPr>
            <a:normAutofit/>
          </a:bodyPr>
          <a:lstStyle/>
          <a:p>
            <a:r>
              <a:rPr lang="en-US" sz="2400" dirty="0" smtClean="0"/>
              <a:t>CSOM Objects act as client-side proxies</a:t>
            </a:r>
          </a:p>
          <a:p>
            <a:pPr lvl="1"/>
            <a:r>
              <a:rPr lang="en-US" sz="2000" dirty="0" smtClean="0"/>
              <a:t>CSOM uses Windows Communication Foundation (WCF)</a:t>
            </a:r>
          </a:p>
          <a:p>
            <a:pPr lvl="1"/>
            <a:r>
              <a:rPr lang="en-US" sz="2000" dirty="0" smtClean="0"/>
              <a:t>CSOM Runtime layer handles WCF calls behind scenes</a:t>
            </a:r>
          </a:p>
          <a:p>
            <a:pPr lvl="1"/>
            <a:r>
              <a:rPr lang="en-US" sz="2000" dirty="0" smtClean="0"/>
              <a:t>Request body contains XML document of instructions</a:t>
            </a:r>
          </a:p>
          <a:p>
            <a:pPr lvl="1"/>
            <a:r>
              <a:rPr lang="en-US" sz="2000" dirty="0" smtClean="0"/>
              <a:t>Response returned in JavaScript Object Nation (JSON)</a:t>
            </a:r>
            <a:endParaRPr lang="en-US" sz="2000" dirty="0"/>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ClientContext</a:t>
            </a:r>
            <a:endParaRPr lang="en-US" dirty="0"/>
          </a:p>
        </p:txBody>
      </p:sp>
      <p:sp>
        <p:nvSpPr>
          <p:cNvPr id="3" name="Content Placeholder 2"/>
          <p:cNvSpPr>
            <a:spLocks noGrp="1"/>
          </p:cNvSpPr>
          <p:nvPr>
            <p:ph idx="1"/>
          </p:nvPr>
        </p:nvSpPr>
        <p:spPr/>
        <p:txBody>
          <a:bodyPr/>
          <a:lstStyle/>
          <a:p>
            <a:r>
              <a:rPr lang="en-US" dirty="0" smtClean="0"/>
              <a:t>CSOM coding starts with ClientContext</a:t>
            </a:r>
          </a:p>
          <a:p>
            <a:pPr lvl="1"/>
            <a:r>
              <a:rPr lang="en-US" dirty="0" smtClean="0"/>
              <a:t>Provides connection to SharePoint site</a:t>
            </a:r>
          </a:p>
          <a:p>
            <a:pPr lvl="1"/>
            <a:r>
              <a:rPr lang="en-US" dirty="0" smtClean="0"/>
              <a:t>Provides access to site and site collection</a:t>
            </a:r>
          </a:p>
          <a:p>
            <a:pPr lvl="1"/>
            <a:r>
              <a:rPr lang="en-US" dirty="0" smtClean="0"/>
              <a:t>Provides authentication behavior</a:t>
            </a:r>
          </a:p>
          <a:p>
            <a:pPr lvl="1"/>
            <a:r>
              <a:rPr lang="en-US" dirty="0" smtClean="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1038</Words>
  <Application>Microsoft Office PowerPoint</Application>
  <PresentationFormat>On-screen Show (4:3)</PresentationFormat>
  <Paragraphs>197</Paragraphs>
  <Slides>45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Black</vt:lpstr>
      <vt:lpstr>Calibri</vt:lpstr>
      <vt:lpstr>Capitals</vt:lpstr>
      <vt:lpstr>Lucida Console</vt:lpstr>
      <vt:lpstr>ＭＳ Ｐゴシック</vt:lpstr>
      <vt:lpstr>Segoe UI</vt:lpstr>
      <vt:lpstr>Segoe UI Light</vt:lpstr>
      <vt:lpstr>Wingdings</vt:lpstr>
      <vt:lpstr>CPT Course Module</vt:lpstr>
      <vt:lpstr>Programming the Client-side Object Model</vt:lpstr>
      <vt:lpstr>Agenda</vt:lpstr>
      <vt:lpstr>Why Client Object Model (CSOM)?</vt:lpstr>
      <vt:lpstr>Supported CSOM Functionality</vt:lpstr>
      <vt:lpstr>CSOM Growth in SharePoint 2013</vt:lpstr>
      <vt:lpstr>CSOM in SharePoint 2013</vt:lpstr>
      <vt:lpstr>SPO CSOM NuGet Package</vt:lpstr>
      <vt:lpstr>CSOM Architecture</vt:lpstr>
      <vt:lpstr>ClientContext</vt:lpstr>
      <vt:lpstr>Hello CSOM</vt:lpstr>
      <vt:lpstr>Inspecting CSOM Calls with Fiddler</vt:lpstr>
      <vt:lpstr>Agenda</vt:lpstr>
      <vt:lpstr>User Authentication (On-premises)</vt:lpstr>
      <vt:lpstr>User Authentication (SPO)</vt:lpstr>
      <vt:lpstr>Authentication with TokenHelper</vt:lpstr>
      <vt:lpstr>Authentication with SharePointContext</vt:lpstr>
      <vt:lpstr>ClientContext Usage Pattern</vt:lpstr>
      <vt:lpstr>Agenda</vt:lpstr>
      <vt:lpstr>What’s Wrong with This Code?</vt:lpstr>
      <vt:lpstr>Inspecting CSOM Calls using Fiddler</vt:lpstr>
      <vt:lpstr>Coding with Lambda Expressions</vt:lpstr>
      <vt:lpstr>Using Lambda Expressions</vt:lpstr>
      <vt:lpstr>Using Where() and Include()</vt:lpstr>
      <vt:lpstr>Check Whether List Exists</vt:lpstr>
      <vt:lpstr>Retrieving Data using LoadQuery</vt:lpstr>
      <vt:lpstr>Retrieving with a CamlQuery</vt:lpstr>
      <vt:lpstr>Batching Commands</vt:lpstr>
      <vt:lpstr>Agenda</vt:lpstr>
      <vt:lpstr>Consider the following code…</vt:lpstr>
      <vt:lpstr>Remote Exception Handling</vt:lpstr>
      <vt:lpstr>General Usage</vt:lpstr>
      <vt:lpstr>Agenda</vt:lpstr>
      <vt:lpstr>Creating a List</vt:lpstr>
      <vt:lpstr>Checking Whether List Already Exists</vt:lpstr>
      <vt:lpstr>Creating List Items</vt:lpstr>
      <vt:lpstr>Registering Remote Event Receivers</vt:lpstr>
      <vt:lpstr>Creating Site Columns - Part 1</vt:lpstr>
      <vt:lpstr>Creating Site Columns - Part 2</vt:lpstr>
      <vt:lpstr>Creating Content Types - Part 1</vt:lpstr>
      <vt:lpstr>Creating Content Types - Part 2</vt:lpstr>
      <vt:lpstr>Creating List with Content Type</vt:lpstr>
      <vt:lpstr>Creating a Document Library</vt:lpstr>
      <vt:lpstr>Uploading Files to a Library</vt:lpstr>
      <vt:lpstr>Microsoft Patterns &amp; Practices (PnP)</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Client-side Object Model (CSOM)</dc:title>
  <dc:creator/>
  <cp:lastModifiedBy/>
  <cp:revision>1</cp:revision>
  <dcterms:created xsi:type="dcterms:W3CDTF">2015-05-02T13:42:37Z</dcterms:created>
  <dcterms:modified xsi:type="dcterms:W3CDTF">2015-10-22T12:59:57Z</dcterms:modified>
</cp:coreProperties>
</file>