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6"/>
  </p:notesMasterIdLst>
  <p:handoutMasterIdLst>
    <p:handoutMasterId r:id="rId47"/>
  </p:handoutMasterIdLst>
  <p:sldIdLst>
    <p:sldId id="279" r:id="rId6"/>
    <p:sldId id="362" r:id="rId7"/>
    <p:sldId id="354" r:id="rId8"/>
    <p:sldId id="378" r:id="rId9"/>
    <p:sldId id="379" r:id="rId10"/>
    <p:sldId id="385" r:id="rId11"/>
    <p:sldId id="386" r:id="rId12"/>
    <p:sldId id="387" r:id="rId13"/>
    <p:sldId id="380" r:id="rId14"/>
    <p:sldId id="388" r:id="rId15"/>
    <p:sldId id="280" r:id="rId16"/>
    <p:sldId id="290" r:id="rId17"/>
    <p:sldId id="416" r:id="rId18"/>
    <p:sldId id="381" r:id="rId19"/>
    <p:sldId id="389" r:id="rId20"/>
    <p:sldId id="415" r:id="rId21"/>
    <p:sldId id="382" r:id="rId22"/>
    <p:sldId id="391" r:id="rId23"/>
    <p:sldId id="392" r:id="rId24"/>
    <p:sldId id="393" r:id="rId25"/>
    <p:sldId id="383" r:id="rId26"/>
    <p:sldId id="396" r:id="rId27"/>
    <p:sldId id="286" r:id="rId28"/>
    <p:sldId id="401" r:id="rId29"/>
    <p:sldId id="402" r:id="rId30"/>
    <p:sldId id="403" r:id="rId31"/>
    <p:sldId id="404" r:id="rId32"/>
    <p:sldId id="405" r:id="rId33"/>
    <p:sldId id="398" r:id="rId34"/>
    <p:sldId id="395" r:id="rId35"/>
    <p:sldId id="407" r:id="rId36"/>
    <p:sldId id="408" r:id="rId37"/>
    <p:sldId id="409" r:id="rId38"/>
    <p:sldId id="412" r:id="rId39"/>
    <p:sldId id="414" r:id="rId40"/>
    <p:sldId id="413" r:id="rId41"/>
    <p:sldId id="410" r:id="rId42"/>
    <p:sldId id="411" r:id="rId43"/>
    <p:sldId id="390" r:id="rId44"/>
    <p:sldId id="384"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7070" autoAdjust="0"/>
  </p:normalViewPr>
  <p:slideViewPr>
    <p:cSldViewPr>
      <p:cViewPr varScale="1">
        <p:scale>
          <a:sx n="58" d="100"/>
          <a:sy n="58" d="100"/>
        </p:scale>
        <p:origin x="1692" y="66"/>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714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provides an introduction to Office 365 as a development platform and discusses the different approaches that can be used to develop custom software solutions for Office 365 and SharePoint Online. The module provides an overview of the Office add-in model and the SharePoint add-in model and then discusses the types of solutions that can be created using them. The module also discusses alternatives approaches for Office 365 development including the use of JavaScript injection in SharePoint Online and developing applications that program against the Office 365 APIs. The module walks through setting up an Office 365 development environment which includes an Office 365 Developer site, an Office 365 tenancy and a directory in Azure Active Directory (AAD). The module also explains how to obtain a Windows Azure subscription which makes it possible to deploy ASP.NET applications to the Azure cloud and to create and configure AAD applications using the Windows Azure Management Portal.</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101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628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546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507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74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700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265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1454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0459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429420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699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farm solutions, apps are supported and will work in both on-premises deployments and in Office 365. The business logic</a:t>
            </a:r>
            <a:r>
              <a:rPr lang="en-US" baseline="0" dirty="0" smtClean="0"/>
              <a:t> within an app does not run within the SharePoint server or host environment, rather it runs external to SharePoint on another server or in the client. There is also a notion of app identities in the sense that apps can be authenticated and assigned permissions, similar to users.</a:t>
            </a:r>
            <a:endParaRPr lang="en-US" dirty="0"/>
          </a:p>
        </p:txBody>
      </p:sp>
    </p:spTree>
    <p:extLst>
      <p:ext uri="{BB962C8B-B14F-4D97-AF65-F5344CB8AC3E}">
        <p14:creationId xmlns:p14="http://schemas.microsoft.com/office/powerpoint/2010/main" val="1125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different types of apps and a few terms you should be aware of. First, apps are either hosted within SharePoint or they are hosted outside of SharePoint. The first type of app, a </a:t>
            </a:r>
            <a:r>
              <a:rPr lang="en-US" b="1" baseline="0" dirty="0" smtClean="0"/>
              <a:t>SharePoint-Hosted app</a:t>
            </a:r>
            <a:r>
              <a:rPr lang="en-US" baseline="0" dirty="0" smtClean="0"/>
              <a:t> is the type where all the app’s resources (pages, JavaScript, style sheets and images) are all provisioned to the SharePoint host. The business logic within SharePoint-Hosted apps runs within the client (browser). The hosting model for a </a:t>
            </a:r>
            <a:r>
              <a:rPr lang="en-US" b="1" baseline="0" dirty="0" smtClean="0"/>
              <a:t>Provider-hosted app</a:t>
            </a:r>
            <a:r>
              <a:rPr lang="en-US" baseline="0" dirty="0" smtClean="0"/>
              <a:t> is quite different in the sense that the bulk of the app logic and maintainable reside outside of SharePoint, for instance as an ASP.NET MVC site on another Windows Server, in Azure, as a PHP site in Amazon Web Services or any number of other options.</a:t>
            </a:r>
          </a:p>
          <a:p>
            <a:endParaRPr lang="en-US" dirty="0" smtClean="0"/>
          </a:p>
          <a:p>
            <a:r>
              <a:rPr lang="en-US" dirty="0" smtClean="0"/>
              <a:t>The</a:t>
            </a:r>
            <a:r>
              <a:rPr lang="en-US" baseline="0" dirty="0" smtClean="0"/>
              <a:t> site in which an app is installed form is called the </a:t>
            </a:r>
            <a:r>
              <a:rPr lang="en-US" b="1" baseline="0" dirty="0" smtClean="0"/>
              <a:t>host web</a:t>
            </a:r>
            <a:r>
              <a:rPr lang="en-US" baseline="0" dirty="0" smtClean="0"/>
              <a:t>. When an app with SharePoint-hosted resources is installed, the SharePoint host will create a </a:t>
            </a:r>
            <a:r>
              <a:rPr lang="en-US" baseline="0" dirty="0" err="1" smtClean="0"/>
              <a:t>subsite</a:t>
            </a:r>
            <a:r>
              <a:rPr lang="en-US" baseline="0" dirty="0" smtClean="0"/>
              <a:t> known as the </a:t>
            </a:r>
            <a:r>
              <a:rPr lang="en-US" b="1" baseline="0" dirty="0" smtClean="0"/>
              <a:t>app web</a:t>
            </a:r>
            <a:r>
              <a:rPr lang="en-US" baseline="0" dirty="0" smtClean="0"/>
              <a:t>. For provider-hosted apps, the remote site is known as the </a:t>
            </a:r>
            <a:r>
              <a:rPr lang="en-US" b="1" baseline="0" dirty="0" smtClean="0"/>
              <a:t>remote web</a:t>
            </a:r>
            <a:r>
              <a:rPr lang="en-US" baseline="0" dirty="0" smtClean="0"/>
              <a:t>.</a:t>
            </a:r>
            <a:endParaRPr lang="en-US" dirty="0"/>
          </a:p>
        </p:txBody>
      </p:sp>
    </p:spTree>
    <p:extLst>
      <p:ext uri="{BB962C8B-B14F-4D97-AF65-F5344CB8AC3E}">
        <p14:creationId xmlns:p14="http://schemas.microsoft.com/office/powerpoint/2010/main" val="3627242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Office 365 Developer Roadmap</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t>
            </a:r>
            <a:r>
              <a:rPr lang="en-US" strike="sngStrike" dirty="0" smtClean="0"/>
              <a:t>Apps</a:t>
            </a:r>
            <a:r>
              <a:rPr lang="en-US" dirty="0" smtClean="0"/>
              <a:t> Add-ins</a:t>
            </a:r>
            <a:endParaRPr lang="en-US" dirty="0"/>
          </a:p>
        </p:txBody>
      </p:sp>
      <p:sp>
        <p:nvSpPr>
          <p:cNvPr id="3" name="Content Placeholder 2"/>
          <p:cNvSpPr>
            <a:spLocks noGrp="1"/>
          </p:cNvSpPr>
          <p:nvPr>
            <p:ph idx="1"/>
          </p:nvPr>
        </p:nvSpPr>
        <p:spPr/>
        <p:txBody>
          <a:bodyPr>
            <a:normAutofit/>
          </a:bodyPr>
          <a:lstStyle/>
          <a:p>
            <a:r>
              <a:rPr lang="en-US" sz="2400" dirty="0" smtClean="0"/>
              <a:t>SharePoint 2013 introduced new development model</a:t>
            </a:r>
          </a:p>
          <a:p>
            <a:pPr lvl="1"/>
            <a:r>
              <a:rPr lang="en-US" sz="2000" dirty="0" smtClean="0"/>
              <a:t>Originally introduced as "SharePoint App Model"</a:t>
            </a:r>
          </a:p>
          <a:p>
            <a:pPr lvl="1"/>
            <a:endParaRPr lang="en-US" sz="2000" dirty="0" smtClean="0"/>
          </a:p>
          <a:p>
            <a:r>
              <a:rPr lang="en-US" sz="2400" dirty="0" smtClean="0"/>
              <a:t>In Q2 of 2015, Microsoft changed the name</a:t>
            </a:r>
          </a:p>
          <a:p>
            <a:pPr lvl="1"/>
            <a:r>
              <a:rPr lang="en-US" sz="2000" dirty="0" smtClean="0"/>
              <a:t>"SharePoint Apps" renamed to "SharePoint Add-ins"</a:t>
            </a:r>
          </a:p>
          <a:p>
            <a:pPr lvl="1"/>
            <a:r>
              <a:rPr lang="en-US" sz="2000" dirty="0" smtClean="0"/>
              <a:t>"SharePoint App" is same things as "SharePoint </a:t>
            </a:r>
            <a:r>
              <a:rPr lang="en-US" sz="2000" dirty="0" smtClean="0"/>
              <a:t>A</a:t>
            </a:r>
            <a:r>
              <a:rPr lang="en-US" sz="2000" dirty="0" smtClean="0"/>
              <a:t>dd-in"</a:t>
            </a:r>
          </a:p>
          <a:p>
            <a:pPr lvl="1"/>
            <a:endParaRPr lang="en-US" sz="2000" dirty="0" smtClean="0"/>
          </a:p>
        </p:txBody>
      </p:sp>
    </p:spTree>
    <p:extLst>
      <p:ext uri="{BB962C8B-B14F-4D97-AF65-F5344CB8AC3E}">
        <p14:creationId xmlns:p14="http://schemas.microsoft.com/office/powerpoint/2010/main" val="120903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Add-in Model Overview</a:t>
            </a:r>
            <a:endParaRPr lang="en-US" dirty="0"/>
          </a:p>
        </p:txBody>
      </p:sp>
      <p:sp>
        <p:nvSpPr>
          <p:cNvPr id="3" name="Content Placeholder 2"/>
          <p:cNvSpPr>
            <a:spLocks noGrp="1"/>
          </p:cNvSpPr>
          <p:nvPr>
            <p:ph idx="1"/>
          </p:nvPr>
        </p:nvSpPr>
        <p:spPr/>
        <p:txBody>
          <a:bodyPr/>
          <a:lstStyle/>
          <a:p>
            <a:r>
              <a:rPr lang="en-US" sz="2600" dirty="0" smtClean="0"/>
              <a:t>Add-in model designed to replace farm solutions</a:t>
            </a:r>
          </a:p>
          <a:p>
            <a:pPr lvl="1">
              <a:spcBef>
                <a:spcPts val="600"/>
              </a:spcBef>
              <a:spcAft>
                <a:spcPts val="600"/>
              </a:spcAft>
            </a:pPr>
            <a:r>
              <a:rPr lang="en-US" dirty="0" smtClean="0"/>
              <a:t>Add-ins supported in Office 365 and on-premises farms</a:t>
            </a:r>
          </a:p>
          <a:p>
            <a:pPr lvl="1">
              <a:spcBef>
                <a:spcPts val="600"/>
              </a:spcBef>
              <a:spcAft>
                <a:spcPts val="600"/>
              </a:spcAft>
            </a:pPr>
            <a:r>
              <a:rPr lang="en-US" dirty="0" smtClean="0"/>
              <a:t>Add-in code never runs in SharePoint host environment</a:t>
            </a:r>
          </a:p>
          <a:p>
            <a:pPr lvl="1">
              <a:spcBef>
                <a:spcPts val="600"/>
              </a:spcBef>
              <a:spcAft>
                <a:spcPts val="600"/>
              </a:spcAft>
            </a:pPr>
            <a:r>
              <a:rPr lang="en-US" dirty="0" smtClean="0"/>
              <a:t>Add-in talks to SharePoint using REST and CSOM</a:t>
            </a:r>
          </a:p>
          <a:p>
            <a:pPr lvl="1">
              <a:spcBef>
                <a:spcPts val="600"/>
              </a:spcBef>
              <a:spcAft>
                <a:spcPts val="600"/>
              </a:spcAft>
            </a:pPr>
            <a:r>
              <a:rPr lang="en-US" dirty="0" smtClean="0"/>
              <a:t>Add-in authenticates and establishes add-in identity</a:t>
            </a:r>
          </a:p>
          <a:p>
            <a:pPr lvl="1">
              <a:spcBef>
                <a:spcPts val="600"/>
              </a:spcBef>
              <a:spcAft>
                <a:spcPts val="600"/>
              </a:spcAft>
            </a:pPr>
            <a:r>
              <a:rPr lang="en-US" dirty="0" smtClean="0"/>
              <a:t>Add-in has permissions independent of user</a:t>
            </a:r>
          </a:p>
          <a:p>
            <a:pPr lvl="1">
              <a:spcBef>
                <a:spcPts val="600"/>
              </a:spcBef>
              <a:spcAft>
                <a:spcPts val="600"/>
              </a:spcAft>
            </a:pPr>
            <a:r>
              <a:rPr lang="en-US" dirty="0" smtClean="0"/>
              <a:t>Add-ins deployed to catalogs using publishing scheme</a:t>
            </a:r>
          </a:p>
          <a:p>
            <a:pPr lvl="1">
              <a:spcBef>
                <a:spcPts val="600"/>
              </a:spcBef>
              <a:spcAft>
                <a:spcPts val="600"/>
              </a:spcAft>
            </a:pPr>
            <a:r>
              <a:rPr lang="en-US" dirty="0" smtClean="0"/>
              <a:t>Published add-ins easier to find, install and upgrade</a:t>
            </a:r>
          </a:p>
        </p:txBody>
      </p:sp>
    </p:spTree>
    <p:extLst>
      <p:ext uri="{BB962C8B-B14F-4D97-AF65-F5344CB8AC3E}">
        <p14:creationId xmlns:p14="http://schemas.microsoft.com/office/powerpoint/2010/main" val="4084662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 for SharePoint Add-ins</a:t>
            </a:r>
            <a:endParaRPr lang="en-US" dirty="0"/>
          </a:p>
        </p:txBody>
      </p:sp>
      <p:sp>
        <p:nvSpPr>
          <p:cNvPr id="3" name="Content Placeholder 2"/>
          <p:cNvSpPr>
            <a:spLocks noGrp="1"/>
          </p:cNvSpPr>
          <p:nvPr>
            <p:ph idx="1"/>
          </p:nvPr>
        </p:nvSpPr>
        <p:spPr/>
        <p:txBody>
          <a:bodyPr/>
          <a:lstStyle/>
          <a:p>
            <a:r>
              <a:rPr lang="en-US" dirty="0" smtClean="0"/>
              <a:t>SharePoint-Hosted Add-ins</a:t>
            </a:r>
          </a:p>
          <a:p>
            <a:pPr lvl="1"/>
            <a:r>
              <a:rPr lang="en-US" dirty="0" smtClean="0"/>
              <a:t>Add-in resources added to SharePoint host</a:t>
            </a:r>
          </a:p>
          <a:p>
            <a:pPr lvl="1"/>
            <a:r>
              <a:rPr lang="en-US" dirty="0" smtClean="0"/>
              <a:t>Stored in child site known as </a:t>
            </a:r>
            <a:r>
              <a:rPr lang="en-US" b="1" dirty="0" smtClean="0"/>
              <a:t>app web</a:t>
            </a:r>
          </a:p>
          <a:p>
            <a:pPr lvl="1"/>
            <a:r>
              <a:rPr lang="en-US" dirty="0" smtClean="0"/>
              <a:t>Add-in has only client-side code</a:t>
            </a:r>
          </a:p>
          <a:p>
            <a:pPr lvl="1"/>
            <a:r>
              <a:rPr lang="en-US" dirty="0" smtClean="0"/>
              <a:t>Add-in cannot have server-side code</a:t>
            </a:r>
          </a:p>
          <a:p>
            <a:pPr lvl="1"/>
            <a:endParaRPr lang="en-US" dirty="0" smtClean="0"/>
          </a:p>
          <a:p>
            <a:r>
              <a:rPr lang="en-US" dirty="0" smtClean="0"/>
              <a:t>Provider-Hosted Add-ins</a:t>
            </a:r>
          </a:p>
          <a:p>
            <a:pPr lvl="1"/>
            <a:r>
              <a:rPr lang="en-US" dirty="0" smtClean="0"/>
              <a:t>Add-in resources deployed on remote server</a:t>
            </a:r>
          </a:p>
          <a:p>
            <a:pPr lvl="1"/>
            <a:r>
              <a:rPr lang="en-US" dirty="0" smtClean="0"/>
              <a:t>Remote site known as </a:t>
            </a:r>
            <a:r>
              <a:rPr lang="en-US" b="1" dirty="0" smtClean="0"/>
              <a:t>remote web</a:t>
            </a:r>
          </a:p>
          <a:p>
            <a:pPr lvl="1"/>
            <a:r>
              <a:rPr lang="en-US" dirty="0" smtClean="0"/>
              <a:t>Add-in can have client-side code</a:t>
            </a:r>
          </a:p>
          <a:p>
            <a:pPr lvl="1"/>
            <a:r>
              <a:rPr lang="en-US" dirty="0" smtClean="0"/>
              <a:t>Add-in can have server-side code</a:t>
            </a:r>
          </a:p>
        </p:txBody>
      </p:sp>
      <p:pic>
        <p:nvPicPr>
          <p:cNvPr id="4" name="Picture 3"/>
          <p:cNvPicPr>
            <a:picLocks noChangeAspect="1"/>
          </p:cNvPicPr>
          <p:nvPr/>
        </p:nvPicPr>
        <p:blipFill>
          <a:blip r:embed="rId3"/>
          <a:stretch>
            <a:fillRect/>
          </a:stretch>
        </p:blipFill>
        <p:spPr>
          <a:xfrm>
            <a:off x="7315201" y="1267027"/>
            <a:ext cx="1729289" cy="2560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7315200" y="4182002"/>
            <a:ext cx="1718404" cy="2477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7031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used by SharePoint Add-ins</a:t>
            </a:r>
            <a:endParaRPr lang="en-US" dirty="0"/>
          </a:p>
        </p:txBody>
      </p:sp>
      <p:sp>
        <p:nvSpPr>
          <p:cNvPr id="3" name="Content Placeholder 2"/>
          <p:cNvSpPr>
            <a:spLocks noGrp="1"/>
          </p:cNvSpPr>
          <p:nvPr>
            <p:ph idx="1"/>
          </p:nvPr>
        </p:nvSpPr>
        <p:spPr/>
        <p:txBody>
          <a:bodyPr/>
          <a:lstStyle/>
          <a:p>
            <a:r>
              <a:rPr lang="en-US" dirty="0" smtClean="0"/>
              <a:t>SharePoint REST API</a:t>
            </a:r>
          </a:p>
          <a:p>
            <a:pPr lvl="1"/>
            <a:r>
              <a:rPr lang="en-US" sz="2300" dirty="0" smtClean="0"/>
              <a:t>Commonly used with client-side JavaScript code</a:t>
            </a:r>
          </a:p>
          <a:p>
            <a:pPr lvl="1"/>
            <a:r>
              <a:rPr lang="en-US" sz="2300" dirty="0" smtClean="0"/>
              <a:t>Good fit when developing SharePoint-hosted add-ins</a:t>
            </a:r>
          </a:p>
          <a:p>
            <a:pPr lvl="1"/>
            <a:r>
              <a:rPr lang="en-US" sz="2300" dirty="0" smtClean="0"/>
              <a:t>Accessible to any type of client on any platform</a:t>
            </a:r>
          </a:p>
          <a:p>
            <a:pPr lvl="1"/>
            <a:endParaRPr lang="en-US" dirty="0" smtClean="0"/>
          </a:p>
          <a:p>
            <a:r>
              <a:rPr lang="en-US" dirty="0" smtClean="0"/>
              <a:t>Client-side Object Model (CSOM)</a:t>
            </a:r>
          </a:p>
          <a:p>
            <a:pPr lvl="1"/>
            <a:r>
              <a:rPr lang="en-US" sz="2300" dirty="0" smtClean="0"/>
              <a:t>Commonly used with server-side C# code</a:t>
            </a:r>
          </a:p>
          <a:p>
            <a:pPr lvl="1"/>
            <a:r>
              <a:rPr lang="en-US" sz="2300" dirty="0" smtClean="0"/>
              <a:t>Good fit when developing provider-hosted add-ins</a:t>
            </a:r>
          </a:p>
          <a:p>
            <a:pPr lvl="1"/>
            <a:r>
              <a:rPr lang="en-US" sz="2300" dirty="0" smtClean="0"/>
              <a:t>Good fit when creating desktop clients (e.g. Console app)</a:t>
            </a:r>
          </a:p>
          <a:p>
            <a:pPr lvl="1"/>
            <a:r>
              <a:rPr lang="en-US" sz="2300" dirty="0" smtClean="0"/>
              <a:t>Used to perform remote provisioning in SPO sites</a:t>
            </a:r>
            <a:endParaRPr lang="en-US" sz="2300" dirty="0"/>
          </a:p>
        </p:txBody>
      </p:sp>
    </p:spTree>
    <p:extLst>
      <p:ext uri="{BB962C8B-B14F-4D97-AF65-F5344CB8AC3E}">
        <p14:creationId xmlns:p14="http://schemas.microsoft.com/office/powerpoint/2010/main" val="264779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ü"/>
            </a:pPr>
            <a:r>
              <a:rPr lang="en-US" dirty="0" smtClean="0"/>
              <a:t>The </a:t>
            </a:r>
            <a:r>
              <a:rPr lang="en-US" dirty="0"/>
              <a:t>Office Add-in Model</a:t>
            </a:r>
          </a:p>
          <a:p>
            <a:pPr>
              <a:buFont typeface="Wingdings" panose="05000000000000000000" pitchFamily="2" charset="2"/>
              <a:buChar char="ü"/>
            </a:pPr>
            <a:r>
              <a:rPr lang="en-US" dirty="0" smtClean="0"/>
              <a:t>The </a:t>
            </a:r>
            <a:r>
              <a:rPr lang="en-US" dirty="0"/>
              <a:t>SharePoint Add-in Model</a:t>
            </a:r>
          </a:p>
          <a:p>
            <a:pPr>
              <a:buFont typeface="Wingdings" panose="05000000000000000000" pitchFamily="2" charset="2"/>
              <a:buChar char="Ø"/>
            </a:pPr>
            <a:r>
              <a:rPr lang="en-US" dirty="0" smtClean="0"/>
              <a:t>JavaScript Injection and Remote Provisioning</a:t>
            </a:r>
            <a:endParaRPr lang="en-US" dirty="0"/>
          </a:p>
          <a:p>
            <a:pPr>
              <a:buFont typeface="Wingdings" panose="05000000000000000000" pitchFamily="2" charset="2"/>
              <a:buChar char="§"/>
            </a:pPr>
            <a:r>
              <a:rPr lang="en-US" dirty="0"/>
              <a:t>Development using the Office 365 APIs</a:t>
            </a:r>
          </a:p>
          <a:p>
            <a:pPr>
              <a:buFont typeface="Wingdings" panose="05000000000000000000" pitchFamily="2" charset="2"/>
              <a:buChar char="§"/>
            </a:pPr>
            <a:r>
              <a:rPr lang="en-US" dirty="0"/>
              <a:t>Getting Started with Office 365 Development</a:t>
            </a:r>
          </a:p>
        </p:txBody>
      </p:sp>
    </p:spTree>
    <p:extLst>
      <p:ext uri="{BB962C8B-B14F-4D97-AF65-F5344CB8AC3E}">
        <p14:creationId xmlns:p14="http://schemas.microsoft.com/office/powerpoint/2010/main" val="3252378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Injection</a:t>
            </a:r>
            <a:endParaRPr lang="en-US" dirty="0"/>
          </a:p>
        </p:txBody>
      </p:sp>
      <p:sp>
        <p:nvSpPr>
          <p:cNvPr id="3" name="Content Placeholder 2"/>
          <p:cNvSpPr>
            <a:spLocks noGrp="1"/>
          </p:cNvSpPr>
          <p:nvPr>
            <p:ph idx="1"/>
          </p:nvPr>
        </p:nvSpPr>
        <p:spPr>
          <a:xfrm>
            <a:off x="381000" y="1447800"/>
            <a:ext cx="8534400" cy="5181600"/>
          </a:xfrm>
        </p:spPr>
        <p:txBody>
          <a:bodyPr/>
          <a:lstStyle/>
          <a:p>
            <a:r>
              <a:rPr lang="en-US" dirty="0" smtClean="0"/>
              <a:t>JavaScript injection based on central concept…</a:t>
            </a:r>
          </a:p>
          <a:p>
            <a:pPr marL="803275" lvl="1" indent="-284163">
              <a:buFont typeface="+mj-lt"/>
              <a:buAutoNum type="arabicPeriod"/>
            </a:pPr>
            <a:r>
              <a:rPr lang="en-US" sz="2000" dirty="0" smtClean="0"/>
              <a:t>upload custom JavaScript code to </a:t>
            </a:r>
            <a:r>
              <a:rPr lang="en-US" sz="2000" dirty="0"/>
              <a:t>SharePoint Online </a:t>
            </a:r>
          </a:p>
          <a:p>
            <a:pPr marL="803275" lvl="1" indent="-284163">
              <a:buFont typeface="+mj-lt"/>
              <a:buAutoNum type="arabicPeriod"/>
            </a:pPr>
            <a:r>
              <a:rPr lang="en-US" sz="2000" dirty="0" smtClean="0"/>
              <a:t>execute code using identity and permissions </a:t>
            </a:r>
            <a:r>
              <a:rPr lang="en-US" sz="2000" dirty="0"/>
              <a:t>of </a:t>
            </a:r>
            <a:r>
              <a:rPr lang="en-US" sz="2000" dirty="0" smtClean="0"/>
              <a:t>current user</a:t>
            </a:r>
          </a:p>
          <a:p>
            <a:pPr>
              <a:lnSpc>
                <a:spcPct val="150000"/>
              </a:lnSpc>
            </a:pPr>
            <a:r>
              <a:rPr lang="en-US" dirty="0" smtClean="0"/>
              <a:t>Approaches for using JavaScript injection</a:t>
            </a:r>
          </a:p>
          <a:p>
            <a:pPr lvl="1"/>
            <a:r>
              <a:rPr lang="en-US" dirty="0"/>
              <a:t>Script Editor Web </a:t>
            </a:r>
            <a:r>
              <a:rPr lang="en-US" dirty="0" smtClean="0"/>
              <a:t>Part</a:t>
            </a:r>
          </a:p>
          <a:p>
            <a:pPr lvl="1"/>
            <a:r>
              <a:rPr lang="en-US" dirty="0" smtClean="0"/>
              <a:t>Adding JavaScript code behind SharePoint site pages</a:t>
            </a:r>
          </a:p>
          <a:p>
            <a:pPr lvl="1"/>
            <a:r>
              <a:rPr lang="en-US" dirty="0" smtClean="0"/>
              <a:t>Full-blown Visual Studio project development</a:t>
            </a:r>
            <a:endParaRPr lang="en-US" dirty="0"/>
          </a:p>
          <a:p>
            <a:pPr>
              <a:lnSpc>
                <a:spcPct val="150000"/>
              </a:lnSpc>
            </a:pPr>
            <a:r>
              <a:rPr lang="en-US" dirty="0" smtClean="0"/>
              <a:t>Why create solution using JavaScript Injection?</a:t>
            </a:r>
          </a:p>
          <a:p>
            <a:pPr lvl="1"/>
            <a:r>
              <a:rPr lang="en-US" dirty="0" smtClean="0"/>
              <a:t>Provides more flexibility than SharePoint add-in model</a:t>
            </a:r>
          </a:p>
          <a:p>
            <a:pPr lvl="1"/>
            <a:r>
              <a:rPr lang="en-US" dirty="0" smtClean="0"/>
              <a:t>Poses fewer constraints than </a:t>
            </a:r>
            <a:r>
              <a:rPr lang="en-US" dirty="0"/>
              <a:t>SharePoint add-in </a:t>
            </a:r>
            <a:r>
              <a:rPr lang="en-US" dirty="0" smtClean="0"/>
              <a:t>model</a:t>
            </a:r>
            <a:endParaRPr lang="en-US" dirty="0"/>
          </a:p>
        </p:txBody>
      </p:sp>
    </p:spTree>
    <p:extLst>
      <p:ext uri="{BB962C8B-B14F-4D97-AF65-F5344CB8AC3E}">
        <p14:creationId xmlns:p14="http://schemas.microsoft.com/office/powerpoint/2010/main" val="207594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Provisioning</a:t>
            </a:r>
            <a:endParaRPr lang="en-US" dirty="0"/>
          </a:p>
        </p:txBody>
      </p:sp>
      <p:sp>
        <p:nvSpPr>
          <p:cNvPr id="4" name="Content Placeholder 3"/>
          <p:cNvSpPr>
            <a:spLocks noGrp="1"/>
          </p:cNvSpPr>
          <p:nvPr>
            <p:ph idx="1"/>
          </p:nvPr>
        </p:nvSpPr>
        <p:spPr/>
        <p:txBody>
          <a:bodyPr/>
          <a:lstStyle/>
          <a:p>
            <a:r>
              <a:rPr lang="en-US" dirty="0" smtClean="0"/>
              <a:t>Remote provisioning in SPO</a:t>
            </a:r>
          </a:p>
          <a:p>
            <a:pPr lvl="1"/>
            <a:r>
              <a:rPr lang="en-US" dirty="0" smtClean="0"/>
              <a:t>Use CSOM to create SPO site elements</a:t>
            </a:r>
          </a:p>
          <a:p>
            <a:pPr lvl="1"/>
            <a:r>
              <a:rPr lang="en-US" dirty="0" smtClean="0"/>
              <a:t>Recommended over SharePoint solutions &amp; features</a:t>
            </a:r>
          </a:p>
          <a:p>
            <a:pPr lvl="1"/>
            <a:endParaRPr lang="en-US" sz="400" dirty="0" smtClean="0"/>
          </a:p>
          <a:p>
            <a:r>
              <a:rPr lang="en-US" dirty="0" smtClean="0"/>
              <a:t>What can you create with Remote Provisioning</a:t>
            </a:r>
          </a:p>
          <a:p>
            <a:pPr lvl="1"/>
            <a:r>
              <a:rPr lang="en-US" dirty="0"/>
              <a:t>New child </a:t>
            </a:r>
            <a:r>
              <a:rPr lang="en-US" dirty="0" smtClean="0"/>
              <a:t>sites, lists and document libraries</a:t>
            </a:r>
          </a:p>
          <a:p>
            <a:pPr lvl="1"/>
            <a:r>
              <a:rPr lang="en-US" dirty="0"/>
              <a:t>S</a:t>
            </a:r>
            <a:r>
              <a:rPr lang="en-US" dirty="0" smtClean="0"/>
              <a:t>ite columns, content types and remote event receivers</a:t>
            </a:r>
          </a:p>
          <a:p>
            <a:pPr lvl="1"/>
            <a:r>
              <a:rPr lang="en-US" dirty="0"/>
              <a:t>New pages with custom JavaScript logic</a:t>
            </a:r>
          </a:p>
          <a:p>
            <a:pPr lvl="1"/>
            <a:r>
              <a:rPr lang="en-US" dirty="0"/>
              <a:t>User custom actions with custom JavaScript </a:t>
            </a:r>
            <a:r>
              <a:rPr lang="en-US" dirty="0" smtClean="0"/>
              <a:t>logic</a:t>
            </a:r>
            <a:endParaRPr lang="en-US" dirty="0"/>
          </a:p>
        </p:txBody>
      </p:sp>
    </p:spTree>
    <p:extLst>
      <p:ext uri="{BB962C8B-B14F-4D97-AF65-F5344CB8AC3E}">
        <p14:creationId xmlns:p14="http://schemas.microsoft.com/office/powerpoint/2010/main" val="340883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ü"/>
            </a:pPr>
            <a:r>
              <a:rPr lang="en-US" dirty="0" smtClean="0"/>
              <a:t>The </a:t>
            </a:r>
            <a:r>
              <a:rPr lang="en-US" dirty="0"/>
              <a:t>Office Add-in Model</a:t>
            </a:r>
          </a:p>
          <a:p>
            <a:pPr>
              <a:buFont typeface="Wingdings" panose="05000000000000000000" pitchFamily="2" charset="2"/>
              <a:buChar char="ü"/>
            </a:pPr>
            <a:r>
              <a:rPr lang="en-US" dirty="0" smtClean="0"/>
              <a:t>The </a:t>
            </a:r>
            <a:r>
              <a:rPr lang="en-US" dirty="0"/>
              <a:t>SharePoint Add-in Model</a:t>
            </a:r>
          </a:p>
          <a:p>
            <a:pPr>
              <a:buFont typeface="Wingdings" panose="05000000000000000000" pitchFamily="2" charset="2"/>
              <a:buChar char="ü"/>
            </a:pPr>
            <a:r>
              <a:rPr lang="en-US" dirty="0" smtClean="0"/>
              <a:t>JavaScript Injection and Remote Provisioning</a:t>
            </a:r>
            <a:endParaRPr lang="en-US" dirty="0"/>
          </a:p>
          <a:p>
            <a:pPr>
              <a:buFont typeface="Wingdings" panose="05000000000000000000" pitchFamily="2" charset="2"/>
              <a:buChar char="Ø"/>
            </a:pPr>
            <a:r>
              <a:rPr lang="en-US" dirty="0"/>
              <a:t>Development using the Office 365 APIs</a:t>
            </a:r>
          </a:p>
          <a:p>
            <a:pPr>
              <a:buFont typeface="Wingdings" panose="05000000000000000000" pitchFamily="2" charset="2"/>
              <a:buChar char="§"/>
            </a:pPr>
            <a:r>
              <a:rPr lang="en-US" dirty="0"/>
              <a:t>Getting Started with Office 365 Development</a:t>
            </a:r>
          </a:p>
        </p:txBody>
      </p:sp>
    </p:spTree>
    <p:extLst>
      <p:ext uri="{BB962C8B-B14F-4D97-AF65-F5344CB8AC3E}">
        <p14:creationId xmlns:p14="http://schemas.microsoft.com/office/powerpoint/2010/main" val="78193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What are the Office 365 APIs?</a:t>
            </a:r>
          </a:p>
        </p:txBody>
      </p:sp>
      <p:sp>
        <p:nvSpPr>
          <p:cNvPr id="3" name="Content Placeholder 2"/>
          <p:cNvSpPr>
            <a:spLocks noGrp="1"/>
          </p:cNvSpPr>
          <p:nvPr>
            <p:ph idx="1"/>
          </p:nvPr>
        </p:nvSpPr>
        <p:spPr/>
        <p:txBody>
          <a:bodyPr/>
          <a:lstStyle/>
          <a:p>
            <a:pPr>
              <a:defRPr/>
            </a:pPr>
            <a:r>
              <a:rPr lang="en-US" sz="2000" dirty="0"/>
              <a:t>New web service platform for accessing data in Office 365</a:t>
            </a:r>
          </a:p>
          <a:p>
            <a:pPr lvl="1">
              <a:defRPr/>
            </a:pPr>
            <a:r>
              <a:rPr lang="en-US" sz="1800" dirty="0"/>
              <a:t>Implemented as RESTful services based on ODATA version 4.0</a:t>
            </a:r>
          </a:p>
          <a:p>
            <a:pPr lvl="1">
              <a:defRPr/>
            </a:pPr>
            <a:r>
              <a:rPr lang="en-US" sz="1800" dirty="0"/>
              <a:t>Provides authentication and authorization based on OAuth 2.0</a:t>
            </a:r>
          </a:p>
          <a:p>
            <a:pPr lvl="1">
              <a:defRPr/>
            </a:pPr>
            <a:r>
              <a:rPr lang="en-US" sz="1800" dirty="0"/>
              <a:t>Provides extra authentication support for </a:t>
            </a:r>
            <a:r>
              <a:rPr lang="en-US" sz="1800" dirty="0" err="1"/>
              <a:t>OpenID</a:t>
            </a:r>
            <a:r>
              <a:rPr lang="en-US" sz="1800" dirty="0"/>
              <a:t> Connect</a:t>
            </a:r>
          </a:p>
          <a:p>
            <a:pPr>
              <a:defRPr/>
            </a:pPr>
            <a:r>
              <a:rPr lang="en-US" sz="2000" dirty="0"/>
              <a:t>Open standards provide wide range of accessibility</a:t>
            </a:r>
          </a:p>
          <a:p>
            <a:pPr lvl="1">
              <a:defRPr/>
            </a:pPr>
            <a:r>
              <a:rPr lang="en-US" sz="1800" dirty="0"/>
              <a:t>Many choices for developers with respect to platforms, tools, languages and , application types</a:t>
            </a:r>
          </a:p>
        </p:txBody>
      </p:sp>
      <p:grpSp>
        <p:nvGrpSpPr>
          <p:cNvPr id="2" name="Group 1"/>
          <p:cNvGrpSpPr/>
          <p:nvPr/>
        </p:nvGrpSpPr>
        <p:grpSpPr>
          <a:xfrm>
            <a:off x="641350" y="4419600"/>
            <a:ext cx="7697308" cy="1371600"/>
            <a:chOff x="641350" y="4419600"/>
            <a:chExt cx="6129338" cy="1092200"/>
          </a:xfrm>
        </p:grpSpPr>
        <p:sp>
          <p:nvSpPr>
            <p:cNvPr id="11" name="Rectangle 10"/>
            <p:cNvSpPr/>
            <p:nvPr/>
          </p:nvSpPr>
          <p:spPr>
            <a:xfrm>
              <a:off x="2667000" y="4419600"/>
              <a:ext cx="4103688" cy="1092200"/>
            </a:xfrm>
            <a:prstGeom prst="rect">
              <a:avLst/>
            </a:prstGeom>
            <a:solidFill>
              <a:schemeClr val="bg1">
                <a:lumMod val="95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b="1" dirty="0">
                  <a:solidFill>
                    <a:schemeClr val="accent1">
                      <a:lumMod val="90000"/>
                      <a:lumOff val="10000"/>
                    </a:schemeClr>
                  </a:solidFill>
                </a:rPr>
                <a:t>Office 365 APIs  </a:t>
              </a:r>
              <a:r>
                <a:rPr lang="en-US" sz="1200" b="1" dirty="0">
                  <a:solidFill>
                    <a:schemeClr val="tx1">
                      <a:lumMod val="60000"/>
                      <a:lumOff val="40000"/>
                    </a:schemeClr>
                  </a:solidFill>
                </a:rPr>
                <a:t>- initial release in October of 2014</a:t>
              </a:r>
            </a:p>
          </p:txBody>
        </p:sp>
        <p:sp>
          <p:nvSpPr>
            <p:cNvPr id="12" name="Rectangle 11"/>
            <p:cNvSpPr/>
            <p:nvPr/>
          </p:nvSpPr>
          <p:spPr>
            <a:xfrm>
              <a:off x="2730501" y="4643438"/>
              <a:ext cx="2989263" cy="760412"/>
            </a:xfrm>
            <a:prstGeom prst="rect">
              <a:avLst/>
            </a:prstGeom>
            <a:solidFill>
              <a:schemeClr val="bg1">
                <a:lumMod val="85000"/>
              </a:schemeClr>
            </a:solid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sz="1200" dirty="0">
                  <a:solidFill>
                    <a:schemeClr val="tx1">
                      <a:lumMod val="75000"/>
                    </a:schemeClr>
                  </a:solidFill>
                </a:rPr>
                <a:t>Exchange</a:t>
              </a:r>
            </a:p>
          </p:txBody>
        </p:sp>
        <p:sp>
          <p:nvSpPr>
            <p:cNvPr id="13" name="Rectangle 12"/>
            <p:cNvSpPr/>
            <p:nvPr/>
          </p:nvSpPr>
          <p:spPr>
            <a:xfrm>
              <a:off x="5794375" y="4643438"/>
              <a:ext cx="920750" cy="760412"/>
            </a:xfrm>
            <a:prstGeom prst="rect">
              <a:avLst/>
            </a:prstGeom>
            <a:solidFill>
              <a:schemeClr val="bg1">
                <a:lumMod val="85000"/>
              </a:schemeClr>
            </a:solid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sz="1200" dirty="0">
                  <a:solidFill>
                    <a:schemeClr val="tx1">
                      <a:lumMod val="75000"/>
                    </a:schemeClr>
                  </a:solidFill>
                </a:rPr>
                <a:t>SharePoint</a:t>
              </a:r>
            </a:p>
          </p:txBody>
        </p:sp>
        <p:sp>
          <p:nvSpPr>
            <p:cNvPr id="15" name="Rectangle 14"/>
            <p:cNvSpPr/>
            <p:nvPr/>
          </p:nvSpPr>
          <p:spPr>
            <a:xfrm>
              <a:off x="641350" y="4427538"/>
              <a:ext cx="1841500" cy="1084262"/>
            </a:xfrm>
            <a:prstGeom prst="rect">
              <a:avLst/>
            </a:prstGeom>
            <a:solidFill>
              <a:schemeClr val="bg1">
                <a:lumMod val="95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1"/>
                  </a:solidFill>
                </a:rPr>
                <a:t>Windows Azure APIs</a:t>
              </a:r>
            </a:p>
          </p:txBody>
        </p:sp>
        <p:sp>
          <p:nvSpPr>
            <p:cNvPr id="4" name="Rectangle 3"/>
            <p:cNvSpPr/>
            <p:nvPr/>
          </p:nvSpPr>
          <p:spPr>
            <a:xfrm>
              <a:off x="2817813" y="4699001"/>
              <a:ext cx="779462" cy="487363"/>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Mail</a:t>
              </a:r>
            </a:p>
            <a:p>
              <a:pPr algn="ctr">
                <a:defRPr/>
              </a:pPr>
              <a:r>
                <a:rPr lang="en-US" sz="1400" dirty="0"/>
                <a:t>API</a:t>
              </a:r>
            </a:p>
          </p:txBody>
        </p:sp>
        <p:sp>
          <p:nvSpPr>
            <p:cNvPr id="5" name="Rectangle 4"/>
            <p:cNvSpPr/>
            <p:nvPr/>
          </p:nvSpPr>
          <p:spPr>
            <a:xfrm>
              <a:off x="3844926" y="4699001"/>
              <a:ext cx="777875" cy="487363"/>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Events</a:t>
              </a:r>
            </a:p>
            <a:p>
              <a:pPr algn="ctr">
                <a:defRPr/>
              </a:pPr>
              <a:r>
                <a:rPr lang="en-US" sz="1400" dirty="0"/>
                <a:t>API</a:t>
              </a:r>
            </a:p>
          </p:txBody>
        </p:sp>
        <p:sp>
          <p:nvSpPr>
            <p:cNvPr id="6" name="Rectangle 5"/>
            <p:cNvSpPr/>
            <p:nvPr/>
          </p:nvSpPr>
          <p:spPr>
            <a:xfrm>
              <a:off x="4872039" y="4699001"/>
              <a:ext cx="777875" cy="487363"/>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Contacts</a:t>
              </a:r>
            </a:p>
            <a:p>
              <a:pPr algn="ctr">
                <a:defRPr/>
              </a:pPr>
              <a:r>
                <a:rPr lang="en-US" sz="1400" dirty="0"/>
                <a:t>API</a:t>
              </a:r>
            </a:p>
          </p:txBody>
        </p:sp>
        <p:sp>
          <p:nvSpPr>
            <p:cNvPr id="7" name="Rectangle 6"/>
            <p:cNvSpPr/>
            <p:nvPr/>
          </p:nvSpPr>
          <p:spPr>
            <a:xfrm>
              <a:off x="5883276" y="4699001"/>
              <a:ext cx="777875" cy="487363"/>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Files</a:t>
              </a:r>
            </a:p>
            <a:p>
              <a:pPr algn="ctr">
                <a:defRPr/>
              </a:pPr>
              <a:r>
                <a:rPr lang="en-US" sz="1400" dirty="0"/>
                <a:t>API</a:t>
              </a:r>
            </a:p>
          </p:txBody>
        </p:sp>
        <p:sp>
          <p:nvSpPr>
            <p:cNvPr id="8" name="Rectangle 7"/>
            <p:cNvSpPr/>
            <p:nvPr/>
          </p:nvSpPr>
          <p:spPr>
            <a:xfrm>
              <a:off x="1635126" y="4694238"/>
              <a:ext cx="777875" cy="488950"/>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Discovery</a:t>
              </a:r>
            </a:p>
            <a:p>
              <a:pPr algn="ctr">
                <a:defRPr/>
              </a:pPr>
              <a:r>
                <a:rPr lang="en-US" sz="1400" dirty="0"/>
                <a:t>API</a:t>
              </a:r>
            </a:p>
          </p:txBody>
        </p:sp>
        <p:sp>
          <p:nvSpPr>
            <p:cNvPr id="10" name="Rectangle 9"/>
            <p:cNvSpPr/>
            <p:nvPr/>
          </p:nvSpPr>
          <p:spPr>
            <a:xfrm>
              <a:off x="730251" y="4699001"/>
              <a:ext cx="779463" cy="487363"/>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Graph</a:t>
              </a:r>
            </a:p>
            <a:p>
              <a:pPr algn="ctr">
                <a:defRPr/>
              </a:pPr>
              <a:r>
                <a:rPr lang="en-US" sz="1400" dirty="0"/>
                <a:t>API</a:t>
              </a:r>
            </a:p>
          </p:txBody>
        </p:sp>
      </p:grpSp>
    </p:spTree>
    <p:extLst>
      <p:ext uri="{BB962C8B-B14F-4D97-AF65-F5344CB8AC3E}">
        <p14:creationId xmlns:p14="http://schemas.microsoft.com/office/powerpoint/2010/main" val="262893232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Support for Non-Microsoft Platforms</a:t>
            </a:r>
            <a:endParaRPr lang="en-US" altLang="en-US" dirty="0"/>
          </a:p>
        </p:txBody>
      </p:sp>
      <p:sp>
        <p:nvSpPr>
          <p:cNvPr id="3" name="Content Placeholder 2"/>
          <p:cNvSpPr>
            <a:spLocks noGrp="1"/>
          </p:cNvSpPr>
          <p:nvPr>
            <p:ph idx="1"/>
          </p:nvPr>
        </p:nvSpPr>
        <p:spPr/>
        <p:txBody>
          <a:bodyPr>
            <a:normAutofit/>
          </a:bodyPr>
          <a:lstStyle/>
          <a:p>
            <a:r>
              <a:rPr lang="en-US" sz="2400" smtClean="0"/>
              <a:t>Office 365 APIs universally accessible via open standards</a:t>
            </a:r>
          </a:p>
          <a:p>
            <a:pPr lvl="1"/>
            <a:r>
              <a:rPr lang="en-US" sz="2000" smtClean="0"/>
              <a:t>Any development platform can use REST, ODATA and OAuth2</a:t>
            </a:r>
          </a:p>
          <a:p>
            <a:pPr lvl="1"/>
            <a:r>
              <a:rPr lang="en-US" sz="2000" smtClean="0"/>
              <a:t>Office 365 developers can use wide array of tools and languages</a:t>
            </a:r>
          </a:p>
          <a:p>
            <a:pPr lvl="1"/>
            <a:r>
              <a:rPr lang="en-US" sz="2000" smtClean="0"/>
              <a:t>No hosting environment dependencies (e.g. Windows or IIS)</a:t>
            </a:r>
          </a:p>
          <a:p>
            <a:r>
              <a:rPr lang="en-US" sz="2400" smtClean="0"/>
              <a:t>SDKs and extra help available for selected platforms</a:t>
            </a:r>
          </a:p>
          <a:p>
            <a:pPr lvl="1"/>
            <a:r>
              <a:rPr lang="en-US" sz="2000" smtClean="0"/>
              <a:t>SDKs available for Windows, ASP.NET, iOS and Android</a:t>
            </a:r>
          </a:p>
          <a:p>
            <a:pPr lvl="1"/>
            <a:r>
              <a:rPr lang="en-US" sz="2000" smtClean="0"/>
              <a:t>Choose between Visual Studio, XCode, Eclipse or Android Studio</a:t>
            </a:r>
            <a:endParaRPr lang="en-US" sz="2000" dirty="0"/>
          </a:p>
        </p:txBody>
      </p:sp>
      <p:pic>
        <p:nvPicPr>
          <p:cNvPr id="6" name="Picture 5"/>
          <p:cNvPicPr>
            <a:picLocks noChangeAspect="1"/>
          </p:cNvPicPr>
          <p:nvPr/>
        </p:nvPicPr>
        <p:blipFill>
          <a:blip r:embed="rId2"/>
          <a:stretch>
            <a:fillRect/>
          </a:stretch>
        </p:blipFill>
        <p:spPr>
          <a:xfrm>
            <a:off x="1143000" y="4495800"/>
            <a:ext cx="4548673" cy="1905000"/>
          </a:xfrm>
          <a:prstGeom prst="rect">
            <a:avLst/>
          </a:prstGeom>
          <a:ln w="12700">
            <a:solidFill>
              <a:schemeClr val="bg1">
                <a:lumMod val="75000"/>
              </a:schemeClr>
            </a:solidFill>
          </a:ln>
        </p:spPr>
      </p:pic>
    </p:spTree>
    <p:extLst>
      <p:ext uri="{BB962C8B-B14F-4D97-AF65-F5344CB8AC3E}">
        <p14:creationId xmlns:p14="http://schemas.microsoft.com/office/powerpoint/2010/main" val="272939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Introductions</a:t>
            </a:r>
            <a:endParaRPr lang="en-US" dirty="0"/>
          </a:p>
        </p:txBody>
      </p:sp>
      <p:sp>
        <p:nvSpPr>
          <p:cNvPr id="3" name="Content Placeholder 2"/>
          <p:cNvSpPr>
            <a:spLocks noGrp="1"/>
          </p:cNvSpPr>
          <p:nvPr>
            <p:ph idx="1"/>
          </p:nvPr>
        </p:nvSpPr>
        <p:spPr>
          <a:xfrm>
            <a:off x="381000" y="1143000"/>
            <a:ext cx="8382000" cy="5181600"/>
          </a:xfrm>
        </p:spPr>
        <p:txBody>
          <a:bodyPr>
            <a:noAutofit/>
          </a:bodyPr>
          <a:lstStyle/>
          <a:p>
            <a:r>
              <a:rPr lang="en-US" dirty="0" smtClean="0"/>
              <a:t>Basic Info</a:t>
            </a:r>
          </a:p>
          <a:p>
            <a:pPr lvl="1"/>
            <a:r>
              <a:rPr lang="en-US" dirty="0" smtClean="0"/>
              <a:t>What’s your name?</a:t>
            </a:r>
          </a:p>
          <a:p>
            <a:pPr lvl="1"/>
            <a:r>
              <a:rPr lang="en-US" dirty="0" smtClean="0"/>
              <a:t>Where do you work? (optional)</a:t>
            </a:r>
          </a:p>
          <a:p>
            <a:pPr lvl="1"/>
            <a:r>
              <a:rPr lang="en-US" dirty="0"/>
              <a:t>How long have you been a developer?</a:t>
            </a:r>
          </a:p>
          <a:p>
            <a:pPr marL="347662" lvl="1" indent="0">
              <a:buNone/>
            </a:pPr>
            <a:endParaRPr lang="en-US" sz="800" dirty="0"/>
          </a:p>
          <a:p>
            <a:r>
              <a:rPr lang="en-US" dirty="0" smtClean="0"/>
              <a:t>List skills with which you already feel comfortable</a:t>
            </a:r>
          </a:p>
          <a:p>
            <a:pPr lvl="1"/>
            <a:r>
              <a:rPr lang="en-US" dirty="0"/>
              <a:t>.NET programming with C# or VB.NET</a:t>
            </a:r>
          </a:p>
          <a:p>
            <a:pPr lvl="1"/>
            <a:r>
              <a:rPr lang="en-US" dirty="0"/>
              <a:t>SharePoint </a:t>
            </a:r>
            <a:r>
              <a:rPr lang="en-US" dirty="0" smtClean="0"/>
              <a:t>farm solution </a:t>
            </a:r>
            <a:r>
              <a:rPr lang="en-US" dirty="0"/>
              <a:t>development</a:t>
            </a:r>
          </a:p>
          <a:p>
            <a:pPr lvl="1"/>
            <a:r>
              <a:rPr lang="en-US" dirty="0" smtClean="0"/>
              <a:t>JavaScript, jQuery and Angular</a:t>
            </a:r>
            <a:endParaRPr lang="en-US" dirty="0"/>
          </a:p>
          <a:p>
            <a:pPr lvl="1"/>
            <a:r>
              <a:rPr lang="en-US" dirty="0" smtClean="0"/>
              <a:t>Programming with REST </a:t>
            </a:r>
            <a:r>
              <a:rPr lang="en-US" dirty="0"/>
              <a:t>and OData</a:t>
            </a:r>
          </a:p>
          <a:p>
            <a:pPr lvl="1"/>
            <a:r>
              <a:rPr lang="en-US" dirty="0" smtClean="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Office 365 and Azure Active Directory </a:t>
            </a:r>
            <a:endParaRPr lang="en-US" altLang="en-US"/>
          </a:p>
        </p:txBody>
      </p:sp>
      <p:sp>
        <p:nvSpPr>
          <p:cNvPr id="3" name="Content Placeholder 2"/>
          <p:cNvSpPr>
            <a:spLocks noGrp="1"/>
          </p:cNvSpPr>
          <p:nvPr>
            <p:ph idx="1"/>
          </p:nvPr>
        </p:nvSpPr>
        <p:spPr/>
        <p:txBody>
          <a:bodyPr>
            <a:normAutofit/>
          </a:bodyPr>
          <a:lstStyle/>
          <a:p>
            <a:r>
              <a:rPr lang="en-US" sz="2400" dirty="0" smtClean="0"/>
              <a:t>Office 365 environments are based on tenancies</a:t>
            </a:r>
          </a:p>
          <a:p>
            <a:pPr lvl="1"/>
            <a:r>
              <a:rPr lang="en-US" sz="2000" dirty="0" smtClean="0"/>
              <a:t>Tenancy provides scope for creating and managing users</a:t>
            </a:r>
          </a:p>
          <a:p>
            <a:pPr lvl="1"/>
            <a:endParaRPr lang="en-US" sz="2000" dirty="0" smtClean="0"/>
          </a:p>
          <a:p>
            <a:r>
              <a:rPr lang="en-US" sz="2400" dirty="0" smtClean="0"/>
              <a:t>Office 365 is integrated with Azure Active Directory (AAD)</a:t>
            </a:r>
          </a:p>
          <a:p>
            <a:pPr lvl="1"/>
            <a:r>
              <a:rPr lang="en-US" sz="2000" dirty="0" smtClean="0"/>
              <a:t>Each Office 365 tenancy is backed by an AAD directory</a:t>
            </a:r>
          </a:p>
          <a:p>
            <a:pPr lvl="1"/>
            <a:r>
              <a:rPr lang="en-US" sz="2000" dirty="0" smtClean="0"/>
              <a:t>AAD directory can be managed using Office 365 administration</a:t>
            </a:r>
          </a:p>
          <a:p>
            <a:pPr lvl="1"/>
            <a:r>
              <a:rPr lang="en-US" sz="2000" dirty="0" smtClean="0"/>
              <a:t>AAD directory can be managed using Windows Azure Portal</a:t>
            </a:r>
          </a:p>
          <a:p>
            <a:pPr lvl="1"/>
            <a:r>
              <a:rPr lang="en-US" sz="2000" dirty="0" smtClean="0"/>
              <a:t>Azure support registering application within scope of AAD directory</a:t>
            </a:r>
          </a:p>
          <a:p>
            <a:endParaRPr lang="en-US" sz="2400" dirty="0"/>
          </a:p>
        </p:txBody>
      </p:sp>
    </p:spTree>
    <p:extLst>
      <p:ext uri="{BB962C8B-B14F-4D97-AF65-F5344CB8AC3E}">
        <p14:creationId xmlns:p14="http://schemas.microsoft.com/office/powerpoint/2010/main" val="1558326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ü"/>
            </a:pPr>
            <a:r>
              <a:rPr lang="en-US" dirty="0" smtClean="0"/>
              <a:t>The </a:t>
            </a:r>
            <a:r>
              <a:rPr lang="en-US" dirty="0"/>
              <a:t>Office Add-in Model</a:t>
            </a:r>
          </a:p>
          <a:p>
            <a:pPr>
              <a:buFont typeface="Wingdings" panose="05000000000000000000" pitchFamily="2" charset="2"/>
              <a:buChar char="ü"/>
            </a:pPr>
            <a:r>
              <a:rPr lang="en-US" dirty="0" smtClean="0"/>
              <a:t>The </a:t>
            </a:r>
            <a:r>
              <a:rPr lang="en-US" dirty="0"/>
              <a:t>SharePoint Add-in Model</a:t>
            </a:r>
          </a:p>
          <a:p>
            <a:pPr>
              <a:buFont typeface="Wingdings" panose="05000000000000000000" pitchFamily="2" charset="2"/>
              <a:buChar char="ü"/>
            </a:pPr>
            <a:r>
              <a:rPr lang="en-US" dirty="0" smtClean="0"/>
              <a:t>JavaScript Injection and Remote Provisioning</a:t>
            </a:r>
            <a:endParaRPr lang="en-US" dirty="0"/>
          </a:p>
          <a:p>
            <a:pPr>
              <a:buFont typeface="Wingdings" panose="05000000000000000000" pitchFamily="2" charset="2"/>
              <a:buChar char="ü"/>
            </a:pPr>
            <a:r>
              <a:rPr lang="en-US" dirty="0"/>
              <a:t>Development using the Office 365 APIs</a:t>
            </a:r>
          </a:p>
          <a:p>
            <a:pPr>
              <a:buFont typeface="Wingdings" panose="05000000000000000000" pitchFamily="2" charset="2"/>
              <a:buChar char="Ø"/>
            </a:pPr>
            <a:r>
              <a:rPr lang="en-US" dirty="0"/>
              <a:t>Getting Started with Office 365 Development</a:t>
            </a:r>
          </a:p>
        </p:txBody>
      </p:sp>
    </p:spTree>
    <p:extLst>
      <p:ext uri="{BB962C8B-B14F-4D97-AF65-F5344CB8AC3E}">
        <p14:creationId xmlns:p14="http://schemas.microsoft.com/office/powerpoint/2010/main" val="967702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smtClean="0"/>
              <a:t>Getting Started with Office 365 Development</a:t>
            </a:r>
            <a:endParaRPr lang="en-US" sz="2600" dirty="0"/>
          </a:p>
        </p:txBody>
      </p:sp>
      <p:sp>
        <p:nvSpPr>
          <p:cNvPr id="2" name="Text Placeholder 1"/>
          <p:cNvSpPr>
            <a:spLocks noGrp="1"/>
          </p:cNvSpPr>
          <p:nvPr>
            <p:ph idx="1"/>
          </p:nvPr>
        </p:nvSpPr>
        <p:spPr/>
        <p:txBody>
          <a:bodyPr/>
          <a:lstStyle/>
          <a:p>
            <a:r>
              <a:rPr lang="en-US" dirty="0" smtClean="0"/>
              <a:t>Obtain an Office 365 developer account</a:t>
            </a:r>
          </a:p>
          <a:p>
            <a:r>
              <a:rPr lang="en-US" dirty="0" smtClean="0"/>
              <a:t>Create an Office 365 Developer Site</a:t>
            </a:r>
          </a:p>
          <a:p>
            <a:r>
              <a:rPr lang="en-US" dirty="0" smtClean="0"/>
              <a:t>Obtain a Windows Azure subscription</a:t>
            </a:r>
          </a:p>
          <a:p>
            <a:r>
              <a:rPr lang="en-US" dirty="0" smtClean="0"/>
              <a:t>Develop solutions remotely with Visual Studio</a:t>
            </a:r>
          </a:p>
          <a:p>
            <a:endParaRPr lang="en-US" dirty="0"/>
          </a:p>
          <a:p>
            <a:r>
              <a:rPr lang="en-US" dirty="0" smtClean="0"/>
              <a:t>Getting around inside your </a:t>
            </a:r>
            <a:r>
              <a:rPr lang="en-US" dirty="0"/>
              <a:t>Office 365 Tenancy</a:t>
            </a:r>
          </a:p>
          <a:p>
            <a:pPr lvl="1"/>
            <a:r>
              <a:rPr lang="en-US" dirty="0" smtClean="0"/>
              <a:t>Office </a:t>
            </a:r>
            <a:r>
              <a:rPr lang="en-US" dirty="0"/>
              <a:t>365 administrative tools</a:t>
            </a:r>
          </a:p>
          <a:p>
            <a:pPr lvl="1"/>
            <a:r>
              <a:rPr lang="en-US" dirty="0" smtClean="0"/>
              <a:t>SharePoint </a:t>
            </a:r>
            <a:r>
              <a:rPr lang="en-US" dirty="0"/>
              <a:t>administrative tools</a:t>
            </a:r>
          </a:p>
          <a:p>
            <a:pPr lvl="1"/>
            <a:r>
              <a:rPr lang="en-US" dirty="0" smtClean="0"/>
              <a:t>Azure </a:t>
            </a:r>
            <a:r>
              <a:rPr lang="en-US" dirty="0"/>
              <a:t>Management </a:t>
            </a:r>
            <a:r>
              <a:rPr lang="en-US" dirty="0" smtClean="0"/>
              <a:t>Portal</a:t>
            </a:r>
          </a:p>
          <a:p>
            <a:pPr lvl="1"/>
            <a:r>
              <a:rPr lang="en-US" dirty="0" smtClean="0"/>
              <a:t>PowerShell utilities</a:t>
            </a:r>
            <a:endParaRPr lang="en-US" dirty="0"/>
          </a:p>
        </p:txBody>
      </p:sp>
    </p:spTree>
    <p:extLst>
      <p:ext uri="{BB962C8B-B14F-4D97-AF65-F5344CB8AC3E}">
        <p14:creationId xmlns:p14="http://schemas.microsoft.com/office/powerpoint/2010/main" val="10759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Tenancies in SharePoint Online</a:t>
            </a:r>
            <a:endParaRPr lang="en-US" dirty="0"/>
          </a:p>
        </p:txBody>
      </p:sp>
      <p:sp>
        <p:nvSpPr>
          <p:cNvPr id="3" name="Content Placeholder 2"/>
          <p:cNvSpPr>
            <a:spLocks noGrp="1"/>
          </p:cNvSpPr>
          <p:nvPr>
            <p:ph idx="1"/>
          </p:nvPr>
        </p:nvSpPr>
        <p:spPr/>
        <p:txBody>
          <a:bodyPr/>
          <a:lstStyle/>
          <a:p>
            <a:r>
              <a:rPr lang="en-US" dirty="0" smtClean="0"/>
              <a:t>Office 365 environment based on tenancies</a:t>
            </a:r>
          </a:p>
          <a:p>
            <a:pPr lvl="1"/>
            <a:r>
              <a:rPr lang="en-US" dirty="0" smtClean="0"/>
              <a:t>New tenancy is created for each customer organization</a:t>
            </a:r>
          </a:p>
          <a:p>
            <a:pPr lvl="1"/>
            <a:r>
              <a:rPr lang="en-US" dirty="0" smtClean="0"/>
              <a:t>Tenancy provides scope for creating users and groups</a:t>
            </a:r>
          </a:p>
          <a:p>
            <a:pPr lvl="1"/>
            <a:r>
              <a:rPr lang="en-US" dirty="0" smtClean="0"/>
              <a:t>Tenancy </a:t>
            </a:r>
            <a:r>
              <a:rPr lang="en-US" dirty="0"/>
              <a:t>provides scope for creating </a:t>
            </a:r>
            <a:r>
              <a:rPr lang="en-US" dirty="0" smtClean="0"/>
              <a:t>SharePoint sites</a:t>
            </a:r>
          </a:p>
          <a:p>
            <a:pPr lvl="1"/>
            <a:r>
              <a:rPr lang="en-US" dirty="0" smtClean="0"/>
              <a:t>Tenancy </a:t>
            </a:r>
            <a:r>
              <a:rPr lang="en-US" dirty="0"/>
              <a:t>provides scope </a:t>
            </a:r>
            <a:r>
              <a:rPr lang="en-US" dirty="0" smtClean="0"/>
              <a:t>for SharePoint add-ins</a:t>
            </a:r>
          </a:p>
          <a:p>
            <a:pPr lvl="1"/>
            <a:endParaRPr lang="en-US" dirty="0" smtClean="0"/>
          </a:p>
          <a:p>
            <a:r>
              <a:rPr lang="en-US" dirty="0" smtClean="0"/>
              <a:t>Office 365 Developer should be tenant admin</a:t>
            </a:r>
          </a:p>
          <a:p>
            <a:pPr lvl="1"/>
            <a:r>
              <a:rPr lang="en-US" dirty="0" smtClean="0"/>
              <a:t>Provides permissions you need to develop and test</a:t>
            </a:r>
          </a:p>
        </p:txBody>
      </p:sp>
    </p:spTree>
    <p:extLst>
      <p:ext uri="{BB962C8B-B14F-4D97-AF65-F5344CB8AC3E}">
        <p14:creationId xmlns:p14="http://schemas.microsoft.com/office/powerpoint/2010/main" val="3195980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 Team Sites</a:t>
            </a:r>
            <a:endParaRPr lang="en-US" dirty="0"/>
          </a:p>
        </p:txBody>
      </p:sp>
      <p:pic>
        <p:nvPicPr>
          <p:cNvPr id="3" name="Picture 2"/>
          <p:cNvPicPr>
            <a:picLocks noChangeAspect="1"/>
          </p:cNvPicPr>
          <p:nvPr/>
        </p:nvPicPr>
        <p:blipFill>
          <a:blip r:embed="rId2"/>
          <a:stretch>
            <a:fillRect/>
          </a:stretch>
        </p:blipFill>
        <p:spPr>
          <a:xfrm>
            <a:off x="301727" y="1371600"/>
            <a:ext cx="8482882" cy="3733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45785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admin center</a:t>
            </a:r>
            <a:endParaRPr lang="en-US" dirty="0"/>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12881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admin center</a:t>
            </a:r>
            <a:endParaRPr lang="en-US" dirty="0"/>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19109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Site Collection</a:t>
            </a:r>
            <a:endParaRPr lang="en-US" dirty="0"/>
          </a:p>
        </p:txBody>
      </p:sp>
      <p:pic>
        <p:nvPicPr>
          <p:cNvPr id="5" name="Picture 4"/>
          <p:cNvPicPr>
            <a:picLocks noChangeAspect="1"/>
          </p:cNvPicPr>
          <p:nvPr/>
        </p:nvPicPr>
        <p:blipFill>
          <a:blip r:embed="rId2"/>
          <a:stretch>
            <a:fillRect/>
          </a:stretch>
        </p:blipFill>
        <p:spPr>
          <a:xfrm>
            <a:off x="304800" y="1275496"/>
            <a:ext cx="3581400" cy="1259008"/>
          </a:xfrm>
          <a:prstGeom prst="rect">
            <a:avLst/>
          </a:prstGeom>
          <a:solidFill>
            <a:schemeClr val="bg1">
              <a:lumMod val="50000"/>
            </a:schemeClr>
          </a:solidFill>
          <a:ln>
            <a:solidFill>
              <a:schemeClr val="bg1">
                <a:lumMod val="50000"/>
              </a:schemeClr>
            </a:solidFill>
          </a:ln>
        </p:spPr>
      </p:pic>
      <p:pic>
        <p:nvPicPr>
          <p:cNvPr id="4" name="Picture 3"/>
          <p:cNvPicPr>
            <a:picLocks noChangeAspect="1"/>
          </p:cNvPicPr>
          <p:nvPr/>
        </p:nvPicPr>
        <p:blipFill>
          <a:blip r:embed="rId3"/>
          <a:stretch>
            <a:fillRect/>
          </a:stretch>
        </p:blipFill>
        <p:spPr>
          <a:xfrm>
            <a:off x="4038600" y="1683731"/>
            <a:ext cx="4419600" cy="5004458"/>
          </a:xfrm>
          <a:prstGeom prst="rect">
            <a:avLst/>
          </a:prstGeom>
          <a:ln>
            <a:solidFill>
              <a:schemeClr val="bg1">
                <a:lumMod val="50000"/>
              </a:schemeClr>
            </a:solidFill>
          </a:ln>
        </p:spPr>
      </p:pic>
      <p:sp>
        <p:nvSpPr>
          <p:cNvPr id="6" name="Oval 5"/>
          <p:cNvSpPr/>
          <p:nvPr/>
        </p:nvSpPr>
        <p:spPr>
          <a:xfrm flipV="1">
            <a:off x="1388319" y="1717850"/>
            <a:ext cx="914401" cy="979101"/>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Freeform 6"/>
          <p:cNvSpPr/>
          <p:nvPr/>
        </p:nvSpPr>
        <p:spPr>
          <a:xfrm flipV="1">
            <a:off x="2209459" y="2534501"/>
            <a:ext cx="1676741" cy="889421"/>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4586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Developer Sites</a:t>
            </a:r>
            <a:endParaRPr lang="en-US" dirty="0"/>
          </a:p>
        </p:txBody>
      </p:sp>
      <p:pic>
        <p:nvPicPr>
          <p:cNvPr id="3" name="Picture 2"/>
          <p:cNvPicPr>
            <a:picLocks noChangeAspect="1"/>
          </p:cNvPicPr>
          <p:nvPr/>
        </p:nvPicPr>
        <p:blipFill>
          <a:blip r:embed="rId2"/>
          <a:stretch>
            <a:fillRect/>
          </a:stretch>
        </p:blipFill>
        <p:spPr>
          <a:xfrm>
            <a:off x="1066800" y="1524000"/>
            <a:ext cx="6953250" cy="509348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185233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Obtaining an Azure Subscription</a:t>
            </a:r>
            <a:endParaRPr lang="en-US" dirty="0"/>
          </a:p>
        </p:txBody>
      </p:sp>
      <p:sp>
        <p:nvSpPr>
          <p:cNvPr id="2" name="Text Placeholder 1"/>
          <p:cNvSpPr>
            <a:spLocks noGrp="1"/>
          </p:cNvSpPr>
          <p:nvPr>
            <p:ph idx="1"/>
          </p:nvPr>
        </p:nvSpPr>
        <p:spPr/>
        <p:txBody>
          <a:bodyPr>
            <a:normAutofit/>
          </a:bodyPr>
          <a:lstStyle/>
          <a:p>
            <a:r>
              <a:rPr lang="en-US" sz="2400" dirty="0" smtClean="0"/>
              <a:t>Getting an Azure Subscription</a:t>
            </a:r>
          </a:p>
          <a:p>
            <a:pPr lvl="1"/>
            <a:r>
              <a:rPr lang="en-US" sz="2000" dirty="0" smtClean="0"/>
              <a:t>Sign up with paid-for account</a:t>
            </a:r>
          </a:p>
          <a:p>
            <a:pPr lvl="1"/>
            <a:r>
              <a:rPr lang="en-US" sz="2000" dirty="0" smtClean="0"/>
              <a:t>Get free Azure subscription with a MSDN Subscription</a:t>
            </a:r>
          </a:p>
          <a:p>
            <a:pPr lvl="1"/>
            <a:r>
              <a:rPr lang="en-US" sz="2000" dirty="0" smtClean="0"/>
              <a:t>Sign up for free 30-day trial account</a:t>
            </a:r>
          </a:p>
          <a:p>
            <a:r>
              <a:rPr lang="en-US" sz="2400" dirty="0" smtClean="0"/>
              <a:t>Signing up for free trial account</a:t>
            </a:r>
          </a:p>
          <a:p>
            <a:pPr lvl="1"/>
            <a:r>
              <a:rPr lang="en-US" sz="2000" dirty="0" smtClean="0"/>
              <a:t>Navigate to Azure Portal using Office 365 credentials</a:t>
            </a:r>
          </a:p>
          <a:p>
            <a:pPr lvl="1"/>
            <a:r>
              <a:rPr lang="en-US" sz="2000" dirty="0" smtClean="0"/>
              <a:t>When prompted, sign up for a trial</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148" y="4430097"/>
            <a:ext cx="3419695" cy="2217761"/>
          </a:xfrm>
          <a:prstGeom prst="rect">
            <a:avLst/>
          </a:prstGeom>
        </p:spPr>
      </p:pic>
      <p:sp>
        <p:nvSpPr>
          <p:cNvPr id="8" name="Right Arrow 7"/>
          <p:cNvSpPr/>
          <p:nvPr/>
        </p:nvSpPr>
        <p:spPr>
          <a:xfrm>
            <a:off x="441960" y="5740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14120" y="5765800"/>
            <a:ext cx="1193800" cy="279400"/>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13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Office </a:t>
            </a:r>
            <a:r>
              <a:rPr lang="en-US" dirty="0"/>
              <a:t>365 Development Platform Overview</a:t>
            </a:r>
          </a:p>
          <a:p>
            <a:pPr>
              <a:buFont typeface="Wingdings" panose="05000000000000000000" pitchFamily="2" charset="2"/>
              <a:buChar char="§"/>
            </a:pPr>
            <a:r>
              <a:rPr lang="en-US" dirty="0" smtClean="0"/>
              <a:t>The </a:t>
            </a:r>
            <a:r>
              <a:rPr lang="en-US" dirty="0"/>
              <a:t>Office Add-in Model</a:t>
            </a:r>
          </a:p>
          <a:p>
            <a:pPr>
              <a:buFont typeface="Wingdings" panose="05000000000000000000" pitchFamily="2" charset="2"/>
              <a:buChar char="§"/>
            </a:pPr>
            <a:r>
              <a:rPr lang="en-US" dirty="0" smtClean="0"/>
              <a:t>The </a:t>
            </a:r>
            <a:r>
              <a:rPr lang="en-US" dirty="0"/>
              <a:t>SharePoint Add-in Model</a:t>
            </a:r>
          </a:p>
          <a:p>
            <a:pPr>
              <a:buFont typeface="Wingdings" panose="05000000000000000000" pitchFamily="2" charset="2"/>
              <a:buChar char="§"/>
            </a:pPr>
            <a:r>
              <a:rPr lang="en-US" dirty="0" smtClean="0"/>
              <a:t>JavaScript Injection and Remote Provisioning</a:t>
            </a:r>
            <a:endParaRPr lang="en-US" dirty="0"/>
          </a:p>
          <a:p>
            <a:pPr>
              <a:buFont typeface="Wingdings" panose="05000000000000000000" pitchFamily="2" charset="2"/>
              <a:buChar char="§"/>
            </a:pPr>
            <a:r>
              <a:rPr lang="en-US" dirty="0" smtClean="0"/>
              <a:t>Development </a:t>
            </a:r>
            <a:r>
              <a:rPr lang="en-US" dirty="0"/>
              <a:t>using the Office 365 </a:t>
            </a:r>
            <a:r>
              <a:rPr lang="en-US" dirty="0" smtClean="0"/>
              <a:t>APIs</a:t>
            </a:r>
          </a:p>
          <a:p>
            <a:pPr>
              <a:buFont typeface="Wingdings" panose="05000000000000000000" pitchFamily="2" charset="2"/>
              <a:buChar char="§"/>
            </a:pPr>
            <a:r>
              <a:rPr lang="en-US" dirty="0" smtClean="0"/>
              <a:t>Getting Started with Office 365 Development</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Azure Management Portal</a:t>
            </a:r>
          </a:p>
        </p:txBody>
      </p:sp>
      <p:sp>
        <p:nvSpPr>
          <p:cNvPr id="5" name="Content Placeholder 4"/>
          <p:cNvSpPr>
            <a:spLocks noGrp="1"/>
          </p:cNvSpPr>
          <p:nvPr>
            <p:ph idx="1"/>
          </p:nvPr>
        </p:nvSpPr>
        <p:spPr/>
        <p:txBody>
          <a:bodyPr>
            <a:normAutofit/>
          </a:bodyPr>
          <a:lstStyle/>
          <a:p>
            <a:r>
              <a:rPr lang="en-US" sz="2400" dirty="0" smtClean="0"/>
              <a:t>Provides management over one or more directories</a:t>
            </a:r>
          </a:p>
          <a:p>
            <a:pPr lvl="1"/>
            <a:r>
              <a:rPr lang="en-US" sz="2000" dirty="0" smtClean="0"/>
              <a:t>View &amp; configure AAD directory behind Office 365 tenancy</a:t>
            </a:r>
          </a:p>
          <a:p>
            <a:pPr lvl="1"/>
            <a:r>
              <a:rPr lang="en-US" sz="2000" dirty="0"/>
              <a:t>Create, view and configure AAD </a:t>
            </a:r>
            <a:r>
              <a:rPr lang="en-US" sz="2000" dirty="0" smtClean="0"/>
              <a:t>users and groups</a:t>
            </a:r>
            <a:endParaRPr lang="en-US" sz="2000" dirty="0"/>
          </a:p>
          <a:p>
            <a:pPr lvl="1"/>
            <a:r>
              <a:rPr lang="en-US" sz="2000" dirty="0" smtClean="0"/>
              <a:t>Create, view and configure AAD applications</a:t>
            </a:r>
          </a:p>
          <a:p>
            <a:pPr lvl="1"/>
            <a:endParaRPr lang="en-US" sz="2000" dirty="0"/>
          </a:p>
        </p:txBody>
      </p:sp>
      <p:pic>
        <p:nvPicPr>
          <p:cNvPr id="6" name="Picture 5"/>
          <p:cNvPicPr>
            <a:picLocks noChangeAspect="1"/>
          </p:cNvPicPr>
          <p:nvPr/>
        </p:nvPicPr>
        <p:blipFill>
          <a:blip r:embed="rId2"/>
          <a:stretch>
            <a:fillRect/>
          </a:stretch>
        </p:blipFill>
        <p:spPr>
          <a:xfrm>
            <a:off x="790575" y="3124200"/>
            <a:ext cx="7562850" cy="3057903"/>
          </a:xfrm>
          <a:prstGeom prst="rect">
            <a:avLst/>
          </a:prstGeom>
          <a:ln>
            <a:solidFill>
              <a:schemeClr val="bg1">
                <a:lumMod val="50000"/>
              </a:schemeClr>
            </a:solidFill>
          </a:ln>
        </p:spPr>
      </p:pic>
    </p:spTree>
    <p:extLst>
      <p:ext uri="{BB962C8B-B14F-4D97-AF65-F5344CB8AC3E}">
        <p14:creationId xmlns:p14="http://schemas.microsoft.com/office/powerpoint/2010/main" val="3895409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AD Users and Applications</a:t>
            </a:r>
            <a:endParaRPr lang="en-US" dirty="0"/>
          </a:p>
        </p:txBody>
      </p:sp>
      <p:pic>
        <p:nvPicPr>
          <p:cNvPr id="3" name="Picture 2"/>
          <p:cNvPicPr>
            <a:picLocks noChangeAspect="1"/>
          </p:cNvPicPr>
          <p:nvPr/>
        </p:nvPicPr>
        <p:blipFill>
          <a:blip r:embed="rId2"/>
          <a:stretch>
            <a:fillRect/>
          </a:stretch>
        </p:blipFill>
        <p:spPr>
          <a:xfrm>
            <a:off x="757452" y="3364062"/>
            <a:ext cx="6411676" cy="3417738"/>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785885" y="1309506"/>
            <a:ext cx="6453116" cy="1814694"/>
          </a:xfrm>
          <a:prstGeom prst="rect">
            <a:avLst/>
          </a:prstGeom>
          <a:ln>
            <a:solidFill>
              <a:schemeClr val="bg1">
                <a:lumMod val="50000"/>
              </a:schemeClr>
            </a:solidFill>
          </a:ln>
        </p:spPr>
      </p:pic>
    </p:spTree>
    <p:extLst>
      <p:ext uri="{BB962C8B-B14F-4D97-AF65-F5344CB8AC3E}">
        <p14:creationId xmlns:p14="http://schemas.microsoft.com/office/powerpoint/2010/main" val="2016974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Developer Tools</a:t>
            </a:r>
            <a:endParaRPr lang="en-US" dirty="0"/>
          </a:p>
        </p:txBody>
      </p:sp>
      <p:sp>
        <p:nvSpPr>
          <p:cNvPr id="3" name="Content Placeholder 2"/>
          <p:cNvSpPr>
            <a:spLocks noGrp="1"/>
          </p:cNvSpPr>
          <p:nvPr>
            <p:ph idx="1"/>
          </p:nvPr>
        </p:nvSpPr>
        <p:spPr/>
        <p:txBody>
          <a:bodyPr/>
          <a:lstStyle/>
          <a:p>
            <a:r>
              <a:rPr lang="en-US" dirty="0" smtClean="0"/>
              <a:t>Visual Studio 2015</a:t>
            </a:r>
          </a:p>
          <a:p>
            <a:r>
              <a:rPr lang="en-US" dirty="0" smtClean="0"/>
              <a:t>Fiddler Web Debugger</a:t>
            </a:r>
          </a:p>
          <a:p>
            <a:r>
              <a:rPr lang="en-US" dirty="0" smtClean="0"/>
              <a:t>SharePoint Designer 2013</a:t>
            </a:r>
          </a:p>
          <a:p>
            <a:r>
              <a:rPr lang="en-US" dirty="0" smtClean="0"/>
              <a:t>Various PowerShell Utilities for Office 365</a:t>
            </a:r>
          </a:p>
        </p:txBody>
      </p:sp>
    </p:spTree>
    <p:extLst>
      <p:ext uri="{BB962C8B-B14F-4D97-AF65-F5344CB8AC3E}">
        <p14:creationId xmlns:p14="http://schemas.microsoft.com/office/powerpoint/2010/main" val="3752559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2015</a:t>
            </a:r>
            <a:endParaRPr lang="en-US" dirty="0"/>
          </a:p>
        </p:txBody>
      </p:sp>
      <p:sp>
        <p:nvSpPr>
          <p:cNvPr id="7" name="Content Placeholder 6"/>
          <p:cNvSpPr>
            <a:spLocks noGrp="1"/>
          </p:cNvSpPr>
          <p:nvPr>
            <p:ph idx="1"/>
          </p:nvPr>
        </p:nvSpPr>
        <p:spPr/>
        <p:txBody>
          <a:bodyPr>
            <a:normAutofit/>
          </a:bodyPr>
          <a:lstStyle/>
          <a:p>
            <a:r>
              <a:rPr lang="en-US" sz="2100" dirty="0" smtClean="0"/>
              <a:t>Latest Version of Visual Studio</a:t>
            </a:r>
          </a:p>
          <a:p>
            <a:pPr lvl="1"/>
            <a:r>
              <a:rPr lang="en-US" sz="2100" dirty="0" smtClean="0"/>
              <a:t>Released in summer of 2015</a:t>
            </a:r>
          </a:p>
          <a:p>
            <a:pPr lvl="1"/>
            <a:r>
              <a:rPr lang="en-US" sz="2100" dirty="0" smtClean="0"/>
              <a:t>Provides project templates for Office 365 development</a:t>
            </a:r>
          </a:p>
          <a:p>
            <a:pPr lvl="1"/>
            <a:r>
              <a:rPr lang="en-US" sz="2100" dirty="0" smtClean="0"/>
              <a:t>Communicates with SharePoint Online, Azure and Azure AAD</a:t>
            </a:r>
            <a:endParaRPr lang="en-US" sz="2100" dirty="0"/>
          </a:p>
        </p:txBody>
      </p:sp>
      <p:grpSp>
        <p:nvGrpSpPr>
          <p:cNvPr id="8" name="Group 7"/>
          <p:cNvGrpSpPr/>
          <p:nvPr/>
        </p:nvGrpSpPr>
        <p:grpSpPr>
          <a:xfrm>
            <a:off x="316087" y="3239601"/>
            <a:ext cx="8511825" cy="3161199"/>
            <a:chOff x="152400" y="3378481"/>
            <a:chExt cx="8839200" cy="3282783"/>
          </a:xfrm>
        </p:grpSpPr>
        <p:pic>
          <p:nvPicPr>
            <p:cNvPr id="3" name="Picture 2"/>
            <p:cNvPicPr/>
            <p:nvPr/>
          </p:nvPicPr>
          <p:blipFill>
            <a:blip r:embed="rId2"/>
            <a:stretch>
              <a:fillRect/>
            </a:stretch>
          </p:blipFill>
          <p:spPr>
            <a:xfrm>
              <a:off x="152400" y="3378481"/>
              <a:ext cx="2107474" cy="2813102"/>
            </a:xfrm>
            <a:prstGeom prst="rect">
              <a:avLst/>
            </a:prstGeom>
          </p:spPr>
        </p:pic>
        <p:pic>
          <p:nvPicPr>
            <p:cNvPr id="5" name="Picture 4"/>
            <p:cNvPicPr>
              <a:picLocks noChangeAspect="1"/>
            </p:cNvPicPr>
            <p:nvPr/>
          </p:nvPicPr>
          <p:blipFill>
            <a:blip r:embed="rId3"/>
            <a:stretch>
              <a:fillRect/>
            </a:stretch>
          </p:blipFill>
          <p:spPr>
            <a:xfrm>
              <a:off x="6477000" y="3378481"/>
              <a:ext cx="2514600" cy="3282783"/>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2565761" y="3378481"/>
              <a:ext cx="3650844" cy="2107398"/>
            </a:xfrm>
            <a:prstGeom prst="rect">
              <a:avLst/>
            </a:prstGeom>
            <a:ln>
              <a:solidFill>
                <a:schemeClr val="bg1">
                  <a:lumMod val="50000"/>
                </a:schemeClr>
              </a:solidFill>
            </a:ln>
          </p:spPr>
        </p:pic>
      </p:grpSp>
    </p:spTree>
    <p:extLst>
      <p:ext uri="{BB962C8B-B14F-4D97-AF65-F5344CB8AC3E}">
        <p14:creationId xmlns:p14="http://schemas.microsoft.com/office/powerpoint/2010/main" val="114231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Fiddler Web Debugger</a:t>
            </a:r>
            <a:endParaRPr lang="en-US" dirty="0"/>
          </a:p>
        </p:txBody>
      </p:sp>
      <p:sp>
        <p:nvSpPr>
          <p:cNvPr id="3" name="Content Placeholder 2"/>
          <p:cNvSpPr>
            <a:spLocks noGrp="1"/>
          </p:cNvSpPr>
          <p:nvPr>
            <p:ph idx="1"/>
          </p:nvPr>
        </p:nvSpPr>
        <p:spPr/>
        <p:txBody>
          <a:bodyPr>
            <a:normAutofit/>
          </a:bodyPr>
          <a:lstStyle/>
          <a:p>
            <a:r>
              <a:rPr lang="en-US" sz="2000" dirty="0" smtClean="0"/>
              <a:t>Debugging tool for HTTP-based Development</a:t>
            </a:r>
          </a:p>
          <a:p>
            <a:pPr lvl="1"/>
            <a:r>
              <a:rPr lang="en-US" sz="1800" dirty="0" smtClean="0"/>
              <a:t>Allows you to monitor local HTTP requests</a:t>
            </a:r>
          </a:p>
          <a:p>
            <a:pPr lvl="1"/>
            <a:r>
              <a:rPr lang="en-US" sz="1800" dirty="0" smtClean="0"/>
              <a:t>Allows you to monitor request and response details</a:t>
            </a:r>
          </a:p>
          <a:p>
            <a:pPr lvl="1"/>
            <a:r>
              <a:rPr lang="en-US" sz="1800" dirty="0" smtClean="0"/>
              <a:t>Allows you to compose and send HTTP requests</a:t>
            </a:r>
            <a:endParaRPr lang="en-US" sz="1800" dirty="0"/>
          </a:p>
        </p:txBody>
      </p:sp>
      <p:pic>
        <p:nvPicPr>
          <p:cNvPr id="4" name="Picture 3"/>
          <p:cNvPicPr>
            <a:picLocks noChangeAspect="1"/>
          </p:cNvPicPr>
          <p:nvPr/>
        </p:nvPicPr>
        <p:blipFill>
          <a:blip r:embed="rId2"/>
          <a:stretch>
            <a:fillRect/>
          </a:stretch>
        </p:blipFill>
        <p:spPr>
          <a:xfrm>
            <a:off x="838200" y="2979472"/>
            <a:ext cx="6976281" cy="3649928"/>
          </a:xfrm>
          <a:prstGeom prst="rect">
            <a:avLst/>
          </a:prstGeom>
          <a:ln>
            <a:solidFill>
              <a:schemeClr val="bg1">
                <a:lumMod val="50000"/>
              </a:schemeClr>
            </a:solidFill>
          </a:ln>
        </p:spPr>
      </p:pic>
    </p:spTree>
    <p:extLst>
      <p:ext uri="{BB962C8B-B14F-4D97-AF65-F5344CB8AC3E}">
        <p14:creationId xmlns:p14="http://schemas.microsoft.com/office/powerpoint/2010/main" val="1727371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a:t>
            </a:r>
            <a:endParaRPr lang="en-US" dirty="0"/>
          </a:p>
        </p:txBody>
      </p:sp>
      <p:sp>
        <p:nvSpPr>
          <p:cNvPr id="3" name="Content Placeholder 2"/>
          <p:cNvSpPr>
            <a:spLocks noGrp="1"/>
          </p:cNvSpPr>
          <p:nvPr>
            <p:ph idx="1"/>
          </p:nvPr>
        </p:nvSpPr>
        <p:spPr/>
        <p:txBody>
          <a:bodyPr>
            <a:normAutofit/>
          </a:bodyPr>
          <a:lstStyle/>
          <a:p>
            <a:r>
              <a:rPr lang="en-US" sz="2400" dirty="0" smtClean="0"/>
              <a:t>Handy utility for Office 365 development</a:t>
            </a:r>
          </a:p>
          <a:p>
            <a:pPr lvl="1"/>
            <a:r>
              <a:rPr lang="en-US" sz="2000" dirty="0" smtClean="0"/>
              <a:t>Allows you to inspect file/folder structure of site</a:t>
            </a:r>
          </a:p>
          <a:p>
            <a:pPr lvl="1"/>
            <a:r>
              <a:rPr lang="en-US" sz="2000" dirty="0" smtClean="0"/>
              <a:t>Helps to ensure CSOM provisioning code is working correctly</a:t>
            </a:r>
            <a:endParaRPr lang="en-US" sz="2000" dirty="0"/>
          </a:p>
        </p:txBody>
      </p:sp>
      <p:pic>
        <p:nvPicPr>
          <p:cNvPr id="4" name="Picture 3"/>
          <p:cNvPicPr>
            <a:picLocks noChangeAspect="1"/>
          </p:cNvPicPr>
          <p:nvPr/>
        </p:nvPicPr>
        <p:blipFill>
          <a:blip r:embed="rId2"/>
          <a:stretch>
            <a:fillRect/>
          </a:stretch>
        </p:blipFill>
        <p:spPr>
          <a:xfrm>
            <a:off x="1143000" y="2787434"/>
            <a:ext cx="6324600" cy="3918166"/>
          </a:xfrm>
          <a:prstGeom prst="rect">
            <a:avLst/>
          </a:prstGeom>
        </p:spPr>
      </p:pic>
    </p:spTree>
    <p:extLst>
      <p:ext uri="{BB962C8B-B14F-4D97-AF65-F5344CB8AC3E}">
        <p14:creationId xmlns:p14="http://schemas.microsoft.com/office/powerpoint/2010/main" val="124430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PowerShell Utilities for Office 365 Development</a:t>
            </a:r>
            <a:endParaRPr lang="en-US" sz="2500" dirty="0"/>
          </a:p>
        </p:txBody>
      </p:sp>
      <p:sp>
        <p:nvSpPr>
          <p:cNvPr id="3" name="Content Placeholder 2"/>
          <p:cNvSpPr>
            <a:spLocks noGrp="1"/>
          </p:cNvSpPr>
          <p:nvPr>
            <p:ph idx="1"/>
          </p:nvPr>
        </p:nvSpPr>
        <p:spPr/>
        <p:txBody>
          <a:bodyPr/>
          <a:lstStyle/>
          <a:p>
            <a:r>
              <a:rPr lang="en-US" dirty="0"/>
              <a:t>Microsoft Online Services Sign-In </a:t>
            </a:r>
            <a:r>
              <a:rPr lang="en-US" dirty="0" smtClean="0"/>
              <a:t>Assistant</a:t>
            </a:r>
          </a:p>
          <a:p>
            <a:pPr lvl="1"/>
            <a:r>
              <a:rPr lang="en-US" dirty="0" smtClean="0"/>
              <a:t>Provides other utilities with interactive log-in capabilities</a:t>
            </a:r>
            <a:endParaRPr lang="en-US" dirty="0"/>
          </a:p>
          <a:p>
            <a:r>
              <a:rPr lang="en-US" dirty="0"/>
              <a:t>SharePoint Online Management </a:t>
            </a:r>
            <a:r>
              <a:rPr lang="en-US" dirty="0" smtClean="0"/>
              <a:t>Shell</a:t>
            </a:r>
          </a:p>
          <a:p>
            <a:pPr lvl="1"/>
            <a:r>
              <a:rPr lang="en-US" dirty="0" smtClean="0"/>
              <a:t>Allows you to manage users and groups</a:t>
            </a:r>
          </a:p>
          <a:p>
            <a:pPr lvl="1"/>
            <a:r>
              <a:rPr lang="en-US" dirty="0" smtClean="0"/>
              <a:t>Allows you to discover and create new SPO sites</a:t>
            </a:r>
            <a:endParaRPr lang="en-US" dirty="0"/>
          </a:p>
          <a:p>
            <a:r>
              <a:rPr lang="en-US" dirty="0"/>
              <a:t>Microsoft Azure PowerShell </a:t>
            </a:r>
            <a:r>
              <a:rPr lang="en-US" dirty="0" smtClean="0"/>
              <a:t>Module</a:t>
            </a:r>
          </a:p>
          <a:p>
            <a:pPr lvl="1"/>
            <a:r>
              <a:rPr lang="en-US" dirty="0" smtClean="0"/>
              <a:t>Allows you to create Azure objects (e.g. Web Apps)</a:t>
            </a:r>
            <a:endParaRPr lang="en-US" dirty="0"/>
          </a:p>
          <a:p>
            <a:r>
              <a:rPr lang="en-US" dirty="0"/>
              <a:t>Azure Active Directory PowerShell </a:t>
            </a:r>
            <a:r>
              <a:rPr lang="en-US" dirty="0" smtClean="0"/>
              <a:t>Module</a:t>
            </a:r>
          </a:p>
          <a:p>
            <a:pPr lvl="1"/>
            <a:r>
              <a:rPr lang="en-US" dirty="0" smtClean="0"/>
              <a:t>Allow greater control over Azure AD objects</a:t>
            </a:r>
          </a:p>
          <a:p>
            <a:endParaRPr lang="en-US" dirty="0"/>
          </a:p>
          <a:p>
            <a:endParaRPr lang="en-US" dirty="0"/>
          </a:p>
        </p:txBody>
      </p:sp>
    </p:spTree>
    <p:extLst>
      <p:ext uri="{BB962C8B-B14F-4D97-AF65-F5344CB8AC3E}">
        <p14:creationId xmlns:p14="http://schemas.microsoft.com/office/powerpoint/2010/main" val="4204262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a:t>
            </a:r>
            <a:r>
              <a:rPr lang="en-US" dirty="0" smtClean="0"/>
              <a:t>Shell</a:t>
            </a:r>
            <a:endParaRPr lang="en-US" dirty="0"/>
          </a:p>
        </p:txBody>
      </p:sp>
      <p:pic>
        <p:nvPicPr>
          <p:cNvPr id="4" name="Picture 3"/>
          <p:cNvPicPr>
            <a:picLocks noChangeAspect="1"/>
          </p:cNvPicPr>
          <p:nvPr/>
        </p:nvPicPr>
        <p:blipFill>
          <a:blip r:embed="rId2"/>
          <a:stretch>
            <a:fillRect/>
          </a:stretch>
        </p:blipFill>
        <p:spPr>
          <a:xfrm>
            <a:off x="381000" y="12192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Active Directory PowerShell </a:t>
            </a:r>
            <a:r>
              <a:rPr lang="en-US" dirty="0" smtClean="0"/>
              <a:t>Module</a:t>
            </a:r>
            <a:endParaRPr lang="en-US" dirty="0"/>
          </a:p>
        </p:txBody>
      </p:sp>
      <p:pic>
        <p:nvPicPr>
          <p:cNvPr id="6" name="Picture 5"/>
          <p:cNvPicPr>
            <a:picLocks noChangeAspect="1"/>
          </p:cNvPicPr>
          <p:nvPr/>
        </p:nvPicPr>
        <p:blipFill>
          <a:blip r:embed="rId2"/>
          <a:stretch>
            <a:fillRect/>
          </a:stretch>
        </p:blipFill>
        <p:spPr>
          <a:xfrm>
            <a:off x="838200" y="1219200"/>
            <a:ext cx="7543800" cy="5366278"/>
          </a:xfrm>
          <a:prstGeom prst="rect">
            <a:avLst/>
          </a:prstGeom>
          <a:ln>
            <a:solidFill>
              <a:schemeClr val="bg1">
                <a:lumMod val="50000"/>
              </a:schemeClr>
            </a:solidFill>
          </a:ln>
        </p:spPr>
      </p:pic>
    </p:spTree>
    <p:extLst>
      <p:ext uri="{BB962C8B-B14F-4D97-AF65-F5344CB8AC3E}">
        <p14:creationId xmlns:p14="http://schemas.microsoft.com/office/powerpoint/2010/main" val="4140472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of Lectures</a:t>
            </a:r>
            <a:endParaRPr lang="en-US" dirty="0"/>
          </a:p>
        </p:txBody>
      </p:sp>
      <p:sp>
        <p:nvSpPr>
          <p:cNvPr id="3" name="Content Placeholder 2"/>
          <p:cNvSpPr>
            <a:spLocks noGrp="1"/>
          </p:cNvSpPr>
          <p:nvPr>
            <p:ph idx="1"/>
          </p:nvPr>
        </p:nvSpPr>
        <p:spPr>
          <a:xfrm>
            <a:off x="152400" y="1143000"/>
            <a:ext cx="8763000" cy="5410200"/>
          </a:xfrm>
        </p:spPr>
        <p:txBody>
          <a:bodyPr>
            <a:noAutofit/>
          </a:bodyPr>
          <a:lstStyle/>
          <a:p>
            <a:pPr marL="0" indent="0">
              <a:spcBef>
                <a:spcPts val="0"/>
              </a:spcBef>
              <a:buNone/>
            </a:pPr>
            <a:r>
              <a:rPr lang="en-US" sz="2000" dirty="0"/>
              <a:t>Module 01: Office 365 Developer Roadmap </a:t>
            </a:r>
          </a:p>
          <a:p>
            <a:pPr marL="0" indent="0">
              <a:spcBef>
                <a:spcPts val="0"/>
              </a:spcBef>
              <a:buNone/>
            </a:pPr>
            <a:r>
              <a:rPr lang="en-US" sz="2000" dirty="0"/>
              <a:t>Module 02: Developing Office Add-ins</a:t>
            </a:r>
          </a:p>
          <a:p>
            <a:pPr marL="0" indent="0">
              <a:spcBef>
                <a:spcPts val="0"/>
              </a:spcBef>
              <a:buNone/>
            </a:pPr>
            <a:r>
              <a:rPr lang="en-US" sz="2000" dirty="0"/>
              <a:t>Module 03: Developing SharePoint-hosted Add-ins</a:t>
            </a:r>
          </a:p>
          <a:p>
            <a:pPr marL="0" indent="0">
              <a:spcBef>
                <a:spcPts val="0"/>
              </a:spcBef>
              <a:buNone/>
            </a:pPr>
            <a:r>
              <a:rPr lang="en-US" sz="2000" dirty="0"/>
              <a:t>Module </a:t>
            </a:r>
            <a:r>
              <a:rPr lang="en-US" sz="2000" dirty="0" smtClean="0"/>
              <a:t>04: Programming </a:t>
            </a:r>
            <a:r>
              <a:rPr lang="en-US" sz="2000" dirty="0"/>
              <a:t>with the SharePoint REST API </a:t>
            </a:r>
          </a:p>
          <a:p>
            <a:pPr marL="0" indent="0">
              <a:spcBef>
                <a:spcPts val="0"/>
              </a:spcBef>
              <a:buNone/>
            </a:pPr>
            <a:r>
              <a:rPr lang="en-US" sz="2000" dirty="0"/>
              <a:t>Module 05: Developing SharePoint Apps using AngularJS</a:t>
            </a:r>
          </a:p>
          <a:p>
            <a:pPr marL="0" indent="0">
              <a:spcBef>
                <a:spcPts val="0"/>
              </a:spcBef>
              <a:buNone/>
            </a:pPr>
            <a:r>
              <a:rPr lang="en-US" sz="2000" dirty="0" smtClean="0"/>
              <a:t>Module 06: </a:t>
            </a:r>
            <a:r>
              <a:rPr lang="en-US" sz="2000" dirty="0"/>
              <a:t>Developing Provider-hosted Add-ins</a:t>
            </a:r>
          </a:p>
          <a:p>
            <a:pPr marL="0" indent="0">
              <a:spcBef>
                <a:spcPts val="0"/>
              </a:spcBef>
              <a:buNone/>
            </a:pPr>
            <a:r>
              <a:rPr lang="en-US" sz="2000" dirty="0"/>
              <a:t>Module </a:t>
            </a:r>
            <a:r>
              <a:rPr lang="en-US" sz="2000" dirty="0" smtClean="0"/>
              <a:t>07: </a:t>
            </a:r>
            <a:r>
              <a:rPr lang="en-US" sz="2000" dirty="0"/>
              <a:t>Developing Provider-hosted Add-ins with MVC</a:t>
            </a:r>
          </a:p>
          <a:p>
            <a:pPr marL="0" indent="0">
              <a:spcBef>
                <a:spcPts val="0"/>
              </a:spcBef>
              <a:buNone/>
            </a:pPr>
            <a:r>
              <a:rPr lang="en-US" sz="2000" dirty="0"/>
              <a:t>Module </a:t>
            </a:r>
            <a:r>
              <a:rPr lang="en-US" sz="2000" dirty="0" smtClean="0"/>
              <a:t>08: </a:t>
            </a:r>
            <a:r>
              <a:rPr lang="en-US" sz="2000" dirty="0"/>
              <a:t>Programming the Client-side Object Model (CSOM)</a:t>
            </a:r>
          </a:p>
          <a:p>
            <a:pPr marL="0" indent="0">
              <a:spcBef>
                <a:spcPts val="0"/>
              </a:spcBef>
              <a:buNone/>
            </a:pPr>
            <a:r>
              <a:rPr lang="en-US" sz="2000" dirty="0"/>
              <a:t>Module </a:t>
            </a:r>
            <a:r>
              <a:rPr lang="en-US" sz="2000" dirty="0" smtClean="0"/>
              <a:t>09: </a:t>
            </a:r>
            <a:r>
              <a:rPr lang="en-US" sz="2000" dirty="0"/>
              <a:t>Developing SharePoint Add-ins with Remote Event Receivers</a:t>
            </a:r>
          </a:p>
          <a:p>
            <a:pPr marL="0" indent="0">
              <a:spcBef>
                <a:spcPts val="0"/>
              </a:spcBef>
              <a:buNone/>
            </a:pPr>
            <a:r>
              <a:rPr lang="en-US" sz="2000" dirty="0"/>
              <a:t>Module </a:t>
            </a:r>
            <a:r>
              <a:rPr lang="en-US" sz="2000" dirty="0" smtClean="0"/>
              <a:t>10: </a:t>
            </a:r>
            <a:r>
              <a:rPr lang="en-US" sz="2000" dirty="0"/>
              <a:t>Developing Custom Web Services using Web API 2</a:t>
            </a:r>
          </a:p>
          <a:p>
            <a:pPr marL="0" indent="0">
              <a:spcBef>
                <a:spcPts val="0"/>
              </a:spcBef>
              <a:buNone/>
            </a:pPr>
            <a:r>
              <a:rPr lang="en-US" sz="2000" dirty="0" smtClean="0"/>
              <a:t>Module 11: </a:t>
            </a:r>
            <a:r>
              <a:rPr lang="en-US" sz="2000" dirty="0"/>
              <a:t>Publishing and Installing Add-ins in the Office 365 Environment</a:t>
            </a:r>
          </a:p>
          <a:p>
            <a:pPr marL="0" indent="0">
              <a:spcBef>
                <a:spcPts val="0"/>
              </a:spcBef>
              <a:buNone/>
            </a:pPr>
            <a:r>
              <a:rPr lang="en-US" sz="2000" dirty="0"/>
              <a:t>Module </a:t>
            </a:r>
            <a:r>
              <a:rPr lang="en-US" sz="2000" dirty="0" smtClean="0"/>
              <a:t>12: JavaScript </a:t>
            </a:r>
            <a:r>
              <a:rPr lang="en-US" sz="2000" dirty="0"/>
              <a:t>Injection </a:t>
            </a:r>
            <a:r>
              <a:rPr lang="en-US" sz="2000" dirty="0" smtClean="0"/>
              <a:t>and Remote Provisioning</a:t>
            </a:r>
            <a:endParaRPr lang="en-US" sz="2000" dirty="0"/>
          </a:p>
          <a:p>
            <a:pPr marL="0" indent="0">
              <a:spcBef>
                <a:spcPts val="0"/>
              </a:spcBef>
              <a:buNone/>
            </a:pPr>
            <a:r>
              <a:rPr lang="en-US" sz="2000" dirty="0" smtClean="0"/>
              <a:t>Module </a:t>
            </a:r>
            <a:r>
              <a:rPr lang="en-US" sz="2000" dirty="0"/>
              <a:t>13: Authenticating with Azure Active Directory and OAuth 2.0</a:t>
            </a:r>
          </a:p>
          <a:p>
            <a:pPr marL="0" indent="0">
              <a:spcBef>
                <a:spcPts val="0"/>
              </a:spcBef>
              <a:buNone/>
            </a:pPr>
            <a:r>
              <a:rPr lang="en-US" sz="2000" dirty="0"/>
              <a:t>Module 14: Introduction to the Office 365 APIs </a:t>
            </a:r>
          </a:p>
          <a:p>
            <a:pPr marL="0" indent="0">
              <a:spcBef>
                <a:spcPts val="0"/>
              </a:spcBef>
              <a:buNone/>
            </a:pPr>
            <a:r>
              <a:rPr lang="en-US" sz="2000" dirty="0"/>
              <a:t>Module 15: Developing MVC Applications with the Office 365 Unified API</a:t>
            </a:r>
          </a:p>
          <a:p>
            <a:pPr marL="0" indent="0">
              <a:spcBef>
                <a:spcPts val="0"/>
              </a:spcBef>
              <a:buNone/>
            </a:pPr>
            <a:r>
              <a:rPr lang="en-US" sz="2000" dirty="0"/>
              <a:t>Module 16: Developing SPAs with AngularJS and the Office 365 Unified </a:t>
            </a:r>
            <a:r>
              <a:rPr lang="en-US" sz="2000" dirty="0" smtClean="0"/>
              <a:t>API</a:t>
            </a:r>
            <a:endParaRPr lang="en-US" sz="2000" dirty="0"/>
          </a:p>
        </p:txBody>
      </p:sp>
      <p:cxnSp>
        <p:nvCxnSpPr>
          <p:cNvPr id="6" name="Straight Connector 5"/>
          <p:cNvCxnSpPr/>
          <p:nvPr/>
        </p:nvCxnSpPr>
        <p:spPr>
          <a:xfrm>
            <a:off x="0" y="1507375"/>
            <a:ext cx="8153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 name="Left Arrow 3"/>
          <p:cNvSpPr/>
          <p:nvPr/>
        </p:nvSpPr>
        <p:spPr>
          <a:xfrm>
            <a:off x="6172200" y="1240675"/>
            <a:ext cx="2438400" cy="533400"/>
          </a:xfrm>
          <a:prstGeom prst="leftArrow">
            <a:avLst>
              <a:gd name="adj1" fmla="val 50000"/>
              <a:gd name="adj2" fmla="val 50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YOU ARE HERE</a:t>
            </a:r>
            <a:endParaRPr lang="en-US" sz="1400" b="1" dirty="0"/>
          </a:p>
        </p:txBody>
      </p:sp>
    </p:spTree>
    <p:extLst>
      <p:ext uri="{BB962C8B-B14F-4D97-AF65-F5344CB8AC3E}">
        <p14:creationId xmlns:p14="http://schemas.microsoft.com/office/powerpoint/2010/main" val="134339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 Platform</a:t>
            </a:r>
            <a:endParaRPr lang="en-US" dirty="0"/>
          </a:p>
        </p:txBody>
      </p:sp>
      <p:sp>
        <p:nvSpPr>
          <p:cNvPr id="3" name="Content Placeholder 2"/>
          <p:cNvSpPr>
            <a:spLocks noGrp="1"/>
          </p:cNvSpPr>
          <p:nvPr>
            <p:ph idx="1"/>
          </p:nvPr>
        </p:nvSpPr>
        <p:spPr/>
        <p:txBody>
          <a:bodyPr/>
          <a:lstStyle/>
          <a:p>
            <a:r>
              <a:rPr lang="en-US" dirty="0" smtClean="0"/>
              <a:t>Approaches to Office 365 Development</a:t>
            </a:r>
          </a:p>
          <a:p>
            <a:pPr lvl="1"/>
            <a:r>
              <a:rPr lang="en-US" dirty="0" smtClean="0"/>
              <a:t>Developing Office Add-ins</a:t>
            </a:r>
          </a:p>
          <a:p>
            <a:pPr lvl="1"/>
            <a:r>
              <a:rPr lang="en-US" dirty="0" smtClean="0"/>
              <a:t>Developing SharePoint Add-ins</a:t>
            </a:r>
          </a:p>
          <a:p>
            <a:pPr lvl="1"/>
            <a:r>
              <a:rPr lang="en-US" dirty="0" smtClean="0"/>
              <a:t>Developing Solutions using JavaScript Injection</a:t>
            </a:r>
            <a:endParaRPr lang="en-US" dirty="0"/>
          </a:p>
          <a:p>
            <a:pPr lvl="1"/>
            <a:r>
              <a:rPr lang="en-US" dirty="0" smtClean="0"/>
              <a:t>Developing Applications using </a:t>
            </a:r>
            <a:r>
              <a:rPr lang="en-US" dirty="0"/>
              <a:t>the Office 365 </a:t>
            </a:r>
            <a:r>
              <a:rPr lang="en-US" dirty="0" smtClean="0"/>
              <a:t>APIs</a:t>
            </a:r>
          </a:p>
          <a:p>
            <a:pPr lvl="1"/>
            <a:endParaRPr lang="en-US" dirty="0"/>
          </a:p>
          <a:p>
            <a:r>
              <a:rPr lang="en-US" dirty="0" smtClean="0"/>
              <a:t>This course examines each of these approaches</a:t>
            </a:r>
          </a:p>
        </p:txBody>
      </p:sp>
    </p:spTree>
    <p:extLst>
      <p:ext uri="{BB962C8B-B14F-4D97-AF65-F5344CB8AC3E}">
        <p14:creationId xmlns:p14="http://schemas.microsoft.com/office/powerpoint/2010/main" val="3741397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ü"/>
            </a:pPr>
            <a:r>
              <a:rPr lang="en-US" dirty="0" smtClean="0"/>
              <a:t>The </a:t>
            </a:r>
            <a:r>
              <a:rPr lang="en-US" dirty="0"/>
              <a:t>Office Add-in Model</a:t>
            </a:r>
          </a:p>
          <a:p>
            <a:pPr>
              <a:buFont typeface="Wingdings" panose="05000000000000000000" pitchFamily="2" charset="2"/>
              <a:buChar char="ü"/>
            </a:pPr>
            <a:r>
              <a:rPr lang="en-US" dirty="0" smtClean="0"/>
              <a:t>The </a:t>
            </a:r>
            <a:r>
              <a:rPr lang="en-US" dirty="0"/>
              <a:t>SharePoint Add-in Model</a:t>
            </a:r>
          </a:p>
          <a:p>
            <a:pPr>
              <a:buFont typeface="Wingdings" panose="05000000000000000000" pitchFamily="2" charset="2"/>
              <a:buChar char="ü"/>
            </a:pPr>
            <a:r>
              <a:rPr lang="en-US" dirty="0" smtClean="0"/>
              <a:t>JavaScript Injection and Remote Provisioning</a:t>
            </a:r>
            <a:endParaRPr lang="en-US" dirty="0"/>
          </a:p>
          <a:p>
            <a:pPr>
              <a:buFont typeface="Wingdings" panose="05000000000000000000" pitchFamily="2" charset="2"/>
              <a:buChar char="ü"/>
            </a:pPr>
            <a:r>
              <a:rPr lang="en-US" dirty="0"/>
              <a:t>Development using the Office 365 APIs</a:t>
            </a:r>
          </a:p>
          <a:p>
            <a:pPr>
              <a:buFont typeface="Wingdings" panose="05000000000000000000" pitchFamily="2" charset="2"/>
              <a:buChar char="ü"/>
            </a:pPr>
            <a:r>
              <a:rPr lang="en-US" dirty="0"/>
              <a:t>Getting Started with Office 365 Development</a:t>
            </a:r>
          </a:p>
        </p:txBody>
      </p:sp>
    </p:spTree>
    <p:extLst>
      <p:ext uri="{BB962C8B-B14F-4D97-AF65-F5344CB8AC3E}">
        <p14:creationId xmlns:p14="http://schemas.microsoft.com/office/powerpoint/2010/main" val="313144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Ø"/>
            </a:pPr>
            <a:r>
              <a:rPr lang="en-US" dirty="0" smtClean="0"/>
              <a:t>The </a:t>
            </a:r>
            <a:r>
              <a:rPr lang="en-US" dirty="0"/>
              <a:t>Office Add-in Model</a:t>
            </a:r>
          </a:p>
          <a:p>
            <a:pPr>
              <a:buFont typeface="Wingdings" panose="05000000000000000000" pitchFamily="2" charset="2"/>
              <a:buChar char="§"/>
            </a:pPr>
            <a:r>
              <a:rPr lang="en-US" dirty="0" smtClean="0"/>
              <a:t>The </a:t>
            </a:r>
            <a:r>
              <a:rPr lang="en-US" dirty="0"/>
              <a:t>SharePoint Add-in Model</a:t>
            </a:r>
          </a:p>
          <a:p>
            <a:pPr>
              <a:buFont typeface="Wingdings" panose="05000000000000000000" pitchFamily="2" charset="2"/>
              <a:buChar char="§"/>
            </a:pPr>
            <a:r>
              <a:rPr lang="en-US" dirty="0" smtClean="0"/>
              <a:t>JavaScript Injection and Remote Provisioning</a:t>
            </a:r>
            <a:endParaRPr lang="en-US" dirty="0"/>
          </a:p>
          <a:p>
            <a:pPr>
              <a:buFont typeface="Wingdings" panose="05000000000000000000" pitchFamily="2" charset="2"/>
              <a:buChar char="§"/>
            </a:pPr>
            <a:r>
              <a:rPr lang="en-US" dirty="0"/>
              <a:t>Development using the Office 365 APIs</a:t>
            </a:r>
          </a:p>
          <a:p>
            <a:pPr>
              <a:buFont typeface="Wingdings" panose="05000000000000000000" pitchFamily="2" charset="2"/>
              <a:buChar char="§"/>
            </a:pPr>
            <a:r>
              <a:rPr lang="en-US" dirty="0"/>
              <a:t>Getting Started with Office 365 Development</a:t>
            </a:r>
          </a:p>
        </p:txBody>
      </p:sp>
    </p:spTree>
    <p:extLst>
      <p:ext uri="{BB962C8B-B14F-4D97-AF65-F5344CB8AC3E}">
        <p14:creationId xmlns:p14="http://schemas.microsoft.com/office/powerpoint/2010/main" val="259795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Office Add-in?</a:t>
            </a:r>
            <a:endParaRPr lang="en-US" dirty="0"/>
          </a:p>
        </p:txBody>
      </p:sp>
      <p:sp>
        <p:nvSpPr>
          <p:cNvPr id="5" name="Content Placeholder 4"/>
          <p:cNvSpPr>
            <a:spLocks noGrp="1"/>
          </p:cNvSpPr>
          <p:nvPr>
            <p:ph idx="1"/>
          </p:nvPr>
        </p:nvSpPr>
        <p:spPr/>
        <p:txBody>
          <a:bodyPr>
            <a:noAutofit/>
          </a:bodyPr>
          <a:lstStyle/>
          <a:p>
            <a:r>
              <a:rPr lang="en-US" sz="2400" dirty="0" smtClean="0"/>
              <a:t>Web application loaded inside an Office Application</a:t>
            </a:r>
          </a:p>
          <a:p>
            <a:pPr lvl="1"/>
            <a:r>
              <a:rPr lang="en-US" sz="2000" dirty="0" smtClean="0"/>
              <a:t>Embedded inline </a:t>
            </a:r>
            <a:r>
              <a:rPr lang="en-US" sz="2000" dirty="0"/>
              <a:t>or as </a:t>
            </a:r>
            <a:r>
              <a:rPr lang="en-US" sz="2000" dirty="0" smtClean="0"/>
              <a:t>task </a:t>
            </a:r>
            <a:r>
              <a:rPr lang="en-US" sz="2000" dirty="0"/>
              <a:t>pane within </a:t>
            </a:r>
            <a:r>
              <a:rPr lang="en-US" sz="2000" dirty="0" smtClean="0"/>
              <a:t>documents or mail item</a:t>
            </a:r>
            <a:endParaRPr lang="en-US" sz="2000" dirty="0"/>
          </a:p>
          <a:p>
            <a:pPr lvl="1"/>
            <a:r>
              <a:rPr lang="en-US" sz="2000" dirty="0" smtClean="0"/>
              <a:t>Works in Office Applications such as Microsoft Outlook</a:t>
            </a:r>
          </a:p>
          <a:p>
            <a:pPr lvl="1"/>
            <a:r>
              <a:rPr lang="en-US" sz="2000" dirty="0" smtClean="0"/>
              <a:t>Works in Office Web Applications such as OWA</a:t>
            </a:r>
          </a:p>
          <a:p>
            <a:pPr lvl="1"/>
            <a:r>
              <a:rPr lang="en-US" sz="2000" dirty="0" smtClean="0"/>
              <a:t>Works in </a:t>
            </a:r>
            <a:r>
              <a:rPr lang="en-US" sz="2000" dirty="0"/>
              <a:t>mobile Office </a:t>
            </a:r>
            <a:r>
              <a:rPr lang="en-US" sz="2000" dirty="0" smtClean="0"/>
              <a:t>clients</a:t>
            </a:r>
          </a:p>
          <a:p>
            <a:pPr lvl="1"/>
            <a:endParaRPr lang="en-US" sz="2000" dirty="0"/>
          </a:p>
          <a:p>
            <a:r>
              <a:rPr lang="en-US" sz="2400" dirty="0" smtClean="0"/>
              <a:t>Office application extensions using Web technologies</a:t>
            </a:r>
          </a:p>
          <a:p>
            <a:pPr lvl="1"/>
            <a:r>
              <a:rPr lang="en-US" sz="2000" dirty="0" smtClean="0"/>
              <a:t>HTML 5 and CSS used to construct user interface</a:t>
            </a:r>
          </a:p>
          <a:p>
            <a:pPr lvl="1"/>
            <a:r>
              <a:rPr lang="en-US" sz="2000" dirty="0" smtClean="0"/>
              <a:t>JavaScript and jQuery used to add executable logic and events</a:t>
            </a:r>
          </a:p>
          <a:p>
            <a:pPr lvl="1"/>
            <a:r>
              <a:rPr lang="en-US" sz="2000" dirty="0" smtClean="0"/>
              <a:t>Add-in can provided code to read/write content to/from documents</a:t>
            </a:r>
          </a:p>
          <a:p>
            <a:pPr lvl="1"/>
            <a:r>
              <a:rPr lang="en-US" sz="2000" dirty="0"/>
              <a:t>Add-in </a:t>
            </a:r>
            <a:r>
              <a:rPr lang="en-US" sz="2000" dirty="0" smtClean="0"/>
              <a:t>can call Web services hosted over Internet or local network</a:t>
            </a:r>
          </a:p>
        </p:txBody>
      </p:sp>
    </p:spTree>
    <p:extLst>
      <p:ext uri="{BB962C8B-B14F-4D97-AF65-F5344CB8AC3E}">
        <p14:creationId xmlns:p14="http://schemas.microsoft.com/office/powerpoint/2010/main" val="4224951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3962400"/>
            <a:ext cx="6705600" cy="2667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Anatomy of an Office Add-in</a:t>
            </a:r>
            <a:endParaRPr lang="en-US" dirty="0"/>
          </a:p>
        </p:txBody>
      </p:sp>
      <p:sp>
        <p:nvSpPr>
          <p:cNvPr id="5" name="Content Placeholder 4"/>
          <p:cNvSpPr>
            <a:spLocks noGrp="1"/>
          </p:cNvSpPr>
          <p:nvPr>
            <p:ph idx="1"/>
          </p:nvPr>
        </p:nvSpPr>
        <p:spPr/>
        <p:txBody>
          <a:bodyPr/>
          <a:lstStyle/>
          <a:p>
            <a:r>
              <a:rPr lang="en-US" dirty="0" smtClean="0"/>
              <a:t>Each Add-in is based on XML-based manifest</a:t>
            </a:r>
          </a:p>
          <a:p>
            <a:pPr lvl="1"/>
            <a:r>
              <a:rPr lang="en-US" dirty="0" smtClean="0"/>
              <a:t>Manifest points to a Web page</a:t>
            </a:r>
          </a:p>
          <a:p>
            <a:pPr lvl="1"/>
            <a:r>
              <a:rPr lang="en-US" dirty="0" smtClean="0"/>
              <a:t>Manifest defines the type of the Office Add-in</a:t>
            </a:r>
          </a:p>
          <a:p>
            <a:pPr lvl="1"/>
            <a:r>
              <a:rPr lang="en-US" dirty="0" smtClean="0"/>
              <a:t>Manifest defines which Office applications it supports</a:t>
            </a:r>
          </a:p>
          <a:p>
            <a:pPr lvl="1"/>
            <a:r>
              <a:rPr lang="en-US" dirty="0" smtClean="0"/>
              <a:t>Manifest defines required capabilities</a:t>
            </a:r>
            <a:endParaRPr lang="en-US" dirty="0"/>
          </a:p>
        </p:txBody>
      </p:sp>
      <p:grpSp>
        <p:nvGrpSpPr>
          <p:cNvPr id="23" name="Group 22"/>
          <p:cNvGrpSpPr/>
          <p:nvPr/>
        </p:nvGrpSpPr>
        <p:grpSpPr>
          <a:xfrm>
            <a:off x="1219200" y="4267200"/>
            <a:ext cx="6324600" cy="1938844"/>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chemeClr val="accent2">
                  <a:lumMod val="40000"/>
                  <a:lumOff val="60000"/>
                </a:schemeClr>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20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endParaRPr lang="en-US" sz="1200" kern="0" dirty="0">
                  <a:solidFill>
                    <a:srgbClr val="FF0000"/>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35693" tIns="17846" rIns="35693" bIns="17846" rtlCol="0" anchor="ctr"/>
            <a:lstStyle/>
            <a:p>
              <a:pPr algn="ctr" defTabSz="571039"/>
              <a:r>
                <a:rPr lang="en-US" sz="1200" kern="0" dirty="0">
                  <a:solidFill>
                    <a:srgbClr val="1B1B1B"/>
                  </a:solidFill>
                  <a:latin typeface="Segoe UI"/>
                </a:rPr>
                <a:t>Office Add-in</a:t>
              </a:r>
            </a:p>
            <a:p>
              <a:pPr algn="ctr" defTabSz="571039"/>
              <a:r>
                <a:rPr lang="en-US" sz="1200" kern="0" dirty="0">
                  <a:solidFill>
                    <a:srgbClr val="1B1B1B"/>
                  </a:solidFill>
                  <a:latin typeface="Segoe UI"/>
                </a:rPr>
                <a:t>Manifest</a:t>
              </a:r>
            </a:p>
            <a:p>
              <a:pPr algn="ctr" defTabSz="571039"/>
              <a:endParaRPr lang="en-US" sz="1200" kern="0" dirty="0">
                <a:solidFill>
                  <a:srgbClr val="1B1B1B"/>
                </a:solidFill>
                <a:latin typeface="Segoe UI"/>
              </a:endParaRPr>
            </a:p>
            <a:p>
              <a:pPr algn="ctr" defTabSz="571039"/>
              <a:r>
                <a:rPr lang="en-US" sz="1050"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35693" tIns="17846" rIns="35693" bIns="17846" rtlCol="0" anchor="ctr"/>
            <a:lstStyle/>
            <a:p>
              <a:pPr algn="ctr" defTabSz="571039"/>
              <a:r>
                <a:rPr lang="en-US" sz="1200" kern="0" dirty="0">
                  <a:solidFill>
                    <a:srgbClr val="1B1B1B"/>
                  </a:solidFill>
                  <a:latin typeface="Segoe UI"/>
                </a:rPr>
                <a:t>Web</a:t>
              </a:r>
            </a:p>
            <a:p>
              <a:pPr algn="ctr" defTabSz="571039"/>
              <a:r>
                <a:rPr lang="en-US" sz="1200" kern="0" dirty="0">
                  <a:solidFill>
                    <a:srgbClr val="1B1B1B"/>
                  </a:solidFill>
                  <a:latin typeface="Segoe UI"/>
                </a:rPr>
                <a:t>Page</a:t>
              </a:r>
            </a:p>
            <a:p>
              <a:pPr algn="ctr" defTabSz="571039"/>
              <a:endParaRPr lang="en-US" sz="1050" b="1" kern="0" dirty="0">
                <a:solidFill>
                  <a:srgbClr val="FF7401"/>
                </a:solidFill>
                <a:latin typeface="Segoe UI"/>
              </a:endParaRPr>
            </a:p>
            <a:p>
              <a:pPr algn="ctr" defTabSz="571039"/>
              <a:r>
                <a:rPr lang="en-US" sz="1050"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35693" tIns="17846" rIns="35693" bIns="17846" rtlCol="0" anchor="ctr"/>
            <a:lstStyle/>
            <a:p>
              <a:pPr algn="ctr" defTabSz="571039"/>
              <a:endParaRPr lang="en-US" sz="20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35693" tIns="17846" rIns="35693" bIns="17846" rtlCol="0" anchor="ctr"/>
            <a:lstStyle/>
            <a:p>
              <a:pPr algn="ctr" defTabSz="571039"/>
              <a:endParaRPr lang="en-US" sz="20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2400" kern="0" spc="-50" dirty="0" smtClean="0">
                  <a:solidFill>
                    <a:schemeClr val="tx2"/>
                  </a:solidFill>
                  <a:latin typeface="Segoe UI Light"/>
                  <a:ea typeface="Segoe UI" pitchFamily="34" charset="0"/>
                  <a:cs typeface="Segoe UI" pitchFamily="34" charset="0"/>
                </a:rPr>
                <a:t>Office</a:t>
              </a:r>
              <a:br>
                <a:rPr lang="en-US" sz="2400" kern="0" spc="-50" dirty="0" smtClean="0">
                  <a:solidFill>
                    <a:schemeClr val="tx2"/>
                  </a:solidFill>
                  <a:latin typeface="Segoe UI Light"/>
                  <a:ea typeface="Segoe UI" pitchFamily="34" charset="0"/>
                  <a:cs typeface="Segoe UI" pitchFamily="34" charset="0"/>
                </a:rPr>
              </a:br>
              <a:r>
                <a:rPr lang="en-US" sz="2400" kern="0" spc="-50" dirty="0" smtClean="0">
                  <a:solidFill>
                    <a:schemeClr val="tx2"/>
                  </a:solidFill>
                  <a:latin typeface="Segoe UI Light"/>
                  <a:ea typeface="Segoe UI" pitchFamily="34" charset="0"/>
                  <a:cs typeface="Segoe UI" pitchFamily="34" charset="0"/>
                </a:rPr>
                <a:t>Add-in</a:t>
              </a:r>
              <a:endParaRPr lang="en-US" sz="2400" kern="0" spc="-50"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1861786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a:t>
            </a:r>
            <a:r>
              <a:rPr lang="en-US" dirty="0"/>
              <a:t>Office </a:t>
            </a:r>
            <a:r>
              <a:rPr lang="en-US" dirty="0" smtClean="0"/>
              <a:t>Add-ins - Shapes</a:t>
            </a:r>
            <a:endParaRPr lang="en-US" dirty="0"/>
          </a:p>
        </p:txBody>
      </p:sp>
      <p:sp>
        <p:nvSpPr>
          <p:cNvPr id="5" name="Content Placeholder 4"/>
          <p:cNvSpPr>
            <a:spLocks noGrp="1"/>
          </p:cNvSpPr>
          <p:nvPr>
            <p:ph idx="1"/>
          </p:nvPr>
        </p:nvSpPr>
        <p:spPr/>
        <p:txBody>
          <a:bodyPr/>
          <a:lstStyle/>
          <a:p>
            <a:r>
              <a:rPr lang="en-US" dirty="0"/>
              <a:t>Office </a:t>
            </a:r>
            <a:r>
              <a:rPr lang="en-US" dirty="0" smtClean="0"/>
              <a:t>Add-ins </a:t>
            </a:r>
            <a:r>
              <a:rPr lang="en-US" dirty="0"/>
              <a:t>come </a:t>
            </a:r>
            <a:r>
              <a:rPr lang="en-US" dirty="0" smtClean="0"/>
              <a:t>in different shapes</a:t>
            </a:r>
          </a:p>
          <a:p>
            <a:pPr lvl="1"/>
            <a:r>
              <a:rPr lang="en-US" dirty="0" smtClean="0"/>
              <a:t>Task Pane </a:t>
            </a:r>
            <a:r>
              <a:rPr lang="en-US" dirty="0"/>
              <a:t>Add-in</a:t>
            </a:r>
            <a:endParaRPr lang="en-US" i="1" dirty="0" smtClean="0">
              <a:solidFill>
                <a:schemeClr val="tx2">
                  <a:lumMod val="50000"/>
                </a:schemeClr>
              </a:solidFill>
            </a:endParaRPr>
          </a:p>
          <a:p>
            <a:pPr lvl="1"/>
            <a:r>
              <a:rPr lang="en-US" dirty="0" smtClean="0"/>
              <a:t>Content </a:t>
            </a:r>
            <a:r>
              <a:rPr lang="en-US" dirty="0"/>
              <a:t>Add-in</a:t>
            </a:r>
            <a:endParaRPr lang="en-US" dirty="0" smtClean="0"/>
          </a:p>
          <a:p>
            <a:pPr lvl="1"/>
            <a:r>
              <a:rPr lang="en-US" dirty="0" smtClean="0"/>
              <a:t>Mail Add-in</a:t>
            </a:r>
          </a:p>
          <a:p>
            <a:pPr lvl="1"/>
            <a:r>
              <a:rPr lang="en-US" dirty="0" smtClean="0"/>
              <a:t>Mail Compose Add-in</a:t>
            </a:r>
            <a:endParaRPr lang="en-US" i="1" dirty="0">
              <a:solidFill>
                <a:schemeClr val="tx2">
                  <a:lumMod val="50000"/>
                </a:schemeClr>
              </a:solidFill>
            </a:endParaRPr>
          </a:p>
          <a:p>
            <a:pPr lvl="1"/>
            <a:endParaRPr lang="en-US" i="1" dirty="0" smtClean="0">
              <a:solidFill>
                <a:schemeClr val="tx2">
                  <a:lumMod val="50000"/>
                </a:schemeClr>
              </a:solidFill>
            </a:endParaRPr>
          </a:p>
        </p:txBody>
      </p:sp>
      <p:sp>
        <p:nvSpPr>
          <p:cNvPr id="7" name="Rectangle 2"/>
          <p:cNvSpPr>
            <a:spLocks noChangeArrowheads="1"/>
          </p:cNvSpPr>
          <p:nvPr/>
        </p:nvSpPr>
        <p:spPr bwMode="auto">
          <a:xfrm>
            <a:off x="1192" y="708994"/>
            <a:ext cx="9141619"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06" tIns="43953" rIns="87906" bIns="43953" numCol="1" anchor="ctr" anchorCtr="0" compatLnSpc="1">
            <a:prstTxWarp prst="textNoShape">
              <a:avLst/>
            </a:prstTxWarp>
            <a:spAutoFit/>
          </a:bodyPr>
          <a:lstStyle/>
          <a:p>
            <a:endParaRPr lang="en-US" sz="1350"/>
          </a:p>
        </p:txBody>
      </p:sp>
      <p:sp>
        <p:nvSpPr>
          <p:cNvPr id="9" name="Rectangle 4"/>
          <p:cNvSpPr>
            <a:spLocks noChangeArrowheads="1"/>
          </p:cNvSpPr>
          <p:nvPr/>
        </p:nvSpPr>
        <p:spPr bwMode="auto">
          <a:xfrm>
            <a:off x="1192" y="708994"/>
            <a:ext cx="177594"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06" tIns="43953" rIns="87906" bIns="43953" numCol="1" anchor="ctr" anchorCtr="0" compatLnSpc="1">
            <a:prstTxWarp prst="textNoShape">
              <a:avLst/>
            </a:prstTxWarp>
            <a:spAutoFit/>
          </a:bodyPr>
          <a:lstStyle/>
          <a:p>
            <a:endParaRPr lang="en-US" sz="1350"/>
          </a:p>
        </p:txBody>
      </p:sp>
      <p:grpSp>
        <p:nvGrpSpPr>
          <p:cNvPr id="11" name="Group 10"/>
          <p:cNvGrpSpPr/>
          <p:nvPr/>
        </p:nvGrpSpPr>
        <p:grpSpPr>
          <a:xfrm>
            <a:off x="2489000" y="4267200"/>
            <a:ext cx="1861343" cy="1553474"/>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Excel Application</a:t>
              </a:r>
            </a:p>
          </p:txBody>
        </p:sp>
      </p:grpSp>
      <p:grpSp>
        <p:nvGrpSpPr>
          <p:cNvPr id="12" name="Group 11"/>
          <p:cNvGrpSpPr/>
          <p:nvPr/>
        </p:nvGrpSpPr>
        <p:grpSpPr>
          <a:xfrm>
            <a:off x="344285" y="4267200"/>
            <a:ext cx="1861343" cy="1553474"/>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latin typeface="Segoe UI"/>
                </a:rPr>
                <a:t>Word Application</a:t>
              </a:r>
            </a:p>
          </p:txBody>
        </p:sp>
      </p:grpSp>
      <p:sp>
        <p:nvSpPr>
          <p:cNvPr id="13" name="Rectangle 12"/>
          <p:cNvSpPr/>
          <p:nvPr/>
        </p:nvSpPr>
        <p:spPr>
          <a:xfrm>
            <a:off x="401903" y="4640995"/>
            <a:ext cx="1209390" cy="1119632"/>
          </a:xfrm>
          <a:prstGeom prst="rect">
            <a:avLst/>
          </a:prstGeom>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1350" kern="0" spc="-50" dirty="0">
                <a:solidFill>
                  <a:schemeClr val="tx2"/>
                </a:solidFill>
                <a:latin typeface="Segoe UI Light"/>
                <a:ea typeface="Segoe UI" pitchFamily="34" charset="0"/>
                <a:cs typeface="Segoe UI" pitchFamily="34" charset="0"/>
              </a:rPr>
              <a:t>Document</a:t>
            </a:r>
          </a:p>
        </p:txBody>
      </p:sp>
      <p:grpSp>
        <p:nvGrpSpPr>
          <p:cNvPr id="14" name="Group 13"/>
          <p:cNvGrpSpPr/>
          <p:nvPr/>
        </p:nvGrpSpPr>
        <p:grpSpPr>
          <a:xfrm>
            <a:off x="4645476" y="4267200"/>
            <a:ext cx="1861343" cy="1553474"/>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Outlook Application</a:t>
              </a:r>
            </a:p>
          </p:txBody>
        </p:sp>
      </p:grpSp>
      <p:sp>
        <p:nvSpPr>
          <p:cNvPr id="15" name="Rectangle 14"/>
          <p:cNvSpPr/>
          <p:nvPr/>
        </p:nvSpPr>
        <p:spPr>
          <a:xfrm>
            <a:off x="2571204" y="4640995"/>
            <a:ext cx="1686194"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1350" kern="0" spc="-50" dirty="0">
                <a:solidFill>
                  <a:schemeClr val="tx2"/>
                </a:solidFill>
                <a:latin typeface="Segoe UI Light"/>
                <a:ea typeface="Segoe UI" pitchFamily="34" charset="0"/>
                <a:cs typeface="Segoe UI" pitchFamily="34" charset="0"/>
              </a:rPr>
              <a:t>Document</a:t>
            </a:r>
          </a:p>
        </p:txBody>
      </p:sp>
      <p:sp>
        <p:nvSpPr>
          <p:cNvPr id="16" name="Rectangle 15"/>
          <p:cNvSpPr/>
          <p:nvPr/>
        </p:nvSpPr>
        <p:spPr>
          <a:xfrm>
            <a:off x="4733052" y="4640995"/>
            <a:ext cx="768459"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Inbox</a:t>
            </a:r>
          </a:p>
        </p:txBody>
      </p:sp>
      <p:sp>
        <p:nvSpPr>
          <p:cNvPr id="17" name="Rectangle 16"/>
          <p:cNvSpPr/>
          <p:nvPr/>
        </p:nvSpPr>
        <p:spPr>
          <a:xfrm>
            <a:off x="5574581" y="4640995"/>
            <a:ext cx="836330"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Selected Message</a:t>
            </a:r>
          </a:p>
        </p:txBody>
      </p:sp>
      <p:sp>
        <p:nvSpPr>
          <p:cNvPr id="18" name="Rectangle 17"/>
          <p:cNvSpPr/>
          <p:nvPr/>
        </p:nvSpPr>
        <p:spPr>
          <a:xfrm>
            <a:off x="1668022" y="4589770"/>
            <a:ext cx="531206" cy="12366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Task Pane App</a:t>
            </a:r>
          </a:p>
        </p:txBody>
      </p:sp>
      <p:sp>
        <p:nvSpPr>
          <p:cNvPr id="19" name="Rectangle 18"/>
          <p:cNvSpPr/>
          <p:nvPr/>
        </p:nvSpPr>
        <p:spPr>
          <a:xfrm>
            <a:off x="3590069" y="5305585"/>
            <a:ext cx="597861" cy="4005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Content </a:t>
            </a:r>
            <a:br>
              <a:rPr lang="en-US" sz="900" kern="0" spc="-50" dirty="0">
                <a:latin typeface="Segoe UI Light"/>
                <a:ea typeface="Segoe UI" pitchFamily="34" charset="0"/>
                <a:cs typeface="Segoe UI" pitchFamily="34" charset="0"/>
              </a:rPr>
            </a:br>
            <a:r>
              <a:rPr lang="en-US" sz="900" kern="0" spc="-50" dirty="0">
                <a:latin typeface="Segoe UI Light"/>
                <a:ea typeface="Segoe UI" pitchFamily="34" charset="0"/>
                <a:cs typeface="Segoe UI" pitchFamily="34" charset="0"/>
              </a:rPr>
              <a:t>App</a:t>
            </a:r>
          </a:p>
        </p:txBody>
      </p:sp>
      <p:sp>
        <p:nvSpPr>
          <p:cNvPr id="20" name="Rectangle 19"/>
          <p:cNvSpPr/>
          <p:nvPr/>
        </p:nvSpPr>
        <p:spPr>
          <a:xfrm>
            <a:off x="5646563" y="4955563"/>
            <a:ext cx="701195" cy="2694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Mail App</a:t>
            </a:r>
          </a:p>
        </p:txBody>
      </p:sp>
      <p:cxnSp>
        <p:nvCxnSpPr>
          <p:cNvPr id="21" name="Straight Connector 20"/>
          <p:cNvCxnSpPr/>
          <p:nvPr/>
        </p:nvCxnSpPr>
        <p:spPr>
          <a:xfrm>
            <a:off x="455595" y="4739070"/>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5595" y="4840923"/>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5595" y="4946757"/>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5595" y="5065419"/>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5595" y="5305585"/>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5595" y="5430662"/>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5595" y="5549324"/>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5595" y="5655158"/>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9630" y="4840923"/>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59630" y="4946757"/>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630" y="5065419"/>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59630" y="5161632"/>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9630" y="5263527"/>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59630" y="5370093"/>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58120" y="5473860"/>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8120" y="5584870"/>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87683" y="4830698"/>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95101" y="4927642"/>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95101" y="5026992"/>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801597" y="5127074"/>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795101" y="5239306"/>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95101" y="5338656"/>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801597" y="5438738"/>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801597" y="5539099"/>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87683" y="5638715"/>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46563" y="5371330"/>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646563" y="5463635"/>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646563" y="5562987"/>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646563" y="5661807"/>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46463" y="4796695"/>
            <a:ext cx="514628" cy="69250"/>
          </a:xfrm>
          <a:prstGeom prst="rect">
            <a:avLst/>
          </a:prstGeom>
          <a:noFill/>
        </p:spPr>
        <p:txBody>
          <a:bodyPr wrap="none" lIns="0" tIns="0" rIns="0" bIns="0" rtlCol="0">
            <a:spAutoFit/>
          </a:bodyPr>
          <a:lstStyle/>
          <a:p>
            <a:r>
              <a:rPr lang="en-US" sz="450" spc="-53" dirty="0"/>
              <a:t>Reply </a:t>
            </a:r>
            <a:r>
              <a:rPr lang="fi-FI" sz="450" spc="-53" dirty="0"/>
              <a:t>| </a:t>
            </a:r>
            <a:r>
              <a:rPr lang="en-US" sz="450" spc="-53" dirty="0"/>
              <a:t> Reply All </a:t>
            </a:r>
            <a:r>
              <a:rPr lang="fi-FI" sz="450" spc="-53" dirty="0"/>
              <a:t>| </a:t>
            </a:r>
            <a:r>
              <a:rPr lang="en-US" sz="450" spc="-53" dirty="0"/>
              <a:t> Forward</a:t>
            </a:r>
          </a:p>
        </p:txBody>
      </p:sp>
      <p:sp>
        <p:nvSpPr>
          <p:cNvPr id="51" name="Rectangle 50"/>
          <p:cNvSpPr/>
          <p:nvPr/>
        </p:nvSpPr>
        <p:spPr>
          <a:xfrm>
            <a:off x="5646563" y="4892253"/>
            <a:ext cx="701195" cy="63310"/>
          </a:xfrm>
          <a:prstGeom prst="rect">
            <a:avLst/>
          </a:prstGeom>
          <a:solidFill>
            <a:schemeClr val="bg2"/>
          </a:solidFill>
          <a:ln w="19050">
            <a:solidFill>
              <a:schemeClr val="bg2"/>
            </a:solidFill>
          </a:ln>
        </p:spPr>
        <p:txBody>
          <a:bodyPr vert="horz" lIns="0" tIns="0" rIns="0" bIns="0" rtlCol="0" anchor="ctr">
            <a:noAutofit/>
          </a:bodyPr>
          <a:lstStyle/>
          <a:p>
            <a:pPr algn="ctr" defTabSz="571039">
              <a:spcBef>
                <a:spcPct val="20000"/>
              </a:spcBef>
            </a:pPr>
            <a:endParaRPr lang="en-US" sz="900" kern="0" spc="-50" dirty="0">
              <a:latin typeface="Segoe UI Light"/>
              <a:ea typeface="Segoe UI" pitchFamily="34" charset="0"/>
              <a:cs typeface="Segoe UI" pitchFamily="34" charset="0"/>
            </a:endParaRPr>
          </a:p>
        </p:txBody>
      </p:sp>
      <p:sp>
        <p:nvSpPr>
          <p:cNvPr id="52" name="Rectangle 51"/>
          <p:cNvSpPr/>
          <p:nvPr/>
        </p:nvSpPr>
        <p:spPr>
          <a:xfrm>
            <a:off x="5646563" y="4892253"/>
            <a:ext cx="172093" cy="63310"/>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375" kern="0" spc="-50" dirty="0">
                <a:latin typeface="Segoe UI Light"/>
                <a:ea typeface="Segoe UI" pitchFamily="34" charset="0"/>
                <a:cs typeface="Segoe UI" pitchFamily="34" charset="0"/>
              </a:rPr>
              <a:t>app</a:t>
            </a:r>
          </a:p>
        </p:txBody>
      </p:sp>
      <p:sp>
        <p:nvSpPr>
          <p:cNvPr id="53" name="TextBox 52"/>
          <p:cNvSpPr txBox="1"/>
          <p:nvPr/>
        </p:nvSpPr>
        <p:spPr>
          <a:xfrm>
            <a:off x="5646464" y="5268382"/>
            <a:ext cx="299954" cy="69250"/>
          </a:xfrm>
          <a:prstGeom prst="rect">
            <a:avLst/>
          </a:prstGeom>
          <a:noFill/>
        </p:spPr>
        <p:txBody>
          <a:bodyPr wrap="none" lIns="0" tIns="0" rIns="0" bIns="0" rtlCol="0">
            <a:spAutoFit/>
          </a:bodyPr>
          <a:lstStyle/>
          <a:p>
            <a:r>
              <a:rPr lang="en-US" sz="450" spc="-53" dirty="0"/>
              <a:t>Message Body</a:t>
            </a:r>
          </a:p>
        </p:txBody>
      </p:sp>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r="50340"/>
          <a:stretch/>
        </p:blipFill>
        <p:spPr>
          <a:xfrm>
            <a:off x="351328" y="4281335"/>
            <a:ext cx="283872" cy="297122"/>
          </a:xfrm>
          <a:prstGeom prst="rect">
            <a:avLst/>
          </a:prstGeom>
        </p:spPr>
      </p:pic>
      <p:pic>
        <p:nvPicPr>
          <p:cNvPr id="55" name="Picture 54"/>
          <p:cNvPicPr>
            <a:picLocks noChangeAspect="1"/>
          </p:cNvPicPr>
          <p:nvPr/>
        </p:nvPicPr>
        <p:blipFill rotWithShape="1">
          <a:blip r:embed="rId4" cstate="print">
            <a:extLst>
              <a:ext uri="{28A0092B-C50C-407E-A947-70E740481C1C}">
                <a14:useLocalDpi xmlns:a14="http://schemas.microsoft.com/office/drawing/2010/main" val="0"/>
              </a:ext>
            </a:extLst>
          </a:blip>
          <a:srcRect r="46952"/>
          <a:stretch/>
        </p:blipFill>
        <p:spPr>
          <a:xfrm>
            <a:off x="2513138" y="4273663"/>
            <a:ext cx="289964" cy="303708"/>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4612887" y="4227088"/>
            <a:ext cx="377420" cy="409018"/>
          </a:xfrm>
          <a:prstGeom prst="rect">
            <a:avLst/>
          </a:prstGeom>
        </p:spPr>
      </p:pic>
      <p:grpSp>
        <p:nvGrpSpPr>
          <p:cNvPr id="63" name="Group 62"/>
          <p:cNvGrpSpPr/>
          <p:nvPr/>
        </p:nvGrpSpPr>
        <p:grpSpPr>
          <a:xfrm>
            <a:off x="6896894" y="4267200"/>
            <a:ext cx="1861343" cy="1553474"/>
            <a:chOff x="8415338" y="3969071"/>
            <a:chExt cx="3516163" cy="2594233"/>
          </a:xfrm>
        </p:grpSpPr>
        <p:sp>
          <p:nvSpPr>
            <p:cNvPr id="64" name="Rectangle 6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dirty="0">
                <a:solidFill>
                  <a:srgbClr val="1B1B1B"/>
                </a:solidFill>
                <a:latin typeface="Segoe UI"/>
              </a:endParaRPr>
            </a:p>
          </p:txBody>
        </p:sp>
        <p:sp>
          <p:nvSpPr>
            <p:cNvPr id="65" name="Rectangle 64"/>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Outlook Application</a:t>
              </a:r>
            </a:p>
          </p:txBody>
        </p:sp>
      </p:grpSp>
      <p:grpSp>
        <p:nvGrpSpPr>
          <p:cNvPr id="2" name="Group 1"/>
          <p:cNvGrpSpPr/>
          <p:nvPr/>
        </p:nvGrpSpPr>
        <p:grpSpPr>
          <a:xfrm>
            <a:off x="6984470" y="4640995"/>
            <a:ext cx="444412" cy="1119632"/>
            <a:chOff x="9698640" y="4619640"/>
            <a:chExt cx="1024345" cy="1492454"/>
          </a:xfrm>
        </p:grpSpPr>
        <p:sp>
          <p:nvSpPr>
            <p:cNvPr id="66" name="Rectangle 65"/>
            <p:cNvSpPr/>
            <p:nvPr/>
          </p:nvSpPr>
          <p:spPr>
            <a:xfrm>
              <a:off x="9698640" y="4619640"/>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Inbox</a:t>
              </a:r>
            </a:p>
          </p:txBody>
        </p:sp>
        <p:cxnSp>
          <p:nvCxnSpPr>
            <p:cNvPr id="69" name="Straight Connector 68"/>
            <p:cNvCxnSpPr/>
            <p:nvPr/>
          </p:nvCxnSpPr>
          <p:spPr>
            <a:xfrm>
              <a:off x="9771464" y="487251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1352" y="50017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81352" y="51341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90011" y="52675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781352" y="541718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1351" y="554961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790011" y="568302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0010" y="58168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771464" y="594958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468514" y="4640995"/>
            <a:ext cx="660029" cy="1119632"/>
            <a:chOff x="10820388" y="4619640"/>
            <a:chExt cx="1114816" cy="1492454"/>
          </a:xfrm>
        </p:grpSpPr>
        <p:sp>
          <p:nvSpPr>
            <p:cNvPr id="67" name="Rectangle 66"/>
            <p:cNvSpPr/>
            <p:nvPr/>
          </p:nvSpPr>
          <p:spPr>
            <a:xfrm>
              <a:off x="10820388" y="4619640"/>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New Message</a:t>
              </a:r>
            </a:p>
          </p:txBody>
        </p:sp>
        <p:cxnSp>
          <p:nvCxnSpPr>
            <p:cNvPr id="78" name="Straight Connector 77"/>
            <p:cNvCxnSpPr/>
            <p:nvPr/>
          </p:nvCxnSpPr>
          <p:spPr>
            <a:xfrm>
              <a:off x="10916338" y="559316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916338" y="571620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916338" y="584864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916338" y="59803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916207" y="4827186"/>
              <a:ext cx="763526" cy="184617"/>
            </a:xfrm>
            <a:prstGeom prst="rect">
              <a:avLst/>
            </a:prstGeom>
            <a:noFill/>
          </p:spPr>
          <p:txBody>
            <a:bodyPr wrap="none" lIns="0" tIns="0" rIns="0" bIns="0" rtlCol="0">
              <a:spAutoFit/>
            </a:bodyPr>
            <a:lstStyle/>
            <a:p>
              <a:r>
                <a:rPr lang="en-US" sz="450" spc="-53" dirty="0"/>
                <a:t>To:  xxx@yyy.com</a:t>
              </a:r>
            </a:p>
            <a:p>
              <a:r>
                <a:rPr lang="en-US" sz="450" spc="-53" dirty="0"/>
                <a:t>Subject: Top secret stuff</a:t>
              </a:r>
            </a:p>
          </p:txBody>
        </p:sp>
        <p:sp>
          <p:nvSpPr>
            <p:cNvPr id="85" name="TextBox 84"/>
            <p:cNvSpPr txBox="1"/>
            <p:nvPr/>
          </p:nvSpPr>
          <p:spPr>
            <a:xfrm>
              <a:off x="10916206" y="5455940"/>
              <a:ext cx="506635" cy="92309"/>
            </a:xfrm>
            <a:prstGeom prst="rect">
              <a:avLst/>
            </a:prstGeom>
            <a:noFill/>
          </p:spPr>
          <p:txBody>
            <a:bodyPr wrap="none" lIns="0" tIns="0" rIns="0" bIns="0" rtlCol="0">
              <a:spAutoFit/>
            </a:bodyPr>
            <a:lstStyle/>
            <a:p>
              <a:r>
                <a:rPr lang="en-US" sz="450" spc="-53" dirty="0"/>
                <a:t>Message Body</a:t>
              </a:r>
            </a:p>
          </p:txBody>
        </p:sp>
      </p:gr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864305" y="4227089"/>
            <a:ext cx="377420" cy="409018"/>
          </a:xfrm>
          <a:prstGeom prst="rect">
            <a:avLst/>
          </a:prstGeom>
        </p:spPr>
      </p:pic>
      <p:sp>
        <p:nvSpPr>
          <p:cNvPr id="87" name="Rectangle 86"/>
          <p:cNvSpPr/>
          <p:nvPr/>
        </p:nvSpPr>
        <p:spPr>
          <a:xfrm>
            <a:off x="8214682" y="4577371"/>
            <a:ext cx="531206" cy="1243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Mail Compose</a:t>
            </a:r>
          </a:p>
          <a:p>
            <a:pPr algn="ctr" defTabSz="571039">
              <a:spcBef>
                <a:spcPct val="20000"/>
              </a:spcBef>
            </a:pPr>
            <a:r>
              <a:rPr lang="en-US" sz="900" kern="0" spc="-50" dirty="0">
                <a:latin typeface="Segoe UI Light"/>
                <a:ea typeface="Segoe UI" pitchFamily="34" charset="0"/>
                <a:cs typeface="Segoe UI" pitchFamily="34" charset="0"/>
              </a:rPr>
              <a:t>App</a:t>
            </a:r>
          </a:p>
        </p:txBody>
      </p:sp>
      <p:sp>
        <p:nvSpPr>
          <p:cNvPr id="6" name="Freeform 5"/>
          <p:cNvSpPr/>
          <p:nvPr/>
        </p:nvSpPr>
        <p:spPr bwMode="auto">
          <a:xfrm>
            <a:off x="7746857" y="4856562"/>
            <a:ext cx="659595" cy="263838"/>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rgbClr val="C00000"/>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3306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Office </a:t>
            </a:r>
            <a:r>
              <a:rPr lang="en-US" dirty="0"/>
              <a:t>365 Development Platform Overview</a:t>
            </a:r>
          </a:p>
          <a:p>
            <a:pPr>
              <a:buFont typeface="Wingdings" panose="05000000000000000000" pitchFamily="2" charset="2"/>
              <a:buChar char="ü"/>
            </a:pPr>
            <a:r>
              <a:rPr lang="en-US" dirty="0" smtClean="0"/>
              <a:t>The </a:t>
            </a:r>
            <a:r>
              <a:rPr lang="en-US" dirty="0"/>
              <a:t>Office Add-in Model</a:t>
            </a:r>
          </a:p>
          <a:p>
            <a:pPr>
              <a:buFont typeface="Wingdings" panose="05000000000000000000" pitchFamily="2" charset="2"/>
              <a:buChar char="Ø"/>
            </a:pPr>
            <a:r>
              <a:rPr lang="en-US" dirty="0" smtClean="0"/>
              <a:t>The </a:t>
            </a:r>
            <a:r>
              <a:rPr lang="en-US" dirty="0"/>
              <a:t>SharePoint Add-in Model</a:t>
            </a:r>
          </a:p>
          <a:p>
            <a:pPr>
              <a:buFont typeface="Wingdings" panose="05000000000000000000" pitchFamily="2" charset="2"/>
              <a:buChar char="§"/>
            </a:pPr>
            <a:r>
              <a:rPr lang="en-US" dirty="0" smtClean="0"/>
              <a:t>JavaScript Injection and Remote Provisioning</a:t>
            </a:r>
            <a:endParaRPr lang="en-US" dirty="0"/>
          </a:p>
          <a:p>
            <a:pPr>
              <a:buFont typeface="Wingdings" panose="05000000000000000000" pitchFamily="2" charset="2"/>
              <a:buChar char="§"/>
            </a:pPr>
            <a:r>
              <a:rPr lang="en-US" dirty="0"/>
              <a:t>Development using the Office 365 APIs</a:t>
            </a:r>
          </a:p>
          <a:p>
            <a:pPr>
              <a:buFont typeface="Wingdings" panose="05000000000000000000" pitchFamily="2" charset="2"/>
              <a:buChar char="§"/>
            </a:pPr>
            <a:r>
              <a:rPr lang="en-US" dirty="0"/>
              <a:t>Getting Started with Office 365 Development</a:t>
            </a:r>
          </a:p>
        </p:txBody>
      </p:sp>
    </p:spTree>
    <p:extLst>
      <p:ext uri="{BB962C8B-B14F-4D97-AF65-F5344CB8AC3E}">
        <p14:creationId xmlns:p14="http://schemas.microsoft.com/office/powerpoint/2010/main" val="389959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dcmitype/"/>
    <ds:schemaRef ds:uri="http://schemas.microsoft.com/office/2006/metadata/properties"/>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8852</TotalTime>
  <Words>2713</Words>
  <Application>Microsoft Office PowerPoint</Application>
  <PresentationFormat>On-screen Show (4:3)</PresentationFormat>
  <Paragraphs>337</Paragraphs>
  <Slides>40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Black</vt:lpstr>
      <vt:lpstr>Calibri</vt:lpstr>
      <vt:lpstr>Lucida Console</vt:lpstr>
      <vt:lpstr>Segoe UI</vt:lpstr>
      <vt:lpstr>Segoe UI Light</vt:lpstr>
      <vt:lpstr>Wingdings</vt:lpstr>
      <vt:lpstr>CPT Course Module</vt:lpstr>
      <vt:lpstr>Office 365 Developer Roadmap</vt:lpstr>
      <vt:lpstr>Student Introductions</vt:lpstr>
      <vt:lpstr>Agenda</vt:lpstr>
      <vt:lpstr>Office 365 Development Platform</vt:lpstr>
      <vt:lpstr>Agenda</vt:lpstr>
      <vt:lpstr>What is an Office Add-in?</vt:lpstr>
      <vt:lpstr>Anatomy of an Office Add-in</vt:lpstr>
      <vt:lpstr>Designing Office Add-ins - Shapes</vt:lpstr>
      <vt:lpstr>Agenda</vt:lpstr>
      <vt:lpstr>SharePoint Apps Add-ins</vt:lpstr>
      <vt:lpstr>SharePoint Add-in Model Overview</vt:lpstr>
      <vt:lpstr>Hosting Options for SharePoint Add-ins</vt:lpstr>
      <vt:lpstr>APIs used by SharePoint Add-ins</vt:lpstr>
      <vt:lpstr>Agenda</vt:lpstr>
      <vt:lpstr>JavaScript Injection</vt:lpstr>
      <vt:lpstr>Remote Provisioning</vt:lpstr>
      <vt:lpstr>Agenda</vt:lpstr>
      <vt:lpstr>What are the Office 365 APIs?</vt:lpstr>
      <vt:lpstr>Support for Non-Microsoft Platforms</vt:lpstr>
      <vt:lpstr>Office 365 and Azure Active Directory </vt:lpstr>
      <vt:lpstr>Agenda</vt:lpstr>
      <vt:lpstr>Getting Started with Office 365 Development</vt:lpstr>
      <vt:lpstr>Office 365 Tenancies in SharePoint Online</vt:lpstr>
      <vt:lpstr>SharePoint Online Team Sites</vt:lpstr>
      <vt:lpstr>Office 365 admin center</vt:lpstr>
      <vt:lpstr>SharePoint admin center</vt:lpstr>
      <vt:lpstr>Creating a New Site Collection</vt:lpstr>
      <vt:lpstr>SharePoint Developer Sites</vt:lpstr>
      <vt:lpstr>Obtaining an Azure Subscription</vt:lpstr>
      <vt:lpstr>Azure Management Portal</vt:lpstr>
      <vt:lpstr>Azure AD Users and Applications</vt:lpstr>
      <vt:lpstr>Office 365 Developer Tools</vt:lpstr>
      <vt:lpstr>Visual Studio 2015</vt:lpstr>
      <vt:lpstr>Fiddler Web Debugger</vt:lpstr>
      <vt:lpstr>SharePoint Designer 2013</vt:lpstr>
      <vt:lpstr>PowerShell Utilities for Office 365 Development</vt:lpstr>
      <vt:lpstr>SharePoint Online Management Shell</vt:lpstr>
      <vt:lpstr>Azure Active Directory PowerShell Module</vt:lpstr>
      <vt:lpstr>Schedule of Lectures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Developer Roadmap</dc:title>
  <dc:creator>Windows User</dc:creator>
  <cp:lastModifiedBy>Ted Pattison</cp:lastModifiedBy>
  <cp:revision>214</cp:revision>
  <dcterms:created xsi:type="dcterms:W3CDTF">2012-07-07T16:17:22Z</dcterms:created>
  <dcterms:modified xsi:type="dcterms:W3CDTF">2015-10-05T13:56:36Z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