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279" r:id="rId6"/>
    <p:sldId id="278" r:id="rId7"/>
    <p:sldId id="288" r:id="rId8"/>
    <p:sldId id="290" r:id="rId9"/>
    <p:sldId id="292" r:id="rId10"/>
    <p:sldId id="293" r:id="rId11"/>
    <p:sldId id="280" r:id="rId12"/>
    <p:sldId id="289" r:id="rId13"/>
    <p:sldId id="283" r:id="rId14"/>
    <p:sldId id="291" r:id="rId15"/>
    <p:sldId id="294" r:id="rId16"/>
    <p:sldId id="295" r:id="rId17"/>
    <p:sldId id="296" r:id="rId18"/>
    <p:sldId id="301" r:id="rId19"/>
    <p:sldId id="297" r:id="rId20"/>
    <p:sldId id="302" r:id="rId21"/>
    <p:sldId id="298" r:id="rId22"/>
    <p:sldId id="299" r:id="rId23"/>
    <p:sldId id="308" r:id="rId24"/>
    <p:sldId id="309" r:id="rId25"/>
    <p:sldId id="310" r:id="rId26"/>
    <p:sldId id="311" r:id="rId27"/>
    <p:sldId id="303" r:id="rId28"/>
    <p:sldId id="307" r:id="rId29"/>
    <p:sldId id="300" r:id="rId30"/>
    <p:sldId id="304" r:id="rId31"/>
    <p:sldId id="315" r:id="rId32"/>
    <p:sldId id="324" r:id="rId33"/>
    <p:sldId id="323" r:id="rId34"/>
    <p:sldId id="322" r:id="rId35"/>
    <p:sldId id="325" r:id="rId36"/>
    <p:sldId id="326" r:id="rId37"/>
    <p:sldId id="327" r:id="rId38"/>
    <p:sldId id="314" r:id="rId39"/>
    <p:sldId id="285" r:id="rId40"/>
    <p:sldId id="312" r:id="rId41"/>
    <p:sldId id="319" r:id="rId42"/>
    <p:sldId id="318" r:id="rId43"/>
    <p:sldId id="313" r:id="rId44"/>
    <p:sldId id="321" r:id="rId45"/>
    <p:sldId id="316" r:id="rId46"/>
    <p:sldId id="320" r:id="rId47"/>
    <p:sldId id="317" r:id="rId48"/>
    <p:sldId id="286" r:id="rId49"/>
    <p:sldId id="328" r:id="rId50"/>
    <p:sldId id="329" r:id="rId51"/>
    <p:sldId id="330" r:id="rId52"/>
    <p:sldId id="287"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70" autoAdjust="0"/>
    <p:restoredTop sz="95501" autoAdjust="0"/>
  </p:normalViewPr>
  <p:slideViewPr>
    <p:cSldViewPr>
      <p:cViewPr varScale="1">
        <p:scale>
          <a:sx n="88" d="100"/>
          <a:sy n="88" d="100"/>
        </p:scale>
        <p:origin x="606" y="96"/>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8574"/>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module begins by explaining the central concept of JavaScript injection where scripts containing custom JavaScript code are uploaded to SharePoint Online and executed using the permissions of the current user. Students will learn to get started with JavaScript injection using the Script Editor Web Part. Next, students will learn how to extend a SharePoint site by adding new pages and custom JavaScript code which makes use of the JavaScript Object Model (JSOM) and the SharePoint REST API. The module then explains how to use remote provisioning</a:t>
            </a:r>
            <a:r>
              <a:rPr lang="en-US" baseline="0" dirty="0" smtClean="0">
                <a:effectLst/>
              </a:rPr>
              <a:t> to </a:t>
            </a:r>
            <a:r>
              <a:rPr lang="en-US" dirty="0" smtClean="0">
                <a:effectLst/>
              </a:rPr>
              <a:t>effectively</a:t>
            </a:r>
            <a:r>
              <a:rPr lang="en-US" baseline="0" dirty="0" smtClean="0">
                <a:effectLst/>
              </a:rPr>
              <a:t> deploy a custom solution which uses JavaScript injection. Along the way, the module discusses </a:t>
            </a:r>
            <a:r>
              <a:rPr lang="en-US" dirty="0" smtClean="0">
                <a:effectLst/>
              </a:rPr>
              <a:t>loading JavaScript library dependencies as well as how to execute custom JavaScript code with user custom actions such as ribbon buttons, ECB menu items and </a:t>
            </a:r>
            <a:r>
              <a:rPr lang="en-US" dirty="0" err="1" smtClean="0">
                <a:effectLst/>
              </a:rPr>
              <a:t>ScriptLinks</a:t>
            </a:r>
            <a:r>
              <a:rPr lang="en-US" dirty="0" smtClean="0">
                <a:effectLst/>
              </a:rPr>
              <a:t> as well as how to use client-side rendering </a:t>
            </a:r>
            <a:r>
              <a:rPr lang="en-US" dirty="0" err="1" smtClean="0">
                <a:effectLst/>
              </a:rPr>
              <a:t>rendering</a:t>
            </a:r>
            <a:r>
              <a:rPr lang="en-US" dirty="0" smtClean="0">
                <a:effectLst/>
              </a:rPr>
              <a:t> techniques and </a:t>
            </a:r>
            <a:r>
              <a:rPr lang="en-US" dirty="0" err="1" smtClean="0">
                <a:effectLst/>
              </a:rPr>
              <a:t>JSLink</a:t>
            </a:r>
            <a:r>
              <a:rPr lang="en-US" dirty="0" smtClean="0">
                <a:effectLst/>
              </a:rPr>
              <a:t> to create customized views for SharePoint lists.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93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35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158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564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73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937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JavaScript Injection and Remote Provisioning</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Injection</a:t>
            </a:r>
            <a:endParaRPr lang="en-US" dirty="0"/>
          </a:p>
        </p:txBody>
      </p:sp>
      <p:sp>
        <p:nvSpPr>
          <p:cNvPr id="3" name="Content Placeholder 2"/>
          <p:cNvSpPr>
            <a:spLocks noGrp="1"/>
          </p:cNvSpPr>
          <p:nvPr>
            <p:ph idx="1"/>
          </p:nvPr>
        </p:nvSpPr>
        <p:spPr>
          <a:xfrm>
            <a:off x="381000" y="1447800"/>
            <a:ext cx="8534400" cy="5181600"/>
          </a:xfrm>
        </p:spPr>
        <p:txBody>
          <a:bodyPr/>
          <a:lstStyle/>
          <a:p>
            <a:r>
              <a:rPr lang="en-US" dirty="0" smtClean="0"/>
              <a:t>JavaScript injection based on central concept…</a:t>
            </a:r>
          </a:p>
          <a:p>
            <a:pPr marL="803275" lvl="1" indent="-284163">
              <a:buFont typeface="+mj-lt"/>
              <a:buAutoNum type="arabicPeriod"/>
            </a:pPr>
            <a:r>
              <a:rPr lang="en-US" sz="2000" dirty="0" smtClean="0"/>
              <a:t>upload custom JavaScript code to </a:t>
            </a:r>
            <a:r>
              <a:rPr lang="en-US" sz="2000" dirty="0"/>
              <a:t>SharePoint Online </a:t>
            </a:r>
          </a:p>
          <a:p>
            <a:pPr marL="803275" lvl="1" indent="-284163">
              <a:buFont typeface="+mj-lt"/>
              <a:buAutoNum type="arabicPeriod"/>
            </a:pPr>
            <a:r>
              <a:rPr lang="en-US" sz="2000" dirty="0" smtClean="0"/>
              <a:t>execute code using identity and permissions </a:t>
            </a:r>
            <a:r>
              <a:rPr lang="en-US" sz="2000" dirty="0"/>
              <a:t>of </a:t>
            </a:r>
            <a:r>
              <a:rPr lang="en-US" sz="2000" dirty="0" smtClean="0"/>
              <a:t>current user</a:t>
            </a:r>
          </a:p>
          <a:p>
            <a:pPr>
              <a:lnSpc>
                <a:spcPct val="150000"/>
              </a:lnSpc>
            </a:pPr>
            <a:r>
              <a:rPr lang="en-US" dirty="0" smtClean="0"/>
              <a:t>Approaches for using JavaScript injection</a:t>
            </a:r>
          </a:p>
          <a:p>
            <a:pPr lvl="1"/>
            <a:r>
              <a:rPr lang="en-US" dirty="0"/>
              <a:t>Script Editor Web </a:t>
            </a:r>
            <a:r>
              <a:rPr lang="en-US" dirty="0" smtClean="0"/>
              <a:t>Part</a:t>
            </a:r>
          </a:p>
          <a:p>
            <a:pPr lvl="1"/>
            <a:r>
              <a:rPr lang="en-US" dirty="0" smtClean="0"/>
              <a:t>Uploading Custom pages and JavaScript files</a:t>
            </a:r>
          </a:p>
          <a:p>
            <a:pPr lvl="1"/>
            <a:r>
              <a:rPr lang="en-US" dirty="0" smtClean="0"/>
              <a:t>Use remote provisioning to deploy files to target site</a:t>
            </a:r>
            <a:endParaRPr lang="en-US" dirty="0"/>
          </a:p>
          <a:p>
            <a:pPr>
              <a:lnSpc>
                <a:spcPct val="150000"/>
              </a:lnSpc>
            </a:pPr>
            <a:r>
              <a:rPr lang="en-US" dirty="0" smtClean="0"/>
              <a:t>Why create </a:t>
            </a:r>
            <a:r>
              <a:rPr lang="en-US" dirty="0" smtClean="0"/>
              <a:t>solutions </a:t>
            </a:r>
            <a:r>
              <a:rPr lang="en-US" dirty="0" smtClean="0"/>
              <a:t>using JavaScript Injection?</a:t>
            </a:r>
          </a:p>
          <a:p>
            <a:pPr lvl="1"/>
            <a:r>
              <a:rPr lang="en-US" dirty="0" smtClean="0"/>
              <a:t>Provides more flexibility than SharePoint add-in model</a:t>
            </a:r>
          </a:p>
          <a:p>
            <a:pPr lvl="1"/>
            <a:r>
              <a:rPr lang="en-US" dirty="0" smtClean="0"/>
              <a:t>Poses fewer constraints than </a:t>
            </a:r>
            <a:r>
              <a:rPr lang="en-US" dirty="0"/>
              <a:t>SharePoint add-in </a:t>
            </a:r>
            <a:r>
              <a:rPr lang="en-US" dirty="0" smtClean="0"/>
              <a:t>model</a:t>
            </a:r>
            <a:endParaRPr lang="en-US" dirty="0"/>
          </a:p>
        </p:txBody>
      </p:sp>
    </p:spTree>
    <p:extLst>
      <p:ext uri="{BB962C8B-B14F-4D97-AF65-F5344CB8AC3E}">
        <p14:creationId xmlns:p14="http://schemas.microsoft.com/office/powerpoint/2010/main" val="292319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Editor Web Part</a:t>
            </a:r>
            <a:endParaRPr lang="en-US" dirty="0"/>
          </a:p>
        </p:txBody>
      </p:sp>
      <p:sp>
        <p:nvSpPr>
          <p:cNvPr id="3" name="Content Placeholder 2"/>
          <p:cNvSpPr>
            <a:spLocks noGrp="1"/>
          </p:cNvSpPr>
          <p:nvPr>
            <p:ph idx="1"/>
          </p:nvPr>
        </p:nvSpPr>
        <p:spPr/>
        <p:txBody>
          <a:bodyPr>
            <a:normAutofit/>
          </a:bodyPr>
          <a:lstStyle/>
          <a:p>
            <a:r>
              <a:rPr lang="en-US" sz="2400" dirty="0" smtClean="0"/>
              <a:t>Allows user to add custom script logic in ad-hoc fashion</a:t>
            </a:r>
          </a:p>
          <a:p>
            <a:pPr lvl="1"/>
            <a:endParaRPr lang="en-US" sz="2000" dirty="0"/>
          </a:p>
        </p:txBody>
      </p:sp>
      <p:pic>
        <p:nvPicPr>
          <p:cNvPr id="5" name="Picture 4"/>
          <p:cNvPicPr>
            <a:picLocks noChangeAspect="1"/>
          </p:cNvPicPr>
          <p:nvPr/>
        </p:nvPicPr>
        <p:blipFill>
          <a:blip r:embed="rId2"/>
          <a:stretch>
            <a:fillRect/>
          </a:stretch>
        </p:blipFill>
        <p:spPr>
          <a:xfrm>
            <a:off x="904062" y="3823137"/>
            <a:ext cx="4429938" cy="2385911"/>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5731329" y="3790566"/>
            <a:ext cx="2895600" cy="1871706"/>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805543" y="2073606"/>
            <a:ext cx="5400675" cy="1516553"/>
          </a:xfrm>
          <a:prstGeom prst="rect">
            <a:avLst/>
          </a:prstGeom>
          <a:ln>
            <a:solidFill>
              <a:schemeClr val="bg1">
                <a:lumMod val="50000"/>
              </a:schemeClr>
            </a:solidFill>
          </a:ln>
        </p:spPr>
      </p:pic>
      <p:sp>
        <p:nvSpPr>
          <p:cNvPr id="8" name="Rounded Rectangle 7"/>
          <p:cNvSpPr/>
          <p:nvPr/>
        </p:nvSpPr>
        <p:spPr>
          <a:xfrm>
            <a:off x="3962400" y="3290239"/>
            <a:ext cx="609600" cy="214962"/>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2"/>
          </p:cNvCxnSpPr>
          <p:nvPr/>
        </p:nvCxnSpPr>
        <p:spPr>
          <a:xfrm flipH="1">
            <a:off x="3733800" y="3505201"/>
            <a:ext cx="533400" cy="84662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038600" y="5349286"/>
            <a:ext cx="609600" cy="312986"/>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572000" y="4806792"/>
            <a:ext cx="1066800" cy="5424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95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Site Logic using the Script Editor Web Part</a:t>
            </a:r>
            <a:endParaRPr lang="en-US" dirty="0"/>
          </a:p>
        </p:txBody>
      </p:sp>
    </p:spTree>
    <p:extLst>
      <p:ext uri="{BB962C8B-B14F-4D97-AF65-F5344CB8AC3E}">
        <p14:creationId xmlns:p14="http://schemas.microsoft.com/office/powerpoint/2010/main" val="5446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Uploading Custom Pages</a:t>
            </a:r>
            <a:endParaRPr lang="en-US" dirty="0"/>
          </a:p>
        </p:txBody>
      </p:sp>
      <p:sp>
        <p:nvSpPr>
          <p:cNvPr id="3" name="Content Placeholder 2"/>
          <p:cNvSpPr>
            <a:spLocks noGrp="1"/>
          </p:cNvSpPr>
          <p:nvPr>
            <p:ph idx="1"/>
          </p:nvPr>
        </p:nvSpPr>
        <p:spPr/>
        <p:txBody>
          <a:bodyPr>
            <a:normAutofit/>
          </a:bodyPr>
          <a:lstStyle/>
          <a:p>
            <a:r>
              <a:rPr lang="en-US" sz="2400" dirty="0" smtClean="0"/>
              <a:t>Uploading Custom Pages</a:t>
            </a:r>
          </a:p>
          <a:p>
            <a:pPr lvl="1"/>
            <a:r>
              <a:rPr lang="en-US" sz="2000" dirty="0" smtClean="0"/>
              <a:t>Scripting must be enabled for target SPO site</a:t>
            </a:r>
          </a:p>
          <a:p>
            <a:pPr lvl="1"/>
            <a:r>
              <a:rPr lang="en-US" sz="2000" dirty="0" smtClean="0"/>
              <a:t>Page file must be ASPX file (HTML files do not work)</a:t>
            </a:r>
          </a:p>
          <a:p>
            <a:pPr lvl="1"/>
            <a:r>
              <a:rPr lang="en-US" sz="2000" dirty="0" smtClean="0"/>
              <a:t>Page can be uploaded to any document library</a:t>
            </a:r>
          </a:p>
          <a:p>
            <a:pPr lvl="1"/>
            <a:r>
              <a:rPr lang="en-US" sz="2000" dirty="0" smtClean="0"/>
              <a:t>Page can link to same master page as other site pages</a:t>
            </a:r>
          </a:p>
          <a:p>
            <a:pPr lvl="1"/>
            <a:r>
              <a:rPr lang="en-US" sz="2000" dirty="0" smtClean="0"/>
              <a:t>Page can link to custom CSS files and JavaScript files</a:t>
            </a:r>
          </a:p>
          <a:p>
            <a:pPr lvl="1"/>
            <a:endParaRPr lang="en-US" sz="2000" dirty="0" smtClean="0"/>
          </a:p>
          <a:p>
            <a:r>
              <a:rPr lang="en-US" sz="2400" dirty="0" smtClean="0"/>
              <a:t>What about the SharePoint sites running in MDS mode?</a:t>
            </a:r>
          </a:p>
          <a:p>
            <a:pPr lvl="1"/>
            <a:r>
              <a:rPr lang="en-US" sz="2000" dirty="0" smtClean="0"/>
              <a:t>Minimal Download Strategy (MDS) affects how pages run</a:t>
            </a:r>
          </a:p>
          <a:p>
            <a:pPr lvl="1"/>
            <a:r>
              <a:rPr lang="en-US" sz="2000" dirty="0" smtClean="0"/>
              <a:t>MDS-enabled pages run in MDS mode through start.aspx</a:t>
            </a:r>
          </a:p>
          <a:p>
            <a:pPr lvl="1"/>
            <a:r>
              <a:rPr lang="en-US" sz="2000" dirty="0" smtClean="0"/>
              <a:t>MDS mode redirects unsupported pages back to non-MDS URLs</a:t>
            </a:r>
          </a:p>
          <a:p>
            <a:pPr lvl="1"/>
            <a:endParaRPr lang="en-US" sz="2000" dirty="0"/>
          </a:p>
        </p:txBody>
      </p:sp>
    </p:spTree>
    <p:extLst>
      <p:ext uri="{BB962C8B-B14F-4D97-AF65-F5344CB8AC3E}">
        <p14:creationId xmlns:p14="http://schemas.microsoft.com/office/powerpoint/2010/main" val="382766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Script Link for jQuery</a:t>
            </a:r>
            <a:endParaRPr lang="en-US" dirty="0"/>
          </a:p>
        </p:txBody>
      </p:sp>
      <p:sp>
        <p:nvSpPr>
          <p:cNvPr id="3" name="Content Placeholder 2"/>
          <p:cNvSpPr>
            <a:spLocks noGrp="1"/>
          </p:cNvSpPr>
          <p:nvPr>
            <p:ph idx="1"/>
          </p:nvPr>
        </p:nvSpPr>
        <p:spPr/>
        <p:txBody>
          <a:bodyPr/>
          <a:lstStyle/>
          <a:p>
            <a:r>
              <a:rPr lang="en-US" dirty="0" smtClean="0"/>
              <a:t>SharePoint does not load jQuery library</a:t>
            </a:r>
          </a:p>
          <a:p>
            <a:pPr lvl="1"/>
            <a:r>
              <a:rPr lang="en-US" dirty="0" smtClean="0"/>
              <a:t>It must be explicitly for Script Editor Web Part</a:t>
            </a:r>
            <a:endParaRPr lang="en-US" dirty="0"/>
          </a:p>
        </p:txBody>
      </p:sp>
      <p:pic>
        <p:nvPicPr>
          <p:cNvPr id="5" name="Picture 4"/>
          <p:cNvPicPr>
            <a:picLocks noChangeAspect="1"/>
          </p:cNvPicPr>
          <p:nvPr/>
        </p:nvPicPr>
        <p:blipFill>
          <a:blip r:embed="rId2"/>
          <a:stretch>
            <a:fillRect/>
          </a:stretch>
        </p:blipFill>
        <p:spPr>
          <a:xfrm>
            <a:off x="838200" y="2590800"/>
            <a:ext cx="7000875" cy="3067050"/>
          </a:xfrm>
          <a:prstGeom prst="rect">
            <a:avLst/>
          </a:prstGeom>
          <a:ln>
            <a:solidFill>
              <a:schemeClr val="bg1">
                <a:lumMod val="50000"/>
              </a:schemeClr>
            </a:solidFill>
          </a:ln>
        </p:spPr>
      </p:pic>
    </p:spTree>
    <p:extLst>
      <p:ext uri="{BB962C8B-B14F-4D97-AF65-F5344CB8AC3E}">
        <p14:creationId xmlns:p14="http://schemas.microsoft.com/office/powerpoint/2010/main" val="225071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Simple Site Pages for SPO</a:t>
            </a:r>
            <a:endParaRPr lang="en-US" dirty="0"/>
          </a:p>
        </p:txBody>
      </p:sp>
      <p:sp>
        <p:nvSpPr>
          <p:cNvPr id="3" name="Content Placeholder 2"/>
          <p:cNvSpPr>
            <a:spLocks noGrp="1"/>
          </p:cNvSpPr>
          <p:nvPr>
            <p:ph idx="1"/>
          </p:nvPr>
        </p:nvSpPr>
        <p:spPr/>
        <p:txBody>
          <a:bodyPr>
            <a:normAutofit/>
          </a:bodyPr>
          <a:lstStyle/>
          <a:p>
            <a:r>
              <a:rPr lang="en-US" sz="2400" dirty="0" smtClean="0"/>
              <a:t>Custom pages should link to current site's master page</a:t>
            </a:r>
          </a:p>
          <a:p>
            <a:pPr lvl="1"/>
            <a:r>
              <a:rPr lang="en-US" sz="2000" dirty="0" smtClean="0"/>
              <a:t>Set </a:t>
            </a:r>
            <a:r>
              <a:rPr lang="en-US" sz="1600" b="1" dirty="0" err="1" smtClean="0">
                <a:latin typeface="Lucida Console" panose="020B0609040504020204" pitchFamily="49" charset="0"/>
              </a:rPr>
              <a:t>MasterPageFile</a:t>
            </a:r>
            <a:r>
              <a:rPr lang="en-US" sz="1600" b="1" dirty="0" smtClean="0">
                <a:latin typeface="Lucida Console" panose="020B0609040504020204" pitchFamily="49" charset="0"/>
              </a:rPr>
              <a:t> </a:t>
            </a:r>
            <a:r>
              <a:rPr lang="en-US" sz="2000" dirty="0" smtClean="0"/>
              <a:t>to dynamic token </a:t>
            </a:r>
            <a:r>
              <a:rPr lang="en-US" sz="1600" b="1" dirty="0" smtClean="0">
                <a:latin typeface="Lucida Console" panose="020B0609040504020204" pitchFamily="49" charset="0"/>
              </a:rPr>
              <a:t>~</a:t>
            </a:r>
            <a:r>
              <a:rPr lang="en-US" sz="1600" b="1" dirty="0" err="1" smtClean="0">
                <a:latin typeface="Lucida Console" panose="020B0609040504020204" pitchFamily="49" charset="0"/>
              </a:rPr>
              <a:t>masterurl.default.master</a:t>
            </a:r>
            <a:endParaRPr lang="en-US" sz="2000" b="1" dirty="0" smtClean="0">
              <a:latin typeface="Lucida Console" panose="020B0609040504020204" pitchFamily="49" charset="0"/>
            </a:endParaRPr>
          </a:p>
          <a:p>
            <a:r>
              <a:rPr lang="en-US" sz="2400" dirty="0" smtClean="0"/>
              <a:t>Custom Page should inherit from </a:t>
            </a:r>
            <a:r>
              <a:rPr lang="en-US" sz="1800" b="1" dirty="0" err="1" smtClean="0">
                <a:latin typeface="Lucida Console" panose="020B0609040504020204" pitchFamily="49" charset="0"/>
              </a:rPr>
              <a:t>WebPartPage</a:t>
            </a:r>
            <a:endParaRPr lang="en-US" b="1" dirty="0" smtClean="0">
              <a:latin typeface="Lucida Console" panose="020B0609040504020204" pitchFamily="49" charset="0"/>
            </a:endParaRPr>
          </a:p>
          <a:p>
            <a:pPr lvl="1"/>
            <a:r>
              <a:rPr lang="en-US" sz="2000" dirty="0" smtClean="0"/>
              <a:t>Required to work correctly with Minimal Download Strategy feature</a:t>
            </a:r>
          </a:p>
          <a:p>
            <a:pPr lvl="1"/>
            <a:r>
              <a:rPr lang="en-US" sz="2000" dirty="0" smtClean="0"/>
              <a:t>Required if you want to add support for Web Parts</a:t>
            </a:r>
          </a:p>
          <a:p>
            <a:pPr lvl="1"/>
            <a:endParaRPr lang="en-US" sz="2000" dirty="0"/>
          </a:p>
        </p:txBody>
      </p:sp>
      <p:pic>
        <p:nvPicPr>
          <p:cNvPr id="4" name="Picture 3"/>
          <p:cNvPicPr>
            <a:picLocks noChangeAspect="1"/>
          </p:cNvPicPr>
          <p:nvPr/>
        </p:nvPicPr>
        <p:blipFill>
          <a:blip r:embed="rId2"/>
          <a:stretch>
            <a:fillRect/>
          </a:stretch>
        </p:blipFill>
        <p:spPr>
          <a:xfrm>
            <a:off x="1219200" y="3626613"/>
            <a:ext cx="7772400" cy="3078987"/>
          </a:xfrm>
          <a:prstGeom prst="rect">
            <a:avLst/>
          </a:prstGeom>
          <a:ln>
            <a:solidFill>
              <a:schemeClr val="bg1">
                <a:lumMod val="50000"/>
              </a:schemeClr>
            </a:solidFill>
          </a:ln>
        </p:spPr>
      </p:pic>
    </p:spTree>
    <p:extLst>
      <p:ext uri="{BB962C8B-B14F-4D97-AF65-F5344CB8AC3E}">
        <p14:creationId xmlns:p14="http://schemas.microsoft.com/office/powerpoint/2010/main" val="3345568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Simple Site Pages for SPO</a:t>
            </a:r>
            <a:endParaRPr lang="en-US" dirty="0"/>
          </a:p>
        </p:txBody>
      </p:sp>
      <p:sp>
        <p:nvSpPr>
          <p:cNvPr id="3" name="Content Placeholder 2"/>
          <p:cNvSpPr>
            <a:spLocks noGrp="1"/>
          </p:cNvSpPr>
          <p:nvPr>
            <p:ph idx="1"/>
          </p:nvPr>
        </p:nvSpPr>
        <p:spPr/>
        <p:txBody>
          <a:bodyPr>
            <a:normAutofit/>
          </a:bodyPr>
          <a:lstStyle/>
          <a:p>
            <a:r>
              <a:rPr lang="en-US" sz="2000" dirty="0" smtClean="0"/>
              <a:t>Essential SharePoint Master Page Placeholders</a:t>
            </a:r>
          </a:p>
          <a:p>
            <a:pPr lvl="1"/>
            <a:r>
              <a:rPr lang="en-US" sz="1800" dirty="0" err="1" smtClean="0"/>
              <a:t>PlaceHolderPageTitle</a:t>
            </a:r>
            <a:endParaRPr lang="en-US" sz="1800" dirty="0" smtClean="0"/>
          </a:p>
          <a:p>
            <a:pPr lvl="1"/>
            <a:r>
              <a:rPr lang="en-US" sz="1800" dirty="0" err="1" smtClean="0"/>
              <a:t>PlaceHolderPageTitleInTitleArea</a:t>
            </a:r>
            <a:endParaRPr lang="en-US" sz="1800" dirty="0" smtClean="0"/>
          </a:p>
          <a:p>
            <a:pPr lvl="1"/>
            <a:r>
              <a:rPr lang="en-US" sz="1800" dirty="0" err="1" smtClean="0"/>
              <a:t>PlaceHolderMain</a:t>
            </a:r>
            <a:endParaRPr lang="en-US" sz="1800" dirty="0" smtClean="0"/>
          </a:p>
          <a:p>
            <a:pPr lvl="1"/>
            <a:endParaRPr lang="en-US" sz="1800" dirty="0" smtClean="0"/>
          </a:p>
        </p:txBody>
      </p:sp>
      <p:pic>
        <p:nvPicPr>
          <p:cNvPr id="4" name="Picture 3"/>
          <p:cNvPicPr>
            <a:picLocks noChangeAspect="1"/>
          </p:cNvPicPr>
          <p:nvPr/>
        </p:nvPicPr>
        <p:blipFill>
          <a:blip r:embed="rId2"/>
          <a:stretch>
            <a:fillRect/>
          </a:stretch>
        </p:blipFill>
        <p:spPr>
          <a:xfrm>
            <a:off x="381000" y="2993123"/>
            <a:ext cx="6432399" cy="2548154"/>
          </a:xfrm>
          <a:prstGeom prst="rect">
            <a:avLst/>
          </a:prstGeom>
          <a:ln>
            <a:solidFill>
              <a:schemeClr val="bg1">
                <a:lumMod val="50000"/>
              </a:schemeClr>
            </a:solidFill>
          </a:ln>
        </p:spPr>
      </p:pic>
      <p:sp>
        <p:nvSpPr>
          <p:cNvPr id="6" name="Rounded Rectangle 5"/>
          <p:cNvSpPr/>
          <p:nvPr/>
        </p:nvSpPr>
        <p:spPr>
          <a:xfrm>
            <a:off x="2786741" y="4487166"/>
            <a:ext cx="1077688" cy="258557"/>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320142" y="3944675"/>
            <a:ext cx="1066800" cy="5424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381000" y="3046556"/>
            <a:ext cx="6432399" cy="2548154"/>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452364" y="4846135"/>
            <a:ext cx="4637315" cy="1935665"/>
          </a:xfrm>
          <a:prstGeom prst="rect">
            <a:avLst/>
          </a:prstGeom>
          <a:ln>
            <a:solidFill>
              <a:schemeClr val="bg1">
                <a:lumMod val="50000"/>
              </a:schemeClr>
            </a:solidFill>
          </a:ln>
        </p:spPr>
      </p:pic>
      <p:grpSp>
        <p:nvGrpSpPr>
          <p:cNvPr id="28" name="Group 27"/>
          <p:cNvGrpSpPr/>
          <p:nvPr/>
        </p:nvGrpSpPr>
        <p:grpSpPr>
          <a:xfrm>
            <a:off x="2786741" y="4540599"/>
            <a:ext cx="4026657" cy="1860201"/>
            <a:chOff x="2786741" y="4540599"/>
            <a:chExt cx="4026657" cy="1860201"/>
          </a:xfrm>
        </p:grpSpPr>
        <p:sp>
          <p:nvSpPr>
            <p:cNvPr id="12" name="Rounded Rectangle 11"/>
            <p:cNvSpPr/>
            <p:nvPr/>
          </p:nvSpPr>
          <p:spPr>
            <a:xfrm>
              <a:off x="2786741" y="4540599"/>
              <a:ext cx="1077688" cy="258557"/>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86399" y="6072117"/>
              <a:ext cx="1326999" cy="328683"/>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3880375" y="4693735"/>
              <a:ext cx="1556826" cy="147991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765400" y="4008643"/>
            <a:ext cx="4471525" cy="1979432"/>
            <a:chOff x="2765400" y="4008643"/>
            <a:chExt cx="4471525" cy="1979432"/>
          </a:xfrm>
        </p:grpSpPr>
        <p:sp>
          <p:nvSpPr>
            <p:cNvPr id="15" name="Rounded Rectangle 14"/>
            <p:cNvSpPr/>
            <p:nvPr/>
          </p:nvSpPr>
          <p:spPr>
            <a:xfrm>
              <a:off x="5486400" y="5767480"/>
              <a:ext cx="1750525" cy="220595"/>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765400" y="4008643"/>
              <a:ext cx="2138400" cy="258557"/>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4060816" y="4237980"/>
              <a:ext cx="2161289" cy="151656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765400" y="3439262"/>
            <a:ext cx="6108286" cy="1641530"/>
            <a:chOff x="2765400" y="3439262"/>
            <a:chExt cx="6108286" cy="1641530"/>
          </a:xfrm>
        </p:grpSpPr>
        <p:sp>
          <p:nvSpPr>
            <p:cNvPr id="16" name="Rounded Rectangle 15"/>
            <p:cNvSpPr/>
            <p:nvPr/>
          </p:nvSpPr>
          <p:spPr>
            <a:xfrm>
              <a:off x="7841873" y="4924240"/>
              <a:ext cx="1031813" cy="156552"/>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765400" y="3439262"/>
              <a:ext cx="1425600" cy="258557"/>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248020" y="3568541"/>
              <a:ext cx="3560747" cy="1355699"/>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0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Scripting to a Custom Page</a:t>
            </a:r>
            <a:endParaRPr lang="en-US" dirty="0"/>
          </a:p>
        </p:txBody>
      </p:sp>
      <p:sp>
        <p:nvSpPr>
          <p:cNvPr id="3" name="Content Placeholder 2"/>
          <p:cNvSpPr>
            <a:spLocks noGrp="1"/>
          </p:cNvSpPr>
          <p:nvPr>
            <p:ph idx="1"/>
          </p:nvPr>
        </p:nvSpPr>
        <p:spPr/>
        <p:txBody>
          <a:bodyPr>
            <a:normAutofit/>
          </a:bodyPr>
          <a:lstStyle/>
          <a:p>
            <a:r>
              <a:rPr lang="en-US" sz="2000" dirty="0" smtClean="0"/>
              <a:t>Adding scripts and links using </a:t>
            </a:r>
            <a:r>
              <a:rPr lang="en-US" sz="2000" dirty="0" err="1" smtClean="0"/>
              <a:t>PlaceHolderAdditionalPagehead</a:t>
            </a:r>
            <a:endParaRPr lang="en-US" sz="2000" dirty="0"/>
          </a:p>
        </p:txBody>
      </p:sp>
      <p:pic>
        <p:nvPicPr>
          <p:cNvPr id="4" name="Picture 3"/>
          <p:cNvPicPr>
            <a:picLocks noChangeAspect="1"/>
          </p:cNvPicPr>
          <p:nvPr/>
        </p:nvPicPr>
        <p:blipFill>
          <a:blip r:embed="rId2"/>
          <a:stretch>
            <a:fillRect/>
          </a:stretch>
        </p:blipFill>
        <p:spPr>
          <a:xfrm>
            <a:off x="876300" y="1905000"/>
            <a:ext cx="7162800" cy="4550485"/>
          </a:xfrm>
          <a:prstGeom prst="rect">
            <a:avLst/>
          </a:prstGeom>
          <a:ln>
            <a:solidFill>
              <a:schemeClr val="bg1">
                <a:lumMod val="50000"/>
              </a:schemeClr>
            </a:solidFill>
          </a:ln>
        </p:spPr>
      </p:pic>
    </p:spTree>
    <p:extLst>
      <p:ext uri="{BB962C8B-B14F-4D97-AF65-F5344CB8AC3E}">
        <p14:creationId xmlns:p14="http://schemas.microsoft.com/office/powerpoint/2010/main" val="2062911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SharePoint REST API</a:t>
            </a:r>
            <a:endParaRPr lang="en-US" dirty="0"/>
          </a:p>
        </p:txBody>
      </p:sp>
      <p:pic>
        <p:nvPicPr>
          <p:cNvPr id="4" name="Picture 3"/>
          <p:cNvPicPr>
            <a:picLocks noChangeAspect="1"/>
          </p:cNvPicPr>
          <p:nvPr/>
        </p:nvPicPr>
        <p:blipFill>
          <a:blip r:embed="rId2"/>
          <a:stretch>
            <a:fillRect/>
          </a:stretch>
        </p:blipFill>
        <p:spPr>
          <a:xfrm>
            <a:off x="5257800" y="1292680"/>
            <a:ext cx="3724469" cy="1461796"/>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5562600" y="4032380"/>
            <a:ext cx="2068286" cy="2138265"/>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174171" y="1292680"/>
            <a:ext cx="4875245" cy="2348204"/>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174171" y="4032380"/>
            <a:ext cx="5162939" cy="2216020"/>
          </a:xfrm>
          <a:prstGeom prst="rect">
            <a:avLst/>
          </a:prstGeom>
          <a:ln>
            <a:solidFill>
              <a:schemeClr val="bg1">
                <a:lumMod val="50000"/>
              </a:schemeClr>
            </a:solidFill>
          </a:ln>
        </p:spPr>
      </p:pic>
    </p:spTree>
    <p:extLst>
      <p:ext uri="{BB962C8B-B14F-4D97-AF65-F5344CB8AC3E}">
        <p14:creationId xmlns:p14="http://schemas.microsoft.com/office/powerpoint/2010/main" val="122086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ü"/>
            </a:pPr>
            <a:r>
              <a:rPr lang="en-US" dirty="0" smtClean="0"/>
              <a:t>Understanding JavaScript Injection</a:t>
            </a:r>
          </a:p>
          <a:p>
            <a:pPr>
              <a:buFont typeface="Wingdings" panose="05000000000000000000" pitchFamily="2" charset="2"/>
              <a:buChar char="Ø"/>
            </a:pPr>
            <a:r>
              <a:rPr lang="en-US" dirty="0"/>
              <a:t>JSOM Programming</a:t>
            </a:r>
          </a:p>
          <a:p>
            <a:r>
              <a:rPr lang="en-US" dirty="0" smtClean="0"/>
              <a:t>Remote Provisioning using CSOM</a:t>
            </a:r>
          </a:p>
          <a:p>
            <a:r>
              <a:rPr lang="en-US" dirty="0" smtClean="0"/>
              <a:t>Designing MDS-enabled Pages</a:t>
            </a:r>
            <a:endParaRPr lang="en-US" dirty="0" smtClean="0"/>
          </a:p>
          <a:p>
            <a:r>
              <a:rPr lang="en-US" dirty="0" err="1" smtClean="0"/>
              <a:t>JSLink</a:t>
            </a:r>
            <a:r>
              <a:rPr lang="en-US" dirty="0" smtClean="0"/>
              <a:t> and Client-side Rendering</a:t>
            </a:r>
          </a:p>
        </p:txBody>
      </p:sp>
    </p:spTree>
    <p:extLst>
      <p:ext uri="{BB962C8B-B14F-4D97-AF65-F5344CB8AC3E}">
        <p14:creationId xmlns:p14="http://schemas.microsoft.com/office/powerpoint/2010/main" val="366370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Enabling Scripting in Office 365.</a:t>
            </a:r>
          </a:p>
          <a:p>
            <a:r>
              <a:rPr lang="en-US" dirty="0" smtClean="0"/>
              <a:t>Understanding JavaScript Injection</a:t>
            </a:r>
            <a:endParaRPr lang="en-US" dirty="0"/>
          </a:p>
          <a:p>
            <a:r>
              <a:rPr lang="en-US" dirty="0" smtClean="0"/>
              <a:t>JSOM Programming</a:t>
            </a:r>
          </a:p>
          <a:p>
            <a:r>
              <a:rPr lang="en-US" dirty="0" smtClean="0"/>
              <a:t>Remote Provisioning using CSOM</a:t>
            </a:r>
          </a:p>
          <a:p>
            <a:r>
              <a:rPr lang="en-US" dirty="0"/>
              <a:t>Designing MDS-enabled Pages</a:t>
            </a:r>
            <a:endParaRPr lang="en-US" dirty="0" smtClean="0"/>
          </a:p>
          <a:p>
            <a:r>
              <a:rPr lang="en-US" dirty="0" err="1" smtClean="0"/>
              <a:t>JSLink</a:t>
            </a:r>
            <a:r>
              <a:rPr lang="en-US" dirty="0" smtClean="0"/>
              <a:t> and Client-side Rendering</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 Model (JSOM)</a:t>
            </a:r>
            <a:endParaRPr lang="en-US" dirty="0"/>
          </a:p>
        </p:txBody>
      </p:sp>
      <p:sp>
        <p:nvSpPr>
          <p:cNvPr id="3" name="Content Placeholder 2"/>
          <p:cNvSpPr>
            <a:spLocks noGrp="1"/>
          </p:cNvSpPr>
          <p:nvPr>
            <p:ph idx="1"/>
          </p:nvPr>
        </p:nvSpPr>
        <p:spPr/>
        <p:txBody>
          <a:bodyPr/>
          <a:lstStyle/>
          <a:p>
            <a:r>
              <a:rPr lang="en-US" dirty="0" smtClean="0"/>
              <a:t>SharePoint's Client-side JavaScript API</a:t>
            </a:r>
          </a:p>
          <a:p>
            <a:pPr lvl="1"/>
            <a:r>
              <a:rPr lang="en-US" dirty="0" smtClean="0"/>
              <a:t>Provides equivalent to CSOM available to .NET code</a:t>
            </a:r>
          </a:p>
          <a:p>
            <a:pPr lvl="1"/>
            <a:r>
              <a:rPr lang="en-US" dirty="0" smtClean="0"/>
              <a:t>Provides extra functionality for browser-based apps</a:t>
            </a:r>
          </a:p>
          <a:p>
            <a:pPr lvl="1"/>
            <a:r>
              <a:rPr lang="en-US" dirty="0" smtClean="0"/>
              <a:t>Automatic authentication – no ability to impersonate</a:t>
            </a:r>
          </a:p>
          <a:p>
            <a:pPr lvl="1"/>
            <a:r>
              <a:rPr lang="en-US" dirty="0" smtClean="0"/>
              <a:t>Requires execution within valid SharePoint context</a:t>
            </a:r>
          </a:p>
          <a:p>
            <a:pPr lvl="1"/>
            <a:endParaRPr lang="en-US" dirty="0" smtClean="0"/>
          </a:p>
          <a:p>
            <a:r>
              <a:rPr lang="en-US" dirty="0" smtClean="0"/>
              <a:t>Core JSOM libraries</a:t>
            </a:r>
          </a:p>
          <a:p>
            <a:pPr lvl="1"/>
            <a:r>
              <a:rPr lang="en-US" dirty="0" smtClean="0"/>
              <a:t>MicrosoftAjax.js</a:t>
            </a:r>
          </a:p>
          <a:p>
            <a:pPr lvl="1"/>
            <a:r>
              <a:rPr lang="en-US" dirty="0" smtClean="0"/>
              <a:t>SP.Runtime.js</a:t>
            </a:r>
          </a:p>
          <a:p>
            <a:pPr lvl="1"/>
            <a:r>
              <a:rPr lang="en-US" dirty="0" smtClean="0"/>
              <a:t>SP.js</a:t>
            </a:r>
          </a:p>
          <a:p>
            <a:pPr lvl="1"/>
            <a:endParaRPr lang="en-US" dirty="0" smtClean="0"/>
          </a:p>
          <a:p>
            <a:pPr lvl="1"/>
            <a:endParaRPr lang="en-US" dirty="0"/>
          </a:p>
        </p:txBody>
      </p:sp>
    </p:spTree>
    <p:extLst>
      <p:ext uri="{BB962C8B-B14F-4D97-AF65-F5344CB8AC3E}">
        <p14:creationId xmlns:p14="http://schemas.microsoft.com/office/powerpoint/2010/main" val="315021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_</a:t>
            </a:r>
            <a:r>
              <a:rPr lang="en-US" dirty="0" err="1"/>
              <a:t>spPageContextInfo</a:t>
            </a:r>
            <a:r>
              <a:rPr lang="en-US" dirty="0" smtClean="0"/>
              <a:t> Variable</a:t>
            </a:r>
            <a:endParaRPr lang="en-US" dirty="0"/>
          </a:p>
        </p:txBody>
      </p:sp>
      <p:sp>
        <p:nvSpPr>
          <p:cNvPr id="3" name="Content Placeholder 2"/>
          <p:cNvSpPr>
            <a:spLocks noGrp="1"/>
          </p:cNvSpPr>
          <p:nvPr>
            <p:ph idx="1"/>
          </p:nvPr>
        </p:nvSpPr>
        <p:spPr/>
        <p:txBody>
          <a:bodyPr>
            <a:normAutofit/>
          </a:bodyPr>
          <a:lstStyle/>
          <a:p>
            <a:r>
              <a:rPr lang="en-US" sz="2000" dirty="0" smtClean="0"/>
              <a:t>_</a:t>
            </a:r>
            <a:r>
              <a:rPr lang="en-US" sz="2000" dirty="0" err="1" smtClean="0"/>
              <a:t>spPageContextInfo</a:t>
            </a:r>
            <a:endParaRPr lang="en-US" sz="2000" dirty="0" smtClean="0"/>
          </a:p>
          <a:p>
            <a:pPr lvl="1"/>
            <a:r>
              <a:rPr lang="en-US" sz="1800" dirty="0" smtClean="0"/>
              <a:t>Culture/Locale </a:t>
            </a:r>
            <a:r>
              <a:rPr lang="en-US" sz="1800" dirty="0"/>
              <a:t>information</a:t>
            </a:r>
          </a:p>
          <a:p>
            <a:pPr lvl="1"/>
            <a:r>
              <a:rPr lang="en-US" sz="1800" dirty="0" smtClean="0"/>
              <a:t>Server-relative </a:t>
            </a:r>
            <a:r>
              <a:rPr lang="en-US" sz="1800" dirty="0"/>
              <a:t>URL for </a:t>
            </a:r>
            <a:r>
              <a:rPr lang="en-US" sz="1800" dirty="0" smtClean="0"/>
              <a:t>site</a:t>
            </a:r>
            <a:endParaRPr lang="en-US" sz="1800" dirty="0"/>
          </a:p>
          <a:p>
            <a:pPr lvl="1"/>
            <a:r>
              <a:rPr lang="en-US" sz="1800" dirty="0"/>
              <a:t>Absolute URL for Site</a:t>
            </a:r>
          </a:p>
          <a:p>
            <a:pPr lvl="1"/>
            <a:r>
              <a:rPr lang="en-US" sz="1800" dirty="0" smtClean="0"/>
              <a:t>Current </a:t>
            </a:r>
            <a:r>
              <a:rPr lang="en-US" sz="1800" dirty="0"/>
              <a:t>page relative URL</a:t>
            </a:r>
          </a:p>
          <a:p>
            <a:pPr lvl="1"/>
            <a:r>
              <a:rPr lang="en-US" sz="1800" dirty="0" smtClean="0"/>
              <a:t>Pages </a:t>
            </a:r>
            <a:r>
              <a:rPr lang="en-US" sz="1800" dirty="0" err="1"/>
              <a:t>ListID</a:t>
            </a:r>
            <a:endParaRPr lang="en-US" sz="1800" dirty="0"/>
          </a:p>
          <a:p>
            <a:pPr lvl="1"/>
            <a:r>
              <a:rPr lang="en-US" sz="1800" dirty="0" smtClean="0"/>
              <a:t>Web </a:t>
            </a:r>
            <a:r>
              <a:rPr lang="en-US" sz="1800" dirty="0"/>
              <a:t>Title</a:t>
            </a:r>
          </a:p>
          <a:p>
            <a:pPr lvl="1"/>
            <a:r>
              <a:rPr lang="en-US" sz="1800" dirty="0" smtClean="0"/>
              <a:t>Web </a:t>
            </a:r>
            <a:r>
              <a:rPr lang="en-US" sz="1800" dirty="0"/>
              <a:t>UI Version</a:t>
            </a:r>
          </a:p>
        </p:txBody>
      </p:sp>
      <p:pic>
        <p:nvPicPr>
          <p:cNvPr id="4" name="Picture 3"/>
          <p:cNvPicPr>
            <a:picLocks noChangeAspect="1"/>
          </p:cNvPicPr>
          <p:nvPr/>
        </p:nvPicPr>
        <p:blipFill>
          <a:blip r:embed="rId2"/>
          <a:stretch>
            <a:fillRect/>
          </a:stretch>
        </p:blipFill>
        <p:spPr>
          <a:xfrm>
            <a:off x="4343400" y="1945821"/>
            <a:ext cx="4657725" cy="4705350"/>
          </a:xfrm>
          <a:prstGeom prst="rect">
            <a:avLst/>
          </a:prstGeom>
          <a:ln>
            <a:solidFill>
              <a:schemeClr val="bg1">
                <a:lumMod val="50000"/>
              </a:schemeClr>
            </a:solidFill>
          </a:ln>
        </p:spPr>
      </p:pic>
    </p:spTree>
    <p:extLst>
      <p:ext uri="{BB962C8B-B14F-4D97-AF65-F5344CB8AC3E}">
        <p14:creationId xmlns:p14="http://schemas.microsoft.com/office/powerpoint/2010/main" val="382343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ctx Variable</a:t>
            </a:r>
            <a:endParaRPr lang="en-US" dirty="0"/>
          </a:p>
        </p:txBody>
      </p:sp>
      <p:sp>
        <p:nvSpPr>
          <p:cNvPr id="3" name="Content Placeholder 2"/>
          <p:cNvSpPr>
            <a:spLocks noGrp="1"/>
          </p:cNvSpPr>
          <p:nvPr>
            <p:ph idx="1"/>
          </p:nvPr>
        </p:nvSpPr>
        <p:spPr/>
        <p:txBody>
          <a:bodyPr>
            <a:noAutofit/>
          </a:bodyPr>
          <a:lstStyle/>
          <a:p>
            <a:r>
              <a:rPr lang="en-US" sz="2000" dirty="0" err="1" smtClean="0"/>
              <a:t>ListData</a:t>
            </a:r>
            <a:r>
              <a:rPr lang="en-US" sz="2000" dirty="0" smtClean="0"/>
              <a:t> on </a:t>
            </a:r>
            <a:r>
              <a:rPr lang="en-US" sz="2000" dirty="0" err="1" smtClean="0"/>
              <a:t>ListViews</a:t>
            </a:r>
            <a:endParaRPr lang="en-US" sz="2000" dirty="0" smtClean="0"/>
          </a:p>
          <a:p>
            <a:pPr lvl="1"/>
            <a:r>
              <a:rPr lang="en-US" sz="1800" dirty="0" err="1" smtClean="0"/>
              <a:t>ListGuid</a:t>
            </a:r>
            <a:r>
              <a:rPr lang="en-US" sz="1800" dirty="0" smtClean="0"/>
              <a:t>, </a:t>
            </a:r>
            <a:r>
              <a:rPr lang="en-US" sz="1800" dirty="0" err="1" smtClean="0"/>
              <a:t>ListTitle</a:t>
            </a:r>
            <a:r>
              <a:rPr lang="en-US" sz="1800" dirty="0" smtClean="0"/>
              <a:t>, </a:t>
            </a:r>
            <a:r>
              <a:rPr lang="en-US" sz="1800" dirty="0" err="1" smtClean="0"/>
              <a:t>ListUrl</a:t>
            </a:r>
            <a:endParaRPr lang="en-US" sz="1800" dirty="0" smtClean="0"/>
          </a:p>
          <a:p>
            <a:pPr lvl="1"/>
            <a:r>
              <a:rPr lang="en-US" sz="1800" dirty="0" smtClean="0"/>
              <a:t>Row collection property</a:t>
            </a:r>
          </a:p>
          <a:p>
            <a:pPr lvl="1"/>
            <a:r>
              <a:rPr lang="en-US" sz="1800" dirty="0" smtClean="0"/>
              <a:t>Column values</a:t>
            </a:r>
          </a:p>
          <a:p>
            <a:pPr lvl="1"/>
            <a:r>
              <a:rPr lang="en-US" sz="1800" dirty="0" err="1" smtClean="0"/>
              <a:t>ContentTypeId</a:t>
            </a:r>
            <a:endParaRPr lang="en-US" sz="1800" dirty="0" smtClean="0"/>
          </a:p>
          <a:p>
            <a:pPr lvl="1"/>
            <a:r>
              <a:rPr lang="en-US" sz="1800" dirty="0" err="1" smtClean="0"/>
              <a:t>FSObjType</a:t>
            </a:r>
            <a:r>
              <a:rPr lang="en-US" sz="1800" dirty="0" smtClean="0"/>
              <a:t> (0=</a:t>
            </a:r>
            <a:r>
              <a:rPr lang="en-US" sz="1800" dirty="0" err="1" smtClean="0"/>
              <a:t>ListItem</a:t>
            </a:r>
            <a:r>
              <a:rPr lang="en-US" sz="1800" dirty="0" smtClean="0"/>
              <a:t>, 1=Folder)</a:t>
            </a:r>
          </a:p>
          <a:p>
            <a:pPr lvl="1"/>
            <a:r>
              <a:rPr lang="en-US" sz="1800" dirty="0" err="1" smtClean="0"/>
              <a:t>displayFormUrl</a:t>
            </a:r>
            <a:endParaRPr lang="en-US" sz="1800" dirty="0" smtClean="0"/>
          </a:p>
          <a:p>
            <a:pPr lvl="1"/>
            <a:r>
              <a:rPr lang="en-US" sz="1800" dirty="0" err="1" smtClean="0"/>
              <a:t>editFormUrl</a:t>
            </a:r>
            <a:endParaRPr lang="en-US" sz="1800" dirty="0" smtClean="0"/>
          </a:p>
          <a:p>
            <a:pPr lvl="1"/>
            <a:r>
              <a:rPr lang="en-US" sz="1800" dirty="0" err="1" smtClean="0"/>
              <a:t>newFormUrl</a:t>
            </a:r>
            <a:endParaRPr lang="en-US" sz="1800" dirty="0" smtClean="0"/>
          </a:p>
          <a:p>
            <a:pPr lvl="1"/>
            <a:r>
              <a:rPr lang="en-US" sz="1800" dirty="0" err="1" smtClean="0"/>
              <a:t>ListSchema</a:t>
            </a:r>
            <a:endParaRPr lang="en-US" sz="1800" dirty="0" smtClean="0"/>
          </a:p>
          <a:p>
            <a:pPr lvl="1"/>
            <a:r>
              <a:rPr lang="en-US" sz="1800" dirty="0" err="1" smtClean="0"/>
              <a:t>IsDocLib</a:t>
            </a:r>
            <a:endParaRPr lang="en-US" sz="1800" dirty="0" smtClean="0"/>
          </a:p>
          <a:p>
            <a:pPr lvl="1"/>
            <a:r>
              <a:rPr lang="en-US" sz="1800" dirty="0" smtClean="0"/>
              <a:t>Field Information</a:t>
            </a:r>
          </a:p>
          <a:p>
            <a:pPr lvl="1"/>
            <a:r>
              <a:rPr lang="en-US" sz="1800" dirty="0" err="1" smtClean="0"/>
              <a:t>LocaleID</a:t>
            </a:r>
            <a:endParaRPr lang="en-US" sz="1800" dirty="0" smtClean="0"/>
          </a:p>
          <a:p>
            <a:pPr lvl="1"/>
            <a:r>
              <a:rPr lang="en-US" sz="1800" dirty="0" err="1" smtClean="0"/>
              <a:t>PagePath</a:t>
            </a:r>
            <a:endParaRPr lang="en-US" sz="1800" dirty="0"/>
          </a:p>
        </p:txBody>
      </p:sp>
      <p:pic>
        <p:nvPicPr>
          <p:cNvPr id="4" name="Picture 3"/>
          <p:cNvPicPr>
            <a:picLocks noChangeAspect="1"/>
          </p:cNvPicPr>
          <p:nvPr/>
        </p:nvPicPr>
        <p:blipFill>
          <a:blip r:embed="rId2"/>
          <a:stretch>
            <a:fillRect/>
          </a:stretch>
        </p:blipFill>
        <p:spPr>
          <a:xfrm>
            <a:off x="5334000" y="1473808"/>
            <a:ext cx="3638550" cy="5250842"/>
          </a:xfrm>
          <a:prstGeom prst="rect">
            <a:avLst/>
          </a:prstGeom>
          <a:ln>
            <a:solidFill>
              <a:schemeClr val="bg1">
                <a:lumMod val="50000"/>
              </a:schemeClr>
            </a:solidFill>
          </a:ln>
        </p:spPr>
      </p:pic>
    </p:spTree>
    <p:extLst>
      <p:ext uri="{BB962C8B-B14F-4D97-AF65-F5344CB8AC3E}">
        <p14:creationId xmlns:p14="http://schemas.microsoft.com/office/powerpoint/2010/main" val="390612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SharePoint JavaScript Libraries</a:t>
            </a:r>
            <a:endParaRPr lang="en-US" dirty="0"/>
          </a:p>
        </p:txBody>
      </p:sp>
      <p:sp>
        <p:nvSpPr>
          <p:cNvPr id="3" name="Content Placeholder 2"/>
          <p:cNvSpPr>
            <a:spLocks noGrp="1"/>
          </p:cNvSpPr>
          <p:nvPr>
            <p:ph idx="1"/>
          </p:nvPr>
        </p:nvSpPr>
        <p:spPr/>
        <p:txBody>
          <a:bodyPr>
            <a:normAutofit/>
          </a:bodyPr>
          <a:lstStyle/>
          <a:p>
            <a:r>
              <a:rPr lang="en-US" sz="2000" dirty="0" smtClean="0"/>
              <a:t>Many SharePoint library files use lazy loading</a:t>
            </a:r>
          </a:p>
          <a:p>
            <a:pPr lvl="1"/>
            <a:r>
              <a:rPr lang="en-US" sz="1800" dirty="0" smtClean="0"/>
              <a:t>Based on script-on-demand (SOD)</a:t>
            </a:r>
          </a:p>
          <a:p>
            <a:pPr lvl="1"/>
            <a:r>
              <a:rPr lang="en-US" sz="1800" dirty="0" smtClean="0"/>
              <a:t>SPO library files downloaded using </a:t>
            </a:r>
            <a:r>
              <a:rPr lang="en-US" sz="1400" b="1" dirty="0" err="1" smtClean="0">
                <a:latin typeface="Lucida Console" panose="020B0609040504020204" pitchFamily="49" charset="0"/>
              </a:rPr>
              <a:t>ExecuteOrDelayUntilScriptLoaded</a:t>
            </a:r>
            <a:endParaRPr lang="en-US" sz="1800" b="1" dirty="0">
              <a:latin typeface="Lucida Console" panose="020B0609040504020204" pitchFamily="49" charset="0"/>
            </a:endParaRPr>
          </a:p>
        </p:txBody>
      </p:sp>
      <p:grpSp>
        <p:nvGrpSpPr>
          <p:cNvPr id="7" name="Group 6"/>
          <p:cNvGrpSpPr/>
          <p:nvPr/>
        </p:nvGrpSpPr>
        <p:grpSpPr>
          <a:xfrm>
            <a:off x="914400" y="2600494"/>
            <a:ext cx="8001000" cy="4102295"/>
            <a:chOff x="152400" y="2209800"/>
            <a:chExt cx="8763000" cy="4492990"/>
          </a:xfrm>
        </p:grpSpPr>
        <p:pic>
          <p:nvPicPr>
            <p:cNvPr id="6" name="Picture 5"/>
            <p:cNvPicPr>
              <a:picLocks noChangeAspect="1"/>
            </p:cNvPicPr>
            <p:nvPr/>
          </p:nvPicPr>
          <p:blipFill>
            <a:blip r:embed="rId2"/>
            <a:stretch>
              <a:fillRect/>
            </a:stretch>
          </p:blipFill>
          <p:spPr>
            <a:xfrm>
              <a:off x="152400" y="2209800"/>
              <a:ext cx="5803446" cy="449299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4849502" y="3048000"/>
              <a:ext cx="4065898" cy="1524000"/>
            </a:xfrm>
            <a:prstGeom prst="rect">
              <a:avLst/>
            </a:prstGeom>
            <a:ln>
              <a:solidFill>
                <a:schemeClr val="bg1">
                  <a:lumMod val="50000"/>
                </a:schemeClr>
              </a:solidFill>
            </a:ln>
          </p:spPr>
        </p:pic>
      </p:grpSp>
    </p:spTree>
    <p:extLst>
      <p:ext uri="{BB962C8B-B14F-4D97-AF65-F5344CB8AC3E}">
        <p14:creationId xmlns:p14="http://schemas.microsoft.com/office/powerpoint/2010/main" val="1821544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ü"/>
            </a:pPr>
            <a:r>
              <a:rPr lang="en-US" dirty="0" smtClean="0"/>
              <a:t>Understanding JavaScript Injection</a:t>
            </a:r>
          </a:p>
          <a:p>
            <a:pPr>
              <a:buFont typeface="Wingdings" panose="05000000000000000000" pitchFamily="2" charset="2"/>
              <a:buChar char="ü"/>
            </a:pPr>
            <a:r>
              <a:rPr lang="en-US" dirty="0"/>
              <a:t>JSOM Programming</a:t>
            </a:r>
          </a:p>
          <a:p>
            <a:pPr>
              <a:buFont typeface="Wingdings" panose="05000000000000000000" pitchFamily="2" charset="2"/>
              <a:buChar char="Ø"/>
            </a:pPr>
            <a:r>
              <a:rPr lang="en-US" dirty="0" smtClean="0"/>
              <a:t>Remote Provisioning using CSOM</a:t>
            </a:r>
          </a:p>
          <a:p>
            <a:r>
              <a:rPr lang="en-US" dirty="0"/>
              <a:t>Designing MDS-enabled Pages</a:t>
            </a:r>
            <a:endParaRPr lang="en-US" dirty="0" smtClean="0"/>
          </a:p>
          <a:p>
            <a:r>
              <a:rPr lang="en-US" dirty="0" err="1" smtClean="0"/>
              <a:t>JSLink</a:t>
            </a:r>
            <a:r>
              <a:rPr lang="en-US" dirty="0" smtClean="0"/>
              <a:t> and Client-side Rendering</a:t>
            </a:r>
          </a:p>
        </p:txBody>
      </p:sp>
    </p:spTree>
    <p:extLst>
      <p:ext uri="{BB962C8B-B14F-4D97-AF65-F5344CB8AC3E}">
        <p14:creationId xmlns:p14="http://schemas.microsoft.com/office/powerpoint/2010/main" val="2568968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Custom Pages</a:t>
            </a:r>
            <a:endParaRPr lang="en-US" dirty="0"/>
          </a:p>
        </p:txBody>
      </p:sp>
      <p:sp>
        <p:nvSpPr>
          <p:cNvPr id="3" name="Content Placeholder 2"/>
          <p:cNvSpPr>
            <a:spLocks noGrp="1"/>
          </p:cNvSpPr>
          <p:nvPr>
            <p:ph idx="1"/>
          </p:nvPr>
        </p:nvSpPr>
        <p:spPr/>
        <p:txBody>
          <a:bodyPr>
            <a:normAutofit/>
          </a:bodyPr>
          <a:lstStyle/>
          <a:p>
            <a:r>
              <a:rPr lang="en-US" sz="2400" dirty="0" smtClean="0"/>
              <a:t>Several approaches can be used to deploy custom pages</a:t>
            </a:r>
          </a:p>
          <a:p>
            <a:pPr lvl="1"/>
            <a:r>
              <a:rPr lang="en-US" sz="2000" dirty="0" smtClean="0"/>
              <a:t>Upload pages to document library using browser</a:t>
            </a:r>
          </a:p>
          <a:p>
            <a:pPr lvl="1"/>
            <a:r>
              <a:rPr lang="en-US" sz="2000" dirty="0" smtClean="0"/>
              <a:t>Upload pages to document library using Windows Explorer</a:t>
            </a:r>
          </a:p>
          <a:p>
            <a:pPr lvl="1"/>
            <a:r>
              <a:rPr lang="en-US" sz="2000" dirty="0" smtClean="0"/>
              <a:t>Upload pages to document library using SharePoint Designer</a:t>
            </a:r>
          </a:p>
          <a:p>
            <a:pPr lvl="1"/>
            <a:r>
              <a:rPr lang="en-US" sz="2000" dirty="0" smtClean="0"/>
              <a:t>Upload pages to document library using custom installer program</a:t>
            </a:r>
          </a:p>
          <a:p>
            <a:pPr lvl="1"/>
            <a:endParaRPr lang="en-US" sz="2000" dirty="0" smtClean="0"/>
          </a:p>
          <a:p>
            <a:r>
              <a:rPr lang="en-US" sz="2400" dirty="0" smtClean="0"/>
              <a:t>Creating custom installer program benefits</a:t>
            </a:r>
          </a:p>
          <a:p>
            <a:pPr lvl="1"/>
            <a:r>
              <a:rPr lang="en-US" sz="2000" dirty="0" smtClean="0"/>
              <a:t>Automates copying files to target SharePoint site</a:t>
            </a:r>
          </a:p>
          <a:p>
            <a:pPr lvl="1"/>
            <a:r>
              <a:rPr lang="en-US" sz="2000" dirty="0" smtClean="0"/>
              <a:t>Eliminates copy-by-hand approach that is </a:t>
            </a:r>
            <a:r>
              <a:rPr lang="en-US" sz="2000" dirty="0"/>
              <a:t>error-prone and </a:t>
            </a:r>
            <a:r>
              <a:rPr lang="en-US" sz="2000" dirty="0" smtClean="0"/>
              <a:t>tedious</a:t>
            </a:r>
          </a:p>
          <a:p>
            <a:pPr lvl="1"/>
            <a:r>
              <a:rPr lang="en-US" sz="2000" dirty="0" smtClean="0"/>
              <a:t>Provides opportunity for more than just copying files</a:t>
            </a:r>
          </a:p>
          <a:p>
            <a:pPr lvl="1"/>
            <a:r>
              <a:rPr lang="en-US" sz="2000" dirty="0"/>
              <a:t>Provides opportunity </a:t>
            </a:r>
            <a:r>
              <a:rPr lang="en-US" sz="2000" dirty="0" smtClean="0"/>
              <a:t>to use CSOM for remote provisioning</a:t>
            </a:r>
            <a:endParaRPr lang="en-US" sz="2000" dirty="0"/>
          </a:p>
        </p:txBody>
      </p:sp>
    </p:spTree>
    <p:extLst>
      <p:ext uri="{BB962C8B-B14F-4D97-AF65-F5344CB8AC3E}">
        <p14:creationId xmlns:p14="http://schemas.microsoft.com/office/powerpoint/2010/main" val="70154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Provisioning using CSOM</a:t>
            </a:r>
            <a:endParaRPr lang="en-US" dirty="0"/>
          </a:p>
        </p:txBody>
      </p:sp>
      <p:sp>
        <p:nvSpPr>
          <p:cNvPr id="3" name="Content Placeholder 2"/>
          <p:cNvSpPr>
            <a:spLocks noGrp="1"/>
          </p:cNvSpPr>
          <p:nvPr>
            <p:ph idx="1"/>
          </p:nvPr>
        </p:nvSpPr>
        <p:spPr/>
        <p:txBody>
          <a:bodyPr/>
          <a:lstStyle/>
          <a:p>
            <a:r>
              <a:rPr lang="en-US" dirty="0" smtClean="0"/>
              <a:t>What can you do to a SPO site using CSOM?</a:t>
            </a:r>
          </a:p>
          <a:p>
            <a:pPr lvl="1"/>
            <a:r>
              <a:rPr lang="en-US" dirty="0" smtClean="0"/>
              <a:t>Upload custom ASPX pages and JavaScript files</a:t>
            </a:r>
          </a:p>
          <a:p>
            <a:pPr lvl="1"/>
            <a:r>
              <a:rPr lang="en-US" dirty="0" smtClean="0"/>
              <a:t>Add navigation nodes on the top navigation bar</a:t>
            </a:r>
          </a:p>
          <a:p>
            <a:pPr lvl="1"/>
            <a:r>
              <a:rPr lang="en-US" dirty="0" smtClean="0"/>
              <a:t>Create child sites, lists and document libraries</a:t>
            </a:r>
          </a:p>
          <a:p>
            <a:pPr lvl="1"/>
            <a:r>
              <a:rPr lang="en-US" dirty="0" smtClean="0"/>
              <a:t>Create site columns, content types and term sets</a:t>
            </a:r>
          </a:p>
          <a:p>
            <a:pPr lvl="1"/>
            <a:r>
              <a:rPr lang="en-US" dirty="0" smtClean="0"/>
              <a:t>Create user custom actions and script links</a:t>
            </a:r>
          </a:p>
          <a:p>
            <a:pPr lvl="1"/>
            <a:endParaRPr lang="en-US" dirty="0"/>
          </a:p>
        </p:txBody>
      </p:sp>
    </p:spTree>
    <p:extLst>
      <p:ext uri="{BB962C8B-B14F-4D97-AF65-F5344CB8AC3E}">
        <p14:creationId xmlns:p14="http://schemas.microsoft.com/office/powerpoint/2010/main" val="2550285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Provisioning Demo Console App</a:t>
            </a:r>
            <a:endParaRPr lang="en-US" dirty="0"/>
          </a:p>
        </p:txBody>
      </p:sp>
      <p:sp>
        <p:nvSpPr>
          <p:cNvPr id="4" name="Content Placeholder 3"/>
          <p:cNvSpPr>
            <a:spLocks noGrp="1"/>
          </p:cNvSpPr>
          <p:nvPr>
            <p:ph idx="1"/>
          </p:nvPr>
        </p:nvSpPr>
        <p:spPr/>
        <p:txBody>
          <a:bodyPr>
            <a:normAutofit/>
          </a:bodyPr>
          <a:lstStyle/>
          <a:p>
            <a:r>
              <a:rPr lang="en-US" sz="2000" dirty="0" smtClean="0"/>
              <a:t>What does this sample app demonstrate?</a:t>
            </a:r>
          </a:p>
          <a:p>
            <a:pPr lvl="1"/>
            <a:r>
              <a:rPr lang="en-US" sz="1800" dirty="0" smtClean="0"/>
              <a:t>Connects to an SPO site</a:t>
            </a:r>
          </a:p>
          <a:p>
            <a:pPr lvl="1"/>
            <a:r>
              <a:rPr lang="en-US" sz="1800" dirty="0" smtClean="0"/>
              <a:t>Creates private folder at root of site</a:t>
            </a:r>
          </a:p>
          <a:p>
            <a:pPr lvl="1"/>
            <a:r>
              <a:rPr lang="en-US" sz="1800" dirty="0" smtClean="0"/>
              <a:t>Uploads custom pages, scripts and style sheets</a:t>
            </a:r>
          </a:p>
          <a:p>
            <a:pPr lvl="1"/>
            <a:r>
              <a:rPr lang="en-US" sz="1800" dirty="0" smtClean="0"/>
              <a:t>Sets Alternate CSS URL for the current site</a:t>
            </a:r>
          </a:p>
          <a:p>
            <a:pPr lvl="1"/>
            <a:r>
              <a:rPr lang="en-US" sz="1800" dirty="0" smtClean="0"/>
              <a:t>Registers </a:t>
            </a:r>
            <a:r>
              <a:rPr lang="en-US" sz="1800" dirty="0" err="1" smtClean="0"/>
              <a:t>ScriptLinks</a:t>
            </a:r>
            <a:r>
              <a:rPr lang="en-US" sz="1800" dirty="0" smtClean="0"/>
              <a:t> for jQuery and custom script</a:t>
            </a:r>
          </a:p>
          <a:p>
            <a:pPr lvl="1"/>
            <a:r>
              <a:rPr lang="en-US" sz="1800" dirty="0" smtClean="0"/>
              <a:t>Adds custom actions to site Actions menu</a:t>
            </a:r>
          </a:p>
          <a:p>
            <a:pPr lvl="1"/>
            <a:r>
              <a:rPr lang="en-US" sz="1800" dirty="0" smtClean="0"/>
              <a:t>Creates and populates sample Customer list</a:t>
            </a:r>
          </a:p>
          <a:p>
            <a:pPr lvl="1"/>
            <a:r>
              <a:rPr lang="en-US" sz="1800" dirty="0" smtClean="0"/>
              <a:t>Embeds an Angular app into SharePoint UX</a:t>
            </a:r>
          </a:p>
          <a:p>
            <a:pPr lvl="1"/>
            <a:r>
              <a:rPr lang="en-US" sz="1800" dirty="0" smtClean="0"/>
              <a:t>Uses </a:t>
            </a:r>
            <a:r>
              <a:rPr lang="en-US" sz="1800" dirty="0" err="1" smtClean="0"/>
              <a:t>JSLink</a:t>
            </a:r>
            <a:r>
              <a:rPr lang="en-US" sz="1800" dirty="0" smtClean="0"/>
              <a:t> and custom client-side rendering</a:t>
            </a:r>
          </a:p>
        </p:txBody>
      </p:sp>
      <p:pic>
        <p:nvPicPr>
          <p:cNvPr id="3" name="Picture 2"/>
          <p:cNvPicPr>
            <a:picLocks noChangeAspect="1"/>
          </p:cNvPicPr>
          <p:nvPr/>
        </p:nvPicPr>
        <p:blipFill rotWithShape="1">
          <a:blip r:embed="rId2"/>
          <a:srcRect r="32465"/>
          <a:stretch/>
        </p:blipFill>
        <p:spPr>
          <a:xfrm>
            <a:off x="6324600" y="1143000"/>
            <a:ext cx="2667000" cy="5548712"/>
          </a:xfrm>
          <a:prstGeom prst="rect">
            <a:avLst/>
          </a:prstGeom>
          <a:ln>
            <a:solidFill>
              <a:schemeClr val="bg1">
                <a:lumMod val="50000"/>
              </a:schemeClr>
            </a:solidFill>
          </a:ln>
        </p:spPr>
      </p:pic>
    </p:spTree>
    <p:extLst>
      <p:ext uri="{BB962C8B-B14F-4D97-AF65-F5344CB8AC3E}">
        <p14:creationId xmlns:p14="http://schemas.microsoft.com/office/powerpoint/2010/main" val="156076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Uploading Pages and Scripts using CSOM</a:t>
            </a:r>
            <a:endParaRPr lang="en-US" dirty="0"/>
          </a:p>
        </p:txBody>
      </p:sp>
      <p:sp>
        <p:nvSpPr>
          <p:cNvPr id="4" name="Content Placeholder 3"/>
          <p:cNvSpPr>
            <a:spLocks noGrp="1"/>
          </p:cNvSpPr>
          <p:nvPr>
            <p:ph idx="1"/>
          </p:nvPr>
        </p:nvSpPr>
        <p:spPr/>
        <p:txBody>
          <a:bodyPr>
            <a:normAutofit/>
          </a:bodyPr>
          <a:lstStyle/>
          <a:p>
            <a:r>
              <a:rPr lang="en-US" sz="2400" dirty="0" smtClean="0"/>
              <a:t>Where can you upload custom pages and scripts?</a:t>
            </a:r>
          </a:p>
          <a:p>
            <a:pPr lvl="1"/>
            <a:r>
              <a:rPr lang="en-US" sz="2000" dirty="0" smtClean="0"/>
              <a:t>Master Page Gallery</a:t>
            </a:r>
          </a:p>
          <a:p>
            <a:pPr lvl="1"/>
            <a:r>
              <a:rPr lang="en-US" sz="2000" dirty="0" smtClean="0"/>
              <a:t>Style Library</a:t>
            </a:r>
          </a:p>
          <a:p>
            <a:pPr lvl="1"/>
            <a:r>
              <a:rPr lang="en-US" sz="2000" dirty="0" smtClean="0"/>
              <a:t>Standard document library</a:t>
            </a:r>
          </a:p>
          <a:p>
            <a:pPr lvl="1"/>
            <a:r>
              <a:rPr lang="en-US" sz="2000" dirty="0" smtClean="0"/>
              <a:t>New folder created at site root</a:t>
            </a:r>
          </a:p>
          <a:p>
            <a:pPr lvl="1"/>
            <a:endParaRPr lang="en-US" sz="2000" dirty="0" smtClean="0"/>
          </a:p>
          <a:p>
            <a:r>
              <a:rPr lang="en-US" sz="2400" dirty="0" smtClean="0"/>
              <a:t>Sample CSOM Code for uploading file</a:t>
            </a:r>
          </a:p>
        </p:txBody>
      </p:sp>
      <p:pic>
        <p:nvPicPr>
          <p:cNvPr id="3" name="Picture 2"/>
          <p:cNvPicPr>
            <a:picLocks noChangeAspect="1"/>
          </p:cNvPicPr>
          <p:nvPr/>
        </p:nvPicPr>
        <p:blipFill>
          <a:blip r:embed="rId2"/>
          <a:stretch>
            <a:fillRect/>
          </a:stretch>
        </p:blipFill>
        <p:spPr>
          <a:xfrm>
            <a:off x="6248636" y="2057400"/>
            <a:ext cx="2819164" cy="4706184"/>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838200" y="4343400"/>
            <a:ext cx="4962417" cy="1371600"/>
          </a:xfrm>
          <a:prstGeom prst="rect">
            <a:avLst/>
          </a:prstGeom>
          <a:ln>
            <a:solidFill>
              <a:schemeClr val="bg1">
                <a:lumMod val="50000"/>
              </a:schemeClr>
            </a:solidFill>
          </a:ln>
        </p:spPr>
      </p:pic>
    </p:spTree>
    <p:extLst>
      <p:ext uri="{BB962C8B-B14F-4D97-AF65-F5344CB8AC3E}">
        <p14:creationId xmlns:p14="http://schemas.microsoft.com/office/powerpoint/2010/main" val="347107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AlternateCssUrl</a:t>
            </a:r>
            <a:r>
              <a:rPr lang="en-US" dirty="0" smtClean="0"/>
              <a:t> and Site Icon</a:t>
            </a:r>
            <a:endParaRPr lang="en-US" dirty="0"/>
          </a:p>
        </p:txBody>
      </p:sp>
      <p:sp>
        <p:nvSpPr>
          <p:cNvPr id="6" name="Content Placeholder 5"/>
          <p:cNvSpPr>
            <a:spLocks noGrp="1"/>
          </p:cNvSpPr>
          <p:nvPr>
            <p:ph idx="1"/>
          </p:nvPr>
        </p:nvSpPr>
        <p:spPr/>
        <p:txBody>
          <a:bodyPr>
            <a:normAutofit/>
          </a:bodyPr>
          <a:lstStyle/>
          <a:p>
            <a:r>
              <a:rPr lang="en-US" sz="2400" dirty="0" smtClean="0"/>
              <a:t>Adding styling to an SPO Site</a:t>
            </a:r>
          </a:p>
          <a:p>
            <a:pPr lvl="1"/>
            <a:r>
              <a:rPr lang="en-US" sz="2000" dirty="0" err="1" smtClean="0"/>
              <a:t>AlternateCssUrl</a:t>
            </a:r>
            <a:r>
              <a:rPr lang="en-US" sz="2000" dirty="0" smtClean="0"/>
              <a:t> links one style sheet to all pages in SPO site</a:t>
            </a:r>
          </a:p>
          <a:p>
            <a:pPr lvl="1"/>
            <a:r>
              <a:rPr lang="en-US" sz="2000" dirty="0" err="1" smtClean="0"/>
              <a:t>SiteLogoUrl</a:t>
            </a:r>
            <a:r>
              <a:rPr lang="en-US" sz="2000" dirty="0" smtClean="0"/>
              <a:t> used to substitute custom site icon</a:t>
            </a:r>
            <a:endParaRPr lang="en-US" sz="2000" dirty="0"/>
          </a:p>
        </p:txBody>
      </p:sp>
      <p:pic>
        <p:nvPicPr>
          <p:cNvPr id="4" name="Picture 3"/>
          <p:cNvPicPr>
            <a:picLocks noChangeAspect="1"/>
          </p:cNvPicPr>
          <p:nvPr/>
        </p:nvPicPr>
        <p:blipFill>
          <a:blip r:embed="rId2"/>
          <a:stretch>
            <a:fillRect/>
          </a:stretch>
        </p:blipFill>
        <p:spPr>
          <a:xfrm>
            <a:off x="1176336" y="2819400"/>
            <a:ext cx="6562725" cy="1019175"/>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76336" y="4114800"/>
            <a:ext cx="6296025" cy="1752600"/>
          </a:xfrm>
          <a:prstGeom prst="rect">
            <a:avLst/>
          </a:prstGeom>
          <a:ln>
            <a:solidFill>
              <a:schemeClr val="bg1">
                <a:lumMod val="50000"/>
              </a:schemeClr>
            </a:solidFill>
          </a:ln>
        </p:spPr>
      </p:pic>
    </p:spTree>
    <p:extLst>
      <p:ext uri="{BB962C8B-B14F-4D97-AF65-F5344CB8AC3E}">
        <p14:creationId xmlns:p14="http://schemas.microsoft.com/office/powerpoint/2010/main" val="269523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Capabilities in </a:t>
            </a:r>
            <a:r>
              <a:rPr lang="en-US" dirty="0"/>
              <a:t>S</a:t>
            </a:r>
            <a:r>
              <a:rPr lang="en-US" dirty="0" smtClean="0"/>
              <a:t>harePoint Online</a:t>
            </a:r>
            <a:endParaRPr lang="en-US" dirty="0"/>
          </a:p>
        </p:txBody>
      </p:sp>
      <p:sp>
        <p:nvSpPr>
          <p:cNvPr id="3" name="Content Placeholder 2"/>
          <p:cNvSpPr>
            <a:spLocks noGrp="1"/>
          </p:cNvSpPr>
          <p:nvPr>
            <p:ph idx="1"/>
          </p:nvPr>
        </p:nvSpPr>
        <p:spPr/>
        <p:txBody>
          <a:bodyPr/>
          <a:lstStyle/>
          <a:p>
            <a:r>
              <a:rPr lang="en-US" dirty="0" smtClean="0"/>
              <a:t>SharePoint Online has powerful scripting features</a:t>
            </a:r>
          </a:p>
          <a:p>
            <a:pPr lvl="1"/>
            <a:r>
              <a:rPr lang="en-US" dirty="0" smtClean="0"/>
              <a:t>It’s powerful when used by the good guys</a:t>
            </a:r>
          </a:p>
          <a:p>
            <a:pPr lvl="1"/>
            <a:r>
              <a:rPr lang="en-US" dirty="0"/>
              <a:t>It’s powerful when used by the </a:t>
            </a:r>
            <a:r>
              <a:rPr lang="en-US" dirty="0" smtClean="0"/>
              <a:t>bad guys</a:t>
            </a:r>
          </a:p>
          <a:p>
            <a:pPr lvl="1"/>
            <a:r>
              <a:rPr lang="en-US" dirty="0" smtClean="0"/>
              <a:t>SharePoint Online disables scripting by default</a:t>
            </a:r>
            <a:endParaRPr lang="en-US" dirty="0"/>
          </a:p>
          <a:p>
            <a:pPr lvl="1"/>
            <a:endParaRPr lang="en-US" dirty="0" smtClean="0"/>
          </a:p>
          <a:p>
            <a:r>
              <a:rPr lang="en-US" dirty="0" smtClean="0"/>
              <a:t>The </a:t>
            </a:r>
            <a:r>
              <a:rPr lang="en-US" dirty="0"/>
              <a:t>default scripting capabilities </a:t>
            </a:r>
            <a:r>
              <a:rPr lang="en-US" dirty="0" smtClean="0"/>
              <a:t>disabled for</a:t>
            </a:r>
            <a:endParaRPr lang="en-US" dirty="0"/>
          </a:p>
          <a:p>
            <a:pPr lvl="1"/>
            <a:r>
              <a:rPr lang="en-US" dirty="0" smtClean="0"/>
              <a:t>Personal sites</a:t>
            </a:r>
          </a:p>
          <a:p>
            <a:pPr lvl="1"/>
            <a:r>
              <a:rPr lang="en-US" dirty="0" smtClean="0"/>
              <a:t>Self-service </a:t>
            </a:r>
            <a:r>
              <a:rPr lang="en-US" dirty="0"/>
              <a:t>created </a:t>
            </a:r>
            <a:r>
              <a:rPr lang="en-US" dirty="0" smtClean="0"/>
              <a:t>sites</a:t>
            </a:r>
          </a:p>
          <a:p>
            <a:pPr lvl="1"/>
            <a:r>
              <a:rPr lang="en-US" dirty="0" smtClean="0"/>
              <a:t>Root site collection </a:t>
            </a:r>
            <a:r>
              <a:rPr lang="en-US" dirty="0"/>
              <a:t>of the </a:t>
            </a:r>
            <a:r>
              <a:rPr lang="en-US" dirty="0" smtClean="0"/>
              <a:t>tenant</a:t>
            </a:r>
          </a:p>
          <a:p>
            <a:pPr lvl="1"/>
            <a:endParaRPr lang="en-US" dirty="0"/>
          </a:p>
          <a:p>
            <a:endParaRPr lang="en-US" dirty="0"/>
          </a:p>
        </p:txBody>
      </p:sp>
    </p:spTree>
    <p:extLst>
      <p:ext uri="{BB962C8B-B14F-4D97-AF65-F5344CB8AC3E}">
        <p14:creationId xmlns:p14="http://schemas.microsoft.com/office/powerpoint/2010/main" val="3204771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Top </a:t>
            </a:r>
            <a:r>
              <a:rPr lang="en-US" dirty="0" err="1" smtClean="0"/>
              <a:t>Nav</a:t>
            </a:r>
            <a:r>
              <a:rPr lang="en-US" dirty="0" smtClean="0"/>
              <a:t> Nodes</a:t>
            </a:r>
            <a:endParaRPr lang="en-US" dirty="0"/>
          </a:p>
        </p:txBody>
      </p:sp>
      <p:sp>
        <p:nvSpPr>
          <p:cNvPr id="7" name="Content Placeholder 6"/>
          <p:cNvSpPr>
            <a:spLocks noGrp="1"/>
          </p:cNvSpPr>
          <p:nvPr>
            <p:ph idx="1"/>
          </p:nvPr>
        </p:nvSpPr>
        <p:spPr/>
        <p:txBody>
          <a:bodyPr>
            <a:normAutofit/>
          </a:bodyPr>
          <a:lstStyle/>
          <a:p>
            <a:r>
              <a:rPr lang="en-US" sz="2400" dirty="0" smtClean="0"/>
              <a:t>CSOM allows you to create Top </a:t>
            </a:r>
            <a:r>
              <a:rPr lang="en-US" sz="2400" dirty="0" err="1" smtClean="0"/>
              <a:t>Nav</a:t>
            </a:r>
            <a:r>
              <a:rPr lang="en-US" sz="2400" dirty="0" smtClean="0"/>
              <a:t> Nodes</a:t>
            </a:r>
          </a:p>
          <a:p>
            <a:pPr lvl="1"/>
            <a:r>
              <a:rPr lang="en-US" sz="2000" dirty="0" smtClean="0"/>
              <a:t>Provides easy way to provide navigation to custom pages</a:t>
            </a:r>
          </a:p>
          <a:p>
            <a:pPr lvl="1"/>
            <a:endParaRPr lang="en-US" sz="2000" dirty="0"/>
          </a:p>
          <a:p>
            <a:pPr lvl="1"/>
            <a:endParaRPr lang="en-US" sz="2000" dirty="0" smtClean="0"/>
          </a:p>
          <a:p>
            <a:pPr marL="347662" lvl="1" indent="0">
              <a:buNone/>
            </a:pPr>
            <a:endParaRPr lang="en-US" sz="2000" dirty="0"/>
          </a:p>
        </p:txBody>
      </p:sp>
      <p:pic>
        <p:nvPicPr>
          <p:cNvPr id="3" name="Picture 2"/>
          <p:cNvPicPr>
            <a:picLocks noChangeAspect="1"/>
          </p:cNvPicPr>
          <p:nvPr/>
        </p:nvPicPr>
        <p:blipFill>
          <a:blip r:embed="rId2"/>
          <a:stretch>
            <a:fillRect/>
          </a:stretch>
        </p:blipFill>
        <p:spPr>
          <a:xfrm>
            <a:off x="1143000" y="3616704"/>
            <a:ext cx="6260270" cy="2860296"/>
          </a:xfrm>
          <a:prstGeom prst="rect">
            <a:avLst/>
          </a:prstGeom>
          <a:ln>
            <a:solidFill>
              <a:schemeClr val="bg1">
                <a:lumMod val="50000"/>
              </a:schemeClr>
            </a:solidFill>
          </a:ln>
        </p:spPr>
      </p:pic>
      <p:grpSp>
        <p:nvGrpSpPr>
          <p:cNvPr id="6" name="Group 5"/>
          <p:cNvGrpSpPr/>
          <p:nvPr/>
        </p:nvGrpSpPr>
        <p:grpSpPr>
          <a:xfrm>
            <a:off x="1143000" y="2286000"/>
            <a:ext cx="6477000" cy="1175288"/>
            <a:chOff x="704850" y="4800600"/>
            <a:chExt cx="6933038" cy="1258039"/>
          </a:xfrm>
        </p:grpSpPr>
        <p:pic>
          <p:nvPicPr>
            <p:cNvPr id="4" name="Picture 3"/>
            <p:cNvPicPr>
              <a:picLocks noChangeAspect="1"/>
            </p:cNvPicPr>
            <p:nvPr/>
          </p:nvPicPr>
          <p:blipFill>
            <a:blip r:embed="rId3"/>
            <a:stretch>
              <a:fillRect/>
            </a:stretch>
          </p:blipFill>
          <p:spPr>
            <a:xfrm>
              <a:off x="704850" y="4800600"/>
              <a:ext cx="6933038" cy="1258039"/>
            </a:xfrm>
            <a:prstGeom prst="rect">
              <a:avLst/>
            </a:prstGeom>
            <a:ln>
              <a:solidFill>
                <a:schemeClr val="bg1">
                  <a:lumMod val="50000"/>
                </a:schemeClr>
              </a:solidFill>
            </a:ln>
          </p:spPr>
        </p:pic>
        <p:sp>
          <p:nvSpPr>
            <p:cNvPr id="5" name="Rectangle 4"/>
            <p:cNvSpPr/>
            <p:nvPr/>
          </p:nvSpPr>
          <p:spPr>
            <a:xfrm>
              <a:off x="1828800" y="5486400"/>
              <a:ext cx="4924612" cy="179294"/>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159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ScriptLinks</a:t>
            </a:r>
            <a:r>
              <a:rPr lang="en-US" dirty="0" smtClean="0"/>
              <a:t> to Site</a:t>
            </a:r>
            <a:endParaRPr lang="en-US" dirty="0"/>
          </a:p>
        </p:txBody>
      </p:sp>
      <p:sp>
        <p:nvSpPr>
          <p:cNvPr id="3" name="Content Placeholder 2"/>
          <p:cNvSpPr>
            <a:spLocks noGrp="1"/>
          </p:cNvSpPr>
          <p:nvPr>
            <p:ph idx="1"/>
          </p:nvPr>
        </p:nvSpPr>
        <p:spPr/>
        <p:txBody>
          <a:bodyPr>
            <a:normAutofit/>
          </a:bodyPr>
          <a:lstStyle/>
          <a:p>
            <a:r>
              <a:rPr lang="en-US" sz="2400" dirty="0" err="1" smtClean="0"/>
              <a:t>ScriptLink</a:t>
            </a:r>
            <a:r>
              <a:rPr lang="en-US" sz="2400" dirty="0" smtClean="0"/>
              <a:t> added to site as </a:t>
            </a:r>
            <a:r>
              <a:rPr lang="en-US" sz="2400" dirty="0" err="1" smtClean="0"/>
              <a:t>UserCustomAction</a:t>
            </a:r>
            <a:endParaRPr lang="en-US" sz="2400" dirty="0" smtClean="0"/>
          </a:p>
          <a:p>
            <a:pPr lvl="1"/>
            <a:r>
              <a:rPr lang="en-US" sz="2000" dirty="0" smtClean="0"/>
              <a:t>Provides easy way to link all pages in site to common script file</a:t>
            </a:r>
          </a:p>
          <a:p>
            <a:pPr lvl="1"/>
            <a:r>
              <a:rPr lang="en-US" sz="2000" dirty="0" smtClean="0"/>
              <a:t>Does not require modification to site's master page</a:t>
            </a:r>
          </a:p>
          <a:p>
            <a:pPr lvl="1"/>
            <a:r>
              <a:rPr lang="en-US" sz="2000" dirty="0" smtClean="0"/>
              <a:t>Can be used to load common JavaScript libraries (e.g. jQuery)</a:t>
            </a:r>
          </a:p>
          <a:p>
            <a:pPr lvl="1"/>
            <a:r>
              <a:rPr lang="en-US" sz="2000" dirty="0" smtClean="0"/>
              <a:t>Can be used to load custom scripts</a:t>
            </a:r>
          </a:p>
        </p:txBody>
      </p:sp>
      <p:pic>
        <p:nvPicPr>
          <p:cNvPr id="4" name="Picture 3"/>
          <p:cNvPicPr>
            <a:picLocks noChangeAspect="1"/>
          </p:cNvPicPr>
          <p:nvPr/>
        </p:nvPicPr>
        <p:blipFill>
          <a:blip r:embed="rId2"/>
          <a:stretch>
            <a:fillRect/>
          </a:stretch>
        </p:blipFill>
        <p:spPr>
          <a:xfrm>
            <a:off x="1143000" y="3578509"/>
            <a:ext cx="6858000" cy="3018234"/>
          </a:xfrm>
          <a:prstGeom prst="rect">
            <a:avLst/>
          </a:prstGeom>
          <a:ln>
            <a:solidFill>
              <a:schemeClr val="bg1">
                <a:lumMod val="50000"/>
              </a:schemeClr>
            </a:solidFill>
          </a:ln>
        </p:spPr>
      </p:pic>
    </p:spTree>
    <p:extLst>
      <p:ext uri="{BB962C8B-B14F-4D97-AF65-F5344CB8AC3E}">
        <p14:creationId xmlns:p14="http://schemas.microsoft.com/office/powerpoint/2010/main" val="289758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Adding Custom Actions to the </a:t>
            </a:r>
            <a:r>
              <a:rPr lang="en-US" sz="2400" dirty="0" err="1" smtClean="0"/>
              <a:t>SiteActions</a:t>
            </a:r>
            <a:r>
              <a:rPr lang="en-US" sz="2400" dirty="0" smtClean="0"/>
              <a:t> Menu</a:t>
            </a:r>
            <a:endParaRPr lang="en-US" sz="2400" dirty="0"/>
          </a:p>
        </p:txBody>
      </p:sp>
      <p:sp>
        <p:nvSpPr>
          <p:cNvPr id="3" name="Content Placeholder 2"/>
          <p:cNvSpPr>
            <a:spLocks noGrp="1"/>
          </p:cNvSpPr>
          <p:nvPr>
            <p:ph idx="1"/>
          </p:nvPr>
        </p:nvSpPr>
        <p:spPr/>
        <p:txBody>
          <a:bodyPr/>
          <a:lstStyle/>
          <a:p>
            <a:r>
              <a:rPr lang="en-US" smtClean="0"/>
              <a:t>Adding menu commands to SiteActions menu</a:t>
            </a:r>
            <a:endParaRPr lang="en-US" dirty="0"/>
          </a:p>
        </p:txBody>
      </p:sp>
      <p:pic>
        <p:nvPicPr>
          <p:cNvPr id="5" name="Picture 4"/>
          <p:cNvPicPr>
            <a:picLocks noChangeAspect="1"/>
          </p:cNvPicPr>
          <p:nvPr/>
        </p:nvPicPr>
        <p:blipFill>
          <a:blip r:embed="rId2"/>
          <a:stretch>
            <a:fillRect/>
          </a:stretch>
        </p:blipFill>
        <p:spPr>
          <a:xfrm>
            <a:off x="2971800" y="2133600"/>
            <a:ext cx="5486400" cy="3559669"/>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609600" y="3840892"/>
            <a:ext cx="5257800" cy="2569549"/>
          </a:xfrm>
          <a:prstGeom prst="rect">
            <a:avLst/>
          </a:prstGeom>
          <a:ln>
            <a:solidFill>
              <a:schemeClr val="bg1">
                <a:lumMod val="50000"/>
              </a:schemeClr>
            </a:solidFill>
          </a:ln>
        </p:spPr>
      </p:pic>
      <p:sp>
        <p:nvSpPr>
          <p:cNvPr id="8" name="Rectangle 7"/>
          <p:cNvSpPr/>
          <p:nvPr/>
        </p:nvSpPr>
        <p:spPr>
          <a:xfrm>
            <a:off x="762000" y="4069972"/>
            <a:ext cx="5056004" cy="933163"/>
          </a:xfrm>
          <a:prstGeom prst="rect">
            <a:avLst/>
          </a:prstGeom>
          <a:noFill/>
          <a:ln w="95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0" y="5069953"/>
            <a:ext cx="5056004" cy="933163"/>
          </a:xfrm>
          <a:prstGeom prst="rect">
            <a:avLst/>
          </a:prstGeom>
          <a:noFill/>
          <a:ln w="95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8" idx="3"/>
          </p:cNvCxnSpPr>
          <p:nvPr/>
        </p:nvCxnSpPr>
        <p:spPr>
          <a:xfrm>
            <a:off x="5818004" y="4536554"/>
            <a:ext cx="1540738" cy="721246"/>
          </a:xfrm>
          <a:prstGeom prst="straightConnector1">
            <a:avLst/>
          </a:prstGeom>
          <a:ln w="95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p:cNvCxnSpPr>
          <p:nvPr/>
        </p:nvCxnSpPr>
        <p:spPr>
          <a:xfrm>
            <a:off x="5818004" y="5536535"/>
            <a:ext cx="1551624" cy="15179"/>
          </a:xfrm>
          <a:prstGeom prst="straightConnector1">
            <a:avLst/>
          </a:prstGeom>
          <a:ln w="95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895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an Angular App</a:t>
            </a:r>
            <a:endParaRPr lang="en-US" dirty="0"/>
          </a:p>
        </p:txBody>
      </p:sp>
      <p:sp>
        <p:nvSpPr>
          <p:cNvPr id="3" name="Content Placeholder 2"/>
          <p:cNvSpPr>
            <a:spLocks noGrp="1"/>
          </p:cNvSpPr>
          <p:nvPr>
            <p:ph idx="1"/>
          </p:nvPr>
        </p:nvSpPr>
        <p:spPr/>
        <p:txBody>
          <a:bodyPr>
            <a:normAutofit/>
          </a:bodyPr>
          <a:lstStyle/>
          <a:p>
            <a:r>
              <a:rPr lang="en-US" sz="2400" dirty="0" smtClean="0"/>
              <a:t>Angular apps can be injected using remote provisioning</a:t>
            </a:r>
          </a:p>
          <a:p>
            <a:pPr lvl="1"/>
            <a:r>
              <a:rPr lang="en-US" sz="2000" dirty="0" smtClean="0"/>
              <a:t>Angular App can be embedded in SharePoint UU</a:t>
            </a:r>
          </a:p>
          <a:p>
            <a:pPr lvl="1"/>
            <a:r>
              <a:rPr lang="en-US" sz="2000" dirty="0"/>
              <a:t>Angular App can </a:t>
            </a:r>
            <a:r>
              <a:rPr lang="en-US" sz="2000" dirty="0" smtClean="0"/>
              <a:t>be designed external to SharePoint UI</a:t>
            </a:r>
            <a:endParaRPr lang="en-US" sz="2000" dirty="0"/>
          </a:p>
        </p:txBody>
      </p:sp>
      <p:pic>
        <p:nvPicPr>
          <p:cNvPr id="4" name="Picture 3"/>
          <p:cNvPicPr>
            <a:picLocks noChangeAspect="1"/>
          </p:cNvPicPr>
          <p:nvPr/>
        </p:nvPicPr>
        <p:blipFill>
          <a:blip r:embed="rId2"/>
          <a:stretch>
            <a:fillRect/>
          </a:stretch>
        </p:blipFill>
        <p:spPr>
          <a:xfrm>
            <a:off x="1083384" y="2895600"/>
            <a:ext cx="7646959" cy="3141330"/>
          </a:xfrm>
          <a:prstGeom prst="rect">
            <a:avLst/>
          </a:prstGeom>
          <a:ln>
            <a:solidFill>
              <a:schemeClr val="bg1">
                <a:lumMod val="50000"/>
              </a:schemeClr>
            </a:solidFill>
          </a:ln>
        </p:spPr>
      </p:pic>
    </p:spTree>
    <p:extLst>
      <p:ext uri="{BB962C8B-B14F-4D97-AF65-F5344CB8AC3E}">
        <p14:creationId xmlns:p14="http://schemas.microsoft.com/office/powerpoint/2010/main" val="2683870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Provisioning Demo Console App</a:t>
            </a:r>
          </a:p>
        </p:txBody>
      </p:sp>
    </p:spTree>
    <p:extLst>
      <p:ext uri="{BB962C8B-B14F-4D97-AF65-F5344CB8AC3E}">
        <p14:creationId xmlns:p14="http://schemas.microsoft.com/office/powerpoint/2010/main" val="3350443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ü"/>
            </a:pPr>
            <a:r>
              <a:rPr lang="en-US" dirty="0" smtClean="0"/>
              <a:t>Understanding JavaScript Injection</a:t>
            </a:r>
          </a:p>
          <a:p>
            <a:pPr>
              <a:buFont typeface="Wingdings" panose="05000000000000000000" pitchFamily="2" charset="2"/>
              <a:buChar char="ü"/>
            </a:pPr>
            <a:r>
              <a:rPr lang="en-US" dirty="0"/>
              <a:t>JSOM Programming</a:t>
            </a:r>
          </a:p>
          <a:p>
            <a:pPr>
              <a:buFont typeface="Wingdings" panose="05000000000000000000" pitchFamily="2" charset="2"/>
              <a:buChar char="ü"/>
            </a:pPr>
            <a:r>
              <a:rPr lang="en-US" dirty="0" smtClean="0"/>
              <a:t>Remote Provisioning using CSOM</a:t>
            </a:r>
          </a:p>
          <a:p>
            <a:pPr>
              <a:buFont typeface="Wingdings" panose="05000000000000000000" pitchFamily="2" charset="2"/>
              <a:buChar char="Ø"/>
            </a:pPr>
            <a:r>
              <a:rPr lang="en-US" dirty="0"/>
              <a:t>Designing MDS-enabled Pages</a:t>
            </a:r>
            <a:endParaRPr lang="en-US" dirty="0" smtClean="0"/>
          </a:p>
          <a:p>
            <a:r>
              <a:rPr lang="en-US" dirty="0" err="1" smtClean="0"/>
              <a:t>JSLink</a:t>
            </a:r>
            <a:r>
              <a:rPr lang="en-US" dirty="0" smtClean="0"/>
              <a:t> and Client-side Rendering</a:t>
            </a:r>
          </a:p>
        </p:txBody>
      </p:sp>
    </p:spTree>
    <p:extLst>
      <p:ext uri="{BB962C8B-B14F-4D97-AF65-F5344CB8AC3E}">
        <p14:creationId xmlns:p14="http://schemas.microsoft.com/office/powerpoint/2010/main" val="2461203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Download Strategy (MDS)</a:t>
            </a:r>
            <a:endParaRPr lang="en-US" dirty="0"/>
          </a:p>
        </p:txBody>
      </p:sp>
      <p:sp>
        <p:nvSpPr>
          <p:cNvPr id="3" name="Content Placeholder 2"/>
          <p:cNvSpPr>
            <a:spLocks noGrp="1"/>
          </p:cNvSpPr>
          <p:nvPr>
            <p:ph idx="1"/>
          </p:nvPr>
        </p:nvSpPr>
        <p:spPr/>
        <p:txBody>
          <a:bodyPr/>
          <a:lstStyle/>
          <a:p>
            <a:r>
              <a:rPr lang="en-US" dirty="0" smtClean="0"/>
              <a:t>MDS creates SPA architecture for SharePoint site</a:t>
            </a:r>
          </a:p>
          <a:p>
            <a:pPr lvl="1"/>
            <a:r>
              <a:rPr lang="en-US" dirty="0" smtClean="0"/>
              <a:t>First page request loads MDS environment</a:t>
            </a:r>
          </a:p>
          <a:p>
            <a:pPr lvl="1"/>
            <a:r>
              <a:rPr lang="en-US" dirty="0" smtClean="0"/>
              <a:t>Page transitions involve AJAX request for page deltas</a:t>
            </a:r>
          </a:p>
          <a:p>
            <a:pPr lvl="1"/>
            <a:r>
              <a:rPr lang="en-US" dirty="0" smtClean="0"/>
              <a:t>Significantly complicates JavaScript programming</a:t>
            </a:r>
          </a:p>
          <a:p>
            <a:pPr lvl="1"/>
            <a:r>
              <a:rPr lang="en-US" dirty="0" smtClean="0"/>
              <a:t>Incorrect code results in double page processing</a:t>
            </a:r>
            <a:endParaRPr lang="en-US" dirty="0"/>
          </a:p>
          <a:p>
            <a:pPr lvl="1"/>
            <a:endParaRPr lang="en-US" dirty="0" smtClean="0"/>
          </a:p>
          <a:p>
            <a:r>
              <a:rPr lang="en-US" dirty="0" smtClean="0"/>
              <a:t>When do you have to deal with MDS?</a:t>
            </a:r>
          </a:p>
          <a:p>
            <a:pPr lvl="1"/>
            <a:r>
              <a:rPr lang="en-US" dirty="0" smtClean="0"/>
              <a:t>MDS enabled by default on Team sites</a:t>
            </a:r>
          </a:p>
          <a:p>
            <a:pPr lvl="1"/>
            <a:r>
              <a:rPr lang="en-US" dirty="0" smtClean="0"/>
              <a:t>MDS can be disabled on Team sites</a:t>
            </a:r>
          </a:p>
          <a:p>
            <a:pPr lvl="1"/>
            <a:r>
              <a:rPr lang="en-US" dirty="0" smtClean="0"/>
              <a:t>MDS not supported on Publishing Sites</a:t>
            </a:r>
            <a:endParaRPr lang="en-US" dirty="0"/>
          </a:p>
        </p:txBody>
      </p:sp>
    </p:spTree>
    <p:extLst>
      <p:ext uri="{BB962C8B-B14F-4D97-AF65-F5344CB8AC3E}">
        <p14:creationId xmlns:p14="http://schemas.microsoft.com/office/powerpoint/2010/main" val="545657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URLs in MDS Mode</a:t>
            </a:r>
            <a:endParaRPr lang="en-US" dirty="0"/>
          </a:p>
        </p:txBody>
      </p:sp>
      <p:sp>
        <p:nvSpPr>
          <p:cNvPr id="3" name="Content Placeholder 2"/>
          <p:cNvSpPr>
            <a:spLocks noGrp="1"/>
          </p:cNvSpPr>
          <p:nvPr>
            <p:ph idx="1"/>
          </p:nvPr>
        </p:nvSpPr>
        <p:spPr/>
        <p:txBody>
          <a:bodyPr>
            <a:normAutofit/>
          </a:bodyPr>
          <a:lstStyle/>
          <a:p>
            <a:r>
              <a:rPr lang="en-US" sz="2400" dirty="0" smtClean="0"/>
              <a:t>When a site has MDS feature enabled…</a:t>
            </a:r>
          </a:p>
          <a:p>
            <a:pPr lvl="1"/>
            <a:r>
              <a:rPr lang="en-US" sz="2000" dirty="0" smtClean="0"/>
              <a:t>MDS-enabled pages processed using MDS URLs</a:t>
            </a:r>
          </a:p>
          <a:p>
            <a:pPr lvl="1"/>
            <a:endParaRPr lang="en-US" sz="2000" dirty="0"/>
          </a:p>
          <a:p>
            <a:endParaRPr lang="en-US" sz="2400" dirty="0" smtClean="0"/>
          </a:p>
          <a:p>
            <a:endParaRPr lang="en-US" sz="2400" dirty="0" smtClean="0"/>
          </a:p>
          <a:p>
            <a:endParaRPr lang="en-US" sz="2400" dirty="0" smtClean="0"/>
          </a:p>
          <a:p>
            <a:pPr lvl="1"/>
            <a:r>
              <a:rPr lang="en-US" sz="2000" dirty="0" smtClean="0"/>
              <a:t>Pages not supporting MDS redirected to non-MDS URLs</a:t>
            </a:r>
            <a:endParaRPr lang="en-US" sz="2000" dirty="0"/>
          </a:p>
        </p:txBody>
      </p:sp>
      <p:pic>
        <p:nvPicPr>
          <p:cNvPr id="4" name="Picture 3"/>
          <p:cNvPicPr>
            <a:picLocks noChangeAspect="1"/>
          </p:cNvPicPr>
          <p:nvPr/>
        </p:nvPicPr>
        <p:blipFill rotWithShape="1">
          <a:blip r:embed="rId2"/>
          <a:srcRect r="12791"/>
          <a:stretch/>
        </p:blipFill>
        <p:spPr>
          <a:xfrm>
            <a:off x="1219201" y="4516403"/>
            <a:ext cx="7315200" cy="1303902"/>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62734" y="2393139"/>
            <a:ext cx="7371667" cy="1314169"/>
          </a:xfrm>
          <a:prstGeom prst="rect">
            <a:avLst/>
          </a:prstGeom>
          <a:ln>
            <a:solidFill>
              <a:schemeClr val="bg1">
                <a:lumMod val="50000"/>
              </a:schemeClr>
            </a:solidFill>
          </a:ln>
        </p:spPr>
      </p:pic>
    </p:spTree>
    <p:extLst>
      <p:ext uri="{BB962C8B-B14F-4D97-AF65-F5344CB8AC3E}">
        <p14:creationId xmlns:p14="http://schemas.microsoft.com/office/powerpoint/2010/main" val="1857940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err="1" smtClean="0"/>
              <a:t>SharePoint:ScriptLink</a:t>
            </a:r>
            <a:r>
              <a:rPr lang="en-US" dirty="0" smtClean="0"/>
              <a:t> Control</a:t>
            </a:r>
            <a:endParaRPr lang="en-US" dirty="0"/>
          </a:p>
        </p:txBody>
      </p:sp>
      <p:sp>
        <p:nvSpPr>
          <p:cNvPr id="4" name="Content Placeholder 3"/>
          <p:cNvSpPr>
            <a:spLocks noGrp="1"/>
          </p:cNvSpPr>
          <p:nvPr>
            <p:ph idx="1"/>
          </p:nvPr>
        </p:nvSpPr>
        <p:spPr/>
        <p:txBody>
          <a:bodyPr/>
          <a:lstStyle/>
          <a:p>
            <a:r>
              <a:rPr lang="en-US" dirty="0" smtClean="0"/>
              <a:t>When designing pages for MDS mode</a:t>
            </a:r>
          </a:p>
          <a:p>
            <a:pPr lvl="1"/>
            <a:r>
              <a:rPr lang="en-US" dirty="0" smtClean="0"/>
              <a:t>Do not use script tags because they break MDS mode</a:t>
            </a:r>
          </a:p>
          <a:p>
            <a:pPr lvl="1"/>
            <a:r>
              <a:rPr lang="en-US" dirty="0" smtClean="0"/>
              <a:t>Use the </a:t>
            </a:r>
            <a:r>
              <a:rPr lang="en-US" dirty="0" err="1" smtClean="0"/>
              <a:t>SharePoint:ScriptLink</a:t>
            </a:r>
            <a:r>
              <a:rPr lang="en-US" dirty="0" smtClean="0"/>
              <a:t> control instead</a:t>
            </a:r>
          </a:p>
          <a:p>
            <a:pPr lvl="1"/>
            <a:r>
              <a:rPr lang="en-US" dirty="0" smtClean="0"/>
              <a:t>Link to JavaScript files uploaded inside to the site</a:t>
            </a:r>
          </a:p>
        </p:txBody>
      </p:sp>
      <p:pic>
        <p:nvPicPr>
          <p:cNvPr id="3" name="Picture 2"/>
          <p:cNvPicPr>
            <a:picLocks noChangeAspect="1"/>
          </p:cNvPicPr>
          <p:nvPr/>
        </p:nvPicPr>
        <p:blipFill>
          <a:blip r:embed="rId2"/>
          <a:stretch>
            <a:fillRect/>
          </a:stretch>
        </p:blipFill>
        <p:spPr>
          <a:xfrm>
            <a:off x="1219200" y="3352800"/>
            <a:ext cx="6861906" cy="3352800"/>
          </a:xfrm>
          <a:prstGeom prst="rect">
            <a:avLst/>
          </a:prstGeom>
          <a:ln>
            <a:solidFill>
              <a:schemeClr val="bg1">
                <a:lumMod val="50000"/>
              </a:schemeClr>
            </a:solidFill>
          </a:ln>
        </p:spPr>
      </p:pic>
    </p:spTree>
    <p:extLst>
      <p:ext uri="{BB962C8B-B14F-4D97-AF65-F5344CB8AC3E}">
        <p14:creationId xmlns:p14="http://schemas.microsoft.com/office/powerpoint/2010/main" val="2787868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When in MDS Mode?</a:t>
            </a:r>
            <a:endParaRPr lang="en-US" dirty="0"/>
          </a:p>
        </p:txBody>
      </p:sp>
      <p:sp>
        <p:nvSpPr>
          <p:cNvPr id="3" name="Content Placeholder 2"/>
          <p:cNvSpPr>
            <a:spLocks noGrp="1"/>
          </p:cNvSpPr>
          <p:nvPr>
            <p:ph idx="1"/>
          </p:nvPr>
        </p:nvSpPr>
        <p:spPr/>
        <p:txBody>
          <a:bodyPr>
            <a:normAutofit/>
          </a:bodyPr>
          <a:lstStyle/>
          <a:p>
            <a:r>
              <a:rPr lang="en-US" sz="2400" dirty="0" smtClean="0"/>
              <a:t>On the first page load</a:t>
            </a:r>
            <a:endParaRPr lang="en-US" sz="2400" dirty="0" smtClean="0"/>
          </a:p>
          <a:p>
            <a:pPr lvl="1"/>
            <a:r>
              <a:rPr lang="en-US" sz="2000" dirty="0" smtClean="0"/>
              <a:t>Processing occurs just like </a:t>
            </a:r>
            <a:r>
              <a:rPr lang="en-US" sz="2000" dirty="0" smtClean="0"/>
              <a:t>non-MDS page load – all </a:t>
            </a:r>
            <a:r>
              <a:rPr lang="en-US" sz="2000" dirty="0" smtClean="0"/>
              <a:t>events </a:t>
            </a:r>
            <a:r>
              <a:rPr lang="en-US" sz="2000" dirty="0" smtClean="0"/>
              <a:t>fire</a:t>
            </a:r>
          </a:p>
          <a:p>
            <a:endParaRPr lang="en-US" sz="2400" dirty="0" smtClean="0"/>
          </a:p>
          <a:p>
            <a:r>
              <a:rPr lang="en-US" sz="2400" dirty="0" smtClean="0"/>
              <a:t>On subsequent MDS page transitions</a:t>
            </a:r>
            <a:endParaRPr lang="en-US" sz="2400" dirty="0" smtClean="0"/>
          </a:p>
          <a:p>
            <a:pPr lvl="1"/>
            <a:r>
              <a:rPr lang="en-US" sz="2000" dirty="0" smtClean="0"/>
              <a:t>JavaScript </a:t>
            </a:r>
            <a:r>
              <a:rPr lang="en-US" sz="2000" dirty="0" smtClean="0"/>
              <a:t>files are not </a:t>
            </a:r>
            <a:r>
              <a:rPr lang="en-US" sz="2000" dirty="0" smtClean="0"/>
              <a:t>reparsed</a:t>
            </a:r>
          </a:p>
          <a:p>
            <a:pPr lvl="1"/>
            <a:r>
              <a:rPr lang="en-US" sz="2000" dirty="0" smtClean="0"/>
              <a:t>Inline code does not execute</a:t>
            </a:r>
          </a:p>
          <a:p>
            <a:pPr lvl="1"/>
            <a:r>
              <a:rPr lang="en-US" sz="2000" dirty="0" smtClean="0"/>
              <a:t>jQuery document ready event handler does not run</a:t>
            </a:r>
          </a:p>
          <a:p>
            <a:pPr lvl="1"/>
            <a:r>
              <a:rPr lang="en-US" sz="2000" dirty="0" smtClean="0"/>
              <a:t>SharePoint </a:t>
            </a:r>
            <a:r>
              <a:rPr lang="en-US" sz="2000" dirty="0" smtClean="0"/>
              <a:t>load event </a:t>
            </a:r>
            <a:r>
              <a:rPr lang="en-US" sz="2000" dirty="0" smtClean="0"/>
              <a:t>handler does not run</a:t>
            </a:r>
          </a:p>
          <a:p>
            <a:pPr lvl="1"/>
            <a:r>
              <a:rPr lang="en-US" sz="2000" dirty="0" smtClean="0"/>
              <a:t>MDS performs garbage </a:t>
            </a:r>
            <a:r>
              <a:rPr lang="en-US" sz="2000" dirty="0" smtClean="0"/>
              <a:t>collection to purge global variables</a:t>
            </a:r>
            <a:endParaRPr lang="en-US" sz="2000" dirty="0" smtClean="0"/>
          </a:p>
        </p:txBody>
      </p:sp>
    </p:spTree>
    <p:extLst>
      <p:ext uri="{BB962C8B-B14F-4D97-AF65-F5344CB8AC3E}">
        <p14:creationId xmlns:p14="http://schemas.microsoft.com/office/powerpoint/2010/main" val="149355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Affected with Scripting Disabled</a:t>
            </a:r>
            <a:endParaRPr lang="en-US" dirty="0"/>
          </a:p>
        </p:txBody>
      </p:sp>
      <p:sp>
        <p:nvSpPr>
          <p:cNvPr id="3" name="Content Placeholder 2"/>
          <p:cNvSpPr>
            <a:spLocks noGrp="1"/>
          </p:cNvSpPr>
          <p:nvPr>
            <p:ph idx="1"/>
          </p:nvPr>
        </p:nvSpPr>
        <p:spPr/>
        <p:txBody>
          <a:bodyPr/>
          <a:lstStyle/>
          <a:p>
            <a:r>
              <a:rPr lang="en-US" dirty="0" smtClean="0"/>
              <a:t>When scripting is disabled…</a:t>
            </a:r>
          </a:p>
          <a:p>
            <a:pPr lvl="1"/>
            <a:r>
              <a:rPr lang="en-US" dirty="0" smtClean="0"/>
              <a:t>Many links removed from Site Settings page</a:t>
            </a:r>
          </a:p>
          <a:p>
            <a:pPr lvl="1"/>
            <a:r>
              <a:rPr lang="en-US" dirty="0" smtClean="0"/>
              <a:t>SharePoint Designer capabilities reduced</a:t>
            </a:r>
          </a:p>
          <a:p>
            <a:pPr lvl="1"/>
            <a:r>
              <a:rPr lang="en-US" dirty="0" smtClean="0"/>
              <a:t>You cannot edit master pages or page layouts</a:t>
            </a:r>
          </a:p>
          <a:p>
            <a:pPr lvl="1"/>
            <a:r>
              <a:rPr lang="en-US" dirty="0" smtClean="0"/>
              <a:t>You cannot edit theme for current site</a:t>
            </a:r>
          </a:p>
          <a:p>
            <a:pPr lvl="1"/>
            <a:r>
              <a:rPr lang="en-US" dirty="0" smtClean="0"/>
              <a:t>Many Web Parts are missing (e.g. Script Editor)</a:t>
            </a:r>
          </a:p>
          <a:p>
            <a:pPr lvl="1"/>
            <a:r>
              <a:rPr lang="en-US" dirty="0" smtClean="0"/>
              <a:t>Users cannot upload .</a:t>
            </a:r>
            <a:r>
              <a:rPr lang="en-US" dirty="0" err="1" smtClean="0"/>
              <a:t>aspx</a:t>
            </a:r>
            <a:r>
              <a:rPr lang="en-US" dirty="0" smtClean="0"/>
              <a:t> files to document libraries</a:t>
            </a:r>
          </a:p>
          <a:p>
            <a:pPr lvl="1"/>
            <a:endParaRPr lang="en-US" dirty="0" smtClean="0"/>
          </a:p>
          <a:p>
            <a:r>
              <a:rPr lang="en-US" dirty="0" smtClean="0"/>
              <a:t>Scripting must be enabled at </a:t>
            </a:r>
            <a:r>
              <a:rPr lang="en-US" dirty="0" smtClean="0"/>
              <a:t>the site </a:t>
            </a:r>
            <a:r>
              <a:rPr lang="en-US" dirty="0" smtClean="0"/>
              <a:t>level</a:t>
            </a:r>
          </a:p>
          <a:p>
            <a:pPr lvl="1"/>
            <a:r>
              <a:rPr lang="en-US" dirty="0" smtClean="0"/>
              <a:t>Can be done by configuring SPO tenancy policy</a:t>
            </a:r>
          </a:p>
          <a:p>
            <a:pPr lvl="1"/>
            <a:r>
              <a:rPr lang="en-US" dirty="0" smtClean="0"/>
              <a:t>Can be done using PowerShell or CSOM</a:t>
            </a:r>
            <a:endParaRPr lang="en-US" dirty="0" smtClean="0"/>
          </a:p>
          <a:p>
            <a:pPr lvl="1"/>
            <a:endParaRPr lang="en-US" dirty="0"/>
          </a:p>
        </p:txBody>
      </p:sp>
    </p:spTree>
    <p:extLst>
      <p:ext uri="{BB962C8B-B14F-4D97-AF65-F5344CB8AC3E}">
        <p14:creationId xmlns:p14="http://schemas.microsoft.com/office/powerpoint/2010/main" val="3850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Garbage Collection</a:t>
            </a:r>
            <a:endParaRPr lang="en-US" dirty="0"/>
          </a:p>
        </p:txBody>
      </p:sp>
      <p:sp>
        <p:nvSpPr>
          <p:cNvPr id="3" name="Content Placeholder 2"/>
          <p:cNvSpPr>
            <a:spLocks noGrp="1"/>
          </p:cNvSpPr>
          <p:nvPr>
            <p:ph idx="1"/>
          </p:nvPr>
        </p:nvSpPr>
        <p:spPr/>
        <p:txBody>
          <a:bodyPr>
            <a:normAutofit/>
          </a:bodyPr>
          <a:lstStyle/>
          <a:p>
            <a:r>
              <a:rPr lang="en-US" sz="2400" dirty="0" smtClean="0"/>
              <a:t>MDS performs garbage collection</a:t>
            </a:r>
          </a:p>
          <a:p>
            <a:pPr lvl="1"/>
            <a:r>
              <a:rPr lang="en-US" sz="2000" dirty="0" smtClean="0"/>
              <a:t>Global variables are purged during page transitions</a:t>
            </a:r>
          </a:p>
          <a:p>
            <a:pPr lvl="1"/>
            <a:r>
              <a:rPr lang="en-US" sz="2000" dirty="0" smtClean="0"/>
              <a:t>MDS garbage collection prevents memory bloat</a:t>
            </a:r>
          </a:p>
          <a:p>
            <a:pPr lvl="1"/>
            <a:r>
              <a:rPr lang="en-US" sz="2000" dirty="0" smtClean="0"/>
              <a:t>MDS </a:t>
            </a:r>
            <a:r>
              <a:rPr lang="en-US" sz="2000" dirty="0"/>
              <a:t>garbage collection </a:t>
            </a:r>
            <a:r>
              <a:rPr lang="en-US" sz="2000" dirty="0" smtClean="0"/>
              <a:t>requires your attention</a:t>
            </a:r>
          </a:p>
          <a:p>
            <a:endParaRPr lang="en-US" sz="2400" dirty="0" smtClean="0"/>
          </a:p>
          <a:p>
            <a:r>
              <a:rPr lang="en-US" sz="2400" dirty="0" smtClean="0"/>
              <a:t>Creating global variables that survive garbage collections</a:t>
            </a:r>
          </a:p>
          <a:p>
            <a:pPr lvl="1"/>
            <a:r>
              <a:rPr lang="en-US" sz="2000" dirty="0" smtClean="0"/>
              <a:t>Create global variable by registering it as an ASP.NET namespace</a:t>
            </a:r>
          </a:p>
          <a:p>
            <a:pPr lvl="1"/>
            <a:endParaRPr lang="en-US" sz="2000" dirty="0"/>
          </a:p>
          <a:p>
            <a:endParaRPr lang="en-US" sz="2400" dirty="0" smtClean="0"/>
          </a:p>
          <a:p>
            <a:pPr lvl="1"/>
            <a:endParaRPr lang="en-US" sz="2000" dirty="0" smtClean="0"/>
          </a:p>
        </p:txBody>
      </p:sp>
      <p:pic>
        <p:nvPicPr>
          <p:cNvPr id="4" name="Picture 3"/>
          <p:cNvPicPr>
            <a:picLocks noChangeAspect="1"/>
          </p:cNvPicPr>
          <p:nvPr/>
        </p:nvPicPr>
        <p:blipFill>
          <a:blip r:embed="rId2"/>
          <a:stretch>
            <a:fillRect/>
          </a:stretch>
        </p:blipFill>
        <p:spPr>
          <a:xfrm>
            <a:off x="1143000" y="4495800"/>
            <a:ext cx="6624320" cy="1524000"/>
          </a:xfrm>
          <a:prstGeom prst="rect">
            <a:avLst/>
          </a:prstGeom>
          <a:ln>
            <a:solidFill>
              <a:schemeClr val="bg1">
                <a:lumMod val="50000"/>
              </a:schemeClr>
            </a:solidFill>
          </a:ln>
        </p:spPr>
      </p:pic>
    </p:spTree>
    <p:extLst>
      <p:ext uri="{BB962C8B-B14F-4D97-AF65-F5344CB8AC3E}">
        <p14:creationId xmlns:p14="http://schemas.microsoft.com/office/powerpoint/2010/main" val="47962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MDS and Non-MDS Page Loads</a:t>
            </a:r>
            <a:endParaRPr lang="en-US" dirty="0"/>
          </a:p>
        </p:txBody>
      </p:sp>
      <p:pic>
        <p:nvPicPr>
          <p:cNvPr id="4" name="Picture 3"/>
          <p:cNvPicPr>
            <a:picLocks noChangeAspect="1"/>
          </p:cNvPicPr>
          <p:nvPr/>
        </p:nvPicPr>
        <p:blipFill>
          <a:blip r:embed="rId2"/>
          <a:stretch>
            <a:fillRect/>
          </a:stretch>
        </p:blipFill>
        <p:spPr>
          <a:xfrm>
            <a:off x="533400" y="1295400"/>
            <a:ext cx="6124575" cy="5257800"/>
          </a:xfrm>
          <a:prstGeom prst="rect">
            <a:avLst/>
          </a:prstGeom>
          <a:ln>
            <a:solidFill>
              <a:schemeClr val="bg1">
                <a:lumMod val="50000"/>
              </a:schemeClr>
            </a:solidFill>
          </a:ln>
        </p:spPr>
      </p:pic>
    </p:spTree>
    <p:extLst>
      <p:ext uri="{BB962C8B-B14F-4D97-AF65-F5344CB8AC3E}">
        <p14:creationId xmlns:p14="http://schemas.microsoft.com/office/powerpoint/2010/main" val="296419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MDS Events</a:t>
            </a:r>
            <a:endParaRPr lang="en-US" dirty="0"/>
          </a:p>
        </p:txBody>
      </p:sp>
      <p:sp>
        <p:nvSpPr>
          <p:cNvPr id="3" name="Content Placeholder 2"/>
          <p:cNvSpPr>
            <a:spLocks noGrp="1"/>
          </p:cNvSpPr>
          <p:nvPr>
            <p:ph idx="1"/>
          </p:nvPr>
        </p:nvSpPr>
        <p:spPr/>
        <p:txBody>
          <a:bodyPr/>
          <a:lstStyle/>
          <a:p>
            <a:r>
              <a:rPr lang="en-US" dirty="0"/>
              <a:t>MDS </a:t>
            </a:r>
            <a:r>
              <a:rPr lang="en-US" dirty="0" smtClean="0"/>
              <a:t>events occur during page transitions</a:t>
            </a:r>
            <a:endParaRPr lang="en-US" dirty="0"/>
          </a:p>
          <a:p>
            <a:pPr lvl="1"/>
            <a:r>
              <a:rPr lang="en-US" dirty="0"/>
              <a:t>Request Initialized</a:t>
            </a:r>
          </a:p>
          <a:p>
            <a:pPr lvl="1"/>
            <a:r>
              <a:rPr lang="en-US" dirty="0"/>
              <a:t>Begin Request</a:t>
            </a:r>
          </a:p>
          <a:p>
            <a:pPr lvl="1"/>
            <a:r>
              <a:rPr lang="en-US" dirty="0"/>
              <a:t>End Request</a:t>
            </a:r>
          </a:p>
          <a:p>
            <a:endParaRPr lang="en-US" dirty="0"/>
          </a:p>
          <a:p>
            <a:r>
              <a:rPr lang="en-US" sz="2000" b="1" dirty="0" err="1" smtClean="0">
                <a:latin typeface="Lucida Console" panose="020B0609040504020204" pitchFamily="49" charset="0"/>
              </a:rPr>
              <a:t>asyncDeltaManager</a:t>
            </a:r>
            <a:r>
              <a:rPr lang="en-US" dirty="0" smtClean="0"/>
              <a:t> used to add event handlers</a:t>
            </a:r>
            <a:endParaRPr lang="en-US" dirty="0"/>
          </a:p>
          <a:p>
            <a:pPr lvl="1"/>
            <a:r>
              <a:rPr lang="en-US" sz="1800" b="1" dirty="0" err="1" smtClean="0">
                <a:latin typeface="Lucida Console" panose="020B0609040504020204" pitchFamily="49" charset="0"/>
              </a:rPr>
              <a:t>add_initializeRequest</a:t>
            </a:r>
            <a:endParaRPr lang="en-US" sz="1800" b="1" dirty="0">
              <a:latin typeface="Lucida Console" panose="020B0609040504020204" pitchFamily="49" charset="0"/>
            </a:endParaRPr>
          </a:p>
          <a:p>
            <a:pPr lvl="1"/>
            <a:r>
              <a:rPr lang="en-US" sz="1800" b="1" dirty="0" err="1" smtClean="0">
                <a:latin typeface="Lucida Console" panose="020B0609040504020204" pitchFamily="49" charset="0"/>
              </a:rPr>
              <a:t>add_beginRequest</a:t>
            </a:r>
            <a:endParaRPr lang="en-US" sz="1800" b="1" dirty="0">
              <a:latin typeface="Lucida Console" panose="020B0609040504020204" pitchFamily="49" charset="0"/>
            </a:endParaRPr>
          </a:p>
          <a:p>
            <a:pPr lvl="1"/>
            <a:r>
              <a:rPr lang="en-US" sz="1800" b="1" dirty="0" err="1" smtClean="0">
                <a:latin typeface="Lucida Console" panose="020B0609040504020204" pitchFamily="49" charset="0"/>
              </a:rPr>
              <a:t>add_endRequest</a:t>
            </a:r>
            <a:endParaRPr lang="en-US" sz="1800" b="1" dirty="0">
              <a:latin typeface="Lucida Console" panose="020B0609040504020204" pitchFamily="49" charset="0"/>
            </a:endParaRPr>
          </a:p>
        </p:txBody>
      </p:sp>
    </p:spTree>
    <p:extLst>
      <p:ext uri="{BB962C8B-B14F-4D97-AF65-F5344CB8AC3E}">
        <p14:creationId xmlns:p14="http://schemas.microsoft.com/office/powerpoint/2010/main" val="1862712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MDS Events on Page Transitions</a:t>
            </a:r>
            <a:endParaRPr lang="en-US" dirty="0"/>
          </a:p>
        </p:txBody>
      </p:sp>
      <p:pic>
        <p:nvPicPr>
          <p:cNvPr id="4" name="Picture 3"/>
          <p:cNvPicPr>
            <a:picLocks noChangeAspect="1"/>
          </p:cNvPicPr>
          <p:nvPr/>
        </p:nvPicPr>
        <p:blipFill rotWithShape="1">
          <a:blip r:embed="rId2"/>
          <a:srcRect t="72529"/>
          <a:stretch/>
        </p:blipFill>
        <p:spPr>
          <a:xfrm>
            <a:off x="228600" y="1185414"/>
            <a:ext cx="5818346" cy="1372152"/>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2057400" y="2743200"/>
            <a:ext cx="6858953" cy="3945255"/>
          </a:xfrm>
          <a:prstGeom prst="rect">
            <a:avLst/>
          </a:prstGeom>
          <a:ln>
            <a:solidFill>
              <a:schemeClr val="bg1">
                <a:lumMod val="50000"/>
              </a:schemeClr>
            </a:solidFill>
          </a:ln>
        </p:spPr>
      </p:pic>
    </p:spTree>
    <p:extLst>
      <p:ext uri="{BB962C8B-B14F-4D97-AF65-F5344CB8AC3E}">
        <p14:creationId xmlns:p14="http://schemas.microsoft.com/office/powerpoint/2010/main" val="1034750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ü"/>
            </a:pPr>
            <a:r>
              <a:rPr lang="en-US" dirty="0" smtClean="0"/>
              <a:t>Understanding JavaScript Injection</a:t>
            </a:r>
          </a:p>
          <a:p>
            <a:pPr>
              <a:buFont typeface="Wingdings" panose="05000000000000000000" pitchFamily="2" charset="2"/>
              <a:buChar char="ü"/>
            </a:pPr>
            <a:r>
              <a:rPr lang="en-US" dirty="0"/>
              <a:t>JSOM Programming</a:t>
            </a:r>
          </a:p>
          <a:p>
            <a:pPr>
              <a:buFont typeface="Wingdings" panose="05000000000000000000" pitchFamily="2" charset="2"/>
              <a:buChar char="ü"/>
            </a:pPr>
            <a:r>
              <a:rPr lang="en-US" dirty="0" smtClean="0"/>
              <a:t>Remote Provisioning using CSOM</a:t>
            </a:r>
          </a:p>
          <a:p>
            <a:pPr>
              <a:buFont typeface="Wingdings" panose="05000000000000000000" pitchFamily="2" charset="2"/>
              <a:buChar char="ü"/>
            </a:pPr>
            <a:r>
              <a:rPr lang="en-US" dirty="0"/>
              <a:t>Designing MDS-enabled Pages </a:t>
            </a:r>
            <a:endParaRPr lang="en-US" dirty="0" smtClean="0"/>
          </a:p>
          <a:p>
            <a:pPr>
              <a:buFont typeface="Wingdings" panose="05000000000000000000" pitchFamily="2" charset="2"/>
              <a:buChar char="ü"/>
            </a:pPr>
            <a:r>
              <a:rPr lang="en-US" dirty="0" err="1" smtClean="0"/>
              <a:t>JSLink</a:t>
            </a:r>
            <a:r>
              <a:rPr lang="en-US" dirty="0" smtClean="0"/>
              <a:t> </a:t>
            </a:r>
            <a:r>
              <a:rPr lang="en-US" dirty="0" smtClean="0"/>
              <a:t>and Client-side Rendering</a:t>
            </a:r>
          </a:p>
        </p:txBody>
      </p:sp>
    </p:spTree>
    <p:extLst>
      <p:ext uri="{BB962C8B-B14F-4D97-AF65-F5344CB8AC3E}">
        <p14:creationId xmlns:p14="http://schemas.microsoft.com/office/powerpoint/2010/main" val="4083449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Attaching Custom Scripts using JSLink</a:t>
            </a:r>
            <a:endParaRPr lang="en-US" dirty="0"/>
          </a:p>
        </p:txBody>
      </p:sp>
      <p:sp>
        <p:nvSpPr>
          <p:cNvPr id="3" name="Content Placeholder 2"/>
          <p:cNvSpPr>
            <a:spLocks noGrp="1"/>
          </p:cNvSpPr>
          <p:nvPr>
            <p:ph idx="1"/>
          </p:nvPr>
        </p:nvSpPr>
        <p:spPr/>
        <p:txBody>
          <a:bodyPr>
            <a:normAutofit/>
          </a:bodyPr>
          <a:lstStyle/>
          <a:p>
            <a:r>
              <a:rPr lang="en-US" sz="2400" dirty="0" err="1" smtClean="0"/>
              <a:t>JSLink</a:t>
            </a:r>
            <a:r>
              <a:rPr lang="en-US" sz="2400" dirty="0" smtClean="0"/>
              <a:t> property can attach custom script to</a:t>
            </a:r>
          </a:p>
          <a:p>
            <a:pPr lvl="1"/>
            <a:r>
              <a:rPr lang="en-US" sz="2000" dirty="0" smtClean="0"/>
              <a:t>List Views</a:t>
            </a:r>
          </a:p>
          <a:p>
            <a:pPr lvl="1"/>
            <a:r>
              <a:rPr lang="en-US" sz="2000" dirty="0" smtClean="0"/>
              <a:t>List Forms (e.g. New / Edit / Display forms)</a:t>
            </a:r>
          </a:p>
          <a:p>
            <a:pPr lvl="1"/>
            <a:r>
              <a:rPr lang="en-US" sz="2000" dirty="0" smtClean="0"/>
              <a:t>List View Web Parts and List Form Web Parts</a:t>
            </a:r>
          </a:p>
          <a:p>
            <a:pPr lvl="1"/>
            <a:r>
              <a:rPr lang="en-US" sz="2000" dirty="0" smtClean="0"/>
              <a:t>Site Columns and Content Types</a:t>
            </a:r>
          </a:p>
          <a:p>
            <a:pPr lvl="1"/>
            <a:endParaRPr lang="en-US" sz="2000" dirty="0"/>
          </a:p>
        </p:txBody>
      </p:sp>
      <p:pic>
        <p:nvPicPr>
          <p:cNvPr id="4" name="Picture 3"/>
          <p:cNvPicPr>
            <a:picLocks noChangeAspect="1"/>
          </p:cNvPicPr>
          <p:nvPr/>
        </p:nvPicPr>
        <p:blipFill>
          <a:blip r:embed="rId2"/>
          <a:stretch>
            <a:fillRect/>
          </a:stretch>
        </p:blipFill>
        <p:spPr>
          <a:xfrm>
            <a:off x="1143000" y="3429000"/>
            <a:ext cx="6324600" cy="3252859"/>
          </a:xfrm>
          <a:prstGeom prst="rect">
            <a:avLst/>
          </a:prstGeom>
          <a:ln>
            <a:solidFill>
              <a:schemeClr val="bg1">
                <a:lumMod val="50000"/>
              </a:schemeClr>
            </a:solidFill>
          </a:ln>
        </p:spPr>
      </p:pic>
    </p:spTree>
    <p:extLst>
      <p:ext uri="{BB962C8B-B14F-4D97-AF65-F5344CB8AC3E}">
        <p14:creationId xmlns:p14="http://schemas.microsoft.com/office/powerpoint/2010/main" val="4124896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Client-side Rendering (CSR)</a:t>
            </a:r>
            <a:endParaRPr lang="en-US" dirty="0"/>
          </a:p>
        </p:txBody>
      </p:sp>
      <p:pic>
        <p:nvPicPr>
          <p:cNvPr id="3" name="Picture 2"/>
          <p:cNvPicPr>
            <a:picLocks noChangeAspect="1"/>
          </p:cNvPicPr>
          <p:nvPr/>
        </p:nvPicPr>
        <p:blipFill>
          <a:blip r:embed="rId2"/>
          <a:stretch>
            <a:fillRect/>
          </a:stretch>
        </p:blipFill>
        <p:spPr>
          <a:xfrm>
            <a:off x="685800" y="1143000"/>
            <a:ext cx="7772400" cy="5610225"/>
          </a:xfrm>
          <a:prstGeom prst="rect">
            <a:avLst/>
          </a:prstGeom>
          <a:ln>
            <a:solidFill>
              <a:schemeClr val="bg1">
                <a:lumMod val="50000"/>
              </a:schemeClr>
            </a:solidFill>
          </a:ln>
        </p:spPr>
      </p:pic>
    </p:spTree>
    <p:extLst>
      <p:ext uri="{BB962C8B-B14F-4D97-AF65-F5344CB8AC3E}">
        <p14:creationId xmlns:p14="http://schemas.microsoft.com/office/powerpoint/2010/main" val="770161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85800" y="1214787"/>
            <a:ext cx="4638659" cy="2460814"/>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Implementing Custom Rendering Logic</a:t>
            </a:r>
            <a:endParaRPr lang="en-US" dirty="0"/>
          </a:p>
        </p:txBody>
      </p:sp>
      <p:pic>
        <p:nvPicPr>
          <p:cNvPr id="4" name="Picture 3"/>
          <p:cNvPicPr>
            <a:picLocks noChangeAspect="1"/>
          </p:cNvPicPr>
          <p:nvPr/>
        </p:nvPicPr>
        <p:blipFill>
          <a:blip r:embed="rId3"/>
          <a:stretch>
            <a:fillRect/>
          </a:stretch>
        </p:blipFill>
        <p:spPr>
          <a:xfrm>
            <a:off x="4223656" y="3849904"/>
            <a:ext cx="4397026" cy="74028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223656" y="4649949"/>
            <a:ext cx="4741640" cy="2074069"/>
          </a:xfrm>
          <a:prstGeom prst="rect">
            <a:avLst/>
          </a:prstGeom>
          <a:ln>
            <a:solidFill>
              <a:schemeClr val="bg1">
                <a:lumMod val="50000"/>
              </a:schemeClr>
            </a:solidFill>
          </a:ln>
        </p:spPr>
      </p:pic>
      <p:pic>
        <p:nvPicPr>
          <p:cNvPr id="7" name="Picture 6"/>
          <p:cNvPicPr>
            <a:picLocks noChangeAspect="1"/>
          </p:cNvPicPr>
          <p:nvPr/>
        </p:nvPicPr>
        <p:blipFill rotWithShape="1">
          <a:blip r:embed="rId5"/>
          <a:srcRect l="4902" t="39388" r="8824" b="21223"/>
          <a:stretch/>
        </p:blipFill>
        <p:spPr>
          <a:xfrm>
            <a:off x="185057" y="4114800"/>
            <a:ext cx="3581400" cy="1180248"/>
          </a:xfrm>
          <a:prstGeom prst="rect">
            <a:avLst/>
          </a:prstGeom>
          <a:ln>
            <a:solidFill>
              <a:schemeClr val="bg1">
                <a:lumMod val="50000"/>
              </a:schemeClr>
            </a:solidFill>
          </a:ln>
        </p:spPr>
      </p:pic>
      <p:cxnSp>
        <p:nvCxnSpPr>
          <p:cNvPr id="9" name="Straight Arrow Connector 8"/>
          <p:cNvCxnSpPr/>
          <p:nvPr/>
        </p:nvCxnSpPr>
        <p:spPr>
          <a:xfrm flipV="1">
            <a:off x="2371529" y="3998400"/>
            <a:ext cx="1789923" cy="761998"/>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09325" y="4760398"/>
            <a:ext cx="1852127" cy="11640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639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ü"/>
            </a:pPr>
            <a:r>
              <a:rPr lang="en-US" dirty="0" smtClean="0"/>
              <a:t>Understanding JavaScript Injection</a:t>
            </a:r>
          </a:p>
          <a:p>
            <a:pPr>
              <a:buFont typeface="Wingdings" panose="05000000000000000000" pitchFamily="2" charset="2"/>
              <a:buChar char="ü"/>
            </a:pPr>
            <a:r>
              <a:rPr lang="en-US" dirty="0"/>
              <a:t>JSOM Programming</a:t>
            </a:r>
          </a:p>
          <a:p>
            <a:pPr>
              <a:buFont typeface="Wingdings" panose="05000000000000000000" pitchFamily="2" charset="2"/>
              <a:buChar char="ü"/>
            </a:pPr>
            <a:r>
              <a:rPr lang="en-US" dirty="0" smtClean="0"/>
              <a:t>Remote Provisioning using CSOM</a:t>
            </a:r>
          </a:p>
          <a:p>
            <a:pPr>
              <a:buFont typeface="Wingdings" panose="05000000000000000000" pitchFamily="2" charset="2"/>
              <a:buChar char="ü"/>
            </a:pPr>
            <a:r>
              <a:rPr lang="en-US" dirty="0"/>
              <a:t>Designing MDS-enabled Pages </a:t>
            </a:r>
            <a:endParaRPr lang="en-US" dirty="0" smtClean="0"/>
          </a:p>
          <a:p>
            <a:pPr>
              <a:buFont typeface="Wingdings" panose="05000000000000000000" pitchFamily="2" charset="2"/>
              <a:buChar char="ü"/>
            </a:pPr>
            <a:r>
              <a:rPr lang="en-US" dirty="0" err="1" smtClean="0"/>
              <a:t>JSLink</a:t>
            </a:r>
            <a:r>
              <a:rPr lang="en-US" dirty="0" smtClean="0"/>
              <a:t> </a:t>
            </a:r>
            <a:r>
              <a:rPr lang="en-US" dirty="0" smtClean="0"/>
              <a:t>and Client-side Rendering</a:t>
            </a:r>
          </a:p>
        </p:txBody>
      </p:sp>
    </p:spTree>
    <p:extLst>
      <p:ext uri="{BB962C8B-B14F-4D97-AF65-F5344CB8AC3E}">
        <p14:creationId xmlns:p14="http://schemas.microsoft.com/office/powerpoint/2010/main" val="796417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Scripting Being Disabled</a:t>
            </a:r>
            <a:endParaRPr lang="en-US" dirty="0"/>
          </a:p>
        </p:txBody>
      </p:sp>
      <p:sp>
        <p:nvSpPr>
          <p:cNvPr id="5" name="Content Placeholder 4"/>
          <p:cNvSpPr>
            <a:spLocks noGrp="1"/>
          </p:cNvSpPr>
          <p:nvPr>
            <p:ph idx="1"/>
          </p:nvPr>
        </p:nvSpPr>
        <p:spPr/>
        <p:txBody>
          <a:bodyPr>
            <a:normAutofit/>
          </a:bodyPr>
          <a:lstStyle/>
          <a:p>
            <a:r>
              <a:rPr lang="en-US" sz="2000" dirty="0" smtClean="0"/>
              <a:t>Media and Content Web Parts (scripting disabled)</a:t>
            </a:r>
          </a:p>
          <a:p>
            <a:endParaRPr lang="en-US" sz="2000" dirty="0"/>
          </a:p>
          <a:p>
            <a:endParaRPr lang="en-US" sz="2000" dirty="0" smtClean="0"/>
          </a:p>
          <a:p>
            <a:endParaRPr lang="en-US" sz="2000" dirty="0" smtClean="0"/>
          </a:p>
          <a:p>
            <a:endParaRPr lang="en-US" sz="2000" dirty="0"/>
          </a:p>
          <a:p>
            <a:endParaRPr lang="en-US" sz="2000" dirty="0" smtClean="0"/>
          </a:p>
          <a:p>
            <a:r>
              <a:rPr lang="en-US" sz="2000" dirty="0"/>
              <a:t>Media and Content Web Parts (scripting </a:t>
            </a:r>
            <a:r>
              <a:rPr lang="en-US" sz="2000" dirty="0" smtClean="0"/>
              <a:t>enabled</a:t>
            </a:r>
            <a:r>
              <a:rPr lang="en-US" sz="2000" dirty="0"/>
              <a:t>)</a:t>
            </a:r>
          </a:p>
          <a:p>
            <a:endParaRPr lang="en-US" sz="2000" dirty="0"/>
          </a:p>
        </p:txBody>
      </p:sp>
      <p:pic>
        <p:nvPicPr>
          <p:cNvPr id="3" name="Picture 2"/>
          <p:cNvPicPr>
            <a:picLocks noChangeAspect="1"/>
          </p:cNvPicPr>
          <p:nvPr/>
        </p:nvPicPr>
        <p:blipFill>
          <a:blip r:embed="rId3"/>
          <a:stretch>
            <a:fillRect/>
          </a:stretch>
        </p:blipFill>
        <p:spPr>
          <a:xfrm>
            <a:off x="838200" y="1905000"/>
            <a:ext cx="3520109" cy="1822174"/>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838200" y="4419600"/>
            <a:ext cx="3810000" cy="2087217"/>
          </a:xfrm>
          <a:prstGeom prst="rect">
            <a:avLst/>
          </a:prstGeom>
          <a:ln>
            <a:solidFill>
              <a:schemeClr val="bg1">
                <a:lumMod val="50000"/>
              </a:schemeClr>
            </a:solidFill>
          </a:ln>
        </p:spPr>
      </p:pic>
    </p:spTree>
    <p:extLst>
      <p:ext uri="{BB962C8B-B14F-4D97-AF65-F5344CB8AC3E}">
        <p14:creationId xmlns:p14="http://schemas.microsoft.com/office/powerpoint/2010/main" val="266425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Effects of Scripting Being Disabled</a:t>
            </a:r>
          </a:p>
        </p:txBody>
      </p:sp>
      <p:sp>
        <p:nvSpPr>
          <p:cNvPr id="5" name="Content Placeholder 4"/>
          <p:cNvSpPr>
            <a:spLocks noGrp="1"/>
          </p:cNvSpPr>
          <p:nvPr>
            <p:ph idx="1"/>
          </p:nvPr>
        </p:nvSpPr>
        <p:spPr/>
        <p:txBody>
          <a:bodyPr>
            <a:normAutofit/>
          </a:bodyPr>
          <a:lstStyle/>
          <a:p>
            <a:r>
              <a:rPr lang="en-US" sz="2000" dirty="0" smtClean="0"/>
              <a:t>You cannot upload a .ASPX file to a document library</a:t>
            </a:r>
          </a:p>
          <a:p>
            <a:endParaRPr lang="en-US" sz="2000" dirty="0"/>
          </a:p>
          <a:p>
            <a:endParaRPr lang="en-US" sz="2000" dirty="0" smtClean="0"/>
          </a:p>
          <a:p>
            <a:endParaRPr lang="en-US" sz="2000" dirty="0"/>
          </a:p>
          <a:p>
            <a:endParaRPr lang="en-US" sz="2000" dirty="0" smtClean="0"/>
          </a:p>
          <a:p>
            <a:r>
              <a:rPr lang="en-US" sz="2000" dirty="0" smtClean="0"/>
              <a:t>Many Administrative Links removed from Site Settings page</a:t>
            </a:r>
            <a:endParaRPr lang="en-US" sz="2000" dirty="0"/>
          </a:p>
        </p:txBody>
      </p:sp>
      <p:pic>
        <p:nvPicPr>
          <p:cNvPr id="4" name="Picture 3"/>
          <p:cNvPicPr>
            <a:picLocks noChangeAspect="1"/>
          </p:cNvPicPr>
          <p:nvPr/>
        </p:nvPicPr>
        <p:blipFill>
          <a:blip r:embed="rId2"/>
          <a:stretch>
            <a:fillRect/>
          </a:stretch>
        </p:blipFill>
        <p:spPr>
          <a:xfrm>
            <a:off x="914400" y="1905000"/>
            <a:ext cx="4976300" cy="1371600"/>
          </a:xfrm>
          <a:prstGeom prst="rect">
            <a:avLst/>
          </a:prstGeom>
          <a:ln>
            <a:solidFill>
              <a:schemeClr val="bg1">
                <a:lumMod val="50000"/>
              </a:schemeClr>
            </a:solidFill>
          </a:ln>
        </p:spPr>
      </p:pic>
      <p:pic>
        <p:nvPicPr>
          <p:cNvPr id="3" name="Picture 2"/>
          <p:cNvPicPr>
            <a:picLocks noChangeAspect="1"/>
          </p:cNvPicPr>
          <p:nvPr/>
        </p:nvPicPr>
        <p:blipFill rotWithShape="1">
          <a:blip r:embed="rId3"/>
          <a:srcRect r="56768" b="38008"/>
          <a:stretch/>
        </p:blipFill>
        <p:spPr>
          <a:xfrm>
            <a:off x="4420853" y="3976687"/>
            <a:ext cx="1751347" cy="1984412"/>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2410965" y="3976687"/>
            <a:ext cx="1789039" cy="2652713"/>
          </a:xfrm>
          <a:prstGeom prst="rect">
            <a:avLst/>
          </a:prstGeom>
          <a:ln>
            <a:solidFill>
              <a:schemeClr val="bg1">
                <a:lumMod val="50000"/>
              </a:schemeClr>
            </a:solidFill>
          </a:ln>
        </p:spPr>
      </p:pic>
      <p:sp>
        <p:nvSpPr>
          <p:cNvPr id="8" name="Right Arrow 7"/>
          <p:cNvSpPr/>
          <p:nvPr/>
        </p:nvSpPr>
        <p:spPr>
          <a:xfrm>
            <a:off x="629284" y="5181600"/>
            <a:ext cx="1656716" cy="762000"/>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Scripting Enabled</a:t>
            </a:r>
            <a:endParaRPr lang="en-US" sz="1200" dirty="0"/>
          </a:p>
        </p:txBody>
      </p:sp>
      <p:sp>
        <p:nvSpPr>
          <p:cNvPr id="9" name="Right Arrow 8"/>
          <p:cNvSpPr/>
          <p:nvPr/>
        </p:nvSpPr>
        <p:spPr>
          <a:xfrm flipH="1">
            <a:off x="6324600" y="5181600"/>
            <a:ext cx="1656716" cy="76200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Scripting Disabled</a:t>
            </a:r>
            <a:endParaRPr lang="en-US" sz="1200" dirty="0"/>
          </a:p>
        </p:txBody>
      </p:sp>
    </p:spTree>
    <p:extLst>
      <p:ext uri="{BB962C8B-B14F-4D97-AF65-F5344CB8AC3E}">
        <p14:creationId xmlns:p14="http://schemas.microsoft.com/office/powerpoint/2010/main" val="228423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Enabling Scripting in SharePoint Admin Center</a:t>
            </a:r>
            <a:endParaRPr lang="en-US" sz="2500" dirty="0"/>
          </a:p>
        </p:txBody>
      </p:sp>
      <p:sp>
        <p:nvSpPr>
          <p:cNvPr id="5" name="Content Placeholder 4"/>
          <p:cNvSpPr>
            <a:spLocks noGrp="1"/>
          </p:cNvSpPr>
          <p:nvPr>
            <p:ph idx="1"/>
          </p:nvPr>
        </p:nvSpPr>
        <p:spPr/>
        <p:txBody>
          <a:bodyPr>
            <a:normAutofit/>
          </a:bodyPr>
          <a:lstStyle/>
          <a:p>
            <a:r>
              <a:rPr lang="en-US" sz="2400" dirty="0" smtClean="0"/>
              <a:t>Settings configurable in SharePoint admin center</a:t>
            </a:r>
          </a:p>
          <a:p>
            <a:pPr lvl="1"/>
            <a:r>
              <a:rPr lang="en-US" sz="2000" dirty="0" smtClean="0"/>
              <a:t>Sets policy for sites created in future</a:t>
            </a:r>
          </a:p>
          <a:p>
            <a:pPr lvl="1"/>
            <a:r>
              <a:rPr lang="en-US" sz="2000" dirty="0"/>
              <a:t>Sets policy for existing sites created within tenancy</a:t>
            </a:r>
          </a:p>
          <a:p>
            <a:pPr lvl="1"/>
            <a:r>
              <a:rPr lang="en-US" sz="2000" dirty="0" smtClean="0"/>
              <a:t>Can take up to 24 hours to propagate changes to existing sites</a:t>
            </a:r>
            <a:endParaRPr lang="en-US" sz="2000" dirty="0"/>
          </a:p>
        </p:txBody>
      </p:sp>
      <p:pic>
        <p:nvPicPr>
          <p:cNvPr id="3" name="Picture 2"/>
          <p:cNvPicPr>
            <a:picLocks noChangeAspect="1"/>
          </p:cNvPicPr>
          <p:nvPr/>
        </p:nvPicPr>
        <p:blipFill>
          <a:blip r:embed="rId2"/>
          <a:stretch>
            <a:fillRect/>
          </a:stretch>
        </p:blipFill>
        <p:spPr>
          <a:xfrm>
            <a:off x="622921" y="3352800"/>
            <a:ext cx="1794493" cy="2960914"/>
          </a:xfrm>
          <a:prstGeom prst="rect">
            <a:avLst/>
          </a:prstGeom>
          <a:ln>
            <a:solidFill>
              <a:srgbClr val="9F002D"/>
            </a:solidFill>
          </a:ln>
        </p:spPr>
      </p:pic>
      <p:pic>
        <p:nvPicPr>
          <p:cNvPr id="4" name="Picture 3"/>
          <p:cNvPicPr>
            <a:picLocks noChangeAspect="1"/>
          </p:cNvPicPr>
          <p:nvPr/>
        </p:nvPicPr>
        <p:blipFill>
          <a:blip r:embed="rId3"/>
          <a:stretch>
            <a:fillRect/>
          </a:stretch>
        </p:blipFill>
        <p:spPr>
          <a:xfrm>
            <a:off x="2743200" y="4495800"/>
            <a:ext cx="5945452" cy="1045799"/>
          </a:xfrm>
          <a:prstGeom prst="rect">
            <a:avLst/>
          </a:prstGeom>
        </p:spPr>
      </p:pic>
      <p:sp>
        <p:nvSpPr>
          <p:cNvPr id="6" name="Rounded Rectangle 5"/>
          <p:cNvSpPr/>
          <p:nvPr/>
        </p:nvSpPr>
        <p:spPr>
          <a:xfrm>
            <a:off x="652519" y="6108174"/>
            <a:ext cx="571884" cy="195781"/>
          </a:xfrm>
          <a:prstGeom prst="roundRect">
            <a:avLst/>
          </a:prstGeom>
          <a:noFill/>
          <a:ln>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236113" y="4722381"/>
            <a:ext cx="1458672" cy="1487288"/>
          </a:xfrm>
          <a:custGeom>
            <a:avLst/>
            <a:gdLst>
              <a:gd name="connsiteX0" fmla="*/ 0 w 1383957"/>
              <a:gd name="connsiteY0" fmla="*/ 1569308 h 1569308"/>
              <a:gd name="connsiteX1" fmla="*/ 539579 w 1383957"/>
              <a:gd name="connsiteY1" fmla="*/ 659027 h 1569308"/>
              <a:gd name="connsiteX2" fmla="*/ 1383957 w 1383957"/>
              <a:gd name="connsiteY2" fmla="*/ 0 h 1569308"/>
            </a:gdLst>
            <a:ahLst/>
            <a:cxnLst>
              <a:cxn ang="0">
                <a:pos x="connsiteX0" y="connsiteY0"/>
              </a:cxn>
              <a:cxn ang="0">
                <a:pos x="connsiteX1" y="connsiteY1"/>
              </a:cxn>
              <a:cxn ang="0">
                <a:pos x="connsiteX2" y="connsiteY2"/>
              </a:cxn>
            </a:cxnLst>
            <a:rect l="l" t="t" r="r" b="b"/>
            <a:pathLst>
              <a:path w="1383957" h="1569308">
                <a:moveTo>
                  <a:pt x="0" y="1569308"/>
                </a:moveTo>
                <a:cubicBezTo>
                  <a:pt x="154460" y="1244943"/>
                  <a:pt x="308920" y="920578"/>
                  <a:pt x="539579" y="659027"/>
                </a:cubicBezTo>
                <a:cubicBezTo>
                  <a:pt x="770238" y="397476"/>
                  <a:pt x="1077097" y="198738"/>
                  <a:pt x="1383957" y="0"/>
                </a:cubicBezTo>
              </a:path>
            </a:pathLst>
          </a:custGeom>
          <a:noFill/>
          <a:ln>
            <a:solidFill>
              <a:srgbClr val="9F002D"/>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7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Scripting using PowerShell</a:t>
            </a:r>
            <a:endParaRPr lang="en-US" dirty="0"/>
          </a:p>
        </p:txBody>
      </p:sp>
      <p:sp>
        <p:nvSpPr>
          <p:cNvPr id="4" name="Content Placeholder 3"/>
          <p:cNvSpPr>
            <a:spLocks noGrp="1"/>
          </p:cNvSpPr>
          <p:nvPr>
            <p:ph idx="1"/>
          </p:nvPr>
        </p:nvSpPr>
        <p:spPr/>
        <p:txBody>
          <a:bodyPr>
            <a:normAutofit/>
          </a:bodyPr>
          <a:lstStyle/>
          <a:p>
            <a:r>
              <a:rPr lang="en-US" sz="2400" dirty="0" smtClean="0"/>
              <a:t>Site scripting setting can be enabled using PowerShell</a:t>
            </a:r>
          </a:p>
          <a:p>
            <a:pPr lvl="1"/>
            <a:r>
              <a:rPr lang="en-US" sz="2000" dirty="0" smtClean="0"/>
              <a:t>Use </a:t>
            </a:r>
            <a:r>
              <a:rPr lang="en-US" sz="1600" b="1" dirty="0" smtClean="0">
                <a:latin typeface="Lucida Console" panose="020B0609040504020204" pitchFamily="49" charset="0"/>
              </a:rPr>
              <a:t>Set-</a:t>
            </a:r>
            <a:r>
              <a:rPr lang="en-US" sz="1600" b="1" dirty="0" err="1" smtClean="0">
                <a:latin typeface="Lucida Console" panose="020B0609040504020204" pitchFamily="49" charset="0"/>
              </a:rPr>
              <a:t>SPOSite</a:t>
            </a:r>
            <a:r>
              <a:rPr lang="en-US" sz="2000" dirty="0" smtClean="0"/>
              <a:t> cmdlet to update </a:t>
            </a:r>
            <a:r>
              <a:rPr lang="en-US" sz="1600" b="1" dirty="0" err="1" smtClean="0">
                <a:latin typeface="Lucida Console" panose="020B0609040504020204" pitchFamily="49" charset="0"/>
              </a:rPr>
              <a:t>DenyAddAndCustomizePages</a:t>
            </a:r>
            <a:endParaRPr lang="en-US" sz="2000" b="1" dirty="0" smtClean="0">
              <a:latin typeface="Lucida Console" panose="020B0609040504020204" pitchFamily="49" charset="0"/>
            </a:endParaRPr>
          </a:p>
          <a:p>
            <a:pPr lvl="1"/>
            <a:r>
              <a:rPr lang="en-US" sz="2000" dirty="0" smtClean="0"/>
              <a:t>Changes take affect immediately</a:t>
            </a:r>
          </a:p>
          <a:p>
            <a:pPr lvl="1"/>
            <a:endParaRPr lang="en-US" sz="2000" dirty="0" smtClean="0"/>
          </a:p>
          <a:p>
            <a:r>
              <a:rPr lang="en-US" sz="2400" dirty="0" smtClean="0"/>
              <a:t>PowerShell syntax</a:t>
            </a:r>
          </a:p>
          <a:p>
            <a:pPr marL="347662" lvl="1" indent="0">
              <a:buNone/>
            </a:pPr>
            <a:r>
              <a:rPr lang="en-US" sz="1600" b="1" dirty="0" smtClean="0">
                <a:latin typeface="Lucida Console" panose="020B0609040504020204" pitchFamily="49" charset="0"/>
              </a:rPr>
              <a:t>Set-</a:t>
            </a:r>
            <a:r>
              <a:rPr lang="en-US" sz="1600" b="1" dirty="0" err="1" smtClean="0">
                <a:latin typeface="Lucida Console" panose="020B0609040504020204" pitchFamily="49" charset="0"/>
              </a:rPr>
              <a:t>SPOsite</a:t>
            </a:r>
            <a:r>
              <a:rPr lang="en-US" sz="1600" b="1" dirty="0" smtClean="0">
                <a:latin typeface="Lucida Console" panose="020B0609040504020204" pitchFamily="49" charset="0"/>
              </a:rPr>
              <a:t> </a:t>
            </a:r>
            <a:r>
              <a:rPr lang="en-US" sz="1600" b="1" dirty="0" smtClean="0">
                <a:solidFill>
                  <a:schemeClr val="tx1">
                    <a:lumMod val="50000"/>
                    <a:lumOff val="50000"/>
                  </a:schemeClr>
                </a:solidFill>
                <a:latin typeface="Lucida Console" panose="020B0609040504020204" pitchFamily="49" charset="0"/>
              </a:rPr>
              <a:t>&lt;_</a:t>
            </a:r>
            <a:r>
              <a:rPr lang="en-US" sz="1600" b="1" dirty="0" smtClean="0">
                <a:solidFill>
                  <a:schemeClr val="tx1">
                    <a:lumMod val="50000"/>
                    <a:lumOff val="50000"/>
                  </a:schemeClr>
                </a:solidFill>
                <a:latin typeface="Lucida Console" panose="020B0609040504020204" pitchFamily="49" charset="0"/>
              </a:rPr>
              <a:t>YOUR_SITE_URL</a:t>
            </a:r>
            <a:r>
              <a:rPr lang="en-US" sz="1600" b="1" dirty="0" smtClean="0">
                <a:solidFill>
                  <a:schemeClr val="tx1">
                    <a:lumMod val="50000"/>
                    <a:lumOff val="50000"/>
                  </a:schemeClr>
                </a:solidFill>
                <a:latin typeface="Lucida Console" panose="020B0609040504020204" pitchFamily="49" charset="0"/>
              </a:rPr>
              <a:t>_&gt;</a:t>
            </a:r>
            <a:r>
              <a:rPr lang="en-US" sz="1600" b="1" dirty="0" smtClean="0">
                <a:latin typeface="Lucida Console" panose="020B0609040504020204" pitchFamily="49" charset="0"/>
              </a:rPr>
              <a:t> </a:t>
            </a:r>
            <a:r>
              <a:rPr lang="en-US" sz="1600" b="1" dirty="0">
                <a:latin typeface="Lucida Console" panose="020B0609040504020204" pitchFamily="49" charset="0"/>
              </a:rPr>
              <a:t>-</a:t>
            </a:r>
            <a:r>
              <a:rPr lang="en-US" sz="1600" b="1" dirty="0" err="1">
                <a:latin typeface="Lucida Console" panose="020B0609040504020204" pitchFamily="49" charset="0"/>
              </a:rPr>
              <a:t>DenyAddAndCustomizePages</a:t>
            </a:r>
            <a:r>
              <a:rPr lang="en-US" sz="1600" b="1" dirty="0">
                <a:latin typeface="Lucida Console" panose="020B0609040504020204" pitchFamily="49" charset="0"/>
              </a:rPr>
              <a:t> 0</a:t>
            </a:r>
          </a:p>
        </p:txBody>
      </p:sp>
      <p:pic>
        <p:nvPicPr>
          <p:cNvPr id="5" name="Picture 4"/>
          <p:cNvPicPr>
            <a:picLocks noChangeAspect="1"/>
          </p:cNvPicPr>
          <p:nvPr/>
        </p:nvPicPr>
        <p:blipFill>
          <a:blip r:embed="rId2"/>
          <a:stretch>
            <a:fillRect/>
          </a:stretch>
        </p:blipFill>
        <p:spPr>
          <a:xfrm>
            <a:off x="762000" y="4191000"/>
            <a:ext cx="7710177" cy="1524000"/>
          </a:xfrm>
          <a:prstGeom prst="rect">
            <a:avLst/>
          </a:prstGeom>
          <a:ln>
            <a:solidFill>
              <a:schemeClr val="bg1">
                <a:lumMod val="50000"/>
              </a:schemeClr>
            </a:solidFill>
          </a:ln>
        </p:spPr>
      </p:pic>
    </p:spTree>
    <p:extLst>
      <p:ext uri="{BB962C8B-B14F-4D97-AF65-F5344CB8AC3E}">
        <p14:creationId xmlns:p14="http://schemas.microsoft.com/office/powerpoint/2010/main" val="320618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Enabling Scripting in Office 365.</a:t>
            </a:r>
          </a:p>
          <a:p>
            <a:pPr>
              <a:buFont typeface="Wingdings" panose="05000000000000000000" pitchFamily="2" charset="2"/>
              <a:buChar char="Ø"/>
            </a:pPr>
            <a:r>
              <a:rPr lang="en-US" dirty="0" smtClean="0"/>
              <a:t>Understanding </a:t>
            </a:r>
            <a:r>
              <a:rPr lang="en-US" dirty="0"/>
              <a:t>JavaScript </a:t>
            </a:r>
            <a:r>
              <a:rPr lang="en-US" dirty="0" smtClean="0"/>
              <a:t>Injection</a:t>
            </a:r>
          </a:p>
          <a:p>
            <a:r>
              <a:rPr lang="en-US" dirty="0"/>
              <a:t>JSOM Programming</a:t>
            </a:r>
          </a:p>
          <a:p>
            <a:r>
              <a:rPr lang="en-US" dirty="0" smtClean="0"/>
              <a:t>Remote Provisioning using CSOM</a:t>
            </a:r>
          </a:p>
          <a:p>
            <a:r>
              <a:rPr lang="en-US" dirty="0"/>
              <a:t>Designing MDS-enabled Pages</a:t>
            </a:r>
            <a:endParaRPr lang="en-US" dirty="0" smtClean="0"/>
          </a:p>
          <a:p>
            <a:r>
              <a:rPr lang="en-US" dirty="0" err="1" smtClean="0"/>
              <a:t>JSLink</a:t>
            </a:r>
            <a:r>
              <a:rPr lang="en-US" dirty="0" smtClean="0"/>
              <a:t> and Client-side Rendering</a:t>
            </a:r>
          </a:p>
        </p:txBody>
      </p:sp>
    </p:spTree>
    <p:extLst>
      <p:ext uri="{BB962C8B-B14F-4D97-AF65-F5344CB8AC3E}">
        <p14:creationId xmlns:p14="http://schemas.microsoft.com/office/powerpoint/2010/main" val="1822706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6487</TotalTime>
  <Words>1698</Words>
  <Application>Microsoft Office PowerPoint</Application>
  <PresentationFormat>On-screen Show (4:3)</PresentationFormat>
  <Paragraphs>306</Paragraphs>
  <Slides>48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Calibri</vt:lpstr>
      <vt:lpstr>Lucida Console</vt:lpstr>
      <vt:lpstr>Wingdings</vt:lpstr>
      <vt:lpstr>CPT Course Module</vt:lpstr>
      <vt:lpstr>JavaScript Injection and Remote Provisioning</vt:lpstr>
      <vt:lpstr>Agenda</vt:lpstr>
      <vt:lpstr>Scripting Capabilities in SharePoint Online</vt:lpstr>
      <vt:lpstr>Features Affected with Scripting Disabled</vt:lpstr>
      <vt:lpstr>Effects of Scripting Being Disabled</vt:lpstr>
      <vt:lpstr>More Effects of Scripting Being Disabled</vt:lpstr>
      <vt:lpstr>Enabling Scripting in SharePoint Admin Center</vt:lpstr>
      <vt:lpstr>Enabling Scripting using PowerShell</vt:lpstr>
      <vt:lpstr>Agenda</vt:lpstr>
      <vt:lpstr>JavaScript Injection</vt:lpstr>
      <vt:lpstr>Script Editor Web Part</vt:lpstr>
      <vt:lpstr>Adding Custom Site Logic using the Script Editor Web Part</vt:lpstr>
      <vt:lpstr>Creating and Uploading Custom Pages</vt:lpstr>
      <vt:lpstr>Adding a Script Link for jQuery</vt:lpstr>
      <vt:lpstr>Creating a Simple Site Pages for SPO</vt:lpstr>
      <vt:lpstr>Creating a Simple Site Pages for SPO</vt:lpstr>
      <vt:lpstr>Adding Scripting to a Custom Page</vt:lpstr>
      <vt:lpstr>Programming the SharePoint REST API</vt:lpstr>
      <vt:lpstr>Agenda</vt:lpstr>
      <vt:lpstr>JavaScript Object Model (JSOM)</vt:lpstr>
      <vt:lpstr>The _spPageContextInfo Variable</vt:lpstr>
      <vt:lpstr>The ctx Variable</vt:lpstr>
      <vt:lpstr>Using SharePoint JavaScript Libraries</vt:lpstr>
      <vt:lpstr>Agenda</vt:lpstr>
      <vt:lpstr>Deploying Custom Pages</vt:lpstr>
      <vt:lpstr>Remote Provisioning using CSOM</vt:lpstr>
      <vt:lpstr>Remote Provisioning Demo Console App</vt:lpstr>
      <vt:lpstr>Uploading Pages and Scripts using CSOM</vt:lpstr>
      <vt:lpstr>AlternateCssUrl and Site Icon</vt:lpstr>
      <vt:lpstr>Creating Top Nav Nodes</vt:lpstr>
      <vt:lpstr>Adding ScriptLinks to Site</vt:lpstr>
      <vt:lpstr>Adding Custom Actions to the SiteActions Menu</vt:lpstr>
      <vt:lpstr>Embedding an Angular App</vt:lpstr>
      <vt:lpstr>Remote Provisioning Demo Console App</vt:lpstr>
      <vt:lpstr>Agenda</vt:lpstr>
      <vt:lpstr>Minimal Download Strategy (MDS)</vt:lpstr>
      <vt:lpstr>Page URLs in MDS Mode</vt:lpstr>
      <vt:lpstr>Using the SharePoint:ScriptLink Control</vt:lpstr>
      <vt:lpstr>What Happens When in MDS Mode?</vt:lpstr>
      <vt:lpstr>MDS Garbage Collection</vt:lpstr>
      <vt:lpstr>Managing MDS and Non-MDS Page Loads</vt:lpstr>
      <vt:lpstr>Understanding MDS Events</vt:lpstr>
      <vt:lpstr>Handling MDS Events on Page Transitions</vt:lpstr>
      <vt:lpstr>Agenda</vt:lpstr>
      <vt:lpstr>Attaching Custom Scripts using JSLink</vt:lpstr>
      <vt:lpstr>Custom Client-side Rendering (CSR)</vt:lpstr>
      <vt:lpstr>Implementing Custom Rendering Logic</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Injection and Remote Provisioning</dc:title>
  <dc:creator>Windows User</dc:creator>
  <cp:lastModifiedBy>Ted Pattison</cp:lastModifiedBy>
  <cp:revision>206</cp:revision>
  <dcterms:created xsi:type="dcterms:W3CDTF">2012-07-07T16:17:22Z</dcterms:created>
  <dcterms:modified xsi:type="dcterms:W3CDTF">2015-10-14T22:45:21Z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