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2"/>
  </p:notesMasterIdLst>
  <p:handoutMasterIdLst>
    <p:handoutMasterId r:id="rId53"/>
  </p:handoutMasterIdLst>
  <p:sldIdLst>
    <p:sldId id="279" r:id="rId6"/>
    <p:sldId id="278" r:id="rId7"/>
    <p:sldId id="280" r:id="rId8"/>
    <p:sldId id="282" r:id="rId9"/>
    <p:sldId id="281" r:id="rId10"/>
    <p:sldId id="299" r:id="rId11"/>
    <p:sldId id="283" r:id="rId12"/>
    <p:sldId id="284" r:id="rId13"/>
    <p:sldId id="345" r:id="rId14"/>
    <p:sldId id="285" r:id="rId15"/>
    <p:sldId id="286" r:id="rId16"/>
    <p:sldId id="287" r:id="rId17"/>
    <p:sldId id="288" r:id="rId18"/>
    <p:sldId id="289" r:id="rId19"/>
    <p:sldId id="290" r:id="rId20"/>
    <p:sldId id="293" r:id="rId21"/>
    <p:sldId id="294" r:id="rId22"/>
    <p:sldId id="358" r:id="rId23"/>
    <p:sldId id="359" r:id="rId24"/>
    <p:sldId id="296" r:id="rId25"/>
    <p:sldId id="297" r:id="rId26"/>
    <p:sldId id="291" r:id="rId27"/>
    <p:sldId id="292" r:id="rId28"/>
    <p:sldId id="346" r:id="rId29"/>
    <p:sldId id="356" r:id="rId30"/>
    <p:sldId id="298" r:id="rId31"/>
    <p:sldId id="354" r:id="rId32"/>
    <p:sldId id="347" r:id="rId33"/>
    <p:sldId id="309" r:id="rId34"/>
    <p:sldId id="310" r:id="rId35"/>
    <p:sldId id="311" r:id="rId36"/>
    <p:sldId id="312" r:id="rId37"/>
    <p:sldId id="313" r:id="rId38"/>
    <p:sldId id="314" r:id="rId39"/>
    <p:sldId id="348" r:id="rId40"/>
    <p:sldId id="321" r:id="rId41"/>
    <p:sldId id="325" r:id="rId42"/>
    <p:sldId id="326" r:id="rId43"/>
    <p:sldId id="328" r:id="rId44"/>
    <p:sldId id="329" r:id="rId45"/>
    <p:sldId id="330" r:id="rId46"/>
    <p:sldId id="331" r:id="rId47"/>
    <p:sldId id="332" r:id="rId48"/>
    <p:sldId id="333" r:id="rId49"/>
    <p:sldId id="334" r:id="rId50"/>
    <p:sldId id="349"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FFCC"/>
    <a:srgbClr val="EAEAEA"/>
    <a:srgbClr val="DDDDDD"/>
    <a:srgbClr val="FFCC99"/>
    <a:srgbClr val="008000"/>
    <a:srgbClr val="0000CC"/>
    <a:srgbClr val="003300"/>
    <a:srgbClr val="FFCC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5400" autoAdjust="0"/>
  </p:normalViewPr>
  <p:slideViewPr>
    <p:cSldViewPr>
      <p:cViewPr varScale="1">
        <p:scale>
          <a:sx n="88" d="100"/>
          <a:sy n="88" d="100"/>
        </p:scale>
        <p:origin x="822" y="96"/>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begins by introducing the Office Add-in model and discussing the different types of Office add-ins which can be used in Office 365 development. Students will learn how to leverage the JavaScript API for Office to read and write content to and from the current Office document when developing a Task Pane add-in or a Content Add-in. Students will also learn how to create data bindings to specific content regions in an Office document to enable callback notifications from the host Office application whenever a user updates content. The module also demonstrates how to use coercion types and Office Open XML formats to provide an advanced technique for programmatically adding formatted content into a Word document. </a:t>
            </a:r>
            <a:r>
              <a:rPr lang="en-US" smtClean="0">
                <a:effectLst/>
              </a:rPr>
              <a:t>The module concludes with a discussion of Mail add-ins and a walkthrough of the steps required to create and debug a Mail add-in project using Visual Studio and an Exchange mailbox in the Office 365 environment.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Office Add-in using Visual Studio. First, you will create a new project using one of the project templates in Visual Studio. Next, you will create the user interface for the app using HTML5 and CSS. After that, you add behavior to the add-in by writing JavaScript. Finally, you will update the XML file which serves as the add-in manifest. After that, you can press the {F5} key to test and debug your add-in.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3613253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4229639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add-in created with the Visual Studio.</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8317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Office Add-in.</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1656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4469F49-A1F5-4E7A-A41B-14BD8D8FB2E1}"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2306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add-in has a source</a:t>
            </a:r>
            <a:r>
              <a:rPr lang="en-US" baseline="0" dirty="0" smtClean="0"/>
              <a:t> location which points to a entry point Web page somewhere on the Internet. Here is an example of a simple Web page that is used to load a task pane add-in. Note that this page must link to any required CSS files and JavaScript that will be adding styles or behavior behind the add-in.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15</a:t>
            </a:fld>
            <a:endParaRPr lang="en-US"/>
          </a:p>
        </p:txBody>
      </p:sp>
    </p:spTree>
    <p:extLst>
      <p:ext uri="{BB962C8B-B14F-4D97-AF65-F5344CB8AC3E}">
        <p14:creationId xmlns:p14="http://schemas.microsoft.com/office/powerpoint/2010/main" val="351106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an Office Add-in. The JavaScript you write for an add-in will typically take advantage of the various JavaScript APIs supplied for Office.js and other JavaScript library files for specific Office applications such as Word, Excel and Outlook. In addition to the Office JavaScript APIs, the JavaScript code you write for an Office Add-in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add-in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24797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project for an task</a:t>
            </a:r>
            <a:r>
              <a:rPr lang="en-US" baseline="0" dirty="0" smtClean="0"/>
              <a:t> p</a:t>
            </a:r>
            <a:r>
              <a:rPr lang="en-US" dirty="0" smtClean="0"/>
              <a:t>ane add-in or a content add-in,</a:t>
            </a:r>
            <a:r>
              <a:rPr lang="en-US" baseline="0" dirty="0" smtClean="0"/>
              <a:t> Visual Studio automatically adds a registry entry to allow Office applications such as Word and Excel to discover the add-in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320184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2013 provides a common JavaScript API for developing document-based apps. This API provides a common set of objects used to read and write content to and from document. The common API can also be</a:t>
            </a:r>
            <a:r>
              <a:rPr lang="en-US" baseline="0" dirty="0" smtClean="0"/>
              <a:t> used </a:t>
            </a:r>
            <a:r>
              <a:rPr lang="en-US" dirty="0" smtClean="0"/>
              <a:t>to create bindings and event handlers. Note that with Office 2013, the common API is only used across Word and Excel but there are plans to expand the common API and have it used by additional Office applications in later versions.</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8D7E24-7ED3-49C5-88AA-13D456689A00}"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05218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JavaScript object model provides a top-level object named </a:t>
            </a:r>
            <a:r>
              <a:rPr lang="en-US" b="1" dirty="0" smtClean="0"/>
              <a:t>Office</a:t>
            </a:r>
            <a:r>
              <a:rPr lang="en-US" dirty="0" smtClean="0"/>
              <a:t> with a </a:t>
            </a:r>
            <a:r>
              <a:rPr lang="en-US" b="1" dirty="0" smtClean="0"/>
              <a:t>context</a:t>
            </a:r>
            <a:r>
              <a:rPr lang="en-US" dirty="0" smtClean="0"/>
              <a:t> property</a:t>
            </a:r>
            <a:r>
              <a:rPr lang="en-US" baseline="0" dirty="0" smtClean="0"/>
              <a:t> </a:t>
            </a:r>
            <a:r>
              <a:rPr lang="en-US" dirty="0" smtClean="0"/>
              <a:t>which provides your entry point into the API. The context property provides three properties</a:t>
            </a:r>
            <a:r>
              <a:rPr lang="en-US" baseline="0" dirty="0" smtClean="0"/>
              <a:t> which expose the following objects.</a:t>
            </a:r>
            <a:endParaRPr lang="en-US" dirty="0" smtClean="0"/>
          </a:p>
          <a:p>
            <a:endParaRPr lang="en-US" sz="2600" dirty="0" smtClean="0"/>
          </a:p>
          <a:p>
            <a:pPr marL="0" indent="0">
              <a:buFont typeface="Arial" panose="020B0604020202020204" pitchFamily="34" charset="0"/>
              <a:buNone/>
            </a:pPr>
            <a:r>
              <a:rPr lang="en-US" sz="2600" b="1" dirty="0" err="1" smtClean="0">
                <a:solidFill>
                  <a:schemeClr val="bg2">
                    <a:lumMod val="75000"/>
                  </a:schemeClr>
                </a:solidFill>
              </a:rPr>
              <a:t>Office.context.document</a:t>
            </a:r>
            <a:r>
              <a:rPr lang="en-US" sz="2600" b="1" dirty="0" smtClean="0">
                <a:solidFill>
                  <a:schemeClr val="bg2">
                    <a:lumMod val="75000"/>
                  </a:schemeClr>
                </a:solidFill>
              </a:rPr>
              <a:t> </a:t>
            </a:r>
            <a:r>
              <a:rPr lang="en-US" sz="2600" b="0" dirty="0" smtClean="0">
                <a:solidFill>
                  <a:schemeClr val="bg2">
                    <a:lumMod val="75000"/>
                  </a:schemeClr>
                </a:solidFill>
              </a:rPr>
              <a:t>provides access </a:t>
            </a:r>
            <a:r>
              <a:rPr lang="en-US" sz="2300" dirty="0" smtClean="0"/>
              <a:t>to the current document.</a:t>
            </a:r>
          </a:p>
          <a:p>
            <a:pPr marL="0" indent="0">
              <a:buFont typeface="Arial" panose="020B0604020202020204" pitchFamily="34" charset="0"/>
              <a:buNone/>
            </a:pPr>
            <a:endParaRPr lang="en-US" sz="2600" b="1" dirty="0" smtClean="0">
              <a:solidFill>
                <a:schemeClr val="bg2">
                  <a:lumMod val="75000"/>
                </a:schemeClr>
              </a:solidFill>
            </a:endParaRPr>
          </a:p>
          <a:p>
            <a:pPr marL="0" indent="0">
              <a:buFont typeface="Arial" panose="020B0604020202020204" pitchFamily="34" charset="0"/>
              <a:buNone/>
            </a:pPr>
            <a:r>
              <a:rPr lang="en-US" sz="2600" b="1" dirty="0" err="1" smtClean="0">
                <a:solidFill>
                  <a:schemeClr val="bg2">
                    <a:lumMod val="75000"/>
                  </a:schemeClr>
                </a:solidFill>
              </a:rPr>
              <a:t>Office.context.settings</a:t>
            </a:r>
            <a:r>
              <a:rPr lang="en-US" sz="2600" b="0" dirty="0" smtClean="0">
                <a:solidFill>
                  <a:schemeClr val="bg2">
                    <a:lumMod val="75000"/>
                  </a:schemeClr>
                </a:solidFill>
              </a:rPr>
              <a:t> provides access to a custom property bag</a:t>
            </a:r>
            <a:r>
              <a:rPr lang="en-US" sz="2600" b="0" baseline="0" dirty="0" smtClean="0">
                <a:solidFill>
                  <a:schemeClr val="bg2">
                    <a:lumMod val="75000"/>
                  </a:schemeClr>
                </a:solidFill>
              </a:rPr>
              <a:t> allowing the developer to save and retrieve custom property settings</a:t>
            </a:r>
            <a:endParaRPr lang="en-US" sz="2600" b="0" dirty="0" smtClean="0">
              <a:solidFill>
                <a:schemeClr val="bg2">
                  <a:lumMod val="75000"/>
                </a:schemeClr>
              </a:solidFill>
            </a:endParaRPr>
          </a:p>
          <a:p>
            <a:pPr marL="107152" lvl="1" indent="0">
              <a:buNone/>
            </a:pPr>
            <a:endParaRPr lang="en-US" sz="2200" dirty="0" smtClean="0"/>
          </a:p>
          <a:p>
            <a:pPr marL="0" indent="0">
              <a:buFont typeface="Arial" panose="020B0604020202020204" pitchFamily="34" charset="0"/>
              <a:buNone/>
            </a:pPr>
            <a:r>
              <a:rPr lang="en-US" sz="2600" b="1" dirty="0" err="1" smtClean="0">
                <a:solidFill>
                  <a:schemeClr val="bg2">
                    <a:lumMod val="75000"/>
                  </a:schemeClr>
                </a:solidFill>
              </a:rPr>
              <a:t>Office.context.application</a:t>
            </a:r>
            <a:r>
              <a:rPr lang="en-US" sz="2600" b="0" dirty="0" smtClean="0">
                <a:solidFill>
                  <a:schemeClr val="bg2">
                    <a:lumMod val="75000"/>
                  </a:schemeClr>
                </a:solidFill>
              </a:rPr>
              <a:t> provides access to the entry points</a:t>
            </a:r>
            <a:r>
              <a:rPr lang="en-US" sz="2600" b="0" baseline="0" dirty="0" smtClean="0">
                <a:solidFill>
                  <a:schemeClr val="bg2">
                    <a:lumMod val="75000"/>
                  </a:schemeClr>
                </a:solidFill>
              </a:rPr>
              <a:t> for a</a:t>
            </a:r>
            <a:r>
              <a:rPr lang="en-US" sz="2200" dirty="0" smtClean="0"/>
              <a:t>pp-specific APIs such as the APIs used to program against Microsoft</a:t>
            </a:r>
            <a:r>
              <a:rPr lang="en-US" sz="2200" baseline="0" dirty="0" smtClean="0"/>
              <a:t> </a:t>
            </a:r>
            <a:r>
              <a:rPr lang="en-US" sz="2200" dirty="0" smtClean="0"/>
              <a:t>Project and Outlook</a:t>
            </a:r>
          </a:p>
          <a:p>
            <a:pPr marL="0" indent="0">
              <a:buNone/>
            </a:pPr>
            <a:endParaRPr lang="en-US" sz="26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833ED9A-4CD3-4047-B234-D5636E1D65D6}"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71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8C64A9D-8829-430E-BA7E-156543677E2C}"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45823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CAFAEC0D-A9DC-4104-A93F-17133DFA0E36}"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7284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add-in.</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add-in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add-in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04602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add-in to provide custom menus to the user, you should understand that you have </a:t>
            </a:r>
            <a:r>
              <a:rPr lang="en-US" dirty="0" smtClean="0"/>
              <a:t>control only</a:t>
            </a:r>
            <a:r>
              <a:rPr lang="en-US" baseline="0" dirty="0" smtClean="0"/>
              <a:t> of the users interface </a:t>
            </a:r>
            <a:r>
              <a:rPr lang="en-US" dirty="0" smtClean="0"/>
              <a:t>inside the add-in but not any UI elements outside. You can override the add-in context menu that appears</a:t>
            </a:r>
            <a:r>
              <a:rPr lang="en-US" baseline="0" dirty="0" smtClean="0"/>
              <a:t> at the upper right-hand corner of an add-in. </a:t>
            </a:r>
            <a:r>
              <a:rPr lang="en-US" dirty="0" smtClean="0"/>
              <a:t>However, when creating an add-in you have no control over</a:t>
            </a:r>
            <a:r>
              <a:rPr lang="en-US" baseline="0" dirty="0" smtClean="0"/>
              <a:t> </a:t>
            </a:r>
            <a:r>
              <a:rPr lang="en-US" dirty="0" smtClean="0"/>
              <a:t>customizing any other menus within Office add-ins.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add-ins and with content add-ins. </a:t>
            </a:r>
            <a:r>
              <a:rPr lang="en-US" dirty="0" smtClean="0"/>
              <a:t>With mail add-ins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14645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863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a:t>
            </a:r>
            <a:r>
              <a:rPr lang="en-US" baseline="0" dirty="0" smtClean="0"/>
              <a:t> possible coercion types. In some cases, it should be obvious whether to use Text, Matric or Table. Note that HTML and OOXML are advanced coercion types that are only support in Word 2013 and not in Excel.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F25576C-FBFD-4D10-8DAD-3BC9A0B1B26B}"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43735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 the document's </a:t>
            </a:r>
            <a:r>
              <a:rPr lang="en-US" sz="2400" b="1" dirty="0" err="1" smtClean="0"/>
              <a:t>setSelectedDataAsync</a:t>
            </a:r>
            <a:r>
              <a:rPr lang="en-US" sz="2400" dirty="0" smtClean="0"/>
              <a:t> method to write content back to a document. When calling the </a:t>
            </a:r>
            <a:r>
              <a:rPr lang="en-US" sz="2400" b="1" dirty="0" err="1" smtClean="0"/>
              <a:t>setSelectedDataAsync</a:t>
            </a:r>
            <a:r>
              <a:rPr lang="en-US" sz="2400" dirty="0" smtClean="0"/>
              <a:t> function, you will pass a callback function and use the</a:t>
            </a:r>
            <a:r>
              <a:rPr lang="en-US" sz="2000" dirty="0" smtClean="0"/>
              <a:t> </a:t>
            </a:r>
            <a:r>
              <a:rPr lang="en-US" sz="2000" b="1" dirty="0" err="1" smtClean="0"/>
              <a:t>asyncResult</a:t>
            </a:r>
            <a:r>
              <a:rPr lang="en-US" sz="2000" dirty="0" smtClean="0"/>
              <a:t> parameter in this callback function to verify call was successful</a:t>
            </a:r>
          </a:p>
          <a:p>
            <a:pPr lvl="1"/>
            <a:endParaRPr lang="en-US" sz="2000" dirty="0" smtClean="0"/>
          </a:p>
          <a:p>
            <a:r>
              <a:rPr lang="en-US" sz="2400" dirty="0" smtClean="0"/>
              <a:t>You must determine how</a:t>
            </a:r>
            <a:r>
              <a:rPr lang="en-US" sz="2400" baseline="0" dirty="0" smtClean="0"/>
              <a:t> to </a:t>
            </a:r>
            <a:r>
              <a:rPr lang="en-US" sz="2400" dirty="0" smtClean="0"/>
              <a:t>pass data when calling </a:t>
            </a:r>
            <a:r>
              <a:rPr lang="en-US" sz="2400" dirty="0" err="1" smtClean="0"/>
              <a:t>setSelectedDataAsync</a:t>
            </a:r>
            <a:r>
              <a:rPr lang="en-US" sz="2400" dirty="0" smtClean="0"/>
              <a:t>.</a:t>
            </a:r>
            <a:r>
              <a:rPr lang="en-US" sz="2400" baseline="0" dirty="0" smtClean="0"/>
              <a:t> </a:t>
            </a:r>
            <a:r>
              <a:rPr lang="en-US" sz="2000" dirty="0" smtClean="0"/>
              <a:t>For text shape, you can pass data as a string. For matrix shape, you should pass the data using 2 dimensional JavaScript array.</a:t>
            </a:r>
            <a:r>
              <a:rPr lang="en-US" sz="2000" baseline="0" dirty="0" smtClean="0"/>
              <a:t> </a:t>
            </a:r>
            <a:r>
              <a:rPr lang="en-US" sz="2000" dirty="0" smtClean="0"/>
              <a:t>For a table shape, you should pass the data using a special </a:t>
            </a:r>
            <a:r>
              <a:rPr lang="en-US" sz="2000" dirty="0" err="1" smtClean="0"/>
              <a:t>TableData</a:t>
            </a:r>
            <a:r>
              <a:rPr lang="en-US" sz="2000" dirty="0" smtClean="0"/>
              <a:t> object which can be created using the Office JavaScript API.</a:t>
            </a:r>
            <a:r>
              <a:rPr lang="en-US" sz="2000" baseline="0" dirty="0" smtClean="0"/>
              <a:t> Also note that with Word you can also use two additional co</a:t>
            </a:r>
            <a:r>
              <a:rPr lang="en-US" sz="2000" dirty="0" smtClean="0"/>
              <a:t>ercion types which are HTML and OOXML.</a:t>
            </a:r>
          </a:p>
          <a:p>
            <a:pPr lvl="1"/>
            <a:endParaRPr lang="en-US" sz="2000" dirty="0" smtClean="0"/>
          </a:p>
          <a:p>
            <a:r>
              <a:rPr lang="en-US" dirty="0" smtClean="0"/>
              <a:t>There are a few tricks you should know about when dealing with matrix and table size when inserting data. </a:t>
            </a:r>
            <a:r>
              <a:rPr lang="en-US" sz="2200" dirty="0" smtClean="0"/>
              <a:t>If the user has selected a single cell selected, a matrix or table of any size can be written. However, if the user has select a range with two or more cells,</a:t>
            </a:r>
            <a:r>
              <a:rPr lang="en-US" sz="2200" baseline="0" dirty="0" smtClean="0"/>
              <a:t> the matrix or table be written must </a:t>
            </a:r>
            <a:r>
              <a:rPr lang="en-US" sz="2200" dirty="0" smtClean="0"/>
              <a:t>match the size of target range exactly with respect to the number</a:t>
            </a:r>
            <a:r>
              <a:rPr lang="en-US" sz="2200" baseline="0" dirty="0" smtClean="0"/>
              <a:t> of rows and columns</a:t>
            </a:r>
            <a:r>
              <a:rPr lang="en-US" sz="22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4F11D28-A1AE-4EA4-A343-76FF1D746F0E}"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7176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5350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a valuable concept because they link an app to a specific section within a document. A binding can be created </a:t>
            </a:r>
            <a:r>
              <a:rPr lang="en-US" baseline="0" dirty="0" smtClean="0"/>
              <a:t>based on the current selection. A binding can also be defined used a named item such as a named range in an Excel workbook or a bookmark in a Word document. A binding adds value by providing a named section that can be read from or written to regardless of what the current selection is. A binding also support events so you can add an event handler that detects when the user has made a change to the content inside a binding.</a:t>
            </a:r>
          </a:p>
          <a:p>
            <a:endParaRPr lang="en-US" dirty="0" smtClean="0"/>
          </a:p>
          <a:p>
            <a:r>
              <a:rPr lang="en-US" dirty="0" smtClean="0"/>
              <a:t>Bindings support three different data shapes. </a:t>
            </a:r>
            <a:r>
              <a:rPr lang="en-US" b="1" dirty="0" smtClean="0">
                <a:solidFill>
                  <a:schemeClr val="bg2">
                    <a:lumMod val="75000"/>
                  </a:schemeClr>
                </a:solidFill>
              </a:rPr>
              <a:t>Text bindings</a:t>
            </a:r>
            <a:r>
              <a:rPr lang="en-US" dirty="0" smtClean="0"/>
              <a:t> are used for binding to an individual cell in Excel or text in word. </a:t>
            </a:r>
            <a:r>
              <a:rPr lang="en-US" b="1" dirty="0" smtClean="0">
                <a:solidFill>
                  <a:schemeClr val="bg2">
                    <a:lumMod val="75000"/>
                  </a:schemeClr>
                </a:solidFill>
              </a:rPr>
              <a:t>Matrix bindings </a:t>
            </a:r>
            <a:r>
              <a:rPr lang="en-US" b="0" dirty="0" smtClean="0">
                <a:solidFill>
                  <a:schemeClr val="bg2">
                    <a:lumMod val="75000"/>
                  </a:schemeClr>
                </a:solidFill>
              </a:rPr>
              <a:t>are used </a:t>
            </a:r>
            <a:r>
              <a:rPr lang="en-US" dirty="0" smtClean="0"/>
              <a:t> for a two dimension array representing rows and columns. </a:t>
            </a:r>
            <a:r>
              <a:rPr lang="en-US" b="1" dirty="0" smtClean="0">
                <a:solidFill>
                  <a:schemeClr val="bg2">
                    <a:lumMod val="75000"/>
                  </a:schemeClr>
                </a:solidFill>
              </a:rPr>
              <a:t>Table bindings</a:t>
            </a:r>
            <a:r>
              <a:rPr lang="en-US" dirty="0" smtClean="0"/>
              <a:t> are used to support Excel</a:t>
            </a:r>
            <a:r>
              <a:rPr lang="en-US" baseline="0" dirty="0" smtClean="0"/>
              <a:t> tables with named columns and a set of rows that support inserts and deletions by the user.</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DE4B48-6275-4D6A-BF09-F49D804DC1C7}"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9156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D689792-065F-46CA-A8D6-9FE9DE607F6F}"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8270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Office Add-in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Office Add-ins has been designed to w</a:t>
            </a:r>
            <a:r>
              <a:rPr lang="en-US" dirty="0" smtClean="0"/>
              <a:t>ork in both Office Applications and Office Web Applications.</a:t>
            </a:r>
          </a:p>
          <a:p>
            <a:pPr lvl="1"/>
            <a:endParaRPr lang="en-US" dirty="0" smtClean="0"/>
          </a:p>
          <a:p>
            <a:r>
              <a:rPr lang="en-US" dirty="0" smtClean="0"/>
              <a:t>Office Add-ins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66541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Bindings provide a scope which allows an app to </a:t>
            </a:r>
            <a:r>
              <a:rPr lang="en-US" sz="900" dirty="0" smtClean="0">
                <a:solidFill>
                  <a:srgbClr val="595959"/>
                </a:solidFill>
              </a:rPr>
              <a:t>distinguish between selection changes or updates at the document level or just within a specific section of a document. Therefore,</a:t>
            </a:r>
            <a:r>
              <a:rPr lang="en-US" sz="900" baseline="0" dirty="0" smtClean="0">
                <a:solidFill>
                  <a:srgbClr val="595959"/>
                </a:solidFill>
              </a:rPr>
              <a:t> b</a:t>
            </a:r>
            <a:r>
              <a:rPr lang="da-DK" sz="1000" dirty="0" smtClean="0">
                <a:solidFill>
                  <a:srgbClr val="EE7816"/>
                </a:solidFill>
                <a:cs typeface="Segoe UI" pitchFamily="-65" charset="-52"/>
              </a:rPr>
              <a:t>indings can bridge the gap </a:t>
            </a:r>
            <a:r>
              <a:rPr lang="en-US" sz="900" dirty="0" smtClean="0">
                <a:solidFill>
                  <a:srgbClr val="595959"/>
                </a:solidFill>
              </a:rPr>
              <a:t>between Office documents and the cloud. Bindings are also key in reading and writing data and detecting changes made by the user.</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10/5/2015</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31</a:t>
            </a:fld>
            <a:endParaRPr lang="en-US" smtClean="0">
              <a:solidFill>
                <a:srgbClr val="000000"/>
              </a:solidFill>
            </a:endParaRPr>
          </a:p>
        </p:txBody>
      </p:sp>
    </p:spTree>
    <p:extLst>
      <p:ext uri="{BB962C8B-B14F-4D97-AF65-F5344CB8AC3E}">
        <p14:creationId xmlns:p14="http://schemas.microsoft.com/office/powerpoint/2010/main" val="3368526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1684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8F2F61C-3C71-4D72-AAAA-EBBF57852989}"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29908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F14B676-97ED-41B1-9238-56ABE5960535}"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6783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9344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150000"/>
              </a:lnSpc>
              <a:spcBef>
                <a:spcPts val="0"/>
              </a:spcBef>
              <a:spcAft>
                <a:spcPts val="333"/>
              </a:spcAft>
              <a:buClrTx/>
              <a:buSzTx/>
              <a:buFont typeface="Arial" pitchFamily="34" charset="0"/>
              <a:buNone/>
              <a:tabLst/>
              <a:defRPr/>
            </a:pPr>
            <a:r>
              <a:rPr lang="en-US" sz="1800" dirty="0" smtClean="0"/>
              <a:t>A key concept</a:t>
            </a:r>
            <a:r>
              <a:rPr lang="en-US" sz="1800" baseline="0" dirty="0" smtClean="0"/>
              <a:t> of mail apps is that they are written once and can</a:t>
            </a:r>
            <a:r>
              <a:rPr lang="en-US" dirty="0" smtClean="0"/>
              <a:t> run anywhere Outlook runs including the rich</a:t>
            </a:r>
            <a:r>
              <a:rPr lang="en-US" baseline="0" dirty="0" smtClean="0"/>
              <a:t> client, the browser and mobile devices. </a:t>
            </a:r>
            <a:r>
              <a:rPr lang="en-US" dirty="0" smtClean="0"/>
              <a:t>The development model for mail apps based on activation rules. The idea is that activation rules for all installed</a:t>
            </a:r>
            <a:r>
              <a:rPr lang="en-US" baseline="0" dirty="0" smtClean="0"/>
              <a:t> mail apps </a:t>
            </a:r>
            <a:r>
              <a:rPr lang="en-US" dirty="0" smtClean="0"/>
              <a:t>run whenever user selects item. All mail apps whose activation rules result in activation</a:t>
            </a:r>
            <a:r>
              <a:rPr lang="en-US" baseline="0" dirty="0" smtClean="0"/>
              <a:t> are then available to use within the context of that selected item. Furthermore, the experience of app activation and starting a mail app is consistent across Outlook and OWA. When a mail app is started by the user, the mail app is designed to </a:t>
            </a:r>
            <a:r>
              <a:rPr lang="en-US" sz="900" dirty="0" smtClean="0"/>
              <a:t>provide the user with contextual information for the selected e-mail message, meeting request, or appointment.</a:t>
            </a:r>
            <a:endParaRPr lang="en-US" baseline="0" dirty="0" smtClean="0"/>
          </a:p>
          <a:p>
            <a:endParaRPr lang="en-US" dirty="0" smtClean="0"/>
          </a:p>
          <a:p>
            <a:r>
              <a:rPr lang="en-US" dirty="0" smtClean="0"/>
              <a:t>The infrastructure for mail apps has been designed to be secure. With Outlook, mail apps are run in an isolated, sandboxed process. In the browser, mail apps are isolated within their own </a:t>
            </a:r>
            <a:r>
              <a:rPr lang="en-US" dirty="0" err="1" smtClean="0"/>
              <a:t>iFrame</a:t>
            </a:r>
            <a:r>
              <a:rPr lang="en-US" dirty="0" smtClean="0"/>
              <a:t>. As you will see later in this model, mails apps run with a three-tier permission model which affords</a:t>
            </a:r>
            <a:r>
              <a:rPr lang="en-US" baseline="0" dirty="0" smtClean="0"/>
              <a:t> a great deal of power in a secure manner.</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37</a:t>
            </a:fld>
            <a:endParaRPr lang="en-US"/>
          </a:p>
        </p:txBody>
      </p:sp>
    </p:spTree>
    <p:extLst>
      <p:ext uri="{BB962C8B-B14F-4D97-AF65-F5344CB8AC3E}">
        <p14:creationId xmlns:p14="http://schemas.microsoft.com/office/powerpoint/2010/main" val="29956881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This slide shows some key aspects of how mail apps integrate into the Outlook and</a:t>
            </a:r>
            <a:r>
              <a:rPr lang="en-US" baseline="0" dirty="0" smtClean="0">
                <a:latin typeface="Segoe UI" pitchFamily="-65" charset="-52"/>
              </a:rPr>
              <a:t> OWA user interface.</a:t>
            </a:r>
          </a:p>
          <a:p>
            <a:pPr eaLnBrk="1" hangingPunct="1">
              <a:spcBef>
                <a:spcPct val="0"/>
              </a:spcBef>
            </a:pPr>
            <a:endParaRPr lang="en-US" baseline="0" dirty="0" smtClean="0">
              <a:latin typeface="Segoe UI" pitchFamily="-65" charset="-52"/>
            </a:endParaRPr>
          </a:p>
          <a:p>
            <a:pPr eaLnBrk="1" hangingPunct="1">
              <a:spcBef>
                <a:spcPct val="0"/>
              </a:spcBef>
            </a:pPr>
            <a:r>
              <a:rPr lang="en-US" baseline="0" dirty="0" smtClean="0">
                <a:latin typeface="Segoe UI" pitchFamily="-65" charset="-52"/>
              </a:rPr>
              <a:t>When a mail app has activated for a specific Outlook item, its </a:t>
            </a:r>
            <a:r>
              <a:rPr lang="en-US" b="1" baseline="0" dirty="0" smtClean="0">
                <a:latin typeface="Segoe UI" pitchFamily="-65" charset="-52"/>
              </a:rPr>
              <a:t>App Name</a:t>
            </a:r>
            <a:r>
              <a:rPr lang="en-US" baseline="0" dirty="0" smtClean="0">
                <a:latin typeface="Segoe UI" pitchFamily="-65" charset="-52"/>
              </a:rPr>
              <a:t> appears in a special </a:t>
            </a:r>
            <a:r>
              <a:rPr lang="en-US" b="1" baseline="0" dirty="0" smtClean="0">
                <a:latin typeface="Segoe UI" pitchFamily="-65" charset="-52"/>
              </a:rPr>
              <a:t>App Bar</a:t>
            </a:r>
            <a:r>
              <a:rPr lang="en-US" baseline="0" dirty="0" smtClean="0">
                <a:latin typeface="Segoe UI" pitchFamily="-65" charset="-52"/>
              </a:rPr>
              <a:t> just above the body of the host mail item. A user can start up a mail app by clicking on the App Name in the App Bar. This action results in the mail app loading which will display the </a:t>
            </a:r>
            <a:r>
              <a:rPr lang="en-US" b="1" baseline="0" dirty="0" smtClean="0">
                <a:latin typeface="Segoe UI" pitchFamily="-65" charset="-52"/>
              </a:rPr>
              <a:t>Mail App Body</a:t>
            </a:r>
            <a:r>
              <a:rPr lang="en-US" baseline="0" dirty="0" smtClean="0">
                <a:latin typeface="Segoe UI" pitchFamily="-65" charset="-52"/>
              </a:rPr>
              <a:t>. Many activation rules for mail apps are based on finding specific types of content in the host item. For example, the Bing Maps mail app looks for content inside the body that is interested as an address. Such content is considered a </a:t>
            </a:r>
            <a:r>
              <a:rPr lang="en-US" b="1" baseline="0" dirty="0" smtClean="0">
                <a:latin typeface="Segoe UI" pitchFamily="-65" charset="-52"/>
              </a:rPr>
              <a:t>Context Trigger</a:t>
            </a:r>
            <a:r>
              <a:rPr lang="en-US" baseline="0" dirty="0" smtClean="0">
                <a:latin typeface="Segoe UI" pitchFamily="-65" charset="-52"/>
              </a:rPr>
              <a:t> and is highlight in the body of the mail item showing the user what specific data the mail app is using to do its work.</a:t>
            </a:r>
            <a:endParaRPr lang="en-US" dirty="0" smtClean="0">
              <a:latin typeface="Segoe UI" pitchFamily="-65" charset="-52"/>
            </a:endParaRP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10/5/2015</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38</a:t>
            </a:fld>
            <a:endParaRPr lang="en-US" smtClean="0">
              <a:solidFill>
                <a:srgbClr val="000000"/>
              </a:solidFill>
            </a:endParaRPr>
          </a:p>
        </p:txBody>
      </p:sp>
    </p:spTree>
    <p:extLst>
      <p:ext uri="{BB962C8B-B14F-4D97-AF65-F5344CB8AC3E}">
        <p14:creationId xmlns:p14="http://schemas.microsoft.com/office/powerpoint/2010/main" val="37594414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mail app, you can use Visual Studio and a new project template dedicated to creating mail apps. </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A3BA087-ABFA-42C9-8B8A-7950120FBE65}"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34998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This slide details the high-level steps of creating a mail app. Within the</a:t>
            </a:r>
            <a:r>
              <a:rPr lang="en-US" baseline="0" dirty="0" smtClean="0"/>
              <a:t> app manifest, you should </a:t>
            </a:r>
            <a:r>
              <a:rPr lang="en-US" dirty="0" smtClean="0"/>
              <a:t>specify a height for the mail app between 32 pixels to 350 pixels. Note that you cannot specify</a:t>
            </a:r>
            <a:r>
              <a:rPr lang="en-US" baseline="0" dirty="0" smtClean="0"/>
              <a:t> the width as the mail app will take up all the available width in the host application. Next, you </a:t>
            </a:r>
            <a:r>
              <a:rPr lang="en-US" dirty="0" smtClean="0"/>
              <a:t>define one or more activation rules. Next,</a:t>
            </a:r>
            <a:r>
              <a:rPr lang="en-US" baseline="0" dirty="0" smtClean="0"/>
              <a:t> you create the user interface for the mail app using </a:t>
            </a:r>
            <a:r>
              <a:rPr lang="en-US" dirty="0" smtClean="0"/>
              <a:t>HTML5 and CSS. After that,</a:t>
            </a:r>
            <a:r>
              <a:rPr lang="en-US" baseline="0" dirty="0" smtClean="0"/>
              <a:t> you w</a:t>
            </a:r>
            <a:r>
              <a:rPr lang="en-US" dirty="0" smtClean="0"/>
              <a:t>rite JavaScript to add the required behavior and business logic. When you are finally ready to test your work, you can press the {F5} key to begin the debugging process. </a:t>
            </a:r>
          </a:p>
          <a:p>
            <a:pPr marL="0" indent="0">
              <a:buFont typeface="+mj-lt"/>
              <a:buNone/>
            </a:pPr>
            <a:endParaRPr lang="en-US" dirty="0" smtClean="0"/>
          </a:p>
          <a:p>
            <a:pPr marL="0" indent="0">
              <a:buFont typeface="+mj-lt"/>
              <a:buNone/>
            </a:pPr>
            <a:r>
              <a:rPr lang="en-US" dirty="0" smtClean="0"/>
              <a:t>In order to test and debug a mail app, you must have a installed version of Exchange 2013 and a valid Exchange account with a mailbox. When you</a:t>
            </a:r>
            <a:r>
              <a:rPr lang="en-US" baseline="0" dirty="0" smtClean="0"/>
              <a:t> </a:t>
            </a:r>
            <a:r>
              <a:rPr lang="en-US" i="0" baseline="0" dirty="0" smtClean="0"/>
              <a:t>p</a:t>
            </a:r>
            <a:r>
              <a:rPr lang="en-US" sz="2000" i="0" dirty="0" smtClean="0"/>
              <a:t>ress the {F5} key for the first time Visual Studio 2012 prompts you with the dialog shown</a:t>
            </a:r>
            <a:r>
              <a:rPr lang="en-US" sz="2000" i="0" baseline="0" dirty="0" smtClean="0"/>
              <a:t> above to track </a:t>
            </a:r>
            <a:r>
              <a:rPr lang="en-US" sz="2000" i="0" dirty="0" smtClean="0"/>
              <a:t>the server running Exchange 2013</a:t>
            </a:r>
            <a:r>
              <a:rPr lang="en-US" sz="2000" i="0" baseline="0" dirty="0" smtClean="0"/>
              <a:t> as well as the login </a:t>
            </a:r>
            <a:r>
              <a:rPr lang="en-US" sz="2000" i="0" dirty="0" smtClean="0"/>
              <a:t>credentials for the user mailbox used</a:t>
            </a:r>
            <a:r>
              <a:rPr lang="en-US" sz="2000" i="0" baseline="0" dirty="0" smtClean="0"/>
              <a:t> for testing.</a:t>
            </a:r>
            <a:endParaRPr lang="en-US" sz="2000" i="0"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B1E4AE6-B13F-4455-827C-35C498DD3E04}"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40</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4760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mail app is created with one or more activation rules. These rules are defined in the app manifest using XML.</a:t>
            </a:r>
            <a:r>
              <a:rPr lang="en-US" baseline="0" dirty="0" smtClean="0"/>
              <a:t> These activation rules are run for each installed mail app whenever the user select a new mail item that is a mail message, and event or an appointment. </a:t>
            </a:r>
            <a:r>
              <a:rPr lang="en-US" dirty="0" smtClean="0"/>
              <a:t>If the conditions for an activation rule are met, then the mail app is activated and becomes available to start by the user.</a:t>
            </a:r>
          </a:p>
          <a:p>
            <a:endParaRPr lang="en-US" dirty="0" smtClean="0"/>
          </a:p>
          <a:p>
            <a:r>
              <a:rPr lang="en-US" dirty="0" smtClean="0"/>
              <a:t>A</a:t>
            </a:r>
            <a:r>
              <a:rPr lang="en-US" baseline="0" dirty="0" smtClean="0"/>
              <a:t> simple mail app can be based on a single activation rule. However, a mail app can contain </a:t>
            </a:r>
            <a:r>
              <a:rPr lang="en-US" dirty="0" smtClean="0"/>
              <a:t>multiple rules that can be combined for complex activation needs. When you add m</a:t>
            </a:r>
            <a:r>
              <a:rPr lang="en-US" baseline="0" dirty="0" smtClean="0"/>
              <a:t>ore than one activation rule, you must decide whether to </a:t>
            </a:r>
            <a:r>
              <a:rPr lang="en-US" dirty="0" smtClean="0"/>
              <a:t>AND the rules together or to OR the rules</a:t>
            </a:r>
            <a:r>
              <a:rPr lang="en-US" baseline="0" dirty="0" smtClean="0"/>
              <a:t> together. </a:t>
            </a:r>
          </a:p>
          <a:p>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Activation rules can be based on known entities such as address and phone numbers. For more specific scenarios,</a:t>
            </a:r>
            <a:r>
              <a:rPr lang="en-US" baseline="0" dirty="0" smtClean="0"/>
              <a:t> activation </a:t>
            </a:r>
            <a:r>
              <a:rPr lang="en-US" dirty="0" smtClean="0"/>
              <a:t>rules can also be defined using custom regular expressions.</a:t>
            </a:r>
          </a:p>
          <a:p>
            <a:pPr lvl="0"/>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85BCF2C-AA67-48B1-AD72-80C5E220758E}"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0147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4874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different types of activation rules. </a:t>
            </a:r>
          </a:p>
          <a:p>
            <a:endParaRPr lang="en-US" baseline="0" dirty="0" smtClean="0"/>
          </a:p>
          <a:p>
            <a:r>
              <a:rPr lang="en-US" sz="2400" dirty="0" smtClean="0"/>
              <a:t>The </a:t>
            </a:r>
            <a:r>
              <a:rPr lang="en-US" sz="2400" b="1" dirty="0" err="1" smtClean="0"/>
              <a:t>ItemIs</a:t>
            </a:r>
            <a:r>
              <a:rPr lang="en-US" sz="2400" dirty="0" smtClean="0"/>
              <a:t> rule</a:t>
            </a:r>
            <a:r>
              <a:rPr lang="en-US" sz="2400" baseline="0" dirty="0" smtClean="0"/>
              <a:t> </a:t>
            </a:r>
            <a:r>
              <a:rPr lang="en-US" sz="2000" dirty="0" smtClean="0"/>
              <a:t>checks to see whether the item type is a</a:t>
            </a:r>
            <a:r>
              <a:rPr lang="en-US" sz="2000" baseline="0" dirty="0" smtClean="0"/>
              <a:t> message or an </a:t>
            </a:r>
            <a:r>
              <a:rPr lang="en-US" sz="2000" dirty="0" smtClean="0"/>
              <a:t>appointment.</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endParaRPr lang="en-US" sz="2400" dirty="0" smtClean="0"/>
          </a:p>
          <a:p>
            <a:r>
              <a:rPr lang="en-US" sz="2400" dirty="0" smtClean="0"/>
              <a:t>The </a:t>
            </a:r>
            <a:r>
              <a:rPr lang="en-US" sz="2400" b="1" dirty="0" err="1" smtClean="0"/>
              <a:t>ItemHasKnownEntity</a:t>
            </a:r>
            <a:r>
              <a:rPr lang="en-US" sz="2400" dirty="0" smtClean="0"/>
              <a:t> rule</a:t>
            </a:r>
            <a:r>
              <a:rPr lang="en-US" sz="2400" baseline="0" dirty="0" smtClean="0"/>
              <a:t> </a:t>
            </a:r>
            <a:r>
              <a:rPr lang="en-US" sz="2000" dirty="0" smtClean="0"/>
              <a:t>checks to see if the item has a specific type of known entity </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endParaRPr lang="en-US" sz="2400" dirty="0" smtClean="0"/>
          </a:p>
          <a:p>
            <a:r>
              <a:rPr lang="en-US" sz="2400" dirty="0" smtClean="0"/>
              <a:t>The </a:t>
            </a:r>
            <a:r>
              <a:rPr lang="en-US" sz="2400" b="1" dirty="0" err="1" smtClean="0"/>
              <a:t>ItemHasRegularExpressionMatch</a:t>
            </a:r>
            <a:r>
              <a:rPr lang="en-US" sz="2400" dirty="0" smtClean="0"/>
              <a:t> rule checks to see if an item has content that matches</a:t>
            </a:r>
            <a:r>
              <a:rPr lang="en-US" sz="2400" baseline="0" dirty="0" smtClean="0"/>
              <a:t> </a:t>
            </a:r>
            <a:r>
              <a:rPr lang="en-US" sz="2000" dirty="0" smtClean="0"/>
              <a:t>custom regular expression.</a:t>
            </a:r>
          </a:p>
          <a:p>
            <a:endParaRPr lang="en-US" sz="2400" dirty="0" smtClean="0"/>
          </a:p>
          <a:p>
            <a:r>
              <a:rPr lang="en-US" sz="2400" dirty="0" smtClean="0"/>
              <a:t>The </a:t>
            </a:r>
            <a:r>
              <a:rPr lang="en-US" sz="2400" b="1" dirty="0" err="1" smtClean="0"/>
              <a:t>RuleCollection</a:t>
            </a:r>
            <a:r>
              <a:rPr lang="en-US" sz="2400" dirty="0" smtClean="0"/>
              <a:t> rule combines two or more inner rules </a:t>
            </a:r>
            <a:r>
              <a:rPr lang="en-US" sz="2000" dirty="0" smtClean="0"/>
              <a:t>using either the AND operator or the OR</a:t>
            </a:r>
            <a:r>
              <a:rPr lang="en-US" sz="2000" baseline="0" dirty="0" smtClean="0"/>
              <a:t> operator. When using the AND operator, all inner rules must be met for activation to occur. When using the OR operator, only one inner rule must be met for activation to occur.</a:t>
            </a:r>
            <a:endParaRPr lang="en-US" sz="2000"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5C4C0152-C767-4F4A-A84E-F34607155542}"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808029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Outlook 2013 is aware of several specific well-known types of entities which are listed in the table on the slide above.</a:t>
            </a:r>
            <a:r>
              <a:rPr lang="en-US" sz="2400" baseline="0" dirty="0" smtClean="0"/>
              <a:t> When you create an activation rule based on one of these entities, Outlook will </a:t>
            </a:r>
            <a:r>
              <a:rPr lang="en-US" sz="2400" dirty="0" smtClean="0"/>
              <a:t>parse and scan the current item </a:t>
            </a:r>
            <a:r>
              <a:rPr lang="en-US" sz="2000" dirty="0" smtClean="0"/>
              <a:t>for the presence of content that matches that type</a:t>
            </a:r>
            <a:r>
              <a:rPr lang="en-US" sz="2000" baseline="0" dirty="0" smtClean="0"/>
              <a:t> </a:t>
            </a:r>
            <a:r>
              <a:rPr lang="en-US" sz="2000" dirty="0" smtClean="0"/>
              <a:t>of entity.</a:t>
            </a:r>
          </a:p>
          <a:p>
            <a:endParaRPr lang="en-US" sz="2000" dirty="0" smtClean="0"/>
          </a:p>
          <a:p>
            <a:r>
              <a:rPr lang="en-US" sz="2000" dirty="0" smtClean="0"/>
              <a:t>To create an activation rule based on a well-known entity with XML inside the app manifest,</a:t>
            </a:r>
            <a:r>
              <a:rPr lang="en-US" sz="2000" baseline="0" dirty="0" smtClean="0"/>
              <a:t> you use the </a:t>
            </a:r>
            <a:r>
              <a:rPr lang="en-US" sz="2000" b="1" dirty="0" err="1" smtClean="0"/>
              <a:t>ItemHasKnownEntity</a:t>
            </a:r>
            <a:r>
              <a:rPr lang="en-US" sz="2000" dirty="0" smtClean="0"/>
              <a:t> rule</a:t>
            </a:r>
          </a:p>
          <a:p>
            <a:endParaRPr lang="en-US" sz="2000"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000" dirty="0" smtClean="0"/>
          </a:p>
          <a:p>
            <a:r>
              <a:rPr lang="en-US" sz="2000" dirty="0" smtClean="0"/>
              <a:t>When you are writing JavaScript code for the mail app,</a:t>
            </a:r>
            <a:r>
              <a:rPr lang="en-US" sz="2000" baseline="0" dirty="0" smtClean="0"/>
              <a:t> you will need to retrieve the entity value which can be done using </a:t>
            </a:r>
            <a:r>
              <a:rPr lang="en-US" sz="2000" dirty="0" smtClean="0"/>
              <a:t>the API functions </a:t>
            </a:r>
            <a:r>
              <a:rPr lang="en-US" sz="2000" b="1" dirty="0" err="1" smtClean="0"/>
              <a:t>getEntities</a:t>
            </a:r>
            <a:r>
              <a:rPr lang="en-US" sz="2000" dirty="0" smtClean="0"/>
              <a:t> or </a:t>
            </a:r>
            <a:r>
              <a:rPr lang="en-US" sz="2000" b="1" dirty="0" err="1" smtClean="0"/>
              <a:t>getEntitiesByType</a:t>
            </a:r>
            <a:r>
              <a:rPr lang="en-US" sz="20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27E14BA-F5CB-4FDA-977E-0AE0D03BD4E1}"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851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Access to the Outlook JavaScript Object Model (JSOM)</a:t>
            </a:r>
            <a:r>
              <a:rPr lang="en-US" baseline="0" dirty="0" smtClean="0">
                <a:latin typeface="Segoe UI" pitchFamily="-65" charset="-52"/>
              </a:rPr>
              <a:t> is available through the </a:t>
            </a:r>
            <a:r>
              <a:rPr lang="en-US" b="1" baseline="0" dirty="0" err="1" smtClean="0">
                <a:latin typeface="Segoe UI" pitchFamily="-65" charset="-52"/>
              </a:rPr>
              <a:t>Office.context.mailbox</a:t>
            </a:r>
            <a:r>
              <a:rPr lang="en-US" b="1" baseline="0" dirty="0" smtClean="0">
                <a:latin typeface="Segoe UI" pitchFamily="-65" charset="-52"/>
              </a:rPr>
              <a:t> </a:t>
            </a:r>
            <a:r>
              <a:rPr lang="en-US" baseline="0" dirty="0" smtClean="0">
                <a:latin typeface="Segoe UI" pitchFamily="-65" charset="-52"/>
              </a:rPr>
              <a:t>object. From here you can obtain access to information about the selected mail item and user profiles for the current user as well as other users such as the one that sent the message.</a:t>
            </a:r>
            <a:endParaRPr lang="en-US" dirty="0" smtClean="0">
              <a:latin typeface="Segoe UI" pitchFamily="-65" charset="-52"/>
            </a:endParaRPr>
          </a:p>
        </p:txBody>
      </p:sp>
      <p:sp>
        <p:nvSpPr>
          <p:cNvPr id="33796"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dirty="0" smtClean="0">
              <a:solidFill>
                <a:srgbClr val="000000"/>
              </a:solidFill>
            </a:endParaRPr>
          </a:p>
        </p:txBody>
      </p:sp>
      <p:sp>
        <p:nvSpPr>
          <p:cNvPr id="33797"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CA4A50FE-358B-45DC-B662-C0B3F166F9A2}" type="datetime1">
              <a:rPr lang="en-US" smtClean="0">
                <a:solidFill>
                  <a:srgbClr val="000000"/>
                </a:solidFill>
              </a:rPr>
              <a:pPr/>
              <a:t>10/5/2015</a:t>
            </a:fld>
            <a:endParaRPr lang="en-US" dirty="0" smtClean="0">
              <a:solidFill>
                <a:srgbClr val="000000"/>
              </a:solidFill>
            </a:endParaRPr>
          </a:p>
        </p:txBody>
      </p:sp>
      <p:sp>
        <p:nvSpPr>
          <p:cNvPr id="33798"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dirty="0" smtClean="0">
              <a:solidFill>
                <a:prstClr val="black"/>
              </a:solidFill>
              <a:latin typeface="Segoe" pitchFamily="-65" charset="0"/>
            </a:endParaRPr>
          </a:p>
        </p:txBody>
      </p:sp>
      <p:sp>
        <p:nvSpPr>
          <p:cNvPr id="33799"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DEBA9ED9-B01D-451C-B6D6-2C86332AD202}" type="slidenum">
              <a:rPr lang="en-US" smtClean="0">
                <a:solidFill>
                  <a:srgbClr val="000000"/>
                </a:solidFill>
              </a:rPr>
              <a:pPr/>
              <a:t>44</a:t>
            </a:fld>
            <a:endParaRPr lang="en-US" dirty="0" smtClean="0">
              <a:solidFill>
                <a:srgbClr val="000000"/>
              </a:solidFill>
            </a:endParaRPr>
          </a:p>
        </p:txBody>
      </p:sp>
    </p:spTree>
    <p:extLst>
      <p:ext uri="{BB962C8B-B14F-4D97-AF65-F5344CB8AC3E}">
        <p14:creationId xmlns:p14="http://schemas.microsoft.com/office/powerpoint/2010/main" val="914268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458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3950732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styles (i.e. shapes) for creating an Office Add-in. </a:t>
            </a:r>
          </a:p>
          <a:p>
            <a:endParaRPr lang="en-US" baseline="0" dirty="0" smtClean="0"/>
          </a:p>
          <a:p>
            <a:pPr marL="171450" indent="-171450">
              <a:buFont typeface="Arial" panose="020B0604020202020204" pitchFamily="34" charset="0"/>
              <a:buChar char="•"/>
            </a:pPr>
            <a:r>
              <a:rPr lang="en-US" baseline="0" dirty="0" smtClean="0"/>
              <a:t>A </a:t>
            </a:r>
            <a:r>
              <a:rPr lang="en-US" b="1" baseline="0" dirty="0" smtClean="0"/>
              <a:t>task pane add-in </a:t>
            </a:r>
            <a:r>
              <a:rPr lang="en-US" baseline="0" dirty="0" smtClean="0"/>
              <a:t>is p</a:t>
            </a:r>
            <a:r>
              <a:rPr lang="en-US" dirty="0" smtClean="0"/>
              <a:t>ositioned to right of document in a style that is familiar to experience Officers users. A task pane add-in </a:t>
            </a:r>
            <a:r>
              <a:rPr lang="en-US" baseline="0" dirty="0" smtClean="0"/>
              <a:t>is typically used </a:t>
            </a:r>
            <a:r>
              <a:rPr lang="en-US" dirty="0" smtClean="0"/>
              <a:t>to assist a user working with a specific document. For example, a task pane add-in can be designed to search and retrieve content from Internet that can be inserted</a:t>
            </a:r>
            <a:r>
              <a:rPr lang="en-US" baseline="0" dirty="0" smtClean="0"/>
              <a:t> into the document.</a:t>
            </a:r>
            <a:endParaRPr lang="en-US" dirty="0" smtClean="0"/>
          </a:p>
          <a:p>
            <a:pPr marL="107152" lvl="1" indent="0">
              <a:buNone/>
            </a:pPr>
            <a:endParaRPr lang="en-US" dirty="0" smtClean="0"/>
          </a:p>
          <a:p>
            <a:pPr marL="171450" indent="-171450">
              <a:buFont typeface="Arial" panose="020B0604020202020204" pitchFamily="34" charset="0"/>
              <a:buChar char="•"/>
            </a:pPr>
            <a:r>
              <a:rPr lang="en-US" dirty="0" smtClean="0"/>
              <a:t>A </a:t>
            </a:r>
            <a:r>
              <a:rPr lang="en-US" b="1" dirty="0" smtClean="0"/>
              <a:t>content </a:t>
            </a:r>
            <a:r>
              <a:rPr lang="en-US" b="1" baseline="0" dirty="0" smtClean="0"/>
              <a:t>add-in</a:t>
            </a:r>
            <a:r>
              <a:rPr lang="en-US" dirty="0" smtClean="0"/>
              <a:t> is designed to add its content inline into a position within current document. Note that content add-in are only supported into Excel so that document is always an Excel workbook. The content add-in must be added to a specific worksheet within</a:t>
            </a:r>
            <a:r>
              <a:rPr lang="en-US" baseline="0" dirty="0" smtClean="0"/>
              <a:t> a workbook. The content </a:t>
            </a:r>
            <a:r>
              <a:rPr lang="en-US" dirty="0" smtClean="0"/>
              <a:t>add-in</a:t>
            </a:r>
            <a:r>
              <a:rPr lang="en-US" baseline="0" dirty="0" smtClean="0"/>
              <a:t> </a:t>
            </a:r>
            <a:r>
              <a:rPr lang="en-US" dirty="0" smtClean="0"/>
              <a:t>can read and write contents to cells within the same workbook.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4902DF4-DDCE-46FB-8A24-00FD15374D28}"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14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add-ins and insert them. In Word and Excel, this support is included </a:t>
            </a:r>
            <a:r>
              <a:rPr lang="en-US" dirty="0" smtClean="0"/>
              <a:t>in the Ribbon inside the Insert Tab.</a:t>
            </a:r>
            <a:endParaRPr lang="en-US" baseline="0" dirty="0" smtClean="0"/>
          </a:p>
          <a:p>
            <a:pPr lvl="0"/>
            <a:endParaRPr lang="en-US" baseline="0" dirty="0" smtClean="0"/>
          </a:p>
          <a:p>
            <a:pPr lvl="0"/>
            <a:r>
              <a:rPr lang="en-US" baseline="0" dirty="0" smtClean="0"/>
              <a:t>When you drop down the Apps menu from the ribbon, you can see recently selected add-ins. If you click "Select All", you will be prompted with a dialog that allows you to look in various app directories. Once you find an add-in you want to use, you can click the Start button to insert the app into the current document and start it up. After this, you can save the current document which will then include the add-in.</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49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add-in is that it provides Office users with a familiar user experience. For example Microsoft Word and Microsoft Excel have exposed many of its internal</a:t>
            </a:r>
            <a:r>
              <a:rPr lang="en-US" baseline="0" dirty="0" smtClean="0"/>
              <a:t> features using task panes so task pane add-ins provides a </a:t>
            </a:r>
            <a:r>
              <a:rPr lang="en-US" dirty="0" smtClean="0"/>
              <a:t>familiar Office UI paradigm.</a:t>
            </a:r>
          </a:p>
          <a:p>
            <a:pPr lvl="1"/>
            <a:endParaRPr lang="en-US" dirty="0" smtClean="0"/>
          </a:p>
          <a:p>
            <a:r>
              <a:rPr lang="en-US" dirty="0" smtClean="0"/>
              <a:t>Task pane add-ins are ideal for providing users with reference information. For example, a task pane add-in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add-in after it has been inserted in a document. In Microsoft Word 2013. Different add-ins provide different user experiences. This add-in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10/5/2015</a:t>
            </a:fld>
            <a:endParaRPr lang="en-US"/>
          </a:p>
        </p:txBody>
      </p:sp>
      <p:sp>
        <p:nvSpPr>
          <p:cNvPr id="5" name="Slide Number Placeholder 4"/>
          <p:cNvSpPr>
            <a:spLocks noGrp="1"/>
          </p:cNvSpPr>
          <p:nvPr>
            <p:ph type="sldNum" sz="quarter" idx="11"/>
          </p:nvPr>
        </p:nvSpPr>
        <p:spPr>
          <a:xfrm>
            <a:off x="5909309" y="8685213"/>
            <a:ext cx="947103" cy="457200"/>
          </a:xfrm>
          <a:prstGeom prst="rect">
            <a:avLst/>
          </a:prstGeom>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a:xfrm>
            <a:off x="0" y="0"/>
            <a:ext cx="2971800" cy="45720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685212"/>
            <a:ext cx="5795010" cy="36619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902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9259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41.jpe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a:t>
            </a:r>
            <a:r>
              <a:rPr lang="en-US" dirty="0" smtClean="0"/>
              <a:t>Office Add-ins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idx="1"/>
          </p:nvPr>
        </p:nvSpPr>
        <p:spPr/>
        <p:txBody>
          <a:bodyPr/>
          <a:lstStyle/>
          <a:p>
            <a:pPr marL="385750" indent="-385750">
              <a:lnSpc>
                <a:spcPct val="150000"/>
              </a:lnSpc>
              <a:buFont typeface="+mj-lt"/>
              <a:buAutoNum type="arabicPeriod"/>
            </a:pPr>
            <a:r>
              <a:rPr lang="en-US" dirty="0" smtClean="0"/>
              <a:t>Create new App for Office project</a:t>
            </a:r>
          </a:p>
          <a:p>
            <a:pPr marL="385750" indent="-385750">
              <a:lnSpc>
                <a:spcPct val="150000"/>
              </a:lnSpc>
              <a:buFont typeface="+mj-lt"/>
              <a:buAutoNum type="arabicPeriod"/>
            </a:pPr>
            <a:r>
              <a:rPr lang="en-US" dirty="0" smtClean="0"/>
              <a:t>Create/design user interface for Web page</a:t>
            </a:r>
          </a:p>
          <a:p>
            <a:pPr marL="385750" indent="-385750">
              <a:lnSpc>
                <a:spcPct val="150000"/>
              </a:lnSpc>
              <a:buFont typeface="+mj-lt"/>
              <a:buAutoNum type="arabicPeriod"/>
            </a:pPr>
            <a:r>
              <a:rPr lang="en-US" dirty="0" smtClean="0"/>
              <a:t>Enhance Web page with CSS and JavaScript</a:t>
            </a:r>
          </a:p>
          <a:p>
            <a:pPr marL="385750" indent="-385750">
              <a:lnSpc>
                <a:spcPct val="150000"/>
              </a:lnSpc>
              <a:buFont typeface="+mj-lt"/>
              <a:buAutoNum type="arabicPeriod"/>
            </a:pPr>
            <a:r>
              <a:rPr lang="en-US" dirty="0" smtClean="0"/>
              <a:t>Set project properties in manifest</a:t>
            </a:r>
          </a:p>
          <a:p>
            <a:pPr marL="385750" indent="-385750">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2750634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New Office Add-in</a:t>
            </a:r>
            <a:endParaRPr lang="en-US" dirty="0"/>
          </a:p>
        </p:txBody>
      </p:sp>
      <p:grpSp>
        <p:nvGrpSpPr>
          <p:cNvPr id="10" name="Group 9"/>
          <p:cNvGrpSpPr/>
          <p:nvPr/>
        </p:nvGrpSpPr>
        <p:grpSpPr>
          <a:xfrm>
            <a:off x="138112" y="1752600"/>
            <a:ext cx="8915340" cy="3024062"/>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614799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Office Add-in Project Structure</a:t>
            </a:r>
            <a:endParaRPr lang="en-US" dirty="0"/>
          </a:p>
        </p:txBody>
      </p:sp>
      <p:sp>
        <p:nvSpPr>
          <p:cNvPr id="2" name="Content Placeholder 1"/>
          <p:cNvSpPr>
            <a:spLocks noGrp="1"/>
          </p:cNvSpPr>
          <p:nvPr>
            <p:ph idx="1"/>
          </p:nvPr>
        </p:nvSpPr>
        <p:spPr/>
        <p:txBody>
          <a:bodyPr/>
          <a:lstStyle/>
          <a:p>
            <a:r>
              <a:rPr lang="en-US" sz="2401" dirty="0"/>
              <a:t>Office Add-in solution has two projects</a:t>
            </a:r>
          </a:p>
          <a:p>
            <a:pPr lvl="1"/>
            <a:r>
              <a:rPr lang="en-US" dirty="0" smtClean="0"/>
              <a:t>Top project contains app manifest</a:t>
            </a:r>
          </a:p>
          <a:p>
            <a:pPr lvl="1"/>
            <a:r>
              <a:rPr lang="en-US" dirty="0" smtClean="0"/>
              <a:t>Bottom project for remote web</a:t>
            </a:r>
          </a:p>
          <a:p>
            <a:pPr lvl="1"/>
            <a:endParaRPr lang="en-US" dirty="0" smtClean="0"/>
          </a:p>
          <a:p>
            <a:pPr lvl="1"/>
            <a:endParaRPr lang="en-US" dirty="0"/>
          </a:p>
          <a:p>
            <a:pPr lvl="1"/>
            <a:endParaRPr lang="en-US" dirty="0" smtClean="0"/>
          </a:p>
          <a:p>
            <a:pPr lvl="1"/>
            <a:endParaRPr lang="en-US" dirty="0"/>
          </a:p>
          <a:p>
            <a:pPr lvl="1"/>
            <a:endParaRPr lang="en-US" dirty="0"/>
          </a:p>
          <a:p>
            <a:r>
              <a:rPr lang="en-US" sz="2401" dirty="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5" name="Group 4"/>
          <p:cNvGrpSpPr/>
          <p:nvPr/>
        </p:nvGrpSpPr>
        <p:grpSpPr>
          <a:xfrm>
            <a:off x="6005074" y="2057400"/>
            <a:ext cx="2734113" cy="3253594"/>
            <a:chOff x="1970820" y="1991428"/>
            <a:chExt cx="3888727" cy="4627585"/>
          </a:xfrm>
        </p:grpSpPr>
        <p:pic>
          <p:nvPicPr>
            <p:cNvPr id="6" name="Picture 5"/>
            <p:cNvPicPr>
              <a:picLocks noChangeAspect="1"/>
            </p:cNvPicPr>
            <p:nvPr/>
          </p:nvPicPr>
          <p:blipFill>
            <a:blip r:embed="rId3"/>
            <a:stretch>
              <a:fillRect/>
            </a:stretch>
          </p:blipFill>
          <p:spPr>
            <a:xfrm>
              <a:off x="1970820" y="1991428"/>
              <a:ext cx="3860820" cy="3942617"/>
            </a:xfrm>
            <a:prstGeom prst="rect">
              <a:avLst/>
            </a:prstGeom>
          </p:spPr>
        </p:pic>
        <p:pic>
          <p:nvPicPr>
            <p:cNvPr id="7" name="Picture 6"/>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8" name="Straight Arrow Connector 7"/>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947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815057" y="1700862"/>
            <a:ext cx="7152849" cy="3899159"/>
          </a:xfrm>
          <a:prstGeom prst="rect">
            <a:avLst/>
          </a:prstGeom>
          <a:ln>
            <a:solidFill>
              <a:schemeClr val="bg1">
                <a:lumMod val="50000"/>
              </a:schemeClr>
            </a:solidFill>
          </a:ln>
        </p:spPr>
      </p:pic>
    </p:spTree>
    <p:extLst>
      <p:ext uri="{BB962C8B-B14F-4D97-AF65-F5344CB8AC3E}">
        <p14:creationId xmlns:p14="http://schemas.microsoft.com/office/powerpoint/2010/main" val="3998942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6" name="Picture 5"/>
          <p:cNvPicPr>
            <a:picLocks noChangeAspect="1"/>
          </p:cNvPicPr>
          <p:nvPr/>
        </p:nvPicPr>
        <p:blipFill>
          <a:blip r:embed="rId3"/>
          <a:stretch>
            <a:fillRect/>
          </a:stretch>
        </p:blipFill>
        <p:spPr>
          <a:xfrm>
            <a:off x="190037" y="1955905"/>
            <a:ext cx="1379136" cy="2276925"/>
          </a:xfrm>
          <a:prstGeom prst="rect">
            <a:avLst/>
          </a:prstGeom>
        </p:spPr>
      </p:pic>
      <p:pic>
        <p:nvPicPr>
          <p:cNvPr id="7" name="Picture 6"/>
          <p:cNvPicPr>
            <a:picLocks noChangeAspect="1"/>
          </p:cNvPicPr>
          <p:nvPr/>
        </p:nvPicPr>
        <p:blipFill>
          <a:blip r:embed="rId4"/>
          <a:stretch>
            <a:fillRect/>
          </a:stretch>
        </p:blipFill>
        <p:spPr>
          <a:xfrm>
            <a:off x="1933610" y="1955905"/>
            <a:ext cx="7002540" cy="3868178"/>
          </a:xfrm>
          <a:prstGeom prst="rect">
            <a:avLst/>
          </a:prstGeom>
          <a:ln>
            <a:solidFill>
              <a:schemeClr val="bg1">
                <a:lumMod val="50000"/>
              </a:schemeClr>
            </a:solidFill>
          </a:ln>
        </p:spPr>
      </p:pic>
      <p:cxnSp>
        <p:nvCxnSpPr>
          <p:cNvPr id="10" name="Straight Arrow Connector 9"/>
          <p:cNvCxnSpPr/>
          <p:nvPr/>
        </p:nvCxnSpPr>
        <p:spPr>
          <a:xfrm>
            <a:off x="1308393" y="2694651"/>
            <a:ext cx="625217" cy="351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51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180309" y="1687670"/>
            <a:ext cx="6466778" cy="4115872"/>
          </a:xfrm>
          <a:prstGeom prst="rect">
            <a:avLst/>
          </a:prstGeom>
          <a:ln>
            <a:solidFill>
              <a:schemeClr val="bg1">
                <a:lumMod val="50000"/>
              </a:schemeClr>
            </a:solidFill>
          </a:ln>
        </p:spPr>
      </p:pic>
    </p:spTree>
    <p:extLst>
      <p:ext uri="{BB962C8B-B14F-4D97-AF65-F5344CB8AC3E}">
        <p14:creationId xmlns:p14="http://schemas.microsoft.com/office/powerpoint/2010/main" val="4271201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762000" y="1371600"/>
            <a:ext cx="5638800" cy="5173462"/>
          </a:xfrm>
          <a:prstGeom prst="rect">
            <a:avLst/>
          </a:prstGeom>
          <a:ln>
            <a:solidFill>
              <a:schemeClr val="bg1">
                <a:lumMod val="50000"/>
              </a:schemeClr>
            </a:solidFill>
          </a:ln>
        </p:spPr>
      </p:pic>
    </p:spTree>
    <p:extLst>
      <p:ext uri="{BB962C8B-B14F-4D97-AF65-F5344CB8AC3E}">
        <p14:creationId xmlns:p14="http://schemas.microsoft.com/office/powerpoint/2010/main" val="3330957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1" dirty="0"/>
              <a:t>Test/Debug </a:t>
            </a:r>
            <a:r>
              <a:rPr lang="en-US" sz="3601" dirty="0" smtClean="0"/>
              <a:t>Add-ins </a:t>
            </a:r>
            <a:r>
              <a:rPr lang="en-US" sz="3601" dirty="0"/>
              <a:t>using {F5}</a:t>
            </a:r>
          </a:p>
        </p:txBody>
      </p:sp>
      <p:sp>
        <p:nvSpPr>
          <p:cNvPr id="2" name="Text Placeholder 1"/>
          <p:cNvSpPr>
            <a:spLocks noGrp="1"/>
          </p:cNvSpPr>
          <p:nvPr>
            <p:ph idx="1"/>
          </p:nvPr>
        </p:nvSpPr>
        <p:spPr/>
        <p:txBody>
          <a:bodyPr>
            <a:normAutofit/>
          </a:bodyPr>
          <a:lstStyle/>
          <a:p>
            <a:r>
              <a:rPr lang="en-US" sz="2400" dirty="0" smtClean="0"/>
              <a:t>When you press the {F5} key…</a:t>
            </a:r>
          </a:p>
          <a:p>
            <a:pPr lvl="1"/>
            <a:r>
              <a:rPr lang="en-US" sz="2000" dirty="0" smtClean="0"/>
              <a:t>Visual Studio builds the app package and temporarily registers it</a:t>
            </a:r>
          </a:p>
          <a:p>
            <a:pPr lvl="1"/>
            <a:r>
              <a:rPr lang="en-US" sz="2000" dirty="0" smtClean="0"/>
              <a:t>Visual Studio starts Microsoft Word and adds the add-in to new Word document</a:t>
            </a:r>
          </a:p>
          <a:p>
            <a:pPr lvl="1"/>
            <a:endParaRPr lang="en-US" sz="2000" dirty="0" smtClean="0"/>
          </a:p>
          <a:p>
            <a:pPr lvl="1"/>
            <a:endParaRPr lang="en-US" sz="2000" dirty="0"/>
          </a:p>
        </p:txBody>
      </p:sp>
      <p:pic>
        <p:nvPicPr>
          <p:cNvPr id="5" name="Picture 4"/>
          <p:cNvPicPr>
            <a:picLocks noChangeAspect="1"/>
          </p:cNvPicPr>
          <p:nvPr/>
        </p:nvPicPr>
        <p:blipFill>
          <a:blip r:embed="rId3"/>
          <a:stretch>
            <a:fillRect/>
          </a:stretch>
        </p:blipFill>
        <p:spPr>
          <a:xfrm>
            <a:off x="1295400" y="3200400"/>
            <a:ext cx="4724400" cy="3362480"/>
          </a:xfrm>
          <a:prstGeom prst="rect">
            <a:avLst/>
          </a:prstGeom>
          <a:ln>
            <a:solidFill>
              <a:schemeClr val="bg1">
                <a:lumMod val="50000"/>
              </a:schemeClr>
            </a:solidFill>
          </a:ln>
        </p:spPr>
      </p:pic>
    </p:spTree>
    <p:extLst>
      <p:ext uri="{BB962C8B-B14F-4D97-AF65-F5344CB8AC3E}">
        <p14:creationId xmlns:p14="http://schemas.microsoft.com/office/powerpoint/2010/main" val="1326803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API for Document Add-ins</a:t>
            </a:r>
            <a:endParaRPr lang="en-US" dirty="0"/>
          </a:p>
        </p:txBody>
      </p:sp>
      <p:sp>
        <p:nvSpPr>
          <p:cNvPr id="23" name="Content Placeholder 22"/>
          <p:cNvSpPr>
            <a:spLocks noGrp="1"/>
          </p:cNvSpPr>
          <p:nvPr>
            <p:ph idx="1"/>
          </p:nvPr>
        </p:nvSpPr>
        <p:spPr/>
        <p:txBody>
          <a:bodyPr/>
          <a:lstStyle/>
          <a:p>
            <a:r>
              <a:rPr lang="en-US" smtClean="0"/>
              <a:t>Document Add-ins share common objects</a:t>
            </a:r>
          </a:p>
          <a:p>
            <a:pPr lvl="1"/>
            <a:r>
              <a:rPr lang="en-US" smtClean="0"/>
              <a:t>Used to read and write content to and from document</a:t>
            </a:r>
          </a:p>
          <a:p>
            <a:pPr lvl="1"/>
            <a:r>
              <a:rPr lang="en-US" smtClean="0"/>
              <a:t>Used to create bindings and event handlers</a:t>
            </a:r>
          </a:p>
          <a:p>
            <a:endParaRPr lang="en-US" dirty="0"/>
          </a:p>
        </p:txBody>
      </p:sp>
      <p:sp>
        <p:nvSpPr>
          <p:cNvPr id="22" name="Rounded Rectangle 21"/>
          <p:cNvSpPr/>
          <p:nvPr/>
        </p:nvSpPr>
        <p:spPr bwMode="auto">
          <a:xfrm>
            <a:off x="907152" y="3041395"/>
            <a:ext cx="7170111" cy="2304203"/>
          </a:xfrm>
          <a:prstGeom prst="roundRect">
            <a:avLst>
              <a:gd name="adj" fmla="val 9033"/>
            </a:avLst>
          </a:prstGeom>
          <a:solidFill>
            <a:srgbClr val="EAEAEA"/>
          </a:solidFill>
          <a:ln>
            <a:solidFill>
              <a:schemeClr val="bg1">
                <a:lumMod val="50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87925" tIns="43962" rIns="87925" bIns="43962" numCol="1" rtlCol="0" anchor="t" anchorCtr="0" compatLnSpc="1">
            <a:prstTxWarp prst="textNoShape">
              <a:avLst/>
            </a:prstTxWarp>
          </a:bodyPr>
          <a:lstStyle/>
          <a:p>
            <a:pPr algn="ctr" defTabSz="879003"/>
            <a:r>
              <a:rPr lang="en-US" dirty="0">
                <a:solidFill>
                  <a:schemeClr val="tx1">
                    <a:lumMod val="75000"/>
                    <a:lumOff val="25000"/>
                  </a:schemeClr>
                </a:solidFill>
                <a:latin typeface="+mj-lt"/>
              </a:rPr>
              <a:t>Common Objects x-Office!</a:t>
            </a:r>
          </a:p>
        </p:txBody>
      </p:sp>
      <p:sp>
        <p:nvSpPr>
          <p:cNvPr id="24" name="Rounded Rectangle 23"/>
          <p:cNvSpPr/>
          <p:nvPr/>
        </p:nvSpPr>
        <p:spPr bwMode="auto">
          <a:xfrm>
            <a:off x="2608806" y="4738144"/>
            <a:ext cx="791582" cy="430830"/>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Text</a:t>
            </a:r>
          </a:p>
        </p:txBody>
      </p:sp>
      <p:sp>
        <p:nvSpPr>
          <p:cNvPr id="25" name="Rounded Rectangle 24"/>
          <p:cNvSpPr/>
          <p:nvPr/>
        </p:nvSpPr>
        <p:spPr bwMode="auto">
          <a:xfrm>
            <a:off x="3629157" y="4738144"/>
            <a:ext cx="791582" cy="430830"/>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Table</a:t>
            </a:r>
          </a:p>
        </p:txBody>
      </p:sp>
      <p:sp>
        <p:nvSpPr>
          <p:cNvPr id="26" name="Rounded Rectangle 25"/>
          <p:cNvSpPr/>
          <p:nvPr/>
        </p:nvSpPr>
        <p:spPr bwMode="auto">
          <a:xfrm>
            <a:off x="4708018" y="4741411"/>
            <a:ext cx="791582" cy="430830"/>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Matrix</a:t>
            </a:r>
          </a:p>
        </p:txBody>
      </p:sp>
      <p:sp>
        <p:nvSpPr>
          <p:cNvPr id="27" name="Rounded Rectangle 26"/>
          <p:cNvSpPr/>
          <p:nvPr/>
        </p:nvSpPr>
        <p:spPr bwMode="auto">
          <a:xfrm>
            <a:off x="6598167" y="3610113"/>
            <a:ext cx="672148" cy="317962"/>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Charts</a:t>
            </a:r>
          </a:p>
        </p:txBody>
      </p:sp>
      <p:sp>
        <p:nvSpPr>
          <p:cNvPr id="28" name="Rounded Rectangle 27"/>
          <p:cNvSpPr/>
          <p:nvPr/>
        </p:nvSpPr>
        <p:spPr bwMode="auto">
          <a:xfrm>
            <a:off x="1610437" y="4757684"/>
            <a:ext cx="809146" cy="317962"/>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Shapes</a:t>
            </a:r>
          </a:p>
        </p:txBody>
      </p:sp>
      <p:sp>
        <p:nvSpPr>
          <p:cNvPr id="29" name="Rounded Rectangle 28"/>
          <p:cNvSpPr/>
          <p:nvPr/>
        </p:nvSpPr>
        <p:spPr bwMode="auto">
          <a:xfrm>
            <a:off x="1336578" y="3627685"/>
            <a:ext cx="809146" cy="317962"/>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Picture</a:t>
            </a:r>
          </a:p>
        </p:txBody>
      </p:sp>
      <p:sp>
        <p:nvSpPr>
          <p:cNvPr id="30" name="Rounded Rectangle 29"/>
          <p:cNvSpPr/>
          <p:nvPr/>
        </p:nvSpPr>
        <p:spPr bwMode="auto">
          <a:xfrm>
            <a:off x="6934242" y="4162391"/>
            <a:ext cx="904225" cy="317962"/>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Hyperlink</a:t>
            </a:r>
          </a:p>
        </p:txBody>
      </p:sp>
      <p:sp>
        <p:nvSpPr>
          <p:cNvPr id="31" name="Rounded Rectangle 30"/>
          <p:cNvSpPr/>
          <p:nvPr/>
        </p:nvSpPr>
        <p:spPr bwMode="auto">
          <a:xfrm>
            <a:off x="6755254" y="4638864"/>
            <a:ext cx="809146" cy="317962"/>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Word Art</a:t>
            </a:r>
          </a:p>
        </p:txBody>
      </p:sp>
      <p:sp>
        <p:nvSpPr>
          <p:cNvPr id="32" name="Rounded Rectangle 31"/>
          <p:cNvSpPr/>
          <p:nvPr/>
        </p:nvSpPr>
        <p:spPr bwMode="auto">
          <a:xfrm>
            <a:off x="5719451" y="4738144"/>
            <a:ext cx="791582" cy="430830"/>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XML Parts</a:t>
            </a:r>
          </a:p>
        </p:txBody>
      </p:sp>
      <p:sp>
        <p:nvSpPr>
          <p:cNvPr id="33" name="Rounded Rectangle 32"/>
          <p:cNvSpPr/>
          <p:nvPr/>
        </p:nvSpPr>
        <p:spPr bwMode="auto">
          <a:xfrm>
            <a:off x="1292175" y="4213182"/>
            <a:ext cx="897950" cy="317962"/>
          </a:xfrm>
          <a:prstGeom prst="roundRect">
            <a:avLst>
              <a:gd name="adj" fmla="val 9033"/>
            </a:avLst>
          </a:prstGeom>
          <a:solidFill>
            <a:schemeClr val="accent2">
              <a:lumMod val="40000"/>
              <a:lumOff val="60000"/>
            </a:schemeClr>
          </a:solidFill>
          <a:ln w="12700">
            <a:solidFill>
              <a:schemeClr val="accent1">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87925" tIns="43962" rIns="87925" bIns="43962" numCol="1" rtlCol="0" anchor="ctr" anchorCtr="0" compatLnSpc="1">
            <a:prstTxWarp prst="textNoShape">
              <a:avLst/>
            </a:prstTxWarp>
          </a:bodyPr>
          <a:lstStyle/>
          <a:p>
            <a:pPr algn="ctr" defTabSz="879003"/>
            <a:r>
              <a:rPr lang="en-US" sz="1050" b="1" dirty="0">
                <a:solidFill>
                  <a:schemeClr val="tx1"/>
                </a:solidFill>
                <a:latin typeface="Segoe UI" pitchFamily="34" charset="0"/>
              </a:rPr>
              <a:t>Clip Art</a:t>
            </a: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070" y="3610113"/>
            <a:ext cx="1160990" cy="594155"/>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5735" y="3619027"/>
            <a:ext cx="1086087" cy="594155"/>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3015" y="3973900"/>
            <a:ext cx="1262581" cy="594155"/>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7333" y="4046796"/>
            <a:ext cx="1578226" cy="594155"/>
          </a:xfrm>
          <a:prstGeom prst="rect">
            <a:avLst/>
          </a:prstGeom>
        </p:spPr>
      </p:pic>
    </p:spTree>
    <p:extLst>
      <p:ext uri="{BB962C8B-B14F-4D97-AF65-F5344CB8AC3E}">
        <p14:creationId xmlns:p14="http://schemas.microsoft.com/office/powerpoint/2010/main" val="190839009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Core API Objects</a:t>
            </a:r>
            <a:endParaRPr lang="en-US" dirty="0"/>
          </a:p>
        </p:txBody>
      </p:sp>
      <p:sp>
        <p:nvSpPr>
          <p:cNvPr id="9" name="Content Placeholder 8"/>
          <p:cNvSpPr>
            <a:spLocks noGrp="1"/>
          </p:cNvSpPr>
          <p:nvPr>
            <p:ph idx="1"/>
          </p:nvPr>
        </p:nvSpPr>
        <p:spPr/>
        <p:txBody>
          <a:bodyPr/>
          <a:lstStyle/>
          <a:p>
            <a:r>
              <a:rPr lang="en-US" smtClean="0"/>
              <a:t>Office.context</a:t>
            </a:r>
          </a:p>
          <a:p>
            <a:pPr lvl="1"/>
            <a:r>
              <a:rPr lang="en-US" smtClean="0"/>
              <a:t>Entry point into Office API</a:t>
            </a:r>
          </a:p>
          <a:p>
            <a:endParaRPr lang="en-US" smtClean="0"/>
          </a:p>
          <a:p>
            <a:r>
              <a:rPr lang="en-US" smtClean="0"/>
              <a:t>Office.context.document</a:t>
            </a:r>
          </a:p>
          <a:p>
            <a:pPr lvl="1"/>
            <a:r>
              <a:rPr lang="en-US" smtClean="0"/>
              <a:t>Common document API</a:t>
            </a:r>
          </a:p>
          <a:p>
            <a:endParaRPr lang="en-US" smtClean="0"/>
          </a:p>
          <a:p>
            <a:r>
              <a:rPr lang="en-US" smtClean="0"/>
              <a:t>Office.context.settings</a:t>
            </a:r>
          </a:p>
          <a:p>
            <a:pPr lvl="1"/>
            <a:r>
              <a:rPr lang="en-US" smtClean="0"/>
              <a:t>Custom properties saved within document</a:t>
            </a:r>
          </a:p>
          <a:p>
            <a:pPr lvl="1"/>
            <a:endParaRPr lang="en-US" smtClean="0"/>
          </a:p>
          <a:p>
            <a:endParaRPr lang="en-US" dirty="0"/>
          </a:p>
        </p:txBody>
      </p:sp>
      <p:sp>
        <p:nvSpPr>
          <p:cNvPr id="6" name="Rectangle 5"/>
          <p:cNvSpPr/>
          <p:nvPr/>
        </p:nvSpPr>
        <p:spPr bwMode="auto">
          <a:xfrm>
            <a:off x="5196643" y="2615697"/>
            <a:ext cx="1464011" cy="1206068"/>
          </a:xfrm>
          <a:prstGeom prst="rect">
            <a:avLst/>
          </a:prstGeom>
          <a:solidFill>
            <a:srgbClr val="F7F7F7"/>
          </a:solidFill>
          <a:ln w="12700">
            <a:solidFill>
              <a:schemeClr val="tx1">
                <a:lumMod val="75000"/>
                <a:lumOff val="2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marL="257244" indent="-125049" defTabSz="685757" fontAlgn="base">
              <a:spcBef>
                <a:spcPct val="0"/>
              </a:spcBef>
              <a:spcAft>
                <a:spcPct val="0"/>
              </a:spcAft>
              <a:buFont typeface="Arial" panose="020B0604020202020204" pitchFamily="34" charset="0"/>
              <a:buChar char="•"/>
            </a:pPr>
            <a:r>
              <a:rPr lang="en-US" sz="788" dirty="0">
                <a:solidFill>
                  <a:schemeClr val="tx1"/>
                </a:solidFill>
                <a:ea typeface="Segoe UI" pitchFamily="34" charset="0"/>
                <a:cs typeface="Segoe UI" pitchFamily="34" charset="0"/>
              </a:rPr>
              <a:t>Read and write selection</a:t>
            </a:r>
          </a:p>
          <a:p>
            <a:pPr marL="257244" indent="-125049" defTabSz="685757" fontAlgn="base">
              <a:spcBef>
                <a:spcPct val="0"/>
              </a:spcBef>
              <a:spcAft>
                <a:spcPct val="0"/>
              </a:spcAft>
              <a:buFont typeface="Arial" panose="020B0604020202020204" pitchFamily="34" charset="0"/>
              <a:buChar char="•"/>
            </a:pPr>
            <a:r>
              <a:rPr lang="en-US" sz="788" dirty="0">
                <a:solidFill>
                  <a:schemeClr val="tx1"/>
                </a:solidFill>
                <a:ea typeface="Segoe UI" pitchFamily="34" charset="0"/>
                <a:cs typeface="Segoe UI" pitchFamily="34" charset="0"/>
              </a:rPr>
              <a:t>Create binding</a:t>
            </a:r>
          </a:p>
          <a:p>
            <a:pPr marL="257244" indent="-125049" defTabSz="685757" fontAlgn="base">
              <a:spcBef>
                <a:spcPct val="0"/>
              </a:spcBef>
              <a:spcAft>
                <a:spcPct val="0"/>
              </a:spcAft>
              <a:buFont typeface="Arial" panose="020B0604020202020204" pitchFamily="34" charset="0"/>
              <a:buChar char="•"/>
            </a:pPr>
            <a:r>
              <a:rPr lang="en-US" sz="788" dirty="0">
                <a:solidFill>
                  <a:schemeClr val="tx1"/>
                </a:solidFill>
                <a:ea typeface="Segoe UI" pitchFamily="34" charset="0"/>
                <a:cs typeface="Segoe UI" pitchFamily="34" charset="0"/>
              </a:rPr>
              <a:t>Register event handlers</a:t>
            </a:r>
          </a:p>
          <a:p>
            <a:pPr marL="257244" indent="-125049" defTabSz="685757" fontAlgn="base">
              <a:spcBef>
                <a:spcPct val="0"/>
              </a:spcBef>
              <a:spcAft>
                <a:spcPct val="0"/>
              </a:spcAft>
              <a:buFont typeface="Arial" panose="020B0604020202020204" pitchFamily="34" charset="0"/>
              <a:buChar char="•"/>
            </a:pPr>
            <a:r>
              <a:rPr lang="en-US" sz="788" dirty="0">
                <a:solidFill>
                  <a:schemeClr val="tx1"/>
                </a:solidFill>
                <a:ea typeface="Segoe UI" pitchFamily="34" charset="0"/>
                <a:cs typeface="Segoe UI" pitchFamily="34" charset="0"/>
              </a:rPr>
              <a:t>Use custom XML files</a:t>
            </a:r>
          </a:p>
        </p:txBody>
      </p:sp>
      <p:sp>
        <p:nvSpPr>
          <p:cNvPr id="8" name="Rectangle 7"/>
          <p:cNvSpPr/>
          <p:nvPr/>
        </p:nvSpPr>
        <p:spPr bwMode="auto">
          <a:xfrm>
            <a:off x="7298989" y="2597068"/>
            <a:ext cx="1464011" cy="662867"/>
          </a:xfrm>
          <a:prstGeom prst="rect">
            <a:avLst/>
          </a:prstGeom>
          <a:solidFill>
            <a:srgbClr val="F7F7F7"/>
          </a:solidFill>
          <a:ln w="12700">
            <a:solidFill>
              <a:schemeClr val="tx1">
                <a:lumMod val="75000"/>
                <a:lumOff val="2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34299" tIns="34299" rIns="34299" bIns="34299" numCol="1" spcCol="0" rtlCol="0" fromWordArt="0" anchor="t" anchorCtr="0" forceAA="0" compatLnSpc="1">
            <a:prstTxWarp prst="textNoShape">
              <a:avLst/>
            </a:prstTxWarp>
            <a:noAutofit/>
          </a:bodyPr>
          <a:lstStyle/>
          <a:p>
            <a:pPr marL="176259" indent="-132195" defTabSz="685757" fontAlgn="base">
              <a:spcBef>
                <a:spcPct val="0"/>
              </a:spcBef>
              <a:spcAft>
                <a:spcPct val="0"/>
              </a:spcAft>
              <a:buFont typeface="Arial" panose="020B0604020202020204" pitchFamily="34" charset="0"/>
              <a:buChar char="•"/>
            </a:pPr>
            <a:r>
              <a:rPr lang="en-US" sz="788" dirty="0">
                <a:solidFill>
                  <a:schemeClr val="tx1"/>
                </a:solidFill>
                <a:ea typeface="Segoe UI" pitchFamily="34" charset="0"/>
                <a:cs typeface="Segoe UI" pitchFamily="34" charset="0"/>
              </a:rPr>
              <a:t>Read and writer properties</a:t>
            </a:r>
          </a:p>
          <a:p>
            <a:pPr marL="176259" indent="-132195" defTabSz="685757" fontAlgn="base">
              <a:spcBef>
                <a:spcPct val="0"/>
              </a:spcBef>
              <a:spcAft>
                <a:spcPct val="0"/>
              </a:spcAft>
              <a:buFont typeface="Arial" panose="020B0604020202020204" pitchFamily="34" charset="0"/>
              <a:buChar char="•"/>
            </a:pPr>
            <a:r>
              <a:rPr lang="en-US" sz="788" dirty="0">
                <a:solidFill>
                  <a:schemeClr val="tx1"/>
                </a:solidFill>
                <a:ea typeface="Segoe UI" pitchFamily="34" charset="0"/>
                <a:cs typeface="Segoe UI" pitchFamily="34" charset="0"/>
              </a:rPr>
              <a:t>Properties saved to document</a:t>
            </a:r>
          </a:p>
          <a:p>
            <a:pPr marL="257244" indent="-257244" defTabSz="685757" fontAlgn="base">
              <a:spcBef>
                <a:spcPct val="0"/>
              </a:spcBef>
              <a:spcAft>
                <a:spcPct val="0"/>
              </a:spcAft>
              <a:buFont typeface="Arial" panose="020B0604020202020204" pitchFamily="34" charset="0"/>
              <a:buChar char="•"/>
            </a:pPr>
            <a:endParaRPr lang="en-US" sz="788" dirty="0">
              <a:solidFill>
                <a:schemeClr val="tx1"/>
              </a:solidFill>
              <a:ea typeface="Segoe UI" pitchFamily="34" charset="0"/>
              <a:cs typeface="Segoe UI"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9500" y="3170819"/>
            <a:ext cx="682481" cy="324731"/>
          </a:xfrm>
          <a:prstGeom prst="rect">
            <a:avLst/>
          </a:prstGeom>
          <a:ln w="12700">
            <a:solidFill>
              <a:schemeClr val="tx1">
                <a:lumMod val="75000"/>
                <a:lumOff val="25000"/>
              </a:schemeClr>
            </a:solidFill>
          </a:ln>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4675" y="3386657"/>
            <a:ext cx="638452" cy="324731"/>
          </a:xfrm>
          <a:prstGeom prst="rect">
            <a:avLst/>
          </a:prstGeom>
          <a:ln w="12700">
            <a:solidFill>
              <a:schemeClr val="tx1">
                <a:lumMod val="75000"/>
                <a:lumOff val="25000"/>
              </a:schemeClr>
            </a:solidFill>
          </a:ln>
        </p:spPr>
      </p:pic>
      <p:sp>
        <p:nvSpPr>
          <p:cNvPr id="15" name="Rectangle 14"/>
          <p:cNvSpPr/>
          <p:nvPr/>
        </p:nvSpPr>
        <p:spPr bwMode="auto">
          <a:xfrm>
            <a:off x="5196643" y="2288638"/>
            <a:ext cx="1464011" cy="323495"/>
          </a:xfrm>
          <a:prstGeom prst="rect">
            <a:avLst/>
          </a:prstGeom>
          <a:solidFill>
            <a:schemeClr val="accent5">
              <a:lumMod val="20000"/>
              <a:lumOff val="80000"/>
            </a:schemeClr>
          </a:solidFill>
          <a:ln w="12700">
            <a:solidFill>
              <a:schemeClr val="tx1">
                <a:lumMod val="75000"/>
                <a:lumOff val="25000"/>
              </a:schemeClr>
            </a:solid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3815" tIns="13815" rIns="13815" bIns="13815" numCol="1" spcCol="1270" anchor="ctr" anchorCtr="0">
            <a:noAutofit/>
          </a:bodyPr>
          <a:lstStyle/>
          <a:p>
            <a:pPr algn="ctr" defTabSz="967045">
              <a:lnSpc>
                <a:spcPct val="90000"/>
              </a:lnSpc>
              <a:spcBef>
                <a:spcPct val="0"/>
              </a:spcBef>
              <a:spcAft>
                <a:spcPct val="35000"/>
              </a:spcAft>
            </a:pPr>
            <a:r>
              <a:rPr lang="en-US" sz="1200" dirty="0">
                <a:solidFill>
                  <a:schemeClr val="tx1"/>
                </a:solidFill>
              </a:rPr>
              <a:t>document</a:t>
            </a:r>
          </a:p>
        </p:txBody>
      </p:sp>
      <p:sp>
        <p:nvSpPr>
          <p:cNvPr id="16" name="Rectangle 15"/>
          <p:cNvSpPr/>
          <p:nvPr/>
        </p:nvSpPr>
        <p:spPr bwMode="auto">
          <a:xfrm>
            <a:off x="7298989" y="2288638"/>
            <a:ext cx="1464011" cy="323495"/>
          </a:xfrm>
          <a:prstGeom prst="rect">
            <a:avLst/>
          </a:prstGeom>
          <a:solidFill>
            <a:schemeClr val="accent5">
              <a:lumMod val="20000"/>
              <a:lumOff val="80000"/>
            </a:schemeClr>
          </a:solidFill>
          <a:ln w="12700">
            <a:solidFill>
              <a:schemeClr val="tx1">
                <a:lumMod val="75000"/>
                <a:lumOff val="25000"/>
              </a:schemeClr>
            </a:solid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3815" tIns="13815" rIns="13815" bIns="13815" numCol="1" spcCol="1270" anchor="ctr" anchorCtr="0">
            <a:noAutofit/>
          </a:bodyPr>
          <a:lstStyle/>
          <a:p>
            <a:pPr algn="ctr" defTabSz="967045">
              <a:lnSpc>
                <a:spcPct val="90000"/>
              </a:lnSpc>
              <a:spcBef>
                <a:spcPct val="0"/>
              </a:spcBef>
              <a:spcAft>
                <a:spcPct val="35000"/>
              </a:spcAft>
            </a:pPr>
            <a:r>
              <a:rPr lang="en-US" sz="1200" dirty="0">
                <a:solidFill>
                  <a:schemeClr val="tx1"/>
                </a:solidFill>
              </a:rPr>
              <a:t>settings</a:t>
            </a:r>
          </a:p>
        </p:txBody>
      </p:sp>
      <p:sp>
        <p:nvSpPr>
          <p:cNvPr id="18" name="Rectangle 17"/>
          <p:cNvSpPr/>
          <p:nvPr/>
        </p:nvSpPr>
        <p:spPr bwMode="auto">
          <a:xfrm>
            <a:off x="6166235" y="1582961"/>
            <a:ext cx="1464011" cy="323495"/>
          </a:xfrm>
          <a:prstGeom prst="rect">
            <a:avLst/>
          </a:prstGeom>
          <a:solidFill>
            <a:schemeClr val="accent5">
              <a:lumMod val="20000"/>
              <a:lumOff val="80000"/>
            </a:schemeClr>
          </a:solidFill>
          <a:ln w="12700">
            <a:solidFill>
              <a:schemeClr val="tx1">
                <a:lumMod val="75000"/>
                <a:lumOff val="25000"/>
              </a:schemeClr>
            </a:solidFill>
          </a:ln>
        </p:spPr>
        <p:style>
          <a:lnRef idx="2">
            <a:schemeClr val="lt1">
              <a:hueOff val="0"/>
              <a:satOff val="0"/>
              <a:lumOff val="0"/>
              <a:alphaOff val="0"/>
            </a:schemeClr>
          </a:lnRef>
          <a:fillRef idx="1">
            <a:schemeClr val="accent6">
              <a:tint val="99000"/>
              <a:hueOff val="0"/>
              <a:satOff val="0"/>
              <a:lumOff val="0"/>
              <a:alphaOff val="0"/>
            </a:schemeClr>
          </a:fillRef>
          <a:effectRef idx="0">
            <a:schemeClr val="accent6">
              <a:tint val="99000"/>
              <a:hueOff val="0"/>
              <a:satOff val="0"/>
              <a:lumOff val="0"/>
              <a:alphaOff val="0"/>
            </a:schemeClr>
          </a:effectRef>
          <a:fontRef idx="minor">
            <a:schemeClr val="lt1"/>
          </a:fontRef>
        </p:style>
        <p:txBody>
          <a:bodyPr spcFirstLastPara="0" vert="horz" wrap="square" lIns="13815" tIns="13815" rIns="13815" bIns="13815" numCol="1" spcCol="1270" anchor="ctr" anchorCtr="0">
            <a:noAutofit/>
          </a:bodyPr>
          <a:lstStyle/>
          <a:p>
            <a:pPr algn="ctr" defTabSz="967045">
              <a:lnSpc>
                <a:spcPct val="90000"/>
              </a:lnSpc>
              <a:spcBef>
                <a:spcPct val="0"/>
              </a:spcBef>
              <a:spcAft>
                <a:spcPct val="35000"/>
              </a:spcAft>
            </a:pPr>
            <a:r>
              <a:rPr lang="en-US" sz="1200" dirty="0">
                <a:solidFill>
                  <a:schemeClr val="tx1"/>
                </a:solidFill>
              </a:rPr>
              <a:t>context</a:t>
            </a:r>
          </a:p>
        </p:txBody>
      </p:sp>
      <p:cxnSp>
        <p:nvCxnSpPr>
          <p:cNvPr id="19" name="Elbow Connector 18"/>
          <p:cNvCxnSpPr>
            <a:stCxn id="15" idx="0"/>
          </p:cNvCxnSpPr>
          <p:nvPr/>
        </p:nvCxnSpPr>
        <p:spPr>
          <a:xfrm rot="5400000" flipH="1" flipV="1">
            <a:off x="6299503" y="1689900"/>
            <a:ext cx="227885" cy="969594"/>
          </a:xfrm>
          <a:prstGeom prst="bentConnector2">
            <a:avLst/>
          </a:prstGeom>
          <a:ln w="12700">
            <a:solidFill>
              <a:schemeClr val="tx1">
                <a:lumMod val="75000"/>
                <a:lumOff val="25000"/>
              </a:schemeClr>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1" name="Elbow Connector 20"/>
          <p:cNvCxnSpPr/>
          <p:nvPr/>
        </p:nvCxnSpPr>
        <p:spPr>
          <a:xfrm rot="16200000" flipH="1">
            <a:off x="7262782" y="1545479"/>
            <a:ext cx="403671" cy="1132754"/>
          </a:xfrm>
          <a:prstGeom prst="bentConnector3">
            <a:avLst>
              <a:gd name="adj1" fmla="val 36928"/>
            </a:avLst>
          </a:prstGeom>
          <a:ln w="12700">
            <a:solidFill>
              <a:schemeClr val="tx1">
                <a:lumMod val="75000"/>
                <a:lumOff val="25000"/>
              </a:schemeClr>
            </a:solidFill>
            <a:headEnd type="none"/>
            <a:tailEnd type="non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9366482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 </a:t>
            </a:r>
            <a:r>
              <a:rPr lang="en-US" dirty="0"/>
              <a:t>to the Office Add-in Model</a:t>
            </a:r>
          </a:p>
          <a:p>
            <a:r>
              <a:rPr lang="en-US" dirty="0" smtClean="0"/>
              <a:t>Developing Office Add-ins with Visual Studio</a:t>
            </a:r>
            <a:endParaRPr lang="en-US" dirty="0"/>
          </a:p>
          <a:p>
            <a:r>
              <a:rPr lang="en-US" dirty="0" smtClean="0"/>
              <a:t>Coercion </a:t>
            </a:r>
            <a:r>
              <a:rPr lang="en-US" dirty="0"/>
              <a:t>Types and Open XML Formats</a:t>
            </a:r>
          </a:p>
          <a:p>
            <a:r>
              <a:rPr lang="en-US" dirty="0" smtClean="0"/>
              <a:t>Data Bindings and Events</a:t>
            </a:r>
          </a:p>
          <a:p>
            <a:r>
              <a:rPr lang="en-US" dirty="0" smtClean="0"/>
              <a:t>Creating </a:t>
            </a:r>
            <a:r>
              <a:rPr lang="en-US" dirty="0"/>
              <a:t>and Debugging </a:t>
            </a:r>
            <a:r>
              <a:rPr lang="en-US" dirty="0" smtClean="0"/>
              <a:t>Mail Add-ins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sp>
        <p:nvSpPr>
          <p:cNvPr id="4" name="Text Placeholder 3"/>
          <p:cNvSpPr>
            <a:spLocks noGrp="1"/>
          </p:cNvSpPr>
          <p:nvPr>
            <p:ph idx="1"/>
          </p:nvPr>
        </p:nvSpPr>
        <p:spPr/>
        <p:txBody>
          <a:bodyPr/>
          <a:lstStyle/>
          <a:p>
            <a:r>
              <a:rPr lang="en-US" dirty="0" smtClean="0"/>
              <a:t>Use this function to read from document select</a:t>
            </a:r>
            <a:endParaRPr lang="en-US" dirty="0"/>
          </a:p>
        </p:txBody>
      </p:sp>
      <p:pic>
        <p:nvPicPr>
          <p:cNvPr id="5" name="Picture 4"/>
          <p:cNvPicPr>
            <a:picLocks noChangeAspect="1"/>
          </p:cNvPicPr>
          <p:nvPr/>
        </p:nvPicPr>
        <p:blipFill>
          <a:blip r:embed="rId3"/>
          <a:stretch>
            <a:fillRect/>
          </a:stretch>
        </p:blipFill>
        <p:spPr>
          <a:xfrm>
            <a:off x="389436" y="2506694"/>
            <a:ext cx="7275676" cy="2370106"/>
          </a:xfrm>
          <a:prstGeom prst="rect">
            <a:avLst/>
          </a:prstGeom>
          <a:ln>
            <a:solidFill>
              <a:schemeClr val="bg1">
                <a:lumMod val="50000"/>
              </a:schemeClr>
            </a:solidFill>
          </a:ln>
        </p:spPr>
      </p:pic>
    </p:spTree>
    <p:extLst>
      <p:ext uri="{BB962C8B-B14F-4D97-AF65-F5344CB8AC3E}">
        <p14:creationId xmlns:p14="http://schemas.microsoft.com/office/powerpoint/2010/main" val="722777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a:t>()</a:t>
            </a:r>
          </a:p>
        </p:txBody>
      </p:sp>
      <p:sp>
        <p:nvSpPr>
          <p:cNvPr id="4" name="Text Placeholder 3"/>
          <p:cNvSpPr>
            <a:spLocks noGrp="1"/>
          </p:cNvSpPr>
          <p:nvPr>
            <p:ph idx="1"/>
          </p:nvPr>
        </p:nvSpPr>
        <p:spPr/>
        <p:txBody>
          <a:bodyPr/>
          <a:lstStyle/>
          <a:p>
            <a:r>
              <a:rPr lang="en-US" dirty="0" smtClean="0"/>
              <a:t>Use this function to insert content into document</a:t>
            </a:r>
            <a:endParaRPr lang="en-US" dirty="0"/>
          </a:p>
        </p:txBody>
      </p:sp>
      <p:pic>
        <p:nvPicPr>
          <p:cNvPr id="6" name="Picture 5"/>
          <p:cNvPicPr>
            <a:picLocks noChangeAspect="1"/>
          </p:cNvPicPr>
          <p:nvPr/>
        </p:nvPicPr>
        <p:blipFill>
          <a:blip r:embed="rId3"/>
          <a:stretch>
            <a:fillRect/>
          </a:stretch>
        </p:blipFill>
        <p:spPr>
          <a:xfrm>
            <a:off x="701552" y="2434661"/>
            <a:ext cx="7813894" cy="2670739"/>
          </a:xfrm>
          <a:prstGeom prst="rect">
            <a:avLst/>
          </a:prstGeom>
          <a:ln>
            <a:solidFill>
              <a:schemeClr val="bg1">
                <a:lumMod val="50000"/>
              </a:schemeClr>
            </a:solidFill>
          </a:ln>
        </p:spPr>
      </p:pic>
    </p:spTree>
    <p:extLst>
      <p:ext uri="{BB962C8B-B14F-4D97-AF65-F5344CB8AC3E}">
        <p14:creationId xmlns:p14="http://schemas.microsoft.com/office/powerpoint/2010/main" val="150908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idx="1"/>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293579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idx="1"/>
          </p:nvPr>
        </p:nvSpPr>
        <p:spPr/>
        <p:txBody>
          <a:bodyPr>
            <a:normAutofit/>
          </a:bodyPr>
          <a:lstStyle/>
          <a:p>
            <a:r>
              <a:rPr lang="en-US" sz="2000" dirty="0" smtClean="0"/>
              <a:t>Full control of what is inside the Office Add-ins</a:t>
            </a:r>
          </a:p>
          <a:p>
            <a:pPr lvl="1"/>
            <a:r>
              <a:rPr lang="en-US" sz="1800" dirty="0" smtClean="0"/>
              <a:t>Developer can override the right-click Context Menu</a:t>
            </a:r>
          </a:p>
          <a:p>
            <a:pPr lvl="1"/>
            <a:endParaRPr lang="en-US" sz="1800" dirty="0" smtClean="0"/>
          </a:p>
          <a:p>
            <a:r>
              <a:rPr lang="en-US" sz="2000" dirty="0" smtClean="0"/>
              <a:t>No Control to customize the Add-in container menus</a:t>
            </a:r>
          </a:p>
          <a:p>
            <a:pPr lvl="1"/>
            <a:r>
              <a:rPr lang="en-US" sz="1800" dirty="0" smtClean="0"/>
              <a:t>Developer cannot customize Task Pane or Content/Chart object menu</a:t>
            </a:r>
          </a:p>
          <a:p>
            <a:pPr lvl="1"/>
            <a:endParaRPr lang="en-US" sz="1800" dirty="0" smtClean="0"/>
          </a:p>
          <a:p>
            <a:r>
              <a:rPr lang="en-US" sz="2000" dirty="0" smtClean="0"/>
              <a:t>Ability to save settings to “property bag”</a:t>
            </a:r>
          </a:p>
          <a:p>
            <a:pPr lvl="1"/>
            <a:r>
              <a:rPr lang="en-US" sz="1800" dirty="0" smtClean="0"/>
              <a:t>Property bag values saved with the add-in within the document</a:t>
            </a:r>
          </a:p>
          <a:p>
            <a:pPr lvl="1"/>
            <a:r>
              <a:rPr lang="en-US" sz="1800" dirty="0" smtClean="0"/>
              <a:t>With Mail </a:t>
            </a:r>
            <a:r>
              <a:rPr lang="en-US" sz="1800" dirty="0"/>
              <a:t>Office Add-ins property </a:t>
            </a:r>
            <a:r>
              <a:rPr lang="en-US" sz="1800" dirty="0" smtClean="0"/>
              <a:t>bag values save within Exchange</a:t>
            </a:r>
            <a:endParaRPr lang="en-US" sz="1800" dirty="0"/>
          </a:p>
        </p:txBody>
      </p:sp>
    </p:spTree>
    <p:extLst>
      <p:ext uri="{BB962C8B-B14F-4D97-AF65-F5344CB8AC3E}">
        <p14:creationId xmlns:p14="http://schemas.microsoft.com/office/powerpoint/2010/main" val="1787077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a:t>
            </a:r>
            <a:r>
              <a:rPr lang="en-US" dirty="0"/>
              <a:t>to the Office Add-in Model</a:t>
            </a:r>
          </a:p>
          <a:p>
            <a:pPr>
              <a:buFont typeface="Wingdings" panose="05000000000000000000" pitchFamily="2" charset="2"/>
              <a:buChar char="ü"/>
            </a:pPr>
            <a:r>
              <a:rPr lang="en-US" dirty="0" smtClean="0"/>
              <a:t>Developing Office Add-ins with Visual Studio</a:t>
            </a:r>
            <a:endParaRPr lang="en-US" dirty="0"/>
          </a:p>
          <a:p>
            <a:pPr>
              <a:buFont typeface="Wingdings" panose="05000000000000000000" pitchFamily="2" charset="2"/>
              <a:buChar char="Ø"/>
            </a:pPr>
            <a:r>
              <a:rPr lang="en-US" dirty="0" smtClean="0"/>
              <a:t>Coercion </a:t>
            </a:r>
            <a:r>
              <a:rPr lang="en-US" dirty="0"/>
              <a:t>Types and Open XML Formats</a:t>
            </a:r>
          </a:p>
          <a:p>
            <a:r>
              <a:rPr lang="en-US" dirty="0" smtClean="0"/>
              <a:t>Data Bindings and Events</a:t>
            </a:r>
          </a:p>
          <a:p>
            <a:r>
              <a:rPr lang="en-US" dirty="0" smtClean="0"/>
              <a:t>Creating </a:t>
            </a:r>
            <a:r>
              <a:rPr lang="en-US" dirty="0"/>
              <a:t>and Debugging </a:t>
            </a:r>
            <a:r>
              <a:rPr lang="en-US" dirty="0" smtClean="0"/>
              <a:t>Mail Add-ins</a:t>
            </a:r>
          </a:p>
        </p:txBody>
      </p:sp>
    </p:spTree>
    <p:extLst>
      <p:ext uri="{BB962C8B-B14F-4D97-AF65-F5344CB8AC3E}">
        <p14:creationId xmlns:p14="http://schemas.microsoft.com/office/powerpoint/2010/main" val="1367645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Coercion Types</a:t>
            </a:r>
            <a:endParaRPr lang="en-US" dirty="0"/>
          </a:p>
        </p:txBody>
      </p:sp>
      <p:sp>
        <p:nvSpPr>
          <p:cNvPr id="10" name="Content Placeholder 9"/>
          <p:cNvSpPr>
            <a:spLocks noGrp="1"/>
          </p:cNvSpPr>
          <p:nvPr>
            <p:ph idx="1"/>
          </p:nvPr>
        </p:nvSpPr>
        <p:spPr/>
        <p:txBody>
          <a:bodyPr/>
          <a:lstStyle/>
          <a:p>
            <a:r>
              <a:rPr lang="en-US" dirty="0"/>
              <a:t>Content in binding/selection can be converted on read/write</a:t>
            </a:r>
          </a:p>
          <a:p>
            <a:pPr lvl="1"/>
            <a:r>
              <a:rPr lang="en-US" dirty="0"/>
              <a:t>Text</a:t>
            </a:r>
          </a:p>
          <a:p>
            <a:pPr lvl="1"/>
            <a:r>
              <a:rPr lang="en-US" dirty="0"/>
              <a:t>Matrix</a:t>
            </a:r>
          </a:p>
          <a:p>
            <a:pPr lvl="1"/>
            <a:r>
              <a:rPr lang="en-US" dirty="0"/>
              <a:t>Table</a:t>
            </a:r>
          </a:p>
          <a:p>
            <a:pPr lvl="1"/>
            <a:r>
              <a:rPr lang="en-US" dirty="0"/>
              <a:t>HTML</a:t>
            </a:r>
          </a:p>
          <a:p>
            <a:pPr lvl="1"/>
            <a:r>
              <a:rPr lang="en-US" dirty="0"/>
              <a:t>Office Open XML (OOXML</a:t>
            </a:r>
            <a:r>
              <a:rPr lang="en-US" dirty="0" smtClean="0"/>
              <a:t>)</a:t>
            </a:r>
            <a:endParaRPr lang="en-US" dirty="0"/>
          </a:p>
        </p:txBody>
      </p:sp>
      <p:sp>
        <p:nvSpPr>
          <p:cNvPr id="12" name="TextBox 11"/>
          <p:cNvSpPr txBox="1"/>
          <p:nvPr/>
        </p:nvSpPr>
        <p:spPr>
          <a:xfrm>
            <a:off x="838200" y="4876800"/>
            <a:ext cx="7716846" cy="388847"/>
          </a:xfrm>
          <a:prstGeom prst="rect">
            <a:avLst/>
          </a:prstGeom>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square" lIns="87906" tIns="43953" rIns="87906" bIns="43953" rtlCol="0">
            <a:spAutoFit/>
          </a:bodyPr>
          <a:lstStyle/>
          <a:p>
            <a:r>
              <a:rPr lang="en-US" sz="1950" b="1" noProof="1"/>
              <a:t>Office.context.document.getSelectedDataAsync(‘ooxml’, etc…)</a:t>
            </a:r>
          </a:p>
        </p:txBody>
      </p:sp>
    </p:spTree>
    <p:extLst>
      <p:ext uri="{BB962C8B-B14F-4D97-AF65-F5344CB8AC3E}">
        <p14:creationId xmlns:p14="http://schemas.microsoft.com/office/powerpoint/2010/main" val="155858370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Coercion Types</a:t>
            </a:r>
            <a:endParaRPr lang="en-US" dirty="0"/>
          </a:p>
        </p:txBody>
      </p:sp>
      <p:sp>
        <p:nvSpPr>
          <p:cNvPr id="8" name="Content Placeholder 7"/>
          <p:cNvSpPr>
            <a:spLocks noGrp="1"/>
          </p:cNvSpPr>
          <p:nvPr>
            <p:ph idx="1"/>
          </p:nvPr>
        </p:nvSpPr>
        <p:spPr/>
        <p:txBody>
          <a:bodyPr>
            <a:normAutofit/>
          </a:bodyPr>
          <a:lstStyle/>
          <a:p>
            <a:r>
              <a:rPr lang="en-US" sz="2400" dirty="0" smtClean="0"/>
              <a:t>Remember this only works with Microsoft Word</a:t>
            </a:r>
            <a:endParaRPr lang="en-US" sz="2400" dirty="0"/>
          </a:p>
        </p:txBody>
      </p:sp>
      <p:pic>
        <p:nvPicPr>
          <p:cNvPr id="7" name="Picture 6"/>
          <p:cNvPicPr>
            <a:picLocks noChangeAspect="1"/>
          </p:cNvPicPr>
          <p:nvPr/>
        </p:nvPicPr>
        <p:blipFill>
          <a:blip r:embed="rId2"/>
          <a:stretch>
            <a:fillRect/>
          </a:stretch>
        </p:blipFill>
        <p:spPr>
          <a:xfrm>
            <a:off x="278483" y="2133600"/>
            <a:ext cx="8358433" cy="4267200"/>
          </a:xfrm>
          <a:prstGeom prst="rect">
            <a:avLst/>
          </a:prstGeom>
          <a:ln>
            <a:solidFill>
              <a:schemeClr val="bg1">
                <a:lumMod val="50000"/>
              </a:schemeClr>
            </a:solidFill>
          </a:ln>
        </p:spPr>
      </p:pic>
    </p:spTree>
    <p:extLst>
      <p:ext uri="{BB962C8B-B14F-4D97-AF65-F5344CB8AC3E}">
        <p14:creationId xmlns:p14="http://schemas.microsoft.com/office/powerpoint/2010/main" val="2856537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Selected Data</a:t>
            </a:r>
            <a:endParaRPr lang="en-US" dirty="0"/>
          </a:p>
        </p:txBody>
      </p:sp>
      <p:sp>
        <p:nvSpPr>
          <p:cNvPr id="3" name="Content Placeholder 2"/>
          <p:cNvSpPr>
            <a:spLocks noGrp="1"/>
          </p:cNvSpPr>
          <p:nvPr>
            <p:ph idx="1"/>
          </p:nvPr>
        </p:nvSpPr>
        <p:spPr/>
        <p:txBody>
          <a:bodyPr/>
          <a:lstStyle/>
          <a:p>
            <a:r>
              <a:rPr lang="en-US" sz="1800" b="1" dirty="0" err="1"/>
              <a:t>setSelectedDataAsync</a:t>
            </a:r>
            <a:r>
              <a:rPr lang="en-US" sz="1800" b="1" dirty="0"/>
              <a:t> (data, {</a:t>
            </a:r>
            <a:r>
              <a:rPr lang="en-US" sz="1800" b="1" dirty="0" err="1"/>
              <a:t>coercionType</a:t>
            </a:r>
            <a:r>
              <a:rPr lang="en-US" sz="1800" b="1" dirty="0"/>
              <a:t>,  </a:t>
            </a:r>
            <a:r>
              <a:rPr lang="en-US" sz="1800" b="1" dirty="0" err="1"/>
              <a:t>asyncContext</a:t>
            </a:r>
            <a:r>
              <a:rPr lang="en-US" sz="1800" b="1" dirty="0"/>
              <a:t>}, callback)</a:t>
            </a:r>
          </a:p>
          <a:p>
            <a:pPr lvl="1"/>
            <a:r>
              <a:rPr lang="en-US" sz="1500" dirty="0"/>
              <a:t>Use </a:t>
            </a:r>
            <a:r>
              <a:rPr lang="en-US" sz="1500" dirty="0" err="1"/>
              <a:t>asyncResult</a:t>
            </a:r>
            <a:r>
              <a:rPr lang="en-US" sz="1500" dirty="0"/>
              <a:t> parameter in callback function to verify call was successful</a:t>
            </a:r>
          </a:p>
          <a:p>
            <a:pPr lvl="1"/>
            <a:endParaRPr lang="en-US" sz="1500" dirty="0"/>
          </a:p>
          <a:p>
            <a:r>
              <a:rPr lang="en-US" sz="1800" dirty="0"/>
              <a:t>Passing data to </a:t>
            </a:r>
            <a:r>
              <a:rPr lang="en-US" sz="1800" b="1" dirty="0" err="1"/>
              <a:t>setSelectedDataAsync</a:t>
            </a:r>
            <a:r>
              <a:rPr lang="en-US" sz="1800" b="1" dirty="0"/>
              <a:t> </a:t>
            </a:r>
          </a:p>
          <a:p>
            <a:pPr lvl="1"/>
            <a:r>
              <a:rPr lang="en-US" sz="1500" dirty="0"/>
              <a:t>For text shape, pass data as string</a:t>
            </a:r>
          </a:p>
          <a:p>
            <a:pPr lvl="1"/>
            <a:r>
              <a:rPr lang="en-US" sz="1500" dirty="0"/>
              <a:t>For matrix shape, pass data using 2 dimensional JavaScript array </a:t>
            </a:r>
          </a:p>
          <a:p>
            <a:pPr lvl="1"/>
            <a:r>
              <a:rPr lang="en-US" sz="1500" dirty="0"/>
              <a:t>For table shape, pass data using </a:t>
            </a:r>
            <a:r>
              <a:rPr lang="en-US" sz="1500" dirty="0" err="1"/>
              <a:t>TableData</a:t>
            </a:r>
            <a:r>
              <a:rPr lang="en-US" sz="1500" dirty="0"/>
              <a:t> object</a:t>
            </a:r>
          </a:p>
          <a:p>
            <a:pPr lvl="1"/>
            <a:r>
              <a:rPr lang="en-US" sz="1500" dirty="0"/>
              <a:t>Coercion types can be used to convert string to/from HTML and OOXML  </a:t>
            </a:r>
          </a:p>
          <a:p>
            <a:pPr lvl="1"/>
            <a:endParaRPr lang="en-US" sz="1500" dirty="0"/>
          </a:p>
          <a:p>
            <a:r>
              <a:rPr lang="en-US" dirty="0" smtClean="0"/>
              <a:t>Dealing with table size when inserting data</a:t>
            </a:r>
          </a:p>
          <a:p>
            <a:pPr lvl="1"/>
            <a:r>
              <a:rPr lang="en-US" sz="1650" dirty="0"/>
              <a:t>If single cell selected: table of any size can be written</a:t>
            </a:r>
          </a:p>
          <a:p>
            <a:pPr lvl="1"/>
            <a:r>
              <a:rPr lang="en-US" sz="1650" dirty="0"/>
              <a:t>If range  selected range, supplied array  must match size of table being written</a:t>
            </a:r>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1" r="-9452" b="-4026"/>
          <a:stretch/>
        </p:blipFill>
        <p:spPr>
          <a:xfrm>
            <a:off x="7904884" y="2573086"/>
            <a:ext cx="734559" cy="713038"/>
          </a:xfrm>
          <a:prstGeom prst="rect">
            <a:avLst/>
          </a:prstGeom>
        </p:spPr>
      </p:pic>
    </p:spTree>
    <p:extLst>
      <p:ext uri="{BB962C8B-B14F-4D97-AF65-F5344CB8AC3E}">
        <p14:creationId xmlns:p14="http://schemas.microsoft.com/office/powerpoint/2010/main" val="244494433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a:t>
            </a:r>
            <a:r>
              <a:rPr lang="en-US" dirty="0"/>
              <a:t>to the Office Add-in Model</a:t>
            </a:r>
          </a:p>
          <a:p>
            <a:pPr>
              <a:buFont typeface="Wingdings" panose="05000000000000000000" pitchFamily="2" charset="2"/>
              <a:buChar char="ü"/>
            </a:pPr>
            <a:r>
              <a:rPr lang="en-US" dirty="0" smtClean="0"/>
              <a:t>Developing Office Add-ins with Visual Studio</a:t>
            </a:r>
            <a:endParaRPr lang="en-US" dirty="0"/>
          </a:p>
          <a:p>
            <a:pPr>
              <a:buFont typeface="Wingdings" panose="05000000000000000000" pitchFamily="2" charset="2"/>
              <a:buChar char="ü"/>
            </a:pPr>
            <a:r>
              <a:rPr lang="en-US" dirty="0" smtClean="0"/>
              <a:t>Coercion </a:t>
            </a:r>
            <a:r>
              <a:rPr lang="en-US" dirty="0"/>
              <a:t>Types and Open XML Formats</a:t>
            </a:r>
          </a:p>
          <a:p>
            <a:pPr>
              <a:buFont typeface="Wingdings" panose="05000000000000000000" pitchFamily="2" charset="2"/>
              <a:buChar char="Ø"/>
            </a:pPr>
            <a:r>
              <a:rPr lang="en-US" dirty="0" smtClean="0"/>
              <a:t>Data Bindings and Events</a:t>
            </a:r>
          </a:p>
          <a:p>
            <a:r>
              <a:rPr lang="en-US" dirty="0" smtClean="0"/>
              <a:t>Creating </a:t>
            </a:r>
            <a:r>
              <a:rPr lang="en-US" dirty="0"/>
              <a:t>and Debugging </a:t>
            </a:r>
            <a:r>
              <a:rPr lang="en-US" dirty="0" smtClean="0"/>
              <a:t>Mail Add-ins</a:t>
            </a:r>
          </a:p>
        </p:txBody>
      </p:sp>
    </p:spTree>
    <p:extLst>
      <p:ext uri="{BB962C8B-B14F-4D97-AF65-F5344CB8AC3E}">
        <p14:creationId xmlns:p14="http://schemas.microsoft.com/office/powerpoint/2010/main" val="4252718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25" spc="-62" dirty="0"/>
              <a:t>What are App Bindings?</a:t>
            </a:r>
          </a:p>
        </p:txBody>
      </p:sp>
      <p:sp>
        <p:nvSpPr>
          <p:cNvPr id="3" name="Content Placeholder 2"/>
          <p:cNvSpPr>
            <a:spLocks noGrp="1"/>
          </p:cNvSpPr>
          <p:nvPr>
            <p:ph idx="1"/>
          </p:nvPr>
        </p:nvSpPr>
        <p:spPr/>
        <p:txBody>
          <a:bodyPr>
            <a:normAutofit/>
          </a:bodyPr>
          <a:lstStyle/>
          <a:p>
            <a:r>
              <a:rPr lang="en-US" sz="2400" dirty="0"/>
              <a:t>Bindings link </a:t>
            </a:r>
            <a:r>
              <a:rPr lang="en-US" sz="2400" dirty="0" smtClean="0"/>
              <a:t>Office Add-in to specific </a:t>
            </a:r>
            <a:r>
              <a:rPr lang="en-US" sz="2400" dirty="0"/>
              <a:t>document section</a:t>
            </a:r>
          </a:p>
          <a:p>
            <a:pPr lvl="1"/>
            <a:r>
              <a:rPr lang="en-US" sz="2000" dirty="0" smtClean="0"/>
              <a:t>Can </a:t>
            </a:r>
            <a:r>
              <a:rPr lang="en-US" sz="2000" dirty="0"/>
              <a:t>be defined </a:t>
            </a:r>
            <a:r>
              <a:rPr lang="en-US" sz="2000" dirty="0" smtClean="0"/>
              <a:t>current selection of a named item in </a:t>
            </a:r>
            <a:r>
              <a:rPr lang="en-US" sz="2000" dirty="0"/>
              <a:t>a </a:t>
            </a:r>
            <a:r>
              <a:rPr lang="en-US" sz="2000" dirty="0" smtClean="0"/>
              <a:t>template</a:t>
            </a:r>
            <a:endParaRPr lang="en-US" sz="2000" dirty="0"/>
          </a:p>
          <a:p>
            <a:pPr lvl="1"/>
            <a:r>
              <a:rPr lang="en-US" sz="2000" dirty="0"/>
              <a:t>Arbitrarily read/write binding data at anytime </a:t>
            </a:r>
          </a:p>
          <a:p>
            <a:pPr lvl="1"/>
            <a:r>
              <a:rPr lang="en-US" sz="2000" dirty="0" smtClean="0"/>
              <a:t>Read and write operations </a:t>
            </a:r>
            <a:r>
              <a:rPr lang="en-US" sz="2000" dirty="0"/>
              <a:t>do </a:t>
            </a:r>
            <a:r>
              <a:rPr lang="en-US" sz="2000" dirty="0" smtClean="0"/>
              <a:t>dependent </a:t>
            </a:r>
            <a:r>
              <a:rPr lang="en-US" sz="2000" dirty="0" err="1" smtClean="0"/>
              <a:t>upo</a:t>
            </a:r>
            <a:r>
              <a:rPr lang="en-US" sz="2000" dirty="0" smtClean="0"/>
              <a:t> current select</a:t>
            </a:r>
            <a:endParaRPr lang="en-US" sz="2000" dirty="0"/>
          </a:p>
          <a:p>
            <a:pPr lvl="1"/>
            <a:r>
              <a:rPr lang="en-US" sz="2000" dirty="0"/>
              <a:t>Enable Event </a:t>
            </a:r>
            <a:r>
              <a:rPr lang="en-US" sz="2000" dirty="0" smtClean="0"/>
              <a:t>handling</a:t>
            </a:r>
          </a:p>
          <a:p>
            <a:pPr lvl="1"/>
            <a:endParaRPr lang="en-US" sz="2000" dirty="0" smtClean="0"/>
          </a:p>
          <a:p>
            <a:r>
              <a:rPr lang="en-US" sz="2400" dirty="0" smtClean="0"/>
              <a:t>Bindings </a:t>
            </a:r>
            <a:r>
              <a:rPr lang="en-US" sz="2400" dirty="0"/>
              <a:t>support three different data shapes</a:t>
            </a:r>
          </a:p>
          <a:p>
            <a:pPr lvl="1">
              <a:lnSpc>
                <a:spcPct val="150000"/>
              </a:lnSpc>
            </a:pPr>
            <a:r>
              <a:rPr lang="en-US" sz="1800" b="1" dirty="0">
                <a:solidFill>
                  <a:schemeClr val="tx2"/>
                </a:solidFill>
              </a:rPr>
              <a:t>Text binding</a:t>
            </a:r>
            <a:r>
              <a:rPr lang="en-US" sz="1800" dirty="0"/>
              <a:t> for binding to an individual cell in Excel or text in word.</a:t>
            </a:r>
          </a:p>
          <a:p>
            <a:pPr lvl="1">
              <a:lnSpc>
                <a:spcPct val="150000"/>
              </a:lnSpc>
            </a:pPr>
            <a:r>
              <a:rPr lang="en-US" sz="1800" b="1" dirty="0" smtClean="0">
                <a:solidFill>
                  <a:schemeClr val="tx2"/>
                </a:solidFill>
              </a:rPr>
              <a:t>Matrix </a:t>
            </a:r>
            <a:r>
              <a:rPr lang="en-US" sz="1800" b="1" dirty="0">
                <a:solidFill>
                  <a:schemeClr val="tx2"/>
                </a:solidFill>
              </a:rPr>
              <a:t>binding</a:t>
            </a:r>
            <a:r>
              <a:rPr lang="en-US" sz="1800" dirty="0"/>
              <a:t> for a two dimension array representing rows and columns</a:t>
            </a:r>
          </a:p>
          <a:p>
            <a:pPr lvl="1">
              <a:lnSpc>
                <a:spcPct val="150000"/>
              </a:lnSpc>
            </a:pPr>
            <a:r>
              <a:rPr lang="en-US" sz="1800" b="1" dirty="0">
                <a:solidFill>
                  <a:schemeClr val="tx2"/>
                </a:solidFill>
              </a:rPr>
              <a:t>Table binding</a:t>
            </a:r>
            <a:r>
              <a:rPr lang="en-US" sz="1800" dirty="0"/>
              <a:t> is like a matrix binding with support for headers</a:t>
            </a:r>
          </a:p>
          <a:p>
            <a:endParaRPr lang="en-US" sz="2400" dirty="0"/>
          </a:p>
        </p:txBody>
      </p:sp>
    </p:spTree>
    <p:extLst>
      <p:ext uri="{BB962C8B-B14F-4D97-AF65-F5344CB8AC3E}">
        <p14:creationId xmlns:p14="http://schemas.microsoft.com/office/powerpoint/2010/main" val="149588669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Office Add-in?</a:t>
            </a:r>
            <a:endParaRPr lang="en-US" dirty="0"/>
          </a:p>
        </p:txBody>
      </p:sp>
      <p:sp>
        <p:nvSpPr>
          <p:cNvPr id="5" name="Content Placeholder 4"/>
          <p:cNvSpPr>
            <a:spLocks noGrp="1"/>
          </p:cNvSpPr>
          <p:nvPr>
            <p:ph idx="1"/>
          </p:nvPr>
        </p:nvSpPr>
        <p:spPr/>
        <p:txBody>
          <a:bodyPr>
            <a:noAutofit/>
          </a:bodyPr>
          <a:lstStyle/>
          <a:p>
            <a:r>
              <a:rPr lang="en-US" sz="2400" dirty="0" smtClean="0"/>
              <a:t>Web application loaded inside an Office Application</a:t>
            </a:r>
          </a:p>
          <a:p>
            <a:pPr lvl="1"/>
            <a:r>
              <a:rPr lang="en-US" sz="2000" dirty="0" smtClean="0"/>
              <a:t>Embedded inline </a:t>
            </a:r>
            <a:r>
              <a:rPr lang="en-US" sz="2000" dirty="0"/>
              <a:t>or as </a:t>
            </a:r>
            <a:r>
              <a:rPr lang="en-US" sz="2000" dirty="0" smtClean="0"/>
              <a:t>task </a:t>
            </a:r>
            <a:r>
              <a:rPr lang="en-US" sz="2000" dirty="0"/>
              <a:t>pane within </a:t>
            </a:r>
            <a:r>
              <a:rPr lang="en-US" sz="2000" dirty="0" smtClean="0"/>
              <a:t>documents or mail item</a:t>
            </a:r>
            <a:endParaRPr lang="en-US" sz="2000" dirty="0"/>
          </a:p>
          <a:p>
            <a:pPr lvl="1"/>
            <a:r>
              <a:rPr lang="en-US" sz="2000" dirty="0" smtClean="0"/>
              <a:t>Works in Office Applications such as Microsoft Outlook</a:t>
            </a:r>
          </a:p>
          <a:p>
            <a:pPr lvl="1"/>
            <a:r>
              <a:rPr lang="en-US" sz="2000" dirty="0" smtClean="0"/>
              <a:t>Works in Office Web Applications such as OWA</a:t>
            </a:r>
          </a:p>
          <a:p>
            <a:pPr lvl="1"/>
            <a:r>
              <a:rPr lang="en-US" sz="2000" dirty="0" smtClean="0"/>
              <a:t>Works in </a:t>
            </a:r>
            <a:r>
              <a:rPr lang="en-US" sz="2000" dirty="0"/>
              <a:t>mobile Office </a:t>
            </a:r>
            <a:r>
              <a:rPr lang="en-US" sz="2000" dirty="0" smtClean="0"/>
              <a:t>clients</a:t>
            </a:r>
          </a:p>
          <a:p>
            <a:pPr lvl="1"/>
            <a:endParaRPr lang="en-US" sz="2000" dirty="0"/>
          </a:p>
          <a:p>
            <a:r>
              <a:rPr lang="en-US" sz="2400" dirty="0" smtClean="0"/>
              <a:t>Office application extensions using Web technologies</a:t>
            </a:r>
          </a:p>
          <a:p>
            <a:pPr lvl="1"/>
            <a:r>
              <a:rPr lang="en-US" sz="2000" dirty="0" smtClean="0"/>
              <a:t>HTML 5 and CSS used to construct user interface</a:t>
            </a:r>
          </a:p>
          <a:p>
            <a:pPr lvl="1"/>
            <a:r>
              <a:rPr lang="en-US" sz="2000" dirty="0" smtClean="0"/>
              <a:t>JavaScript and jQuery used to add executable logic and events</a:t>
            </a:r>
          </a:p>
          <a:p>
            <a:pPr lvl="1"/>
            <a:r>
              <a:rPr lang="en-US" sz="2000" dirty="0" smtClean="0"/>
              <a:t>Add-in can provided code to read/write content to/from documents</a:t>
            </a:r>
          </a:p>
          <a:p>
            <a:pPr lvl="1"/>
            <a:r>
              <a:rPr lang="en-US" sz="2000" dirty="0"/>
              <a:t>Add-in </a:t>
            </a:r>
            <a:r>
              <a:rPr lang="en-US" sz="2000" dirty="0" smtClean="0"/>
              <a:t>can call Web services hosted over Internet or local network</a:t>
            </a:r>
          </a:p>
        </p:txBody>
      </p:sp>
    </p:spTree>
    <p:extLst>
      <p:ext uri="{BB962C8B-B14F-4D97-AF65-F5344CB8AC3E}">
        <p14:creationId xmlns:p14="http://schemas.microsoft.com/office/powerpoint/2010/main" val="1908969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Office Add-in with Excel</a:t>
            </a:r>
            <a:endParaRPr lang="en-US" dirty="0"/>
          </a:p>
        </p:txBody>
      </p:sp>
      <p:sp>
        <p:nvSpPr>
          <p:cNvPr id="3" name="Text Placeholder 2"/>
          <p:cNvSpPr>
            <a:spLocks noGrp="1"/>
          </p:cNvSpPr>
          <p:nvPr>
            <p:ph idx="1"/>
          </p:nvPr>
        </p:nvSpPr>
        <p:spPr/>
        <p:txBody>
          <a:bodyPr>
            <a:normAutofit/>
          </a:bodyPr>
          <a:lstStyle/>
          <a:p>
            <a:r>
              <a:rPr lang="en-US" sz="2400" dirty="0" smtClean="0"/>
              <a:t>Excel supports data binding to content in document</a:t>
            </a:r>
          </a:p>
          <a:p>
            <a:pPr lvl="1">
              <a:lnSpc>
                <a:spcPct val="150000"/>
              </a:lnSpc>
            </a:pPr>
            <a:r>
              <a:rPr lang="en-US" sz="2000" dirty="0" smtClean="0"/>
              <a:t>Excel supports binding to named ranges inside Workbook</a:t>
            </a:r>
          </a:p>
          <a:p>
            <a:pPr lvl="1">
              <a:lnSpc>
                <a:spcPct val="150000"/>
              </a:lnSpc>
            </a:pPr>
            <a:r>
              <a:rPr lang="en-US" sz="2000" dirty="0" smtClean="0"/>
              <a:t>Bindings created using name of named range which serves as ID</a:t>
            </a:r>
          </a:p>
          <a:p>
            <a:pPr lvl="1">
              <a:lnSpc>
                <a:spcPct val="150000"/>
              </a:lnSpc>
            </a:pPr>
            <a:r>
              <a:rPr lang="en-US" sz="2000" dirty="0" smtClean="0"/>
              <a:t>You can read and write bound content regardless of selection</a:t>
            </a:r>
          </a:p>
          <a:p>
            <a:pPr lvl="1">
              <a:lnSpc>
                <a:spcPct val="150000"/>
              </a:lnSpc>
            </a:pPr>
            <a:r>
              <a:rPr lang="en-US" sz="2000" dirty="0" smtClean="0"/>
              <a:t>You can register event handlers to fire when user updates content</a:t>
            </a:r>
          </a:p>
        </p:txBody>
      </p:sp>
    </p:spTree>
    <p:extLst>
      <p:ext uri="{BB962C8B-B14F-4D97-AF65-F5344CB8AC3E}">
        <p14:creationId xmlns:p14="http://schemas.microsoft.com/office/powerpoint/2010/main" val="4194093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dirty="0" err="1" smtClean="0"/>
              <a:t>Uses</a:t>
            </a:r>
            <a:r>
              <a:rPr lang="da-DK" dirty="0" smtClean="0"/>
              <a:t> of Office </a:t>
            </a:r>
            <a:r>
              <a:rPr lang="da-DK" dirty="0" err="1" smtClean="0"/>
              <a:t>Add</a:t>
            </a:r>
            <a:r>
              <a:rPr lang="da-DK" dirty="0" smtClean="0"/>
              <a:t>-in Bindings</a:t>
            </a:r>
            <a:endParaRPr lang="da-DK" dirty="0"/>
          </a:p>
        </p:txBody>
      </p:sp>
      <p:sp>
        <p:nvSpPr>
          <p:cNvPr id="18435" name="TextBox 4"/>
          <p:cNvSpPr txBox="1">
            <a:spLocks noChangeArrowheads="1"/>
          </p:cNvSpPr>
          <p:nvPr/>
        </p:nvSpPr>
        <p:spPr bwMode="auto">
          <a:xfrm>
            <a:off x="214815" y="2087632"/>
            <a:ext cx="1095090" cy="542387"/>
          </a:xfrm>
          <a:prstGeom prst="rect">
            <a:avLst/>
          </a:prstGeom>
          <a:solidFill>
            <a:schemeClr val="accent3">
              <a:lumMod val="40000"/>
              <a:lumOff val="60000"/>
            </a:schemeClr>
          </a:solidFill>
          <a:ln w="9525">
            <a:solidFill>
              <a:srgbClr val="C00000"/>
            </a:solidFill>
            <a:miter lim="800000"/>
            <a:headEnd/>
            <a:tailEnd/>
          </a:ln>
        </p:spPr>
        <p:txBody>
          <a:bodyPr wrap="square" lIns="74226" tIns="37113" rIns="74226" bIns="37113">
            <a:spAutoFit/>
          </a:bodyPr>
          <a:lstStyle/>
          <a:p>
            <a:pPr algn="r">
              <a:lnSpc>
                <a:spcPct val="90000"/>
              </a:lnSpc>
              <a:spcBef>
                <a:spcPct val="20000"/>
              </a:spcBef>
              <a:buClr>
                <a:srgbClr val="F69F1E"/>
              </a:buClr>
              <a:buSzPct val="90000"/>
            </a:pPr>
            <a:r>
              <a:rPr lang="da-DK" sz="1125" dirty="0">
                <a:solidFill>
                  <a:srgbClr val="C00000"/>
                </a:solidFill>
              </a:rPr>
              <a:t>Bound range of stock symbols</a:t>
            </a:r>
            <a:endParaRPr lang="en-US" sz="1125" dirty="0">
              <a:solidFill>
                <a:srgbClr val="C00000"/>
              </a:solidFill>
            </a:endParaRPr>
          </a:p>
        </p:txBody>
      </p:sp>
      <p:sp>
        <p:nvSpPr>
          <p:cNvPr id="18436" name="TextBox 4"/>
          <p:cNvSpPr txBox="1">
            <a:spLocks noChangeArrowheads="1"/>
          </p:cNvSpPr>
          <p:nvPr/>
        </p:nvSpPr>
        <p:spPr bwMode="auto">
          <a:xfrm>
            <a:off x="7135545" y="1752312"/>
            <a:ext cx="1618829" cy="1009822"/>
          </a:xfrm>
          <a:prstGeom prst="rect">
            <a:avLst/>
          </a:prstGeom>
          <a:solidFill>
            <a:schemeClr val="accent3">
              <a:lumMod val="40000"/>
              <a:lumOff val="60000"/>
            </a:schemeClr>
          </a:solidFill>
          <a:ln w="9525">
            <a:solidFill>
              <a:srgbClr val="C00000"/>
            </a:solidFill>
            <a:miter lim="800000"/>
            <a:headEnd/>
            <a:tailEnd/>
          </a:ln>
        </p:spPr>
        <p:txBody>
          <a:bodyPr wrap="square" lIns="74226" tIns="37113" rIns="74226" bIns="37113">
            <a:spAutoFit/>
          </a:bodyPr>
          <a:lstStyle/>
          <a:p>
            <a:pPr>
              <a:lnSpc>
                <a:spcPct val="90000"/>
              </a:lnSpc>
              <a:spcBef>
                <a:spcPct val="20000"/>
              </a:spcBef>
              <a:buClr>
                <a:srgbClr val="F69F1E"/>
              </a:buClr>
              <a:buSzPct val="90000"/>
            </a:pPr>
            <a:r>
              <a:rPr lang="da-DK" sz="1125" dirty="0">
                <a:solidFill>
                  <a:srgbClr val="C00000"/>
                </a:solidFill>
              </a:rPr>
              <a:t>App handles </a:t>
            </a:r>
            <a:r>
              <a:rPr lang="da-DK" sz="1125" i="1" dirty="0">
                <a:solidFill>
                  <a:srgbClr val="C00000"/>
                </a:solidFill>
              </a:rPr>
              <a:t>SelectionChanged </a:t>
            </a:r>
            <a:r>
              <a:rPr lang="da-DK" sz="1125" dirty="0">
                <a:solidFill>
                  <a:srgbClr val="C00000"/>
                </a:solidFill>
              </a:rPr>
              <a:t>event associated with the binding to retrieve news associated with stock symbol</a:t>
            </a:r>
            <a:endParaRPr lang="en-US" sz="1125" i="1" dirty="0">
              <a:solidFill>
                <a:srgbClr val="C00000"/>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500" y="1371600"/>
            <a:ext cx="4525171" cy="3236317"/>
          </a:xfrm>
          <a:prstGeom prst="rect">
            <a:avLst/>
          </a:prstGeom>
        </p:spPr>
      </p:pic>
      <p:sp>
        <p:nvSpPr>
          <p:cNvPr id="3" name="Rectangle 2"/>
          <p:cNvSpPr/>
          <p:nvPr/>
        </p:nvSpPr>
        <p:spPr bwMode="auto">
          <a:xfrm>
            <a:off x="2148724" y="1817679"/>
            <a:ext cx="380901" cy="857250"/>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31" tIns="28566" rIns="57131" bIns="28566" numCol="1" rtlCol="0" anchor="ctr" anchorCtr="0" compatLnSpc="1">
            <a:prstTxWarp prst="textNoShape">
              <a:avLst/>
            </a:prstTxWarp>
          </a:bodyPr>
          <a:lstStyle/>
          <a:p>
            <a:pPr algn="ctr" defTabSz="571133"/>
            <a:endParaRPr lang="en-US" sz="1125" dirty="0">
              <a:solidFill>
                <a:srgbClr val="C00000"/>
              </a:solidFill>
            </a:endParaRPr>
          </a:p>
        </p:txBody>
      </p:sp>
      <p:cxnSp>
        <p:nvCxnSpPr>
          <p:cNvPr id="10" name="Straight Arrow Connector 9"/>
          <p:cNvCxnSpPr/>
          <p:nvPr/>
        </p:nvCxnSpPr>
        <p:spPr>
          <a:xfrm>
            <a:off x="1291698" y="2246305"/>
            <a:ext cx="857026"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4672192" y="1674804"/>
            <a:ext cx="1782616" cy="1600200"/>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31" tIns="28566" rIns="57131" bIns="28566" numCol="1" rtlCol="0" anchor="ctr" anchorCtr="0" compatLnSpc="1">
            <a:prstTxWarp prst="textNoShape">
              <a:avLst/>
            </a:prstTxWarp>
          </a:bodyPr>
          <a:lstStyle/>
          <a:p>
            <a:pPr algn="ctr" defTabSz="571133"/>
            <a:endParaRPr lang="en-US" sz="1125" dirty="0">
              <a:gradFill>
                <a:gsLst>
                  <a:gs pos="0">
                    <a:srgbClr val="FFFFFF"/>
                  </a:gs>
                  <a:gs pos="100000">
                    <a:srgbClr val="FFFFFF"/>
                  </a:gs>
                </a:gsLst>
                <a:lin ang="5400000" scaled="0"/>
              </a:gradFill>
            </a:endParaRPr>
          </a:p>
        </p:txBody>
      </p:sp>
      <p:cxnSp>
        <p:nvCxnSpPr>
          <p:cNvPr id="7" name="Straight Arrow Connector 6"/>
          <p:cNvCxnSpPr/>
          <p:nvPr/>
        </p:nvCxnSpPr>
        <p:spPr>
          <a:xfrm flipH="1" flipV="1">
            <a:off x="6470309" y="2246305"/>
            <a:ext cx="618964"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207997"/>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3776" y="3429000"/>
            <a:ext cx="2120265" cy="1880432"/>
          </a:xfrm>
          <a:prstGeom prst="rect">
            <a:avLst/>
          </a:prstGeom>
          <a:ln>
            <a:solidFill>
              <a:schemeClr val="accent6"/>
            </a:solidFill>
          </a:ln>
        </p:spPr>
      </p:pic>
      <p:sp>
        <p:nvSpPr>
          <p:cNvPr id="4" name="Title 3"/>
          <p:cNvSpPr>
            <a:spLocks noGrp="1"/>
          </p:cNvSpPr>
          <p:nvPr>
            <p:ph type="title"/>
          </p:nvPr>
        </p:nvSpPr>
        <p:spPr/>
        <p:txBody>
          <a:bodyPr/>
          <a:lstStyle/>
          <a:p>
            <a:r>
              <a:rPr lang="en-US" sz="3225" spc="-62" dirty="0"/>
              <a:t>Using Bindings</a:t>
            </a:r>
          </a:p>
        </p:txBody>
      </p:sp>
      <p:sp>
        <p:nvSpPr>
          <p:cNvPr id="2" name="Content Placeholder 1"/>
          <p:cNvSpPr>
            <a:spLocks noGrp="1"/>
          </p:cNvSpPr>
          <p:nvPr>
            <p:ph idx="1"/>
          </p:nvPr>
        </p:nvSpPr>
        <p:spPr/>
        <p:txBody>
          <a:bodyPr/>
          <a:lstStyle/>
          <a:p>
            <a:r>
              <a:rPr lang="en-US" sz="1800" dirty="0"/>
              <a:t>Adding a binding</a:t>
            </a:r>
          </a:p>
          <a:p>
            <a:pPr lvl="1"/>
            <a:r>
              <a:rPr lang="en-US" sz="1350" dirty="0" err="1"/>
              <a:t>Bindings.addFromPromptAsync</a:t>
            </a:r>
            <a:endParaRPr lang="en-US" sz="1350" dirty="0"/>
          </a:p>
          <a:p>
            <a:pPr lvl="1"/>
            <a:r>
              <a:rPr lang="en-US" sz="1350" dirty="0" err="1"/>
              <a:t>Bindings.addFromSelectionAsync</a:t>
            </a:r>
            <a:endParaRPr lang="en-US" sz="1350" dirty="0"/>
          </a:p>
          <a:p>
            <a:pPr lvl="1"/>
            <a:r>
              <a:rPr lang="en-US" sz="1350" dirty="0" err="1"/>
              <a:t>Bindings.addFromNamedItem</a:t>
            </a:r>
            <a:r>
              <a:rPr lang="en-US" sz="1350" dirty="0"/>
              <a:t> </a:t>
            </a:r>
          </a:p>
          <a:p>
            <a:pPr>
              <a:spcBef>
                <a:spcPts val="900"/>
              </a:spcBef>
            </a:pPr>
            <a:r>
              <a:rPr lang="en-US" sz="1800" dirty="0"/>
              <a:t>Referencing a binding</a:t>
            </a:r>
          </a:p>
          <a:p>
            <a:pPr lvl="1"/>
            <a:r>
              <a:rPr lang="en-US" sz="1350" dirty="0" err="1"/>
              <a:t>Bindings.getAllAsync</a:t>
            </a:r>
            <a:endParaRPr lang="en-US" sz="1350" dirty="0"/>
          </a:p>
          <a:p>
            <a:pPr lvl="1"/>
            <a:r>
              <a:rPr lang="en-US" sz="1350" dirty="0" err="1"/>
              <a:t>Bindings.getByIdAsync</a:t>
            </a:r>
            <a:endParaRPr lang="en-US" sz="1350" dirty="0"/>
          </a:p>
          <a:p>
            <a:pPr lvl="1"/>
            <a:r>
              <a:rPr lang="en-US" sz="1350" dirty="0" err="1"/>
              <a:t>Office.Select</a:t>
            </a:r>
            <a:endParaRPr lang="en-US" sz="1350" dirty="0"/>
          </a:p>
          <a:p>
            <a:pPr>
              <a:spcBef>
                <a:spcPts val="900"/>
              </a:spcBef>
            </a:pPr>
            <a:r>
              <a:rPr lang="en-US" sz="1800" dirty="0"/>
              <a:t>Removing a binding</a:t>
            </a:r>
          </a:p>
          <a:p>
            <a:pPr lvl="1"/>
            <a:r>
              <a:rPr lang="en-US" sz="1350" dirty="0" err="1"/>
              <a:t>Bindings.releaseByIdAsync</a:t>
            </a:r>
            <a:endParaRPr lang="en-US" sz="1350" dirty="0"/>
          </a:p>
          <a:p>
            <a:pPr>
              <a:spcBef>
                <a:spcPts val="900"/>
              </a:spcBef>
            </a:pPr>
            <a:r>
              <a:rPr lang="en-US" sz="1800" dirty="0"/>
              <a:t>Binding event handler to a binding</a:t>
            </a:r>
          </a:p>
          <a:p>
            <a:pPr lvl="1"/>
            <a:r>
              <a:rPr lang="en-US" sz="1350" dirty="0" err="1"/>
              <a:t>Binding.addHandlerAsync</a:t>
            </a:r>
            <a:r>
              <a:rPr lang="en-US" sz="1350" dirty="0"/>
              <a:t>(“type”, handler);</a:t>
            </a:r>
            <a:endParaRPr lang="en-US" sz="1500" dirty="0"/>
          </a:p>
          <a:p>
            <a:endParaRPr lang="en-US" sz="1800" dirty="0"/>
          </a:p>
        </p:txBody>
      </p:sp>
      <p:sp>
        <p:nvSpPr>
          <p:cNvPr id="28" name="TextBox 27"/>
          <p:cNvSpPr txBox="1"/>
          <p:nvPr/>
        </p:nvSpPr>
        <p:spPr>
          <a:xfrm>
            <a:off x="4222316" y="2938125"/>
            <a:ext cx="4321512" cy="196191"/>
          </a:xfrm>
          <a:prstGeom prst="rect">
            <a:avLst/>
          </a:prstGeom>
          <a:solidFill>
            <a:schemeClr val="accent3">
              <a:lumMod val="40000"/>
              <a:lumOff val="60000"/>
            </a:schemeClr>
          </a:solidFill>
          <a:ln>
            <a:solidFill>
              <a:srgbClr val="C00000"/>
            </a:solidFill>
          </a:ln>
        </p:spPr>
        <p:txBody>
          <a:bodyPr wrap="square" lIns="57134" tIns="28567" rIns="57134" bIns="28567" rtlCol="0">
            <a:spAutoFit/>
          </a:bodyPr>
          <a:lstStyle/>
          <a:p>
            <a:pPr algn="ctr"/>
            <a:r>
              <a:rPr lang="en-US" sz="900" dirty="0">
                <a:solidFill>
                  <a:srgbClr val="C00000"/>
                </a:solidFill>
              </a:rPr>
              <a:t>A dialog is presented to the user experience when you call </a:t>
            </a:r>
            <a:r>
              <a:rPr lang="en-US" sz="900" i="1" dirty="0" err="1">
                <a:solidFill>
                  <a:srgbClr val="C00000"/>
                </a:solidFill>
              </a:rPr>
              <a:t>addFromPromptAsync</a:t>
            </a:r>
            <a:r>
              <a:rPr lang="en-US" sz="900" dirty="0">
                <a:solidFill>
                  <a:srgbClr val="C00000"/>
                </a:solidFill>
              </a:rPr>
              <a:t>.</a:t>
            </a:r>
          </a:p>
        </p:txBody>
      </p:sp>
      <p:cxnSp>
        <p:nvCxnSpPr>
          <p:cNvPr id="9" name="Straight Arrow Connector 8"/>
          <p:cNvCxnSpPr>
            <a:stCxn id="28" idx="2"/>
          </p:cNvCxnSpPr>
          <p:nvPr/>
        </p:nvCxnSpPr>
        <p:spPr>
          <a:xfrm>
            <a:off x="6383072" y="3134316"/>
            <a:ext cx="90836" cy="378796"/>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035232" y="1614013"/>
            <a:ext cx="4710515" cy="1178507"/>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60" tIns="137160" rIns="137160" bIns="34288" numCol="1" rtlCol="0" anchor="t" anchorCtr="0" compatLnSpc="1">
              <a:prstTxWarp prst="textNoShape">
                <a:avLst/>
              </a:prstTxWarp>
            </a:bodyPr>
            <a:lstStyle/>
            <a:p>
              <a:pPr algn="ctr" defTabSz="685552"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solidFill>
                <a:schemeClr val="bg1">
                  <a:lumMod val="50000"/>
                </a:schemeClr>
              </a:solidFill>
            </a:ln>
          </p:spPr>
        </p:pic>
      </p:grpSp>
    </p:spTree>
    <p:extLst>
      <p:ext uri="{BB962C8B-B14F-4D97-AF65-F5344CB8AC3E}">
        <p14:creationId xmlns:p14="http://schemas.microsoft.com/office/powerpoint/2010/main" val="7057720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Bindings in JavaScript</a:t>
            </a:r>
            <a:endParaRPr lang="en-US" dirty="0"/>
          </a:p>
        </p:txBody>
      </p:sp>
      <p:pic>
        <p:nvPicPr>
          <p:cNvPr id="5" name="Picture 4"/>
          <p:cNvPicPr>
            <a:picLocks noChangeAspect="1"/>
          </p:cNvPicPr>
          <p:nvPr/>
        </p:nvPicPr>
        <p:blipFill>
          <a:blip r:embed="rId3"/>
          <a:stretch>
            <a:fillRect/>
          </a:stretch>
        </p:blipFill>
        <p:spPr>
          <a:xfrm>
            <a:off x="152400" y="1371600"/>
            <a:ext cx="8728239" cy="2357955"/>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152401" y="3913110"/>
            <a:ext cx="7330580" cy="941280"/>
          </a:xfrm>
          <a:prstGeom prst="rect">
            <a:avLst/>
          </a:prstGeom>
          <a:ln>
            <a:solidFill>
              <a:schemeClr val="bg1">
                <a:lumMod val="50000"/>
              </a:schemeClr>
            </a:solidFill>
          </a:ln>
        </p:spPr>
      </p:pic>
    </p:spTree>
    <p:extLst>
      <p:ext uri="{BB962C8B-B14F-4D97-AF65-F5344CB8AC3E}">
        <p14:creationId xmlns:p14="http://schemas.microsoft.com/office/powerpoint/2010/main" val="208167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5" name="Text Placeholder 4"/>
          <p:cNvSpPr>
            <a:spLocks noGrp="1"/>
          </p:cNvSpPr>
          <p:nvPr>
            <p:ph idx="1"/>
          </p:nvPr>
        </p:nvSpPr>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182592" y="2971800"/>
            <a:ext cx="8763000" cy="1327242"/>
          </a:xfrm>
          <a:prstGeom prst="rect">
            <a:avLst/>
          </a:prstGeom>
          <a:ln>
            <a:solidFill>
              <a:schemeClr val="bg1">
                <a:lumMod val="50000"/>
              </a:schemeClr>
            </a:solidFill>
          </a:ln>
        </p:spPr>
      </p:pic>
    </p:spTree>
    <p:extLst>
      <p:ext uri="{BB962C8B-B14F-4D97-AF65-F5344CB8AC3E}">
        <p14:creationId xmlns:p14="http://schemas.microsoft.com/office/powerpoint/2010/main" val="2820752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a:t>
            </a:r>
            <a:r>
              <a:rPr lang="en-US" dirty="0"/>
              <a:t>to the Office Add-in Model</a:t>
            </a:r>
          </a:p>
          <a:p>
            <a:pPr>
              <a:buFont typeface="Wingdings" panose="05000000000000000000" pitchFamily="2" charset="2"/>
              <a:buChar char="ü"/>
            </a:pPr>
            <a:r>
              <a:rPr lang="en-US" dirty="0" smtClean="0"/>
              <a:t>Developing Office Add-ins with Visual Studio</a:t>
            </a:r>
            <a:endParaRPr lang="en-US" dirty="0"/>
          </a:p>
          <a:p>
            <a:pPr>
              <a:buFont typeface="Wingdings" panose="05000000000000000000" pitchFamily="2" charset="2"/>
              <a:buChar char="ü"/>
            </a:pPr>
            <a:r>
              <a:rPr lang="en-US" dirty="0" smtClean="0"/>
              <a:t>Coercion </a:t>
            </a:r>
            <a:r>
              <a:rPr lang="en-US" dirty="0"/>
              <a:t>Types and Open XML Formats</a:t>
            </a:r>
          </a:p>
          <a:p>
            <a:pPr>
              <a:buFont typeface="Wingdings" panose="05000000000000000000" pitchFamily="2" charset="2"/>
              <a:buChar char="ü"/>
            </a:pPr>
            <a:r>
              <a:rPr lang="en-US" dirty="0" smtClean="0"/>
              <a:t>Data Bindings and Events</a:t>
            </a:r>
          </a:p>
          <a:p>
            <a:pPr>
              <a:buFont typeface="Wingdings" panose="05000000000000000000" pitchFamily="2" charset="2"/>
              <a:buChar char="Ø"/>
            </a:pPr>
            <a:r>
              <a:rPr lang="en-US" dirty="0" smtClean="0"/>
              <a:t>Creating </a:t>
            </a:r>
            <a:r>
              <a:rPr lang="en-US" dirty="0"/>
              <a:t>and Debugging </a:t>
            </a:r>
            <a:r>
              <a:rPr lang="en-US" dirty="0" smtClean="0"/>
              <a:t>Mail Add-ins</a:t>
            </a:r>
          </a:p>
        </p:txBody>
      </p:sp>
    </p:spTree>
    <p:extLst>
      <p:ext uri="{BB962C8B-B14F-4D97-AF65-F5344CB8AC3E}">
        <p14:creationId xmlns:p14="http://schemas.microsoft.com/office/powerpoint/2010/main" val="3114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Add-in Capabilities</a:t>
            </a:r>
            <a:endParaRPr lang="en-US" dirty="0"/>
          </a:p>
        </p:txBody>
      </p:sp>
      <p:sp>
        <p:nvSpPr>
          <p:cNvPr id="3" name="Text Placeholder 2"/>
          <p:cNvSpPr>
            <a:spLocks noGrp="1"/>
          </p:cNvSpPr>
          <p:nvPr>
            <p:ph idx="1"/>
          </p:nvPr>
        </p:nvSpPr>
        <p:spPr/>
        <p:txBody>
          <a:bodyPr>
            <a:normAutofit/>
          </a:bodyPr>
          <a:lstStyle/>
          <a:p>
            <a:r>
              <a:rPr lang="en-US" sz="2400" dirty="0" smtClean="0"/>
              <a:t>Rule-based activation</a:t>
            </a:r>
          </a:p>
          <a:p>
            <a:pPr lvl="1"/>
            <a:r>
              <a:rPr lang="en-US" sz="2000" dirty="0" smtClean="0"/>
              <a:t>Add-ins can appear based on regex match</a:t>
            </a:r>
          </a:p>
          <a:p>
            <a:pPr lvl="1"/>
            <a:r>
              <a:rPr lang="en-US" sz="2000" dirty="0" smtClean="0"/>
              <a:t>Based on presence of entities (e.g. email, postal address, </a:t>
            </a:r>
            <a:r>
              <a:rPr lang="en-US" sz="2000" dirty="0" err="1" smtClean="0"/>
              <a:t>etc</a:t>
            </a:r>
            <a:r>
              <a:rPr lang="en-US" sz="2000" dirty="0" smtClean="0"/>
              <a:t>)</a:t>
            </a:r>
          </a:p>
          <a:p>
            <a:pPr lvl="1"/>
            <a:r>
              <a:rPr lang="en-US" sz="2000" dirty="0" smtClean="0"/>
              <a:t>Based on presence of attachments</a:t>
            </a:r>
          </a:p>
          <a:p>
            <a:pPr lvl="1"/>
            <a:r>
              <a:rPr lang="en-US" sz="2000" dirty="0" smtClean="0"/>
              <a:t>Based on type of item</a:t>
            </a:r>
          </a:p>
          <a:p>
            <a:pPr lvl="1"/>
            <a:endParaRPr lang="en-US" sz="2000" dirty="0" smtClean="0"/>
          </a:p>
          <a:p>
            <a:r>
              <a:rPr lang="en-US" sz="2400" dirty="0" smtClean="0"/>
              <a:t>Extensive JS object model API</a:t>
            </a:r>
          </a:p>
          <a:p>
            <a:pPr lvl="1"/>
            <a:r>
              <a:rPr lang="en-US" sz="2000" dirty="0" smtClean="0"/>
              <a:t>Access to core item properties in read and compose</a:t>
            </a:r>
          </a:p>
          <a:p>
            <a:pPr lvl="1"/>
            <a:r>
              <a:rPr lang="en-US" sz="2000" dirty="0" smtClean="0"/>
              <a:t>Access to body and attachments</a:t>
            </a:r>
          </a:p>
          <a:p>
            <a:pPr lvl="1"/>
            <a:r>
              <a:rPr lang="en-US" sz="2000" dirty="0" smtClean="0"/>
              <a:t>Ability to modify fields and add attachments in compose</a:t>
            </a:r>
          </a:p>
          <a:p>
            <a:pPr lvl="1"/>
            <a:r>
              <a:rPr lang="en-US" sz="2000" dirty="0" smtClean="0"/>
              <a:t>Launch native reply and new appointment forms</a:t>
            </a:r>
          </a:p>
          <a:p>
            <a:pPr lvl="1"/>
            <a:r>
              <a:rPr lang="en-US" sz="2000" dirty="0" smtClean="0"/>
              <a:t>Ability to set custom properties on items</a:t>
            </a:r>
            <a:endParaRPr lang="en-US" sz="2000" dirty="0"/>
          </a:p>
        </p:txBody>
      </p:sp>
    </p:spTree>
    <p:extLst>
      <p:ext uri="{BB962C8B-B14F-4D97-AF65-F5344CB8AC3E}">
        <p14:creationId xmlns:p14="http://schemas.microsoft.com/office/powerpoint/2010/main" val="3523168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Mail Add-in</a:t>
            </a:r>
            <a:endParaRPr lang="en-US" dirty="0"/>
          </a:p>
        </p:txBody>
      </p:sp>
      <p:sp>
        <p:nvSpPr>
          <p:cNvPr id="4" name="Content Placeholder 3"/>
          <p:cNvSpPr>
            <a:spLocks noGrp="1"/>
          </p:cNvSpPr>
          <p:nvPr>
            <p:ph idx="1"/>
          </p:nvPr>
        </p:nvSpPr>
        <p:spPr/>
        <p:txBody>
          <a:bodyPr>
            <a:normAutofit/>
          </a:bodyPr>
          <a:lstStyle/>
          <a:p>
            <a:r>
              <a:rPr lang="en-US" sz="2000" dirty="0" smtClean="0"/>
              <a:t>Mail Add-in runs in Outlook, OWA and Office mobile clients</a:t>
            </a:r>
          </a:p>
          <a:p>
            <a:r>
              <a:rPr lang="en-US" sz="2000" dirty="0" smtClean="0"/>
              <a:t>Mail Add-ins Require Exchange 2013 or Office 365</a:t>
            </a:r>
          </a:p>
          <a:p>
            <a:r>
              <a:rPr lang="en-US" sz="2000" dirty="0" smtClean="0"/>
              <a:t>Mail Add-in Development </a:t>
            </a:r>
            <a:r>
              <a:rPr lang="en-US" sz="2000" dirty="0"/>
              <a:t>based on activation rules</a:t>
            </a:r>
          </a:p>
          <a:p>
            <a:pPr lvl="1"/>
            <a:r>
              <a:rPr lang="en-US" sz="1800" dirty="0"/>
              <a:t>Activation rules run whenever user selects item</a:t>
            </a:r>
          </a:p>
          <a:p>
            <a:pPr lvl="1"/>
            <a:r>
              <a:rPr lang="en-US" sz="1800" dirty="0"/>
              <a:t>Activated mail add-ins are added into Outlook UI</a:t>
            </a:r>
          </a:p>
          <a:p>
            <a:endParaRPr lang="en-US" sz="2000" dirty="0"/>
          </a:p>
        </p:txBody>
      </p:sp>
      <p:grpSp>
        <p:nvGrpSpPr>
          <p:cNvPr id="12" name="Group 11"/>
          <p:cNvGrpSpPr/>
          <p:nvPr/>
        </p:nvGrpSpPr>
        <p:grpSpPr>
          <a:xfrm>
            <a:off x="381000" y="3733800"/>
            <a:ext cx="8557902" cy="2971800"/>
            <a:chOff x="685800" y="4343400"/>
            <a:chExt cx="7198960" cy="2173969"/>
          </a:xfrm>
        </p:grpSpPr>
        <p:grpSp>
          <p:nvGrpSpPr>
            <p:cNvPr id="8" name="Group 7"/>
            <p:cNvGrpSpPr/>
            <p:nvPr/>
          </p:nvGrpSpPr>
          <p:grpSpPr>
            <a:xfrm>
              <a:off x="4349257" y="4343400"/>
              <a:ext cx="3535503" cy="2173969"/>
              <a:chOff x="5562600" y="1066800"/>
              <a:chExt cx="3535503" cy="2173969"/>
            </a:xfrm>
          </p:grpSpPr>
          <p:grpSp>
            <p:nvGrpSpPr>
              <p:cNvPr id="9" name="Group 8"/>
              <p:cNvGrpSpPr/>
              <p:nvPr/>
            </p:nvGrpSpPr>
            <p:grpSpPr>
              <a:xfrm>
                <a:off x="5562600" y="1066800"/>
                <a:ext cx="3535503" cy="2173969"/>
                <a:chOff x="1810440" y="1019175"/>
                <a:chExt cx="5993130" cy="4019550"/>
              </a:xfrm>
            </p:grpSpPr>
            <p:pic>
              <p:nvPicPr>
                <p:cNvPr id="10" name="Pictur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0440" y="1019175"/>
                  <a:ext cx="5993130" cy="4019550"/>
                </a:xfrm>
                <a:prstGeom prst="rect">
                  <a:avLst/>
                </a:prstGeom>
                <a:noFill/>
                <a:ln>
                  <a:noFill/>
                </a:ln>
              </p:spPr>
            </p:pic>
            <p:pic>
              <p:nvPicPr>
                <p:cNvPr id="15"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136571"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Rectangle 16"/>
              <p:cNvSpPr/>
              <p:nvPr/>
            </p:nvSpPr>
            <p:spPr bwMode="auto">
              <a:xfrm>
                <a:off x="7468960" y="1378658"/>
                <a:ext cx="1464236" cy="710517"/>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7149" tIns="28574" rIns="28574" bIns="57149" numCol="1" spcCol="0" rtlCol="0" fromWordArt="0" anchor="b" anchorCtr="0" forceAA="0" compatLnSpc="1">
                <a:prstTxWarp prst="textNoShape">
                  <a:avLst/>
                </a:prstTxWarp>
                <a:noAutofit/>
              </a:bodyPr>
              <a:lstStyle/>
              <a:p>
                <a:pPr algn="ctr" defTabSz="571304" fontAlgn="base">
                  <a:spcBef>
                    <a:spcPct val="0"/>
                  </a:spcBef>
                  <a:spcAft>
                    <a:spcPct val="0"/>
                  </a:spcAft>
                </a:pPr>
                <a:endParaRPr lang="en-US" sz="1350" spc="-32"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7" name="Group 6"/>
            <p:cNvGrpSpPr/>
            <p:nvPr/>
          </p:nvGrpSpPr>
          <p:grpSpPr>
            <a:xfrm>
              <a:off x="685800" y="4343400"/>
              <a:ext cx="3358657" cy="2085496"/>
              <a:chOff x="5653019" y="3287887"/>
              <a:chExt cx="3358657" cy="2085496"/>
            </a:xfrm>
          </p:grpSpPr>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3019" y="3287887"/>
                <a:ext cx="3358657" cy="2085496"/>
              </a:xfrm>
              <a:prstGeom prst="rect">
                <a:avLst/>
              </a:prstGeom>
            </p:spPr>
          </p:pic>
          <p:sp>
            <p:nvSpPr>
              <p:cNvPr id="18" name="Rectangle 17"/>
              <p:cNvSpPr/>
              <p:nvPr/>
            </p:nvSpPr>
            <p:spPr bwMode="auto">
              <a:xfrm>
                <a:off x="7576581" y="4107430"/>
                <a:ext cx="1356615" cy="698149"/>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7149" tIns="28574" rIns="28574" bIns="57149" numCol="1" spcCol="0" rtlCol="0" fromWordArt="0" anchor="b" anchorCtr="0" forceAA="0" compatLnSpc="1">
                <a:prstTxWarp prst="textNoShape">
                  <a:avLst/>
                </a:prstTxWarp>
                <a:noAutofit/>
              </a:bodyPr>
              <a:lstStyle/>
              <a:p>
                <a:pPr algn="ctr" defTabSz="571304" fontAlgn="base">
                  <a:spcBef>
                    <a:spcPct val="0"/>
                  </a:spcBef>
                  <a:spcAft>
                    <a:spcPct val="0"/>
                  </a:spcAft>
                </a:pPr>
                <a:endParaRPr lang="en-US" sz="1350" spc="-32" dirty="0" err="1">
                  <a:solidFill>
                    <a:srgbClr val="C00000"/>
                  </a:solidFill>
                  <a:latin typeface="Segoe UI" pitchFamily="34" charset="0"/>
                  <a:ea typeface="Segoe UI" pitchFamily="34" charset="0"/>
                  <a:cs typeface="Segoe UI" pitchFamily="34" charset="0"/>
                </a:endParaRPr>
              </a:p>
            </p:txBody>
          </p:sp>
        </p:grpSp>
      </p:grpSp>
    </p:spTree>
    <p:extLst>
      <p:ext uri="{BB962C8B-B14F-4D97-AF65-F5344CB8AC3E}">
        <p14:creationId xmlns:p14="http://schemas.microsoft.com/office/powerpoint/2010/main" val="429145922"/>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dirty="0" smtClean="0"/>
              <a:t>Mail </a:t>
            </a:r>
            <a:r>
              <a:rPr lang="da-DK" dirty="0" err="1" smtClean="0"/>
              <a:t>Add-ins</a:t>
            </a:r>
            <a:r>
              <a:rPr lang="da-DK" dirty="0" smtClean="0"/>
              <a:t> – Up Close and Personal</a:t>
            </a:r>
            <a:endParaRPr lang="da-DK" dirty="0"/>
          </a:p>
        </p:txBody>
      </p:sp>
      <p:grpSp>
        <p:nvGrpSpPr>
          <p:cNvPr id="14" name="Group 13"/>
          <p:cNvGrpSpPr/>
          <p:nvPr/>
        </p:nvGrpSpPr>
        <p:grpSpPr>
          <a:xfrm>
            <a:off x="228600" y="1777973"/>
            <a:ext cx="6354194" cy="4089427"/>
            <a:chOff x="1655445" y="1019175"/>
            <a:chExt cx="5993130" cy="4019550"/>
          </a:xfrm>
        </p:grpSpPr>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1655445" y="1019175"/>
              <a:ext cx="5993130" cy="4019550"/>
            </a:xfrm>
            <a:prstGeom prst="rect">
              <a:avLst/>
            </a:prstGeom>
            <a:noFill/>
            <a:ln>
              <a:noFill/>
            </a:ln>
          </p:spPr>
        </p:pic>
        <p:pic>
          <p:nvPicPr>
            <p:cNvPr id="16" name="Picture 1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981576"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26" name="Straight Arrow Connector 25"/>
          <p:cNvCxnSpPr/>
          <p:nvPr/>
        </p:nvCxnSpPr>
        <p:spPr>
          <a:xfrm flipH="1">
            <a:off x="4062753" y="1499287"/>
            <a:ext cx="999229" cy="94829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22" name="TextBox 4"/>
          <p:cNvSpPr txBox="1">
            <a:spLocks noChangeArrowheads="1"/>
          </p:cNvSpPr>
          <p:nvPr/>
        </p:nvSpPr>
        <p:spPr bwMode="auto">
          <a:xfrm>
            <a:off x="7361237" y="2533881"/>
            <a:ext cx="1582760" cy="230759"/>
          </a:xfrm>
          <a:prstGeom prst="rect">
            <a:avLst/>
          </a:prstGeom>
          <a:solidFill>
            <a:schemeClr val="accent2">
              <a:lumMod val="20000"/>
              <a:lumOff val="80000"/>
            </a:schemeClr>
          </a:solidFill>
          <a:ln w="9525">
            <a:solidFill>
              <a:srgbClr val="C00000"/>
            </a:solidFill>
            <a:miter lim="800000"/>
            <a:headEnd/>
            <a:tailEnd/>
          </a:ln>
        </p:spPr>
        <p:txBody>
          <a:bodyPr wrap="square" lIns="74220" tIns="37111" rIns="74220" bIns="37111" anchor="ctr">
            <a:spAutoFit/>
          </a:bodyPr>
          <a:lstStyle/>
          <a:p>
            <a:pPr algn="ctr">
              <a:lnSpc>
                <a:spcPct val="90000"/>
              </a:lnSpc>
              <a:spcBef>
                <a:spcPct val="20000"/>
              </a:spcBef>
              <a:buClr>
                <a:srgbClr val="F69F1E"/>
              </a:buClr>
              <a:buSzPct val="90000"/>
            </a:pPr>
            <a:r>
              <a:rPr lang="da-DK" sz="1125" dirty="0">
                <a:solidFill>
                  <a:schemeClr val="tx2"/>
                </a:solidFill>
              </a:rPr>
              <a:t>Mail </a:t>
            </a:r>
            <a:r>
              <a:rPr lang="da-DK" sz="1125" dirty="0" err="1">
                <a:solidFill>
                  <a:schemeClr val="tx2"/>
                </a:solidFill>
              </a:rPr>
              <a:t>Add</a:t>
            </a:r>
            <a:r>
              <a:rPr lang="da-DK" sz="1125" dirty="0">
                <a:solidFill>
                  <a:schemeClr val="tx2"/>
                </a:solidFill>
              </a:rPr>
              <a:t>-in Body</a:t>
            </a:r>
            <a:endParaRPr lang="en-US" sz="1125" dirty="0">
              <a:solidFill>
                <a:schemeClr val="tx2"/>
              </a:solidFill>
            </a:endParaRPr>
          </a:p>
        </p:txBody>
      </p:sp>
      <p:cxnSp>
        <p:nvCxnSpPr>
          <p:cNvPr id="23" name="Straight Arrow Connector 22"/>
          <p:cNvCxnSpPr/>
          <p:nvPr/>
        </p:nvCxnSpPr>
        <p:spPr>
          <a:xfrm flipH="1">
            <a:off x="5805520" y="2649287"/>
            <a:ext cx="1555716" cy="478717"/>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TextBox 4"/>
          <p:cNvSpPr txBox="1">
            <a:spLocks noChangeArrowheads="1"/>
          </p:cNvSpPr>
          <p:nvPr/>
        </p:nvSpPr>
        <p:spPr bwMode="auto">
          <a:xfrm>
            <a:off x="7058933" y="3846611"/>
            <a:ext cx="1341183" cy="230759"/>
          </a:xfrm>
          <a:prstGeom prst="rect">
            <a:avLst/>
          </a:prstGeom>
          <a:solidFill>
            <a:schemeClr val="accent2">
              <a:lumMod val="20000"/>
              <a:lumOff val="80000"/>
            </a:schemeClr>
          </a:solidFill>
          <a:ln w="9525">
            <a:solidFill>
              <a:srgbClr val="C00000"/>
            </a:solidFill>
            <a:miter lim="800000"/>
            <a:headEnd/>
            <a:tailEnd/>
          </a:ln>
        </p:spPr>
        <p:txBody>
          <a:bodyPr wrap="square" lIns="74220" tIns="37111" rIns="74220" bIns="37111" anchor="ctr">
            <a:spAutoFit/>
          </a:bodyPr>
          <a:lstStyle/>
          <a:p>
            <a:pPr algn="ctr">
              <a:lnSpc>
                <a:spcPct val="90000"/>
              </a:lnSpc>
              <a:spcBef>
                <a:spcPct val="20000"/>
              </a:spcBef>
              <a:buClr>
                <a:srgbClr val="F69F1E"/>
              </a:buClr>
              <a:buSzPct val="90000"/>
            </a:pPr>
            <a:r>
              <a:rPr lang="da-DK" sz="1125" dirty="0">
                <a:solidFill>
                  <a:schemeClr val="tx2"/>
                </a:solidFill>
              </a:rPr>
              <a:t>Context trigger</a:t>
            </a:r>
            <a:endParaRPr lang="en-US" sz="1125" dirty="0">
              <a:solidFill>
                <a:schemeClr val="tx2"/>
              </a:solidFill>
            </a:endParaRPr>
          </a:p>
        </p:txBody>
      </p:sp>
      <p:cxnSp>
        <p:nvCxnSpPr>
          <p:cNvPr id="18" name="Straight Arrow Connector 17"/>
          <p:cNvCxnSpPr/>
          <p:nvPr/>
        </p:nvCxnSpPr>
        <p:spPr>
          <a:xfrm flipH="1">
            <a:off x="5682743" y="3925475"/>
            <a:ext cx="1388552" cy="18865"/>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25" name="TextBox 4"/>
          <p:cNvSpPr txBox="1">
            <a:spLocks noChangeArrowheads="1"/>
          </p:cNvSpPr>
          <p:nvPr/>
        </p:nvSpPr>
        <p:spPr bwMode="auto">
          <a:xfrm>
            <a:off x="5061982" y="1395525"/>
            <a:ext cx="1227442" cy="230759"/>
          </a:xfrm>
          <a:prstGeom prst="rect">
            <a:avLst/>
          </a:prstGeom>
          <a:solidFill>
            <a:schemeClr val="accent2">
              <a:lumMod val="20000"/>
              <a:lumOff val="80000"/>
            </a:schemeClr>
          </a:solidFill>
          <a:ln w="9525">
            <a:solidFill>
              <a:srgbClr val="C00000"/>
            </a:solidFill>
            <a:miter lim="800000"/>
            <a:headEnd/>
            <a:tailEnd/>
          </a:ln>
        </p:spPr>
        <p:txBody>
          <a:bodyPr wrap="square" lIns="74220" tIns="37111" rIns="74220" bIns="37111" anchor="ctr">
            <a:spAutoFit/>
          </a:bodyPr>
          <a:lstStyle/>
          <a:p>
            <a:pPr algn="ctr">
              <a:lnSpc>
                <a:spcPct val="90000"/>
              </a:lnSpc>
              <a:spcBef>
                <a:spcPct val="20000"/>
              </a:spcBef>
              <a:buClr>
                <a:srgbClr val="F69F1E"/>
              </a:buClr>
              <a:buSzPct val="90000"/>
            </a:pPr>
            <a:r>
              <a:rPr lang="da-DK" sz="1125" dirty="0" err="1">
                <a:solidFill>
                  <a:schemeClr val="tx2"/>
                </a:solidFill>
              </a:rPr>
              <a:t>Add</a:t>
            </a:r>
            <a:r>
              <a:rPr lang="da-DK" sz="1125" dirty="0">
                <a:solidFill>
                  <a:schemeClr val="tx2"/>
                </a:solidFill>
              </a:rPr>
              <a:t>-in </a:t>
            </a:r>
            <a:r>
              <a:rPr lang="da-DK" sz="1125" dirty="0" err="1">
                <a:solidFill>
                  <a:schemeClr val="tx2"/>
                </a:solidFill>
              </a:rPr>
              <a:t>Name</a:t>
            </a:r>
            <a:endParaRPr lang="en-US" sz="1125" dirty="0">
              <a:solidFill>
                <a:schemeClr val="tx2"/>
              </a:solidFill>
            </a:endParaRPr>
          </a:p>
        </p:txBody>
      </p:sp>
    </p:spTree>
    <p:extLst>
      <p:ext uri="{BB962C8B-B14F-4D97-AF65-F5344CB8AC3E}">
        <p14:creationId xmlns:p14="http://schemas.microsoft.com/office/powerpoint/2010/main" val="3642529534"/>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Mail Add-ins</a:t>
            </a:r>
            <a:endParaRPr lang="en-US" dirty="0"/>
          </a:p>
        </p:txBody>
      </p:sp>
      <p:sp>
        <p:nvSpPr>
          <p:cNvPr id="3" name="Content Placeholder 2"/>
          <p:cNvSpPr>
            <a:spLocks noGrp="1"/>
          </p:cNvSpPr>
          <p:nvPr>
            <p:ph idx="1"/>
          </p:nvPr>
        </p:nvSpPr>
        <p:spPr/>
        <p:txBody>
          <a:bodyPr>
            <a:normAutofit/>
          </a:bodyPr>
          <a:lstStyle/>
          <a:p>
            <a:r>
              <a:rPr lang="en-US" sz="2400" dirty="0"/>
              <a:t>Use the Visual Studio project template for Mail Add-ins</a:t>
            </a:r>
          </a:p>
        </p:txBody>
      </p:sp>
      <p:pic>
        <p:nvPicPr>
          <p:cNvPr id="8" name="Picture 7"/>
          <p:cNvPicPr>
            <a:picLocks noChangeAspect="1"/>
          </p:cNvPicPr>
          <p:nvPr/>
        </p:nvPicPr>
        <p:blipFill>
          <a:blip r:embed="rId3"/>
          <a:stretch>
            <a:fillRect/>
          </a:stretch>
        </p:blipFill>
        <p:spPr>
          <a:xfrm>
            <a:off x="210659" y="2133602"/>
            <a:ext cx="2748448" cy="1899450"/>
          </a:xfrm>
          <a:prstGeom prst="rect">
            <a:avLst/>
          </a:prstGeom>
        </p:spPr>
      </p:pic>
      <p:pic>
        <p:nvPicPr>
          <p:cNvPr id="9" name="Picture 8"/>
          <p:cNvPicPr>
            <a:picLocks noChangeAspect="1"/>
          </p:cNvPicPr>
          <p:nvPr/>
        </p:nvPicPr>
        <p:blipFill>
          <a:blip r:embed="rId4"/>
          <a:stretch>
            <a:fillRect/>
          </a:stretch>
        </p:blipFill>
        <p:spPr>
          <a:xfrm>
            <a:off x="3472930" y="2133601"/>
            <a:ext cx="2490246" cy="1814985"/>
          </a:xfrm>
          <a:prstGeom prst="rect">
            <a:avLst/>
          </a:prstGeom>
        </p:spPr>
      </p:pic>
      <p:pic>
        <p:nvPicPr>
          <p:cNvPr id="11" name="Picture 10"/>
          <p:cNvPicPr>
            <a:picLocks noChangeAspect="1"/>
          </p:cNvPicPr>
          <p:nvPr/>
        </p:nvPicPr>
        <p:blipFill>
          <a:blip r:embed="rId5"/>
          <a:stretch>
            <a:fillRect/>
          </a:stretch>
        </p:blipFill>
        <p:spPr>
          <a:xfrm>
            <a:off x="6477000" y="2133600"/>
            <a:ext cx="2490246" cy="1814985"/>
          </a:xfrm>
          <a:prstGeom prst="rect">
            <a:avLst/>
          </a:prstGeom>
        </p:spPr>
      </p:pic>
      <p:sp>
        <p:nvSpPr>
          <p:cNvPr id="10" name="Right Arrow 9"/>
          <p:cNvSpPr/>
          <p:nvPr/>
        </p:nvSpPr>
        <p:spPr bwMode="auto">
          <a:xfrm>
            <a:off x="6000275" y="2805010"/>
            <a:ext cx="382309" cy="47216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4" name="Right Arrow 3"/>
          <p:cNvSpPr/>
          <p:nvPr/>
        </p:nvSpPr>
        <p:spPr bwMode="auto">
          <a:xfrm>
            <a:off x="3068705" y="2834297"/>
            <a:ext cx="382309" cy="47216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354227887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3962400"/>
            <a:ext cx="6705600" cy="2667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smtClean="0"/>
              <a:t>Anatomy of an Office Add-in</a:t>
            </a:r>
            <a:endParaRPr lang="en-US" dirty="0"/>
          </a:p>
        </p:txBody>
      </p:sp>
      <p:sp>
        <p:nvSpPr>
          <p:cNvPr id="5" name="Content Placeholder 4"/>
          <p:cNvSpPr>
            <a:spLocks noGrp="1"/>
          </p:cNvSpPr>
          <p:nvPr>
            <p:ph idx="1"/>
          </p:nvPr>
        </p:nvSpPr>
        <p:spPr/>
        <p:txBody>
          <a:bodyPr/>
          <a:lstStyle/>
          <a:p>
            <a:r>
              <a:rPr lang="en-US" dirty="0" smtClean="0"/>
              <a:t>Each Add-in is based on XML-based manifest</a:t>
            </a:r>
          </a:p>
          <a:p>
            <a:pPr lvl="1"/>
            <a:r>
              <a:rPr lang="en-US" dirty="0" smtClean="0"/>
              <a:t>Manifest points to a Web page</a:t>
            </a:r>
          </a:p>
          <a:p>
            <a:pPr lvl="1"/>
            <a:r>
              <a:rPr lang="en-US" dirty="0" smtClean="0"/>
              <a:t>Manifest defines the type of the Office Add-in</a:t>
            </a:r>
          </a:p>
          <a:p>
            <a:pPr lvl="1"/>
            <a:r>
              <a:rPr lang="en-US" dirty="0" smtClean="0"/>
              <a:t>Manifest defines which Office applications it supports</a:t>
            </a:r>
          </a:p>
          <a:p>
            <a:pPr lvl="1"/>
            <a:r>
              <a:rPr lang="en-US" dirty="0" smtClean="0"/>
              <a:t>Manifest defines required capabilities</a:t>
            </a:r>
            <a:endParaRPr lang="en-US" dirty="0"/>
          </a:p>
        </p:txBody>
      </p:sp>
      <p:grpSp>
        <p:nvGrpSpPr>
          <p:cNvPr id="23" name="Group 22"/>
          <p:cNvGrpSpPr/>
          <p:nvPr/>
        </p:nvGrpSpPr>
        <p:grpSpPr>
          <a:xfrm>
            <a:off x="1219200" y="4267200"/>
            <a:ext cx="6324600" cy="1938844"/>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0" cy="2381305"/>
              <a:chOff x="8415338" y="3969071"/>
              <a:chExt cx="3516163" cy="2594233"/>
            </a:xfrm>
          </p:grpSpPr>
          <p:sp>
            <p:nvSpPr>
              <p:cNvPr id="31" name="Rectangle 30"/>
              <p:cNvSpPr/>
              <p:nvPr/>
            </p:nvSpPr>
            <p:spPr>
              <a:xfrm>
                <a:off x="8428642" y="3969071"/>
                <a:ext cx="3502859" cy="2594233"/>
              </a:xfrm>
              <a:prstGeom prst="rect">
                <a:avLst/>
              </a:prstGeom>
              <a:solidFill>
                <a:schemeClr val="accent2">
                  <a:lumMod val="40000"/>
                  <a:lumOff val="60000"/>
                </a:schemeClr>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2000" kern="0">
                  <a:solidFill>
                    <a:srgbClr val="1B1B1B"/>
                  </a:solidFill>
                  <a:latin typeface="Segoe UI"/>
                </a:endParaRPr>
              </a:p>
            </p:txBody>
          </p:sp>
          <p:sp>
            <p:nvSpPr>
              <p:cNvPr id="32" name="Rectangle 3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endParaRPr lang="en-US" sz="1200" kern="0" dirty="0">
                  <a:solidFill>
                    <a:srgbClr val="FF0000"/>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35693" tIns="17846" rIns="35693" bIns="17846" rtlCol="0" anchor="ctr"/>
            <a:lstStyle/>
            <a:p>
              <a:pPr algn="ctr" defTabSz="571039"/>
              <a:r>
                <a:rPr lang="en-US" sz="1200" kern="0" dirty="0">
                  <a:solidFill>
                    <a:srgbClr val="1B1B1B"/>
                  </a:solidFill>
                  <a:latin typeface="Segoe UI"/>
                </a:rPr>
                <a:t>Office Add-in</a:t>
              </a:r>
            </a:p>
            <a:p>
              <a:pPr algn="ctr" defTabSz="571039"/>
              <a:r>
                <a:rPr lang="en-US" sz="1200" kern="0" dirty="0">
                  <a:solidFill>
                    <a:srgbClr val="1B1B1B"/>
                  </a:solidFill>
                  <a:latin typeface="Segoe UI"/>
                </a:rPr>
                <a:t>Manifest</a:t>
              </a:r>
            </a:p>
            <a:p>
              <a:pPr algn="ctr" defTabSz="571039"/>
              <a:endParaRPr lang="en-US" sz="1200" kern="0" dirty="0">
                <a:solidFill>
                  <a:srgbClr val="1B1B1B"/>
                </a:solidFill>
                <a:latin typeface="Segoe UI"/>
              </a:endParaRPr>
            </a:p>
            <a:p>
              <a:pPr algn="ctr" defTabSz="571039"/>
              <a:r>
                <a:rPr lang="en-US" sz="1050" b="1" kern="0" dirty="0">
                  <a:solidFill>
                    <a:schemeClr val="tx2"/>
                  </a:soli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35693" tIns="17846" rIns="35693" bIns="17846" rtlCol="0" anchor="ctr"/>
            <a:lstStyle/>
            <a:p>
              <a:pPr algn="ctr" defTabSz="571039"/>
              <a:r>
                <a:rPr lang="en-US" sz="1200" kern="0" dirty="0">
                  <a:solidFill>
                    <a:srgbClr val="1B1B1B"/>
                  </a:solidFill>
                  <a:latin typeface="Segoe UI"/>
                </a:rPr>
                <a:t>Web</a:t>
              </a:r>
            </a:p>
            <a:p>
              <a:pPr algn="ctr" defTabSz="571039"/>
              <a:r>
                <a:rPr lang="en-US" sz="1200" kern="0" dirty="0">
                  <a:solidFill>
                    <a:srgbClr val="1B1B1B"/>
                  </a:solidFill>
                  <a:latin typeface="Segoe UI"/>
                </a:rPr>
                <a:t>Page</a:t>
              </a:r>
            </a:p>
            <a:p>
              <a:pPr algn="ctr" defTabSz="571039"/>
              <a:endParaRPr lang="en-US" sz="1050" b="1" kern="0" dirty="0">
                <a:solidFill>
                  <a:srgbClr val="FF7401"/>
                </a:solidFill>
                <a:latin typeface="Segoe UI"/>
              </a:endParaRPr>
            </a:p>
            <a:p>
              <a:pPr algn="ctr" defTabSz="571039"/>
              <a:r>
                <a:rPr lang="en-US" sz="1050" b="1" kern="0" dirty="0">
                  <a:solidFill>
                    <a:schemeClr val="tx2"/>
                  </a:soli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35693" tIns="17846" rIns="35693" bIns="17846" rtlCol="0" anchor="ctr"/>
            <a:lstStyle/>
            <a:p>
              <a:pPr algn="ctr" defTabSz="571039"/>
              <a:endParaRPr lang="en-US" sz="20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35693" tIns="17846" rIns="35693" bIns="17846" rtlCol="0" anchor="ctr"/>
            <a:lstStyle/>
            <a:p>
              <a:pPr algn="ctr" defTabSz="571039"/>
              <a:endParaRPr lang="en-US" sz="200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2400" kern="0" spc="-50" dirty="0" smtClean="0">
                  <a:solidFill>
                    <a:schemeClr val="tx2"/>
                  </a:solidFill>
                  <a:latin typeface="Segoe UI Light"/>
                  <a:ea typeface="Segoe UI" pitchFamily="34" charset="0"/>
                  <a:cs typeface="Segoe UI" pitchFamily="34" charset="0"/>
                </a:rPr>
                <a:t>Office</a:t>
              </a:r>
              <a:br>
                <a:rPr lang="en-US" sz="2400" kern="0" spc="-50" dirty="0" smtClean="0">
                  <a:solidFill>
                    <a:schemeClr val="tx2"/>
                  </a:solidFill>
                  <a:latin typeface="Segoe UI Light"/>
                  <a:ea typeface="Segoe UI" pitchFamily="34" charset="0"/>
                  <a:cs typeface="Segoe UI" pitchFamily="34" charset="0"/>
                </a:rPr>
              </a:br>
              <a:r>
                <a:rPr lang="en-US" sz="2400" kern="0" spc="-50" dirty="0" smtClean="0">
                  <a:solidFill>
                    <a:schemeClr val="tx2"/>
                  </a:solidFill>
                  <a:latin typeface="Segoe UI Light"/>
                  <a:ea typeface="Segoe UI" pitchFamily="34" charset="0"/>
                  <a:cs typeface="Segoe UI" pitchFamily="34" charset="0"/>
                </a:rPr>
                <a:t>Add-in</a:t>
              </a:r>
              <a:endParaRPr lang="en-US" sz="2400" kern="0" spc="-50" dirty="0">
                <a:solidFill>
                  <a:schemeClr val="tx2"/>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3790441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1" dirty="0"/>
              <a:t>Steps </a:t>
            </a:r>
            <a:r>
              <a:rPr lang="en-US" sz="3301" dirty="0" smtClean="0"/>
              <a:t>for Testing </a:t>
            </a:r>
            <a:r>
              <a:rPr lang="en-US" sz="3301" dirty="0"/>
              <a:t>and Debugging</a:t>
            </a:r>
          </a:p>
        </p:txBody>
      </p:sp>
      <p:sp>
        <p:nvSpPr>
          <p:cNvPr id="3" name="Content Placeholder 2"/>
          <p:cNvSpPr>
            <a:spLocks noGrp="1"/>
          </p:cNvSpPr>
          <p:nvPr>
            <p:ph idx="1"/>
          </p:nvPr>
        </p:nvSpPr>
        <p:spPr/>
        <p:txBody>
          <a:bodyPr/>
          <a:lstStyle/>
          <a:p>
            <a:pPr marL="385865" indent="-385865">
              <a:buFont typeface="+mj-lt"/>
              <a:buAutoNum type="arabicPeriod"/>
            </a:pPr>
            <a:r>
              <a:rPr lang="en-US" sz="1500" dirty="0"/>
              <a:t>Specify height from 32 to 350 pixels</a:t>
            </a:r>
          </a:p>
          <a:p>
            <a:pPr marL="385865" indent="-385865">
              <a:buFont typeface="+mj-lt"/>
              <a:buAutoNum type="arabicPeriod"/>
            </a:pPr>
            <a:r>
              <a:rPr lang="en-US" sz="1500" dirty="0"/>
              <a:t>Define activation rules</a:t>
            </a:r>
          </a:p>
          <a:p>
            <a:pPr marL="385865" indent="-385865">
              <a:buFont typeface="+mj-lt"/>
              <a:buAutoNum type="arabicPeriod"/>
            </a:pPr>
            <a:r>
              <a:rPr lang="en-US" sz="1500" dirty="0"/>
              <a:t>Create UI and style with CSS</a:t>
            </a:r>
          </a:p>
          <a:p>
            <a:pPr marL="385865" indent="-385865">
              <a:buFont typeface="+mj-lt"/>
              <a:buAutoNum type="arabicPeriod"/>
            </a:pPr>
            <a:r>
              <a:rPr lang="en-US" sz="1500" dirty="0"/>
              <a:t>Write JavaScript to add behavior and business logic</a:t>
            </a:r>
          </a:p>
          <a:p>
            <a:pPr marL="385865" indent="-385865">
              <a:buFont typeface="+mj-lt"/>
              <a:buAutoNum type="arabicPeriod"/>
            </a:pPr>
            <a:r>
              <a:rPr lang="en-US" sz="1500" dirty="0"/>
              <a:t>Debug using Exchange Server and a valid Exchange account</a:t>
            </a:r>
          </a:p>
          <a:p>
            <a:pPr marL="345373" lvl="1" indent="0">
              <a:buNone/>
            </a:pPr>
            <a:r>
              <a:rPr lang="en-US" sz="1200" i="1" dirty="0"/>
              <a:t>Press {F5} and Visual Studio prompts for server and user mailbox credentials</a:t>
            </a:r>
          </a:p>
          <a:p>
            <a:endParaRPr lang="en-US" sz="1500" dirty="0"/>
          </a:p>
        </p:txBody>
      </p:sp>
      <p:pic>
        <p:nvPicPr>
          <p:cNvPr id="4" name="Picture 3"/>
          <p:cNvPicPr>
            <a:picLocks noChangeAspect="1"/>
          </p:cNvPicPr>
          <p:nvPr/>
        </p:nvPicPr>
        <p:blipFill>
          <a:blip r:embed="rId3"/>
          <a:stretch>
            <a:fillRect/>
          </a:stretch>
        </p:blipFill>
        <p:spPr>
          <a:xfrm>
            <a:off x="2656977" y="3602005"/>
            <a:ext cx="3830047" cy="1895969"/>
          </a:xfrm>
          <a:prstGeom prst="rect">
            <a:avLst/>
          </a:prstGeom>
        </p:spPr>
      </p:pic>
    </p:spTree>
    <p:extLst>
      <p:ext uri="{BB962C8B-B14F-4D97-AF65-F5344CB8AC3E}">
        <p14:creationId xmlns:p14="http://schemas.microsoft.com/office/powerpoint/2010/main" val="3385684058"/>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Rule-based Activation</a:t>
            </a:r>
            <a:endParaRPr lang="en-US" dirty="0"/>
          </a:p>
        </p:txBody>
      </p:sp>
      <p:sp>
        <p:nvSpPr>
          <p:cNvPr id="5" name="Content Placeholder 4"/>
          <p:cNvSpPr>
            <a:spLocks noGrp="1"/>
          </p:cNvSpPr>
          <p:nvPr>
            <p:ph idx="1"/>
          </p:nvPr>
        </p:nvSpPr>
        <p:spPr/>
        <p:txBody>
          <a:bodyPr>
            <a:normAutofit/>
          </a:bodyPr>
          <a:lstStyle/>
          <a:p>
            <a:r>
              <a:rPr lang="en-US" sz="2400" dirty="0" smtClean="0"/>
              <a:t>Mail Add-ins activate </a:t>
            </a:r>
            <a:r>
              <a:rPr lang="en-US" sz="2400" dirty="0"/>
              <a:t>based on rules</a:t>
            </a:r>
          </a:p>
          <a:p>
            <a:pPr lvl="1"/>
            <a:r>
              <a:rPr lang="en-US" sz="2000" dirty="0"/>
              <a:t>Rules are defined in the manifest</a:t>
            </a:r>
          </a:p>
          <a:p>
            <a:pPr lvl="1"/>
            <a:r>
              <a:rPr lang="en-US" sz="2000" dirty="0"/>
              <a:t>Rules are applied to the selected item in the Explorer or Inspector</a:t>
            </a:r>
          </a:p>
          <a:p>
            <a:pPr lvl="1"/>
            <a:r>
              <a:rPr lang="en-US" sz="2000" dirty="0"/>
              <a:t>If conditions are met, </a:t>
            </a:r>
            <a:r>
              <a:rPr lang="en-US" sz="2000" dirty="0" smtClean="0"/>
              <a:t>Add-in will </a:t>
            </a:r>
            <a:r>
              <a:rPr lang="en-US" sz="2000" dirty="0"/>
              <a:t>be </a:t>
            </a:r>
            <a:r>
              <a:rPr lang="en-US" sz="2000" dirty="0" smtClean="0"/>
              <a:t>activated and available for use</a:t>
            </a:r>
            <a:endParaRPr lang="en-US" sz="2000" dirty="0"/>
          </a:p>
          <a:p>
            <a:endParaRPr lang="en-US" sz="2400" dirty="0"/>
          </a:p>
          <a:p>
            <a:r>
              <a:rPr lang="en-US" sz="2400" dirty="0"/>
              <a:t>About rules</a:t>
            </a:r>
          </a:p>
          <a:p>
            <a:pPr lvl="1"/>
            <a:r>
              <a:rPr lang="en-US" sz="2000" dirty="0"/>
              <a:t>Multiple rules can be combined for complex activation needs</a:t>
            </a:r>
          </a:p>
          <a:p>
            <a:pPr lvl="1"/>
            <a:r>
              <a:rPr lang="en-US" sz="2000" dirty="0"/>
              <a:t>Apply logical AND or </a:t>
            </a:r>
            <a:r>
              <a:rPr lang="en-US" sz="2000" dirty="0" err="1"/>
              <a:t>OR</a:t>
            </a:r>
            <a:r>
              <a:rPr lang="en-US" sz="2000" dirty="0"/>
              <a:t> operators</a:t>
            </a:r>
          </a:p>
          <a:p>
            <a:pPr lvl="1"/>
            <a:r>
              <a:rPr lang="en-US" sz="2000" dirty="0" smtClean="0"/>
              <a:t>Rules can access known entities such as phone numbers</a:t>
            </a:r>
          </a:p>
          <a:p>
            <a:pPr lvl="1"/>
            <a:r>
              <a:rPr lang="en-US" sz="2000" dirty="0" smtClean="0"/>
              <a:t>Rules </a:t>
            </a:r>
            <a:r>
              <a:rPr lang="en-US" sz="2000" dirty="0"/>
              <a:t>can be defined using regular expressions</a:t>
            </a:r>
          </a:p>
          <a:p>
            <a:endParaRPr lang="en-US" sz="2400" dirty="0"/>
          </a:p>
        </p:txBody>
      </p:sp>
    </p:spTree>
    <p:extLst>
      <p:ext uri="{BB962C8B-B14F-4D97-AF65-F5344CB8AC3E}">
        <p14:creationId xmlns:p14="http://schemas.microsoft.com/office/powerpoint/2010/main" val="2647701703"/>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Activation Rule Types</a:t>
            </a:r>
            <a:endParaRPr lang="en-US" dirty="0"/>
          </a:p>
        </p:txBody>
      </p:sp>
      <p:sp>
        <p:nvSpPr>
          <p:cNvPr id="5" name="Content Placeholder 4"/>
          <p:cNvSpPr>
            <a:spLocks noGrp="1"/>
          </p:cNvSpPr>
          <p:nvPr>
            <p:ph idx="1"/>
          </p:nvPr>
        </p:nvSpPr>
        <p:spPr/>
        <p:txBody>
          <a:bodyPr/>
          <a:lstStyle/>
          <a:p>
            <a:r>
              <a:rPr lang="en-US" sz="1800" dirty="0" err="1"/>
              <a:t>ItemIs</a:t>
            </a:r>
            <a:endParaRPr lang="en-US" sz="1800" dirty="0"/>
          </a:p>
          <a:p>
            <a:pPr lvl="1"/>
            <a:r>
              <a:rPr lang="en-US" sz="1500" dirty="0"/>
              <a:t>A rule that checks the item type (appointment or message)</a:t>
            </a:r>
          </a:p>
          <a:p>
            <a:pPr lvl="1"/>
            <a:r>
              <a:rPr lang="en-US" sz="1200" b="1" dirty="0">
                <a:solidFill>
                  <a:schemeClr val="tx2"/>
                </a:solidFill>
                <a:latin typeface="Lucida Console" panose="020B0609040504020204" pitchFamily="49" charset="0"/>
              </a:rPr>
              <a:t>&lt;Rule </a:t>
            </a:r>
            <a:r>
              <a:rPr lang="en-US" sz="1200" b="1" dirty="0" err="1">
                <a:solidFill>
                  <a:schemeClr val="tx2"/>
                </a:solidFill>
                <a:latin typeface="Lucida Console" pitchFamily="49" charset="0"/>
              </a:rPr>
              <a:t>xsi:type</a:t>
            </a:r>
            <a:r>
              <a:rPr lang="en-US" sz="1200" b="1" dirty="0">
                <a:solidFill>
                  <a:schemeClr val="tx2"/>
                </a:solidFill>
                <a:latin typeface="Lucida Console" pitchFamily="49" charset="0"/>
              </a:rPr>
              <a:t>=“</a:t>
            </a:r>
            <a:r>
              <a:rPr lang="en-US" sz="1200" b="1" dirty="0" err="1">
                <a:solidFill>
                  <a:schemeClr val="tx2"/>
                </a:solidFill>
                <a:latin typeface="Lucida Console" pitchFamily="49" charset="0"/>
              </a:rPr>
              <a:t>ItemIs</a:t>
            </a:r>
            <a:r>
              <a:rPr lang="en-US" sz="1200" b="1" dirty="0">
                <a:solidFill>
                  <a:schemeClr val="tx2"/>
                </a:solidFill>
                <a:latin typeface="Lucida Console" pitchFamily="49" charset="0"/>
              </a:rPr>
              <a:t>” </a:t>
            </a:r>
            <a:r>
              <a:rPr lang="en-US" sz="1200" b="1" dirty="0" err="1">
                <a:solidFill>
                  <a:schemeClr val="tx2"/>
                </a:solidFill>
                <a:latin typeface="Lucida Console" pitchFamily="49" charset="0"/>
              </a:rPr>
              <a:t>ItemType</a:t>
            </a:r>
            <a:r>
              <a:rPr lang="en-US" sz="1200" b="1" dirty="0">
                <a:solidFill>
                  <a:schemeClr val="tx2"/>
                </a:solidFill>
                <a:latin typeface="Lucida Console" pitchFamily="49" charset="0"/>
              </a:rPr>
              <a:t>=“Message”&gt;</a:t>
            </a:r>
          </a:p>
          <a:p>
            <a:endParaRPr lang="en-US" sz="1800" dirty="0"/>
          </a:p>
          <a:p>
            <a:r>
              <a:rPr lang="en-US" sz="1800" dirty="0" err="1"/>
              <a:t>ItemHasKnownEntity</a:t>
            </a:r>
            <a:endParaRPr lang="en-US" sz="1800" dirty="0"/>
          </a:p>
          <a:p>
            <a:pPr lvl="1"/>
            <a:r>
              <a:rPr lang="en-US" sz="1500" dirty="0"/>
              <a:t>A rule to check if the item has a specific type of known entity </a:t>
            </a:r>
          </a:p>
          <a:p>
            <a:pPr lvl="1"/>
            <a:r>
              <a:rPr lang="en-US" sz="1200" b="1" dirty="0">
                <a:solidFill>
                  <a:schemeClr val="tx2"/>
                </a:solidFill>
                <a:latin typeface="Lucida Console" pitchFamily="49" charset="0"/>
              </a:rPr>
              <a:t>&lt;Rule </a:t>
            </a:r>
            <a:r>
              <a:rPr lang="en-US" sz="1200" b="1" dirty="0" err="1">
                <a:solidFill>
                  <a:schemeClr val="tx2"/>
                </a:solidFill>
                <a:latin typeface="Lucida Console" pitchFamily="49" charset="0"/>
              </a:rPr>
              <a:t>xsi:type</a:t>
            </a:r>
            <a:r>
              <a:rPr lang="en-US" sz="1200" b="1" dirty="0">
                <a:solidFill>
                  <a:schemeClr val="tx2"/>
                </a:solidFill>
                <a:latin typeface="Lucida Console" pitchFamily="49" charset="0"/>
              </a:rPr>
              <a:t>=“</a:t>
            </a:r>
            <a:r>
              <a:rPr lang="en-US" sz="1200" b="1" dirty="0" err="1">
                <a:solidFill>
                  <a:schemeClr val="tx2"/>
                </a:solidFill>
                <a:latin typeface="Lucida Console" pitchFamily="49" charset="0"/>
              </a:rPr>
              <a:t>ItemHasKnownEntity</a:t>
            </a:r>
            <a:r>
              <a:rPr lang="en-US" sz="1200" b="1" dirty="0">
                <a:solidFill>
                  <a:schemeClr val="tx2"/>
                </a:solidFill>
                <a:latin typeface="Lucida Console" pitchFamily="49" charset="0"/>
              </a:rPr>
              <a:t>” </a:t>
            </a:r>
            <a:r>
              <a:rPr lang="en-US" sz="1200" b="1" dirty="0" err="1">
                <a:solidFill>
                  <a:schemeClr val="tx2"/>
                </a:solidFill>
                <a:latin typeface="Lucida Console" pitchFamily="49" charset="0"/>
              </a:rPr>
              <a:t>EntityType</a:t>
            </a:r>
            <a:r>
              <a:rPr lang="en-US" sz="1200" b="1" dirty="0">
                <a:solidFill>
                  <a:schemeClr val="tx2"/>
                </a:solidFill>
                <a:latin typeface="Lucida Console" pitchFamily="49" charset="0"/>
              </a:rPr>
              <a:t>=“Address” /&gt;</a:t>
            </a:r>
          </a:p>
          <a:p>
            <a:endParaRPr lang="en-US" sz="1800" dirty="0"/>
          </a:p>
          <a:p>
            <a:r>
              <a:rPr lang="en-US" sz="1800" dirty="0" err="1"/>
              <a:t>ItemHasRegularExpressionMatch</a:t>
            </a:r>
            <a:endParaRPr lang="en-US" sz="1800" dirty="0"/>
          </a:p>
          <a:p>
            <a:pPr lvl="1"/>
            <a:r>
              <a:rPr lang="en-US" sz="1500" dirty="0"/>
              <a:t>Defines a rule using a custom regular expression to match the contents of an item</a:t>
            </a:r>
          </a:p>
          <a:p>
            <a:endParaRPr lang="en-US" sz="1800" dirty="0"/>
          </a:p>
          <a:p>
            <a:r>
              <a:rPr lang="en-US" sz="1800" dirty="0" err="1"/>
              <a:t>RuleCollection</a:t>
            </a:r>
            <a:endParaRPr lang="en-US" sz="1800" dirty="0"/>
          </a:p>
          <a:p>
            <a:pPr lvl="1"/>
            <a:r>
              <a:rPr lang="en-US" sz="1500" dirty="0"/>
              <a:t>Defines a rule composed of multiple rules (combined using AND or OR)</a:t>
            </a:r>
          </a:p>
        </p:txBody>
      </p:sp>
    </p:spTree>
    <p:extLst>
      <p:ext uri="{BB962C8B-B14F-4D97-AF65-F5344CB8AC3E}">
        <p14:creationId xmlns:p14="http://schemas.microsoft.com/office/powerpoint/2010/main" val="1981974982"/>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Well-known Entity Examples</a:t>
            </a:r>
            <a:endParaRPr lang="en-US" dirty="0"/>
          </a:p>
        </p:txBody>
      </p:sp>
      <p:sp>
        <p:nvSpPr>
          <p:cNvPr id="4" name="Content Placeholder 3"/>
          <p:cNvSpPr>
            <a:spLocks noGrp="1"/>
          </p:cNvSpPr>
          <p:nvPr>
            <p:ph idx="1"/>
          </p:nvPr>
        </p:nvSpPr>
        <p:spPr/>
        <p:txBody>
          <a:bodyPr/>
          <a:lstStyle/>
          <a:p>
            <a:r>
              <a:rPr lang="en-US" sz="1800" dirty="0"/>
              <a:t>Outlook is aware of specific types of entities</a:t>
            </a:r>
          </a:p>
          <a:p>
            <a:pPr lvl="1"/>
            <a:r>
              <a:rPr lang="en-US" sz="1500" dirty="0"/>
              <a:t>Items are parsed and scanned for common types of entities </a:t>
            </a:r>
          </a:p>
          <a:p>
            <a:pPr lvl="1"/>
            <a:r>
              <a:rPr lang="en-US" sz="1500" dirty="0"/>
              <a:t>Use </a:t>
            </a:r>
            <a:r>
              <a:rPr lang="en-US" sz="1500" b="1" dirty="0" err="1"/>
              <a:t>ItemHasKnownEntity</a:t>
            </a:r>
            <a:r>
              <a:rPr lang="en-US" sz="1500" dirty="0"/>
              <a:t> rules to based activation rules on entities</a:t>
            </a:r>
          </a:p>
          <a:p>
            <a:pPr lvl="1"/>
            <a:r>
              <a:rPr lang="en-US" sz="1500" dirty="0"/>
              <a:t>Within app use API functions </a:t>
            </a:r>
            <a:r>
              <a:rPr lang="en-US" sz="1500" b="1" dirty="0" err="1"/>
              <a:t>getEntities</a:t>
            </a:r>
            <a:r>
              <a:rPr lang="en-US" sz="1500" dirty="0"/>
              <a:t> or </a:t>
            </a:r>
            <a:r>
              <a:rPr lang="en-US" sz="1500" b="1" dirty="0" err="1"/>
              <a:t>getEntitiesByType</a:t>
            </a:r>
            <a:endParaRPr lang="en-US" sz="1500" b="1" dirty="0"/>
          </a:p>
        </p:txBody>
      </p:sp>
      <p:graphicFrame>
        <p:nvGraphicFramePr>
          <p:cNvPr id="3" name="Table 2"/>
          <p:cNvGraphicFramePr>
            <a:graphicFrameLocks noGrp="1"/>
          </p:cNvGraphicFramePr>
          <p:nvPr>
            <p:extLst>
              <p:ext uri="{D42A27DB-BD31-4B8C-83A1-F6EECF244321}">
                <p14:modId xmlns:p14="http://schemas.microsoft.com/office/powerpoint/2010/main" val="2113659781"/>
              </p:ext>
            </p:extLst>
          </p:nvPr>
        </p:nvGraphicFramePr>
        <p:xfrm>
          <a:off x="1143000" y="2971800"/>
          <a:ext cx="6005174" cy="3011854"/>
        </p:xfrm>
        <a:graphic>
          <a:graphicData uri="http://schemas.openxmlformats.org/drawingml/2006/table">
            <a:tbl>
              <a:tblPr firstRow="1" bandRow="1">
                <a:tableStyleId>{72833802-FEF1-4C79-8D5D-14CF1EAF98D9}</a:tableStyleId>
              </a:tblPr>
              <a:tblGrid>
                <a:gridCol w="1949611"/>
                <a:gridCol w="4055563"/>
              </a:tblGrid>
              <a:tr h="266989">
                <a:tc>
                  <a:txBody>
                    <a:bodyPr/>
                    <a:lstStyle/>
                    <a:p>
                      <a:r>
                        <a:rPr lang="en-US" sz="1600" b="1" dirty="0" smtClean="0"/>
                        <a:t>Entity type</a:t>
                      </a:r>
                      <a:endParaRPr lang="en-US" sz="1600" b="1" dirty="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sz="1600" b="1" dirty="0" smtClean="0"/>
                        <a:t>Recognition</a:t>
                      </a:r>
                      <a:r>
                        <a:rPr lang="en-US" sz="1600" b="1" baseline="0" dirty="0" smtClean="0"/>
                        <a:t> condition</a:t>
                      </a:r>
                      <a:endParaRPr lang="en-US" sz="1600" b="1" dirty="0"/>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374715">
                <a:tc>
                  <a:txBody>
                    <a:bodyPr/>
                    <a:lstStyle/>
                    <a:p>
                      <a:r>
                        <a:rPr lang="en-US" sz="1100" dirty="0" smtClean="0">
                          <a:solidFill>
                            <a:srgbClr val="595959"/>
                          </a:solidFill>
                        </a:rPr>
                        <a:t>Address</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solidFill>
                            <a:srgbClr val="595959"/>
                          </a:solidFill>
                        </a:rPr>
                        <a:t>United States street addresses</a:t>
                      </a:r>
                    </a:p>
                    <a:p>
                      <a:r>
                        <a:rPr lang="en-US" sz="1050" dirty="0" smtClean="0">
                          <a:solidFill>
                            <a:srgbClr val="C00000"/>
                          </a:solidFill>
                        </a:rPr>
                        <a:t>1 Microsoft Way, Redmond, WA 07722</a:t>
                      </a:r>
                      <a:endParaRPr lang="en-US" sz="1050" dirty="0">
                        <a:solidFill>
                          <a:srgbClr val="C0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063">
                <a:tc>
                  <a:txBody>
                    <a:bodyPr/>
                    <a:lstStyle/>
                    <a:p>
                      <a:r>
                        <a:rPr lang="en-US" sz="1100" dirty="0" smtClean="0">
                          <a:solidFill>
                            <a:srgbClr val="595959"/>
                          </a:solidFill>
                        </a:rPr>
                        <a:t>EmailAddress</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solidFill>
                            <a:srgbClr val="595959"/>
                          </a:solidFill>
                        </a:rPr>
                        <a:t>Any SMTP email address</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715">
                <a:tc>
                  <a:txBody>
                    <a:bodyPr/>
                    <a:lstStyle/>
                    <a:p>
                      <a:r>
                        <a:rPr lang="en-US" sz="1100" dirty="0" smtClean="0">
                          <a:solidFill>
                            <a:srgbClr val="595959"/>
                          </a:solidFill>
                        </a:rPr>
                        <a:t>MeetingSuggestion</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solidFill>
                            <a:srgbClr val="595959"/>
                          </a:solidFill>
                        </a:rPr>
                        <a:t>A reference to an event or meeting</a:t>
                      </a:r>
                      <a:endParaRPr lang="en-US" sz="1100" baseline="0" dirty="0" smtClean="0">
                        <a:solidFill>
                          <a:schemeClr val="tx1">
                            <a:lumMod val="75000"/>
                            <a:lumOff val="25000"/>
                          </a:schemeClr>
                        </a:solidFill>
                      </a:endParaRPr>
                    </a:p>
                    <a:p>
                      <a:r>
                        <a:rPr lang="en-US" sz="1050" baseline="0" dirty="0" smtClean="0">
                          <a:solidFill>
                            <a:srgbClr val="C00000"/>
                          </a:solidFill>
                        </a:rPr>
                        <a:t>Let’s meet next Tuesday for lunch.</a:t>
                      </a:r>
                      <a:endParaRPr lang="en-US" sz="1050" dirty="0" smtClean="0">
                        <a:solidFill>
                          <a:srgbClr val="C0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715">
                <a:tc>
                  <a:txBody>
                    <a:bodyPr/>
                    <a:lstStyle/>
                    <a:p>
                      <a:r>
                        <a:rPr lang="en-US" sz="1100" dirty="0" smtClean="0">
                          <a:solidFill>
                            <a:srgbClr val="595959"/>
                          </a:solidFill>
                        </a:rPr>
                        <a:t>Contact</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solidFill>
                            <a:srgbClr val="595959"/>
                          </a:solidFill>
                        </a:rPr>
                        <a:t>A personal name related to other entities</a:t>
                      </a:r>
                      <a:endParaRPr lang="en-US" sz="1100" baseline="0" dirty="0" smtClean="0">
                        <a:solidFill>
                          <a:srgbClr val="595959"/>
                        </a:solidFill>
                      </a:endParaRPr>
                    </a:p>
                    <a:p>
                      <a:r>
                        <a:rPr lang="en-US" sz="1050" baseline="0" dirty="0" smtClean="0">
                          <a:solidFill>
                            <a:srgbClr val="C00000"/>
                          </a:solidFill>
                        </a:rPr>
                        <a:t>Steve Ballmer, Microsoft, 1 Microsoft Way, Redmond, WA 07722</a:t>
                      </a:r>
                      <a:endParaRPr lang="en-US" sz="1050" dirty="0">
                        <a:solidFill>
                          <a:srgbClr val="C0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715">
                <a:tc>
                  <a:txBody>
                    <a:bodyPr/>
                    <a:lstStyle/>
                    <a:p>
                      <a:r>
                        <a:rPr lang="en-US" sz="1100" dirty="0" smtClean="0">
                          <a:solidFill>
                            <a:srgbClr val="595959"/>
                          </a:solidFill>
                        </a:rPr>
                        <a:t>PhoneNumber</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solidFill>
                            <a:srgbClr val="595959"/>
                          </a:solidFill>
                        </a:rPr>
                        <a:t>United</a:t>
                      </a:r>
                      <a:r>
                        <a:rPr lang="en-US" sz="1100" baseline="0" dirty="0" smtClean="0">
                          <a:solidFill>
                            <a:srgbClr val="595959"/>
                          </a:solidFill>
                        </a:rPr>
                        <a:t> States telephone numbers</a:t>
                      </a:r>
                    </a:p>
                    <a:p>
                      <a:r>
                        <a:rPr lang="en-US" sz="1050" baseline="0" dirty="0" smtClean="0">
                          <a:solidFill>
                            <a:srgbClr val="C00000"/>
                          </a:solidFill>
                        </a:rPr>
                        <a:t>(507) 555-1212</a:t>
                      </a:r>
                      <a:endParaRPr lang="en-US" sz="1050" dirty="0">
                        <a:solidFill>
                          <a:srgbClr val="C0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715">
                <a:tc>
                  <a:txBody>
                    <a:bodyPr/>
                    <a:lstStyle/>
                    <a:p>
                      <a:r>
                        <a:rPr lang="en-US" sz="1100" dirty="0" smtClean="0">
                          <a:solidFill>
                            <a:srgbClr val="595959"/>
                          </a:solidFill>
                        </a:rPr>
                        <a:t>TaskSuggestion</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solidFill>
                            <a:srgbClr val="595959"/>
                          </a:solidFill>
                        </a:rPr>
                        <a:t>Actionable sentences in an email</a:t>
                      </a:r>
                    </a:p>
                    <a:p>
                      <a:r>
                        <a:rPr lang="en-US" sz="1050" dirty="0" smtClean="0">
                          <a:solidFill>
                            <a:srgbClr val="C00000"/>
                          </a:solidFill>
                        </a:rPr>
                        <a:t>Please install</a:t>
                      </a:r>
                      <a:r>
                        <a:rPr lang="en-US" sz="1050" baseline="0" dirty="0" smtClean="0">
                          <a:solidFill>
                            <a:srgbClr val="C00000"/>
                          </a:solidFill>
                        </a:rPr>
                        <a:t> Office 2013 on my computer.</a:t>
                      </a:r>
                      <a:endParaRPr lang="en-US" sz="1050" dirty="0">
                        <a:solidFill>
                          <a:srgbClr val="C00000"/>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9063">
                <a:tc>
                  <a:txBody>
                    <a:bodyPr/>
                    <a:lstStyle/>
                    <a:p>
                      <a:r>
                        <a:rPr lang="en-US" sz="1100" dirty="0" smtClean="0">
                          <a:solidFill>
                            <a:srgbClr val="595959"/>
                          </a:solidFill>
                        </a:rPr>
                        <a:t>Url</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solidFill>
                            <a:srgbClr val="595959"/>
                          </a:solidFill>
                        </a:rPr>
                        <a:t>A file name or web address</a:t>
                      </a:r>
                      <a:endParaRPr lang="en-US" sz="1100" dirty="0">
                        <a:solidFill>
                          <a:srgbClr val="595959"/>
                        </a:solidFill>
                      </a:endParaRPr>
                    </a:p>
                  </a:txBody>
                  <a:tcPr marL="68598" marR="68598" marT="34299" marB="342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8414994"/>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4"/>
          <p:cNvSpPr>
            <a:spLocks noGrp="1"/>
          </p:cNvSpPr>
          <p:nvPr>
            <p:ph type="title"/>
          </p:nvPr>
        </p:nvSpPr>
        <p:spPr/>
        <p:txBody>
          <a:bodyPr/>
          <a:lstStyle/>
          <a:p>
            <a:r>
              <a:rPr lang="en-US" dirty="0" smtClean="0"/>
              <a:t>Accessing the </a:t>
            </a:r>
            <a:r>
              <a:rPr lang="en-US" dirty="0" err="1" smtClean="0"/>
              <a:t>Office.js</a:t>
            </a:r>
            <a:r>
              <a:rPr lang="en-US" dirty="0" smtClean="0"/>
              <a:t> API for Outlook</a:t>
            </a:r>
            <a:endParaRPr lang="en-US" dirty="0"/>
          </a:p>
        </p:txBody>
      </p:sp>
      <p:sp>
        <p:nvSpPr>
          <p:cNvPr id="2" name="Content Placeholder 1"/>
          <p:cNvSpPr>
            <a:spLocks noGrp="1"/>
          </p:cNvSpPr>
          <p:nvPr>
            <p:ph idx="1"/>
          </p:nvPr>
        </p:nvSpPr>
        <p:spPr/>
        <p:txBody>
          <a:bodyPr/>
          <a:lstStyle/>
          <a:p>
            <a:pPr marL="0" indent="0">
              <a:buNone/>
            </a:pPr>
            <a:r>
              <a:rPr lang="en-US" dirty="0" smtClean="0"/>
              <a:t>Outlook Add-in API available through mailbox</a:t>
            </a:r>
            <a:endParaRPr lang="en-US" dirty="0"/>
          </a:p>
        </p:txBody>
      </p:sp>
      <p:sp>
        <p:nvSpPr>
          <p:cNvPr id="4" name="Rectangle 3"/>
          <p:cNvSpPr/>
          <p:nvPr/>
        </p:nvSpPr>
        <p:spPr bwMode="auto">
          <a:xfrm>
            <a:off x="492150" y="2463536"/>
            <a:ext cx="1644590" cy="3973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650" dirty="0">
                <a:gradFill>
                  <a:gsLst>
                    <a:gs pos="0">
                      <a:srgbClr val="FFFFFF"/>
                    </a:gs>
                    <a:gs pos="100000">
                      <a:srgbClr val="FFFFFF"/>
                    </a:gs>
                  </a:gsLst>
                  <a:lin ang="5400000" scaled="0"/>
                </a:gradFill>
                <a:ea typeface="Segoe UI" pitchFamily="34" charset="0"/>
                <a:cs typeface="Segoe UI" pitchFamily="34" charset="0"/>
              </a:rPr>
              <a:t>Office</a:t>
            </a:r>
          </a:p>
        </p:txBody>
      </p:sp>
      <p:sp>
        <p:nvSpPr>
          <p:cNvPr id="7" name="Rectangle 6"/>
          <p:cNvSpPr/>
          <p:nvPr/>
        </p:nvSpPr>
        <p:spPr bwMode="auto">
          <a:xfrm>
            <a:off x="492150" y="3037554"/>
            <a:ext cx="1644590" cy="3973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650" dirty="0">
                <a:gradFill>
                  <a:gsLst>
                    <a:gs pos="0">
                      <a:srgbClr val="FFFFFF"/>
                    </a:gs>
                    <a:gs pos="100000">
                      <a:srgbClr val="FFFFFF"/>
                    </a:gs>
                  </a:gsLst>
                  <a:lin ang="5400000" scaled="0"/>
                </a:gradFill>
                <a:ea typeface="Segoe UI" pitchFamily="34" charset="0"/>
                <a:cs typeface="Segoe UI" pitchFamily="34" charset="0"/>
              </a:rPr>
              <a:t>context</a:t>
            </a:r>
          </a:p>
        </p:txBody>
      </p:sp>
      <p:sp>
        <p:nvSpPr>
          <p:cNvPr id="8" name="Rectangle 7"/>
          <p:cNvSpPr/>
          <p:nvPr/>
        </p:nvSpPr>
        <p:spPr bwMode="auto">
          <a:xfrm>
            <a:off x="492150" y="4225592"/>
            <a:ext cx="1644590" cy="3973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650" dirty="0">
                <a:gradFill>
                  <a:gsLst>
                    <a:gs pos="0">
                      <a:srgbClr val="FFFFFF"/>
                    </a:gs>
                    <a:gs pos="100000">
                      <a:srgbClr val="FFFFFF"/>
                    </a:gs>
                  </a:gsLst>
                  <a:lin ang="5400000" scaled="0"/>
                </a:gradFill>
                <a:ea typeface="Segoe UI" pitchFamily="34" charset="0"/>
                <a:cs typeface="Segoe UI" pitchFamily="34" charset="0"/>
              </a:rPr>
              <a:t>item</a:t>
            </a:r>
          </a:p>
        </p:txBody>
      </p:sp>
      <p:cxnSp>
        <p:nvCxnSpPr>
          <p:cNvPr id="12" name="Straight Arrow Connector 11"/>
          <p:cNvCxnSpPr>
            <a:stCxn id="4" idx="2"/>
            <a:endCxn id="7" idx="0"/>
          </p:cNvCxnSpPr>
          <p:nvPr/>
        </p:nvCxnSpPr>
        <p:spPr>
          <a:xfrm>
            <a:off x="1314445" y="2860860"/>
            <a:ext cx="0" cy="1766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p:cNvCxnSpPr>
          <p:nvPr/>
        </p:nvCxnSpPr>
        <p:spPr>
          <a:xfrm>
            <a:off x="1314445" y="3434878"/>
            <a:ext cx="0" cy="2022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492150" y="3611572"/>
            <a:ext cx="1644590" cy="4373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650" dirty="0">
                <a:gradFill>
                  <a:gsLst>
                    <a:gs pos="0">
                      <a:srgbClr val="FFFFFF"/>
                    </a:gs>
                    <a:gs pos="100000">
                      <a:srgbClr val="FFFFFF"/>
                    </a:gs>
                  </a:gsLst>
                  <a:lin ang="5400000" scaled="0"/>
                </a:gradFill>
                <a:ea typeface="Segoe UI" pitchFamily="34" charset="0"/>
                <a:cs typeface="Segoe UI" pitchFamily="34" charset="0"/>
              </a:rPr>
              <a:t>mailbox</a:t>
            </a:r>
          </a:p>
        </p:txBody>
      </p:sp>
      <p:cxnSp>
        <p:nvCxnSpPr>
          <p:cNvPr id="23" name="Straight Arrow Connector 22"/>
          <p:cNvCxnSpPr>
            <a:stCxn id="24" idx="2"/>
            <a:endCxn id="8" idx="0"/>
          </p:cNvCxnSpPr>
          <p:nvPr/>
        </p:nvCxnSpPr>
        <p:spPr>
          <a:xfrm>
            <a:off x="1314445" y="4048898"/>
            <a:ext cx="0" cy="17669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4894256" y="4540690"/>
            <a:ext cx="1953912" cy="34584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Appointment</a:t>
            </a:r>
          </a:p>
        </p:txBody>
      </p:sp>
      <p:sp>
        <p:nvSpPr>
          <p:cNvPr id="10" name="Rectangle 9"/>
          <p:cNvSpPr/>
          <p:nvPr/>
        </p:nvSpPr>
        <p:spPr bwMode="auto">
          <a:xfrm>
            <a:off x="4894256" y="3637118"/>
            <a:ext cx="1953912" cy="34584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Message</a:t>
            </a:r>
          </a:p>
        </p:txBody>
      </p:sp>
      <p:sp>
        <p:nvSpPr>
          <p:cNvPr id="28" name="Rectangle 27"/>
          <p:cNvSpPr/>
          <p:nvPr/>
        </p:nvSpPr>
        <p:spPr bwMode="auto">
          <a:xfrm>
            <a:off x="4894257" y="4977027"/>
            <a:ext cx="1953912" cy="34584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Appointment Compose</a:t>
            </a:r>
          </a:p>
        </p:txBody>
      </p:sp>
      <p:sp>
        <p:nvSpPr>
          <p:cNvPr id="29" name="Rectangle 28"/>
          <p:cNvSpPr/>
          <p:nvPr/>
        </p:nvSpPr>
        <p:spPr bwMode="auto">
          <a:xfrm>
            <a:off x="4894257" y="4073455"/>
            <a:ext cx="1953912" cy="34584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Message Compose</a:t>
            </a:r>
          </a:p>
        </p:txBody>
      </p:sp>
      <p:cxnSp>
        <p:nvCxnSpPr>
          <p:cNvPr id="30" name="Straight Arrow Connector 29"/>
          <p:cNvCxnSpPr>
            <a:stCxn id="8" idx="3"/>
            <a:endCxn id="10" idx="1"/>
          </p:cNvCxnSpPr>
          <p:nvPr/>
        </p:nvCxnSpPr>
        <p:spPr>
          <a:xfrm flipV="1">
            <a:off x="2136740" y="3810040"/>
            <a:ext cx="2757516" cy="6142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29" idx="1"/>
          </p:cNvCxnSpPr>
          <p:nvPr/>
        </p:nvCxnSpPr>
        <p:spPr>
          <a:xfrm flipV="1">
            <a:off x="2136740" y="4246376"/>
            <a:ext cx="2757517" cy="1778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9" idx="1"/>
          </p:cNvCxnSpPr>
          <p:nvPr/>
        </p:nvCxnSpPr>
        <p:spPr>
          <a:xfrm>
            <a:off x="2136740" y="4424253"/>
            <a:ext cx="2757516" cy="28935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a:endCxn id="28" idx="1"/>
          </p:cNvCxnSpPr>
          <p:nvPr/>
        </p:nvCxnSpPr>
        <p:spPr>
          <a:xfrm>
            <a:off x="2136740" y="4424254"/>
            <a:ext cx="2757517" cy="72569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2625249" y="3842483"/>
            <a:ext cx="1512671" cy="1198390"/>
          </a:xfrm>
          <a:prstGeom prst="ellipse">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fontAlgn="base">
              <a:spcBef>
                <a:spcPct val="0"/>
              </a:spcBef>
              <a:spcAft>
                <a:spcPct val="0"/>
              </a:spcAft>
            </a:pPr>
            <a:r>
              <a:rPr lang="en-US" sz="1200" dirty="0">
                <a:solidFill>
                  <a:schemeClr val="tx1"/>
                </a:solidFill>
                <a:ea typeface="Segoe UI" pitchFamily="34" charset="0"/>
                <a:cs typeface="Segoe UI" pitchFamily="34" charset="0"/>
              </a:rPr>
              <a:t>Item can be cast to one of four different types</a:t>
            </a:r>
          </a:p>
        </p:txBody>
      </p:sp>
      <p:pic>
        <p:nvPicPr>
          <p:cNvPr id="38" name="Picture 37"/>
          <p:cNvPicPr>
            <a:picLocks noChangeAspect="1"/>
          </p:cNvPicPr>
          <p:nvPr/>
        </p:nvPicPr>
        <p:blipFill>
          <a:blip r:embed="rId3"/>
          <a:stretch>
            <a:fillRect/>
          </a:stretch>
        </p:blipFill>
        <p:spPr>
          <a:xfrm>
            <a:off x="2743200" y="2438400"/>
            <a:ext cx="5558008" cy="762382"/>
          </a:xfrm>
          <a:prstGeom prst="rect">
            <a:avLst/>
          </a:prstGeom>
          <a:ln>
            <a:solidFill>
              <a:schemeClr val="bg1">
                <a:lumMod val="50000"/>
              </a:schemeClr>
            </a:solidFill>
          </a:ln>
        </p:spPr>
      </p:pic>
    </p:spTree>
    <p:extLst>
      <p:ext uri="{BB962C8B-B14F-4D97-AF65-F5344CB8AC3E}">
        <p14:creationId xmlns:p14="http://schemas.microsoft.com/office/powerpoint/2010/main" val="1791733273"/>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Compose </a:t>
            </a:r>
            <a:r>
              <a:rPr lang="en-US" dirty="0"/>
              <a:t>Add-ins Activation</a:t>
            </a:r>
          </a:p>
        </p:txBody>
      </p:sp>
      <p:sp>
        <p:nvSpPr>
          <p:cNvPr id="4" name="Text Placeholder 3"/>
          <p:cNvSpPr>
            <a:spLocks noGrp="1"/>
          </p:cNvSpPr>
          <p:nvPr>
            <p:ph type="body" sz="quarter" idx="4294967295"/>
          </p:nvPr>
        </p:nvSpPr>
        <p:spPr>
          <a:xfrm>
            <a:off x="401638" y="1189038"/>
            <a:ext cx="8742362" cy="2019300"/>
          </a:xfrm>
          <a:prstGeom prst="rect">
            <a:avLst/>
          </a:prstGeom>
        </p:spPr>
        <p:txBody>
          <a:bodyPr>
            <a:normAutofit/>
          </a:bodyPr>
          <a:lstStyle/>
          <a:p>
            <a:r>
              <a:rPr lang="en-US" sz="2400" dirty="0"/>
              <a:t>Add-ins can </a:t>
            </a:r>
            <a:r>
              <a:rPr lang="en-US" sz="2400" dirty="0" smtClean="0"/>
              <a:t>appear in messages and/or appointments</a:t>
            </a:r>
          </a:p>
          <a:p>
            <a:r>
              <a:rPr lang="en-US" sz="2400" dirty="0" smtClean="0"/>
              <a:t>Compose add-ins work across Desktop, Tablet and Mobile</a:t>
            </a:r>
            <a:endParaRPr lang="en-US" sz="2400" dirty="0"/>
          </a:p>
        </p:txBody>
      </p:sp>
      <p:grpSp>
        <p:nvGrpSpPr>
          <p:cNvPr id="2" name="Group 1"/>
          <p:cNvGrpSpPr/>
          <p:nvPr/>
        </p:nvGrpSpPr>
        <p:grpSpPr>
          <a:xfrm>
            <a:off x="609600" y="2212802"/>
            <a:ext cx="7866409" cy="3435368"/>
            <a:chOff x="667991" y="2355832"/>
            <a:chExt cx="5089533" cy="2306707"/>
          </a:xfrm>
        </p:grpSpPr>
        <p:pic>
          <p:nvPicPr>
            <p:cNvPr id="10" name="Picture 9"/>
            <p:cNvPicPr>
              <a:picLocks noChangeAspect="1"/>
            </p:cNvPicPr>
            <p:nvPr/>
          </p:nvPicPr>
          <p:blipFill>
            <a:blip r:embed="rId2"/>
            <a:stretch>
              <a:fillRect/>
            </a:stretch>
          </p:blipFill>
          <p:spPr>
            <a:xfrm>
              <a:off x="667991" y="2445749"/>
              <a:ext cx="1134502" cy="2134013"/>
            </a:xfrm>
            <a:prstGeom prst="rect">
              <a:avLst/>
            </a:prstGeom>
          </p:spPr>
        </p:pic>
        <p:pic>
          <p:nvPicPr>
            <p:cNvPr id="11" name="Picture 3" descr="image0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935" y="2589401"/>
              <a:ext cx="993382" cy="158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4736" y="2355832"/>
              <a:ext cx="3602788" cy="23067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8400" y="2591819"/>
              <a:ext cx="3060540" cy="1782314"/>
            </a:xfrm>
            <a:prstGeom prst="rect">
              <a:avLst/>
            </a:prstGeom>
          </p:spPr>
        </p:pic>
      </p:grpSp>
    </p:spTree>
    <p:extLst>
      <p:ext uri="{BB962C8B-B14F-4D97-AF65-F5344CB8AC3E}">
        <p14:creationId xmlns:p14="http://schemas.microsoft.com/office/powerpoint/2010/main" val="1285018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a:t>
            </a:r>
            <a:r>
              <a:rPr lang="en-US" dirty="0"/>
              <a:t>to the Office Add-in Model</a:t>
            </a:r>
          </a:p>
          <a:p>
            <a:pPr>
              <a:buFont typeface="Wingdings" panose="05000000000000000000" pitchFamily="2" charset="2"/>
              <a:buChar char="ü"/>
            </a:pPr>
            <a:r>
              <a:rPr lang="en-US" dirty="0" smtClean="0"/>
              <a:t>Developing Office Add-ins with Visual Studio</a:t>
            </a:r>
            <a:endParaRPr lang="en-US" dirty="0"/>
          </a:p>
          <a:p>
            <a:pPr>
              <a:buFont typeface="Wingdings" panose="05000000000000000000" pitchFamily="2" charset="2"/>
              <a:buChar char="ü"/>
            </a:pPr>
            <a:r>
              <a:rPr lang="en-US" dirty="0" smtClean="0"/>
              <a:t>Coercion </a:t>
            </a:r>
            <a:r>
              <a:rPr lang="en-US" dirty="0"/>
              <a:t>Types and Open XML Formats</a:t>
            </a:r>
          </a:p>
          <a:p>
            <a:pPr>
              <a:buFont typeface="Wingdings" panose="05000000000000000000" pitchFamily="2" charset="2"/>
              <a:buChar char="ü"/>
            </a:pPr>
            <a:r>
              <a:rPr lang="en-US" dirty="0" smtClean="0"/>
              <a:t>Data Bindings and Events</a:t>
            </a:r>
          </a:p>
          <a:p>
            <a:pPr>
              <a:buFont typeface="Wingdings" panose="05000000000000000000" pitchFamily="2" charset="2"/>
              <a:buChar char="ü"/>
            </a:pPr>
            <a:r>
              <a:rPr lang="en-US" dirty="0" smtClean="0"/>
              <a:t>Creating </a:t>
            </a:r>
            <a:r>
              <a:rPr lang="en-US" dirty="0"/>
              <a:t>and Debugging </a:t>
            </a:r>
            <a:r>
              <a:rPr lang="en-US" dirty="0" smtClean="0"/>
              <a:t>Mail Add-ins</a:t>
            </a:r>
          </a:p>
        </p:txBody>
      </p:sp>
    </p:spTree>
    <p:extLst>
      <p:ext uri="{BB962C8B-B14F-4D97-AF65-F5344CB8AC3E}">
        <p14:creationId xmlns:p14="http://schemas.microsoft.com/office/powerpoint/2010/main" val="389363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Designing </a:t>
            </a:r>
            <a:r>
              <a:rPr lang="en-US" dirty="0"/>
              <a:t>Office </a:t>
            </a:r>
            <a:r>
              <a:rPr lang="en-US" dirty="0" smtClean="0"/>
              <a:t>Add-ins - Shapes</a:t>
            </a:r>
            <a:endParaRPr lang="en-US" dirty="0"/>
          </a:p>
        </p:txBody>
      </p:sp>
      <p:sp>
        <p:nvSpPr>
          <p:cNvPr id="5" name="Content Placeholder 4"/>
          <p:cNvSpPr>
            <a:spLocks noGrp="1"/>
          </p:cNvSpPr>
          <p:nvPr>
            <p:ph idx="1"/>
          </p:nvPr>
        </p:nvSpPr>
        <p:spPr/>
        <p:txBody>
          <a:bodyPr/>
          <a:lstStyle/>
          <a:p>
            <a:r>
              <a:rPr lang="en-US" dirty="0"/>
              <a:t>Office </a:t>
            </a:r>
            <a:r>
              <a:rPr lang="en-US" dirty="0" smtClean="0"/>
              <a:t>Add-ins </a:t>
            </a:r>
            <a:r>
              <a:rPr lang="en-US" dirty="0"/>
              <a:t>come </a:t>
            </a:r>
            <a:r>
              <a:rPr lang="en-US" dirty="0" smtClean="0"/>
              <a:t>in different shapes</a:t>
            </a:r>
          </a:p>
          <a:p>
            <a:pPr lvl="1"/>
            <a:r>
              <a:rPr lang="en-US" dirty="0" smtClean="0"/>
              <a:t>Task Pane </a:t>
            </a:r>
            <a:r>
              <a:rPr lang="en-US" dirty="0"/>
              <a:t>Add-in</a:t>
            </a:r>
            <a:endParaRPr lang="en-US" i="1" dirty="0" smtClean="0">
              <a:solidFill>
                <a:schemeClr val="tx2">
                  <a:lumMod val="50000"/>
                </a:schemeClr>
              </a:solidFill>
            </a:endParaRPr>
          </a:p>
          <a:p>
            <a:pPr lvl="1"/>
            <a:r>
              <a:rPr lang="en-US" dirty="0" smtClean="0"/>
              <a:t>Content </a:t>
            </a:r>
            <a:r>
              <a:rPr lang="en-US" dirty="0"/>
              <a:t>Add-in</a:t>
            </a:r>
            <a:endParaRPr lang="en-US" dirty="0" smtClean="0"/>
          </a:p>
          <a:p>
            <a:pPr lvl="1"/>
            <a:r>
              <a:rPr lang="en-US" dirty="0" smtClean="0"/>
              <a:t>Mail Add-in</a:t>
            </a:r>
          </a:p>
          <a:p>
            <a:pPr lvl="1"/>
            <a:r>
              <a:rPr lang="en-US" dirty="0" smtClean="0"/>
              <a:t>Mail Compose Add-in</a:t>
            </a:r>
            <a:endParaRPr lang="en-US" i="1" dirty="0">
              <a:solidFill>
                <a:schemeClr val="tx2">
                  <a:lumMod val="50000"/>
                </a:schemeClr>
              </a:solidFill>
            </a:endParaRPr>
          </a:p>
          <a:p>
            <a:pPr lvl="1"/>
            <a:endParaRPr lang="en-US" i="1" dirty="0" smtClean="0">
              <a:solidFill>
                <a:schemeClr val="tx2">
                  <a:lumMod val="50000"/>
                </a:schemeClr>
              </a:solidFill>
            </a:endParaRPr>
          </a:p>
        </p:txBody>
      </p:sp>
      <p:sp>
        <p:nvSpPr>
          <p:cNvPr id="7" name="Rectangle 2"/>
          <p:cNvSpPr>
            <a:spLocks noChangeArrowheads="1"/>
          </p:cNvSpPr>
          <p:nvPr/>
        </p:nvSpPr>
        <p:spPr bwMode="auto">
          <a:xfrm>
            <a:off x="1192" y="708994"/>
            <a:ext cx="9141619" cy="29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06" tIns="43953" rIns="87906" bIns="43953" numCol="1" anchor="ctr" anchorCtr="0" compatLnSpc="1">
            <a:prstTxWarp prst="textNoShape">
              <a:avLst/>
            </a:prstTxWarp>
            <a:spAutoFit/>
          </a:bodyPr>
          <a:lstStyle/>
          <a:p>
            <a:endParaRPr lang="en-US" sz="1350"/>
          </a:p>
        </p:txBody>
      </p:sp>
      <p:sp>
        <p:nvSpPr>
          <p:cNvPr id="9" name="Rectangle 4"/>
          <p:cNvSpPr>
            <a:spLocks noChangeArrowheads="1"/>
          </p:cNvSpPr>
          <p:nvPr/>
        </p:nvSpPr>
        <p:spPr bwMode="auto">
          <a:xfrm>
            <a:off x="1192" y="708994"/>
            <a:ext cx="177594" cy="29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06" tIns="43953" rIns="87906" bIns="43953" numCol="1" anchor="ctr" anchorCtr="0" compatLnSpc="1">
            <a:prstTxWarp prst="textNoShape">
              <a:avLst/>
            </a:prstTxWarp>
            <a:spAutoFit/>
          </a:bodyPr>
          <a:lstStyle/>
          <a:p>
            <a:endParaRPr lang="en-US" sz="1350"/>
          </a:p>
        </p:txBody>
      </p:sp>
      <p:grpSp>
        <p:nvGrpSpPr>
          <p:cNvPr id="11" name="Group 10"/>
          <p:cNvGrpSpPr/>
          <p:nvPr/>
        </p:nvGrpSpPr>
        <p:grpSpPr>
          <a:xfrm>
            <a:off x="2489000" y="4267200"/>
            <a:ext cx="1861343" cy="1553474"/>
            <a:chOff x="8415338" y="3969071"/>
            <a:chExt cx="3516163" cy="2594233"/>
          </a:xfrm>
        </p:grpSpPr>
        <p:sp>
          <p:nvSpPr>
            <p:cNvPr id="61" name="Rectangle 6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050" kern="0">
                <a:solidFill>
                  <a:srgbClr val="1B1B1B"/>
                </a:solidFill>
                <a:latin typeface="Segoe UI"/>
              </a:endParaRPr>
            </a:p>
          </p:txBody>
        </p:sp>
        <p:sp>
          <p:nvSpPr>
            <p:cNvPr id="62" name="Rectangle 6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900" b="1" kern="0" dirty="0">
                  <a:solidFill>
                    <a:schemeClr val="tx1">
                      <a:lumMod val="50000"/>
                      <a:lumOff val="50000"/>
                    </a:schemeClr>
                  </a:solidFill>
                </a:rPr>
                <a:t>Excel Application</a:t>
              </a:r>
            </a:p>
          </p:txBody>
        </p:sp>
      </p:grpSp>
      <p:grpSp>
        <p:nvGrpSpPr>
          <p:cNvPr id="12" name="Group 11"/>
          <p:cNvGrpSpPr/>
          <p:nvPr/>
        </p:nvGrpSpPr>
        <p:grpSpPr>
          <a:xfrm>
            <a:off x="344285" y="4267200"/>
            <a:ext cx="1861343" cy="1553474"/>
            <a:chOff x="8415338" y="3969071"/>
            <a:chExt cx="3516163" cy="2594233"/>
          </a:xfrm>
        </p:grpSpPr>
        <p:sp>
          <p:nvSpPr>
            <p:cNvPr id="59" name="Rectangle 5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050" kern="0">
                <a:solidFill>
                  <a:srgbClr val="1B1B1B"/>
                </a:solidFill>
                <a:latin typeface="Segoe UI"/>
              </a:endParaRPr>
            </a:p>
          </p:txBody>
        </p:sp>
        <p:sp>
          <p:nvSpPr>
            <p:cNvPr id="60" name="Rectangle 5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900" b="1" kern="0" dirty="0">
                  <a:solidFill>
                    <a:schemeClr val="tx1">
                      <a:lumMod val="50000"/>
                      <a:lumOff val="50000"/>
                    </a:schemeClr>
                  </a:solidFill>
                  <a:latin typeface="Segoe UI"/>
                </a:rPr>
                <a:t>Word Application</a:t>
              </a:r>
            </a:p>
          </p:txBody>
        </p:sp>
      </p:grpSp>
      <p:sp>
        <p:nvSpPr>
          <p:cNvPr id="13" name="Rectangle 12"/>
          <p:cNvSpPr/>
          <p:nvPr/>
        </p:nvSpPr>
        <p:spPr>
          <a:xfrm>
            <a:off x="401903" y="4640995"/>
            <a:ext cx="1209390" cy="1119632"/>
          </a:xfrm>
          <a:prstGeom prst="rect">
            <a:avLst/>
          </a:prstGeom>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1350" kern="0" spc="-50" dirty="0">
                <a:solidFill>
                  <a:schemeClr val="tx2"/>
                </a:solidFill>
                <a:latin typeface="Segoe UI Light"/>
                <a:ea typeface="Segoe UI" pitchFamily="34" charset="0"/>
                <a:cs typeface="Segoe UI" pitchFamily="34" charset="0"/>
              </a:rPr>
              <a:t>Document</a:t>
            </a:r>
          </a:p>
        </p:txBody>
      </p:sp>
      <p:grpSp>
        <p:nvGrpSpPr>
          <p:cNvPr id="14" name="Group 13"/>
          <p:cNvGrpSpPr/>
          <p:nvPr/>
        </p:nvGrpSpPr>
        <p:grpSpPr>
          <a:xfrm>
            <a:off x="4645476" y="4267200"/>
            <a:ext cx="1861343" cy="1553474"/>
            <a:chOff x="8415338" y="3969071"/>
            <a:chExt cx="3516163" cy="2594233"/>
          </a:xfrm>
        </p:grpSpPr>
        <p:sp>
          <p:nvSpPr>
            <p:cNvPr id="57" name="Rectangle 5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050" kern="0" dirty="0">
                <a:solidFill>
                  <a:srgbClr val="1B1B1B"/>
                </a:solidFill>
                <a:latin typeface="Segoe UI"/>
              </a:endParaRPr>
            </a:p>
          </p:txBody>
        </p:sp>
        <p:sp>
          <p:nvSpPr>
            <p:cNvPr id="58" name="Rectangle 5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900" b="1" kern="0" dirty="0">
                  <a:solidFill>
                    <a:schemeClr val="tx1">
                      <a:lumMod val="50000"/>
                      <a:lumOff val="50000"/>
                    </a:schemeClr>
                  </a:solidFill>
                </a:rPr>
                <a:t>Outlook Application</a:t>
              </a:r>
            </a:p>
          </p:txBody>
        </p:sp>
      </p:grpSp>
      <p:sp>
        <p:nvSpPr>
          <p:cNvPr id="15" name="Rectangle 14"/>
          <p:cNvSpPr/>
          <p:nvPr/>
        </p:nvSpPr>
        <p:spPr>
          <a:xfrm>
            <a:off x="2571204" y="4640995"/>
            <a:ext cx="1686194" cy="1119632"/>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1350" kern="0" spc="-50" dirty="0">
                <a:solidFill>
                  <a:schemeClr val="tx2"/>
                </a:solidFill>
                <a:latin typeface="Segoe UI Light"/>
                <a:ea typeface="Segoe UI" pitchFamily="34" charset="0"/>
                <a:cs typeface="Segoe UI" pitchFamily="34" charset="0"/>
              </a:rPr>
              <a:t>Document</a:t>
            </a:r>
          </a:p>
        </p:txBody>
      </p:sp>
      <p:sp>
        <p:nvSpPr>
          <p:cNvPr id="16" name="Rectangle 15"/>
          <p:cNvSpPr/>
          <p:nvPr/>
        </p:nvSpPr>
        <p:spPr>
          <a:xfrm>
            <a:off x="4733052" y="4640995"/>
            <a:ext cx="768459" cy="1119632"/>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900" kern="0" spc="-50" dirty="0">
                <a:solidFill>
                  <a:schemeClr val="tx2"/>
                </a:solidFill>
                <a:latin typeface="Segoe UI Light"/>
                <a:ea typeface="Segoe UI" pitchFamily="34" charset="0"/>
                <a:cs typeface="Segoe UI" pitchFamily="34" charset="0"/>
              </a:rPr>
              <a:t>Inbox</a:t>
            </a:r>
          </a:p>
        </p:txBody>
      </p:sp>
      <p:sp>
        <p:nvSpPr>
          <p:cNvPr id="17" name="Rectangle 16"/>
          <p:cNvSpPr/>
          <p:nvPr/>
        </p:nvSpPr>
        <p:spPr>
          <a:xfrm>
            <a:off x="5574581" y="4640995"/>
            <a:ext cx="836330" cy="1119632"/>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900" kern="0" spc="-50" dirty="0">
                <a:solidFill>
                  <a:schemeClr val="tx2"/>
                </a:solidFill>
                <a:latin typeface="Segoe UI Light"/>
                <a:ea typeface="Segoe UI" pitchFamily="34" charset="0"/>
                <a:cs typeface="Segoe UI" pitchFamily="34" charset="0"/>
              </a:rPr>
              <a:t>Selected Message</a:t>
            </a:r>
          </a:p>
        </p:txBody>
      </p:sp>
      <p:sp>
        <p:nvSpPr>
          <p:cNvPr id="18" name="Rectangle 17"/>
          <p:cNvSpPr/>
          <p:nvPr/>
        </p:nvSpPr>
        <p:spPr>
          <a:xfrm>
            <a:off x="1668022" y="4589770"/>
            <a:ext cx="531206" cy="1236684"/>
          </a:xfrm>
          <a:prstGeom prst="rect">
            <a:avLst/>
          </a:prstGeom>
          <a:solidFill>
            <a:srgbClr val="FFCC99"/>
          </a:soli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900" kern="0" spc="-50" dirty="0">
                <a:latin typeface="Segoe UI Light"/>
                <a:ea typeface="Segoe UI" pitchFamily="34" charset="0"/>
                <a:cs typeface="Segoe UI" pitchFamily="34" charset="0"/>
              </a:rPr>
              <a:t>Task Pane App</a:t>
            </a:r>
          </a:p>
        </p:txBody>
      </p:sp>
      <p:sp>
        <p:nvSpPr>
          <p:cNvPr id="19" name="Rectangle 18"/>
          <p:cNvSpPr/>
          <p:nvPr/>
        </p:nvSpPr>
        <p:spPr>
          <a:xfrm>
            <a:off x="3590069" y="5305585"/>
            <a:ext cx="597861" cy="400523"/>
          </a:xfrm>
          <a:prstGeom prst="rect">
            <a:avLst/>
          </a:prstGeom>
          <a:solidFill>
            <a:srgbClr val="FFCC99"/>
          </a:soli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900" kern="0" spc="-50" dirty="0">
                <a:latin typeface="Segoe UI Light"/>
                <a:ea typeface="Segoe UI" pitchFamily="34" charset="0"/>
                <a:cs typeface="Segoe UI" pitchFamily="34" charset="0"/>
              </a:rPr>
              <a:t>Content </a:t>
            </a:r>
            <a:br>
              <a:rPr lang="en-US" sz="900" kern="0" spc="-50" dirty="0">
                <a:latin typeface="Segoe UI Light"/>
                <a:ea typeface="Segoe UI" pitchFamily="34" charset="0"/>
                <a:cs typeface="Segoe UI" pitchFamily="34" charset="0"/>
              </a:rPr>
            </a:br>
            <a:r>
              <a:rPr lang="en-US" sz="900" kern="0" spc="-50" dirty="0">
                <a:latin typeface="Segoe UI Light"/>
                <a:ea typeface="Segoe UI" pitchFamily="34" charset="0"/>
                <a:cs typeface="Segoe UI" pitchFamily="34" charset="0"/>
              </a:rPr>
              <a:t>App</a:t>
            </a:r>
          </a:p>
        </p:txBody>
      </p:sp>
      <p:sp>
        <p:nvSpPr>
          <p:cNvPr id="20" name="Rectangle 19"/>
          <p:cNvSpPr/>
          <p:nvPr/>
        </p:nvSpPr>
        <p:spPr>
          <a:xfrm>
            <a:off x="5646563" y="4955563"/>
            <a:ext cx="701195" cy="269481"/>
          </a:xfrm>
          <a:prstGeom prst="rect">
            <a:avLst/>
          </a:prstGeom>
          <a:solidFill>
            <a:srgbClr val="FFCC99"/>
          </a:soli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900" kern="0" spc="-50" dirty="0">
                <a:latin typeface="Segoe UI Light"/>
                <a:ea typeface="Segoe UI" pitchFamily="34" charset="0"/>
                <a:cs typeface="Segoe UI" pitchFamily="34" charset="0"/>
              </a:rPr>
              <a:t>Mail App</a:t>
            </a:r>
          </a:p>
        </p:txBody>
      </p:sp>
      <p:cxnSp>
        <p:nvCxnSpPr>
          <p:cNvPr id="21" name="Straight Connector 20"/>
          <p:cNvCxnSpPr/>
          <p:nvPr/>
        </p:nvCxnSpPr>
        <p:spPr>
          <a:xfrm>
            <a:off x="455595" y="4739070"/>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5595" y="4840923"/>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5595" y="4946757"/>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5595" y="5065419"/>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5595" y="5305585"/>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5595" y="5430662"/>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5595" y="5549324"/>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5595" y="5655158"/>
            <a:ext cx="1060968"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59630" y="4840923"/>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59630" y="4946757"/>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59630" y="5065419"/>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59630" y="5161632"/>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9630" y="5263527"/>
            <a:ext cx="1528300"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59630" y="5370093"/>
            <a:ext cx="858879" cy="889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58120" y="5473860"/>
            <a:ext cx="858879" cy="889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58120" y="5584870"/>
            <a:ext cx="858879" cy="889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787683" y="4830698"/>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95101" y="4927642"/>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795101" y="5026992"/>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801597" y="5127074"/>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795101" y="5239306"/>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795101" y="5338656"/>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801597" y="5438738"/>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801597" y="5539099"/>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87683" y="5638715"/>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646563" y="5371330"/>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646563" y="5463635"/>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646563" y="5562987"/>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646563" y="5661807"/>
            <a:ext cx="644358" cy="10226"/>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46463" y="4796695"/>
            <a:ext cx="514628" cy="69250"/>
          </a:xfrm>
          <a:prstGeom prst="rect">
            <a:avLst/>
          </a:prstGeom>
          <a:noFill/>
        </p:spPr>
        <p:txBody>
          <a:bodyPr wrap="none" lIns="0" tIns="0" rIns="0" bIns="0" rtlCol="0">
            <a:spAutoFit/>
          </a:bodyPr>
          <a:lstStyle/>
          <a:p>
            <a:r>
              <a:rPr lang="en-US" sz="450" spc="-53" dirty="0"/>
              <a:t>Reply </a:t>
            </a:r>
            <a:r>
              <a:rPr lang="fi-FI" sz="450" spc="-53" dirty="0"/>
              <a:t>| </a:t>
            </a:r>
            <a:r>
              <a:rPr lang="en-US" sz="450" spc="-53" dirty="0"/>
              <a:t> Reply All </a:t>
            </a:r>
            <a:r>
              <a:rPr lang="fi-FI" sz="450" spc="-53" dirty="0"/>
              <a:t>| </a:t>
            </a:r>
            <a:r>
              <a:rPr lang="en-US" sz="450" spc="-53" dirty="0"/>
              <a:t> Forward</a:t>
            </a:r>
          </a:p>
        </p:txBody>
      </p:sp>
      <p:sp>
        <p:nvSpPr>
          <p:cNvPr id="51" name="Rectangle 50"/>
          <p:cNvSpPr/>
          <p:nvPr/>
        </p:nvSpPr>
        <p:spPr>
          <a:xfrm>
            <a:off x="5646563" y="4892253"/>
            <a:ext cx="701195" cy="63310"/>
          </a:xfrm>
          <a:prstGeom prst="rect">
            <a:avLst/>
          </a:prstGeom>
          <a:solidFill>
            <a:schemeClr val="bg2"/>
          </a:solidFill>
          <a:ln w="19050">
            <a:solidFill>
              <a:schemeClr val="bg2"/>
            </a:solidFill>
          </a:ln>
        </p:spPr>
        <p:txBody>
          <a:bodyPr vert="horz" lIns="0" tIns="0" rIns="0" bIns="0" rtlCol="0" anchor="ctr">
            <a:noAutofit/>
          </a:bodyPr>
          <a:lstStyle/>
          <a:p>
            <a:pPr algn="ctr" defTabSz="571039">
              <a:spcBef>
                <a:spcPct val="20000"/>
              </a:spcBef>
            </a:pPr>
            <a:endParaRPr lang="en-US" sz="900" kern="0" spc="-50" dirty="0">
              <a:latin typeface="Segoe UI Light"/>
              <a:ea typeface="Segoe UI" pitchFamily="34" charset="0"/>
              <a:cs typeface="Segoe UI" pitchFamily="34" charset="0"/>
            </a:endParaRPr>
          </a:p>
        </p:txBody>
      </p:sp>
      <p:sp>
        <p:nvSpPr>
          <p:cNvPr id="52" name="Rectangle 51"/>
          <p:cNvSpPr/>
          <p:nvPr/>
        </p:nvSpPr>
        <p:spPr>
          <a:xfrm>
            <a:off x="5646563" y="4892253"/>
            <a:ext cx="172093" cy="63310"/>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375" kern="0" spc="-50" dirty="0">
                <a:latin typeface="Segoe UI Light"/>
                <a:ea typeface="Segoe UI" pitchFamily="34" charset="0"/>
                <a:cs typeface="Segoe UI" pitchFamily="34" charset="0"/>
              </a:rPr>
              <a:t>app</a:t>
            </a:r>
          </a:p>
        </p:txBody>
      </p:sp>
      <p:sp>
        <p:nvSpPr>
          <p:cNvPr id="53" name="TextBox 52"/>
          <p:cNvSpPr txBox="1"/>
          <p:nvPr/>
        </p:nvSpPr>
        <p:spPr>
          <a:xfrm>
            <a:off x="5646464" y="5268382"/>
            <a:ext cx="299954" cy="69250"/>
          </a:xfrm>
          <a:prstGeom prst="rect">
            <a:avLst/>
          </a:prstGeom>
          <a:noFill/>
        </p:spPr>
        <p:txBody>
          <a:bodyPr wrap="none" lIns="0" tIns="0" rIns="0" bIns="0" rtlCol="0">
            <a:spAutoFit/>
          </a:bodyPr>
          <a:lstStyle/>
          <a:p>
            <a:r>
              <a:rPr lang="en-US" sz="450" spc="-53" dirty="0"/>
              <a:t>Message Body</a:t>
            </a:r>
          </a:p>
        </p:txBody>
      </p:sp>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r="50340"/>
          <a:stretch/>
        </p:blipFill>
        <p:spPr>
          <a:xfrm>
            <a:off x="351328" y="4281335"/>
            <a:ext cx="283872" cy="297122"/>
          </a:xfrm>
          <a:prstGeom prst="rect">
            <a:avLst/>
          </a:prstGeom>
        </p:spPr>
      </p:pic>
      <p:pic>
        <p:nvPicPr>
          <p:cNvPr id="55" name="Picture 54"/>
          <p:cNvPicPr>
            <a:picLocks noChangeAspect="1"/>
          </p:cNvPicPr>
          <p:nvPr/>
        </p:nvPicPr>
        <p:blipFill rotWithShape="1">
          <a:blip r:embed="rId4" cstate="print">
            <a:extLst>
              <a:ext uri="{28A0092B-C50C-407E-A947-70E740481C1C}">
                <a14:useLocalDpi xmlns:a14="http://schemas.microsoft.com/office/drawing/2010/main" val="0"/>
              </a:ext>
            </a:extLst>
          </a:blip>
          <a:srcRect r="46952"/>
          <a:stretch/>
        </p:blipFill>
        <p:spPr>
          <a:xfrm>
            <a:off x="2513138" y="4273663"/>
            <a:ext cx="289964" cy="303708"/>
          </a:xfrm>
          <a:prstGeom prst="rect">
            <a:avLst/>
          </a:prstGeom>
        </p:spPr>
      </p:pic>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4612887" y="4227088"/>
            <a:ext cx="377420" cy="409018"/>
          </a:xfrm>
          <a:prstGeom prst="rect">
            <a:avLst/>
          </a:prstGeom>
        </p:spPr>
      </p:pic>
      <p:grpSp>
        <p:nvGrpSpPr>
          <p:cNvPr id="63" name="Group 62"/>
          <p:cNvGrpSpPr/>
          <p:nvPr/>
        </p:nvGrpSpPr>
        <p:grpSpPr>
          <a:xfrm>
            <a:off x="6896894" y="4267200"/>
            <a:ext cx="1861343" cy="1553474"/>
            <a:chOff x="8415338" y="3969071"/>
            <a:chExt cx="3516163" cy="2594233"/>
          </a:xfrm>
        </p:grpSpPr>
        <p:sp>
          <p:nvSpPr>
            <p:cNvPr id="64" name="Rectangle 63"/>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050" kern="0" dirty="0">
                <a:solidFill>
                  <a:srgbClr val="1B1B1B"/>
                </a:solidFill>
                <a:latin typeface="Segoe UI"/>
              </a:endParaRPr>
            </a:p>
          </p:txBody>
        </p:sp>
        <p:sp>
          <p:nvSpPr>
            <p:cNvPr id="65" name="Rectangle 64"/>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900" b="1" kern="0" dirty="0">
                  <a:solidFill>
                    <a:schemeClr val="tx1">
                      <a:lumMod val="50000"/>
                      <a:lumOff val="50000"/>
                    </a:schemeClr>
                  </a:solidFill>
                </a:rPr>
                <a:t>Outlook Application</a:t>
              </a:r>
            </a:p>
          </p:txBody>
        </p:sp>
      </p:grpSp>
      <p:grpSp>
        <p:nvGrpSpPr>
          <p:cNvPr id="2" name="Group 1"/>
          <p:cNvGrpSpPr/>
          <p:nvPr/>
        </p:nvGrpSpPr>
        <p:grpSpPr>
          <a:xfrm>
            <a:off x="6984470" y="4640995"/>
            <a:ext cx="444412" cy="1119632"/>
            <a:chOff x="9698640" y="4619640"/>
            <a:chExt cx="1024345" cy="1492454"/>
          </a:xfrm>
        </p:grpSpPr>
        <p:sp>
          <p:nvSpPr>
            <p:cNvPr id="66" name="Rectangle 65"/>
            <p:cNvSpPr/>
            <p:nvPr/>
          </p:nvSpPr>
          <p:spPr>
            <a:xfrm>
              <a:off x="9698640" y="4619640"/>
              <a:ext cx="1024345" cy="1492454"/>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900" kern="0" spc="-50" dirty="0">
                  <a:solidFill>
                    <a:schemeClr val="tx2"/>
                  </a:solidFill>
                  <a:latin typeface="Segoe UI Light"/>
                  <a:ea typeface="Segoe UI" pitchFamily="34" charset="0"/>
                  <a:cs typeface="Segoe UI" pitchFamily="34" charset="0"/>
                </a:rPr>
                <a:t>Inbox</a:t>
              </a:r>
            </a:p>
          </p:txBody>
        </p:sp>
        <p:cxnSp>
          <p:nvCxnSpPr>
            <p:cNvPr id="69" name="Straight Connector 68"/>
            <p:cNvCxnSpPr/>
            <p:nvPr/>
          </p:nvCxnSpPr>
          <p:spPr>
            <a:xfrm>
              <a:off x="9771464" y="4872511"/>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1352" y="500173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781352" y="513416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90011" y="526757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781352" y="541718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1351" y="554961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790011" y="568302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790010" y="581680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771464" y="594958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468514" y="4640995"/>
            <a:ext cx="660029" cy="1119632"/>
            <a:chOff x="10820388" y="4619640"/>
            <a:chExt cx="1114816" cy="1492454"/>
          </a:xfrm>
        </p:grpSpPr>
        <p:sp>
          <p:nvSpPr>
            <p:cNvPr id="67" name="Rectangle 66"/>
            <p:cNvSpPr/>
            <p:nvPr/>
          </p:nvSpPr>
          <p:spPr>
            <a:xfrm>
              <a:off x="10820388" y="4619640"/>
              <a:ext cx="1114816" cy="1492454"/>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900" kern="0" spc="-50" dirty="0">
                  <a:solidFill>
                    <a:schemeClr val="tx2"/>
                  </a:solidFill>
                  <a:latin typeface="Segoe UI Light"/>
                  <a:ea typeface="Segoe UI" pitchFamily="34" charset="0"/>
                  <a:cs typeface="Segoe UI" pitchFamily="34" charset="0"/>
                </a:rPr>
                <a:t>New Message</a:t>
              </a:r>
            </a:p>
          </p:txBody>
        </p:sp>
        <p:cxnSp>
          <p:nvCxnSpPr>
            <p:cNvPr id="78" name="Straight Connector 77"/>
            <p:cNvCxnSpPr/>
            <p:nvPr/>
          </p:nvCxnSpPr>
          <p:spPr>
            <a:xfrm>
              <a:off x="10916338" y="559316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916338" y="571620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916338" y="5848643"/>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0916338" y="598036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916207" y="4827186"/>
              <a:ext cx="763526" cy="184617"/>
            </a:xfrm>
            <a:prstGeom prst="rect">
              <a:avLst/>
            </a:prstGeom>
            <a:noFill/>
          </p:spPr>
          <p:txBody>
            <a:bodyPr wrap="none" lIns="0" tIns="0" rIns="0" bIns="0" rtlCol="0">
              <a:spAutoFit/>
            </a:bodyPr>
            <a:lstStyle/>
            <a:p>
              <a:r>
                <a:rPr lang="en-US" sz="450" spc="-53" dirty="0"/>
                <a:t>To:  xxx@yyy.com</a:t>
              </a:r>
            </a:p>
            <a:p>
              <a:r>
                <a:rPr lang="en-US" sz="450" spc="-53" dirty="0"/>
                <a:t>Subject: Top secret stuff</a:t>
              </a:r>
            </a:p>
          </p:txBody>
        </p:sp>
        <p:sp>
          <p:nvSpPr>
            <p:cNvPr id="85" name="TextBox 84"/>
            <p:cNvSpPr txBox="1"/>
            <p:nvPr/>
          </p:nvSpPr>
          <p:spPr>
            <a:xfrm>
              <a:off x="10916206" y="5455940"/>
              <a:ext cx="506635" cy="92309"/>
            </a:xfrm>
            <a:prstGeom prst="rect">
              <a:avLst/>
            </a:prstGeom>
            <a:noFill/>
          </p:spPr>
          <p:txBody>
            <a:bodyPr wrap="none" lIns="0" tIns="0" rIns="0" bIns="0" rtlCol="0">
              <a:spAutoFit/>
            </a:bodyPr>
            <a:lstStyle/>
            <a:p>
              <a:r>
                <a:rPr lang="en-US" sz="450" spc="-53" dirty="0"/>
                <a:t>Message Body</a:t>
              </a:r>
            </a:p>
          </p:txBody>
        </p:sp>
      </p:grpSp>
      <p:pic>
        <p:nvPicPr>
          <p:cNvPr id="86" name="Picture 8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864305" y="4227089"/>
            <a:ext cx="377420" cy="409018"/>
          </a:xfrm>
          <a:prstGeom prst="rect">
            <a:avLst/>
          </a:prstGeom>
        </p:spPr>
      </p:pic>
      <p:sp>
        <p:nvSpPr>
          <p:cNvPr id="87" name="Rectangle 86"/>
          <p:cNvSpPr/>
          <p:nvPr/>
        </p:nvSpPr>
        <p:spPr>
          <a:xfrm>
            <a:off x="8214682" y="4577371"/>
            <a:ext cx="531206" cy="1243302"/>
          </a:xfrm>
          <a:prstGeom prst="rect">
            <a:avLst/>
          </a:prstGeom>
          <a:solidFill>
            <a:srgbClr val="FFCC99"/>
          </a:soli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900" kern="0" spc="-50" dirty="0">
                <a:latin typeface="Segoe UI Light"/>
                <a:ea typeface="Segoe UI" pitchFamily="34" charset="0"/>
                <a:cs typeface="Segoe UI" pitchFamily="34" charset="0"/>
              </a:rPr>
              <a:t>Mail Compose</a:t>
            </a:r>
          </a:p>
          <a:p>
            <a:pPr algn="ctr" defTabSz="571039">
              <a:spcBef>
                <a:spcPct val="20000"/>
              </a:spcBef>
            </a:pPr>
            <a:r>
              <a:rPr lang="en-US" sz="900" kern="0" spc="-50" dirty="0">
                <a:latin typeface="Segoe UI Light"/>
                <a:ea typeface="Segoe UI" pitchFamily="34" charset="0"/>
                <a:cs typeface="Segoe UI" pitchFamily="34" charset="0"/>
              </a:rPr>
              <a:t>App</a:t>
            </a:r>
          </a:p>
        </p:txBody>
      </p:sp>
      <p:sp>
        <p:nvSpPr>
          <p:cNvPr id="6" name="Freeform 5"/>
          <p:cNvSpPr/>
          <p:nvPr/>
        </p:nvSpPr>
        <p:spPr bwMode="auto">
          <a:xfrm>
            <a:off x="7746857" y="4856562"/>
            <a:ext cx="659595" cy="263838"/>
          </a:xfrm>
          <a:custGeom>
            <a:avLst/>
            <a:gdLst>
              <a:gd name="connsiteX0" fmla="*/ 879231 w 879231"/>
              <a:gd name="connsiteY0" fmla="*/ 0 h 351692"/>
              <a:gd name="connsiteX1" fmla="*/ 293077 w 879231"/>
              <a:gd name="connsiteY1" fmla="*/ 140677 h 351692"/>
              <a:gd name="connsiteX2" fmla="*/ 0 w 879231"/>
              <a:gd name="connsiteY2" fmla="*/ 351692 h 351692"/>
            </a:gdLst>
            <a:ahLst/>
            <a:cxnLst>
              <a:cxn ang="0">
                <a:pos x="connsiteX0" y="connsiteY0"/>
              </a:cxn>
              <a:cxn ang="0">
                <a:pos x="connsiteX1" y="connsiteY1"/>
              </a:cxn>
              <a:cxn ang="0">
                <a:pos x="connsiteX2" y="connsiteY2"/>
              </a:cxn>
            </a:cxnLst>
            <a:rect l="l" t="t" r="r" b="b"/>
            <a:pathLst>
              <a:path w="879231" h="351692">
                <a:moveTo>
                  <a:pt x="879231" y="0"/>
                </a:moveTo>
                <a:cubicBezTo>
                  <a:pt x="659423" y="41031"/>
                  <a:pt x="439615" y="82062"/>
                  <a:pt x="293077" y="140677"/>
                </a:cubicBezTo>
                <a:cubicBezTo>
                  <a:pt x="146538" y="199292"/>
                  <a:pt x="73269" y="275492"/>
                  <a:pt x="0" y="351692"/>
                </a:cubicBezTo>
              </a:path>
            </a:pathLst>
          </a:custGeom>
          <a:noFill/>
          <a:ln w="28575">
            <a:solidFill>
              <a:srgbClr val="C00000"/>
            </a:solidFill>
            <a:headEnd type="oval" w="lg" len="lg"/>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6946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1334855"/>
            <a:ext cx="8382000" cy="2322745"/>
          </a:xfrm>
          <a:prstGeom prst="rect">
            <a:avLst/>
          </a:prstGeom>
          <a:solidFill>
            <a:srgbClr val="EAEAE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04801" y="3886200"/>
            <a:ext cx="8382000" cy="2322745"/>
          </a:xfrm>
          <a:prstGeom prst="rect">
            <a:avLst/>
          </a:prstGeom>
          <a:solidFill>
            <a:srgbClr val="EAEAE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Shapes for Document-based Add-ins</a:t>
            </a:r>
            <a:endParaRPr lang="en-US" dirty="0"/>
          </a:p>
        </p:txBody>
      </p:sp>
      <p:sp>
        <p:nvSpPr>
          <p:cNvPr id="5" name="Content Placeholder 4"/>
          <p:cNvSpPr>
            <a:spLocks noGrp="1"/>
          </p:cNvSpPr>
          <p:nvPr>
            <p:ph idx="1"/>
          </p:nvPr>
        </p:nvSpPr>
        <p:spPr>
          <a:xfrm>
            <a:off x="609600" y="1447800"/>
            <a:ext cx="8305801" cy="5181600"/>
          </a:xfrm>
        </p:spPr>
        <p:txBody>
          <a:bodyPr>
            <a:normAutofit/>
          </a:bodyPr>
          <a:lstStyle/>
          <a:p>
            <a:pPr marL="0" indent="0">
              <a:buNone/>
            </a:pPr>
            <a:r>
              <a:rPr lang="en-US" sz="2000" dirty="0" smtClean="0"/>
              <a:t>Task Pane Add-in</a:t>
            </a:r>
          </a:p>
          <a:p>
            <a:pPr lvl="1">
              <a:lnSpc>
                <a:spcPct val="150000"/>
              </a:lnSpc>
            </a:pPr>
            <a:r>
              <a:rPr lang="en-US" sz="1800" dirty="0" smtClean="0"/>
              <a:t>Positioned to right of document</a:t>
            </a:r>
          </a:p>
          <a:p>
            <a:pPr lvl="1">
              <a:lnSpc>
                <a:spcPct val="150000"/>
              </a:lnSpc>
            </a:pPr>
            <a:r>
              <a:rPr lang="en-US" sz="1800" dirty="0" smtClean="0"/>
              <a:t>Used to assist user working with document</a:t>
            </a:r>
          </a:p>
          <a:p>
            <a:pPr lvl="1">
              <a:lnSpc>
                <a:spcPct val="150000"/>
              </a:lnSpc>
            </a:pPr>
            <a:r>
              <a:rPr lang="en-US" sz="1800" dirty="0" smtClean="0"/>
              <a:t>Can search and retrieve content from Internet</a:t>
            </a:r>
          </a:p>
          <a:p>
            <a:pPr lvl="1"/>
            <a:endParaRPr lang="en-US" sz="1800" dirty="0" smtClean="0"/>
          </a:p>
          <a:p>
            <a:pPr marL="347662" lvl="1" indent="0">
              <a:buNone/>
            </a:pPr>
            <a:endParaRPr lang="en-US" sz="1800" dirty="0" smtClean="0"/>
          </a:p>
          <a:p>
            <a:pPr marL="0" indent="0">
              <a:buNone/>
            </a:pPr>
            <a:r>
              <a:rPr lang="en-US" sz="2000" dirty="0"/>
              <a:t>Content Add-in</a:t>
            </a:r>
            <a:endParaRPr lang="en-US" sz="2000" dirty="0" smtClean="0"/>
          </a:p>
          <a:p>
            <a:pPr lvl="1">
              <a:lnSpc>
                <a:spcPct val="150000"/>
              </a:lnSpc>
            </a:pPr>
            <a:r>
              <a:rPr lang="en-US" sz="1800" dirty="0" smtClean="0"/>
              <a:t>Adds content inline into position in document</a:t>
            </a:r>
          </a:p>
          <a:p>
            <a:pPr lvl="1">
              <a:lnSpc>
                <a:spcPct val="150000"/>
              </a:lnSpc>
            </a:pPr>
            <a:r>
              <a:rPr lang="en-US" sz="1800" dirty="0" smtClean="0"/>
              <a:t>Document is always an Excel workbook</a:t>
            </a:r>
          </a:p>
          <a:p>
            <a:pPr lvl="1">
              <a:lnSpc>
                <a:spcPct val="150000"/>
              </a:lnSpc>
            </a:pPr>
            <a:r>
              <a:rPr lang="en-US" sz="1800" dirty="0" smtClean="0"/>
              <a:t>Content app can read &amp; write to document</a:t>
            </a:r>
          </a:p>
        </p:txBody>
      </p:sp>
      <p:sp>
        <p:nvSpPr>
          <p:cNvPr id="7" name="Rectangle 2"/>
          <p:cNvSpPr>
            <a:spLocks noChangeArrowheads="1"/>
          </p:cNvSpPr>
          <p:nvPr/>
        </p:nvSpPr>
        <p:spPr bwMode="auto">
          <a:xfrm>
            <a:off x="1192" y="708994"/>
            <a:ext cx="9141619" cy="29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906" tIns="43953" rIns="87906" bIns="43953" numCol="1" anchor="ctr" anchorCtr="0" compatLnSpc="1">
            <a:prstTxWarp prst="textNoShape">
              <a:avLst/>
            </a:prstTxWarp>
            <a:spAutoFit/>
          </a:bodyPr>
          <a:lstStyle/>
          <a:p>
            <a:endParaRPr lang="en-US" sz="1350"/>
          </a:p>
        </p:txBody>
      </p:sp>
      <p:sp>
        <p:nvSpPr>
          <p:cNvPr id="9" name="Rectangle 4"/>
          <p:cNvSpPr>
            <a:spLocks noChangeArrowheads="1"/>
          </p:cNvSpPr>
          <p:nvPr/>
        </p:nvSpPr>
        <p:spPr bwMode="auto">
          <a:xfrm>
            <a:off x="1192" y="708994"/>
            <a:ext cx="177594" cy="29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06" tIns="43953" rIns="87906" bIns="43953" numCol="1" anchor="ctr" anchorCtr="0" compatLnSpc="1">
            <a:prstTxWarp prst="textNoShape">
              <a:avLst/>
            </a:prstTxWarp>
            <a:spAutoFit/>
          </a:bodyPr>
          <a:lstStyle/>
          <a:p>
            <a:endParaRPr lang="en-US" sz="1350"/>
          </a:p>
        </p:txBody>
      </p:sp>
      <p:grpSp>
        <p:nvGrpSpPr>
          <p:cNvPr id="8" name="Group 7"/>
          <p:cNvGrpSpPr/>
          <p:nvPr/>
        </p:nvGrpSpPr>
        <p:grpSpPr>
          <a:xfrm>
            <a:off x="6275968" y="1524000"/>
            <a:ext cx="2182232" cy="1786444"/>
            <a:chOff x="990969" y="1173156"/>
            <a:chExt cx="2908885" cy="2381305"/>
          </a:xfrm>
        </p:grpSpPr>
        <p:grpSp>
          <p:nvGrpSpPr>
            <p:cNvPr id="10" name="Group 9"/>
            <p:cNvGrpSpPr/>
            <p:nvPr/>
          </p:nvGrpSpPr>
          <p:grpSpPr>
            <a:xfrm>
              <a:off x="990969" y="1173156"/>
              <a:ext cx="2897920" cy="2381305"/>
              <a:chOff x="8415338" y="3969071"/>
              <a:chExt cx="3516163" cy="2594233"/>
            </a:xfrm>
          </p:grpSpPr>
          <p:sp>
            <p:nvSpPr>
              <p:cNvPr id="22" name="Rectangle 21"/>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125" kern="0">
                  <a:solidFill>
                    <a:srgbClr val="1B1B1B"/>
                  </a:solidFill>
                  <a:latin typeface="Segoe UI"/>
                </a:endParaRPr>
              </a:p>
            </p:txBody>
          </p:sp>
          <p:sp>
            <p:nvSpPr>
              <p:cNvPr id="23" name="Rectangle 22"/>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1050" b="1" kern="0" dirty="0">
                    <a:solidFill>
                      <a:schemeClr val="tx1">
                        <a:lumMod val="50000"/>
                        <a:lumOff val="50000"/>
                      </a:schemeClr>
                    </a:solidFill>
                    <a:latin typeface="Segoe UI"/>
                  </a:rPr>
                  <a:t>Word Application</a:t>
                </a:r>
              </a:p>
            </p:txBody>
          </p:sp>
        </p:grpSp>
        <p:sp>
          <p:nvSpPr>
            <p:cNvPr id="11" name="Rectangle 10"/>
            <p:cNvSpPr/>
            <p:nvPr/>
          </p:nvSpPr>
          <p:spPr>
            <a:xfrm>
              <a:off x="1080673" y="1746143"/>
              <a:ext cx="1882896" cy="1716274"/>
            </a:xfrm>
            <a:prstGeom prst="rect">
              <a:avLst/>
            </a:prstGeom>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1500" kern="0" spc="-50" dirty="0">
                  <a:solidFill>
                    <a:schemeClr val="tx2"/>
                  </a:solidFill>
                  <a:latin typeface="Segoe UI Light"/>
                  <a:ea typeface="Segoe UI" pitchFamily="34" charset="0"/>
                  <a:cs typeface="Segoe UI" pitchFamily="34" charset="0"/>
                </a:rPr>
                <a:t>Document</a:t>
              </a:r>
            </a:p>
          </p:txBody>
        </p:sp>
        <p:sp>
          <p:nvSpPr>
            <p:cNvPr id="12" name="Rectangle 11"/>
            <p:cNvSpPr/>
            <p:nvPr/>
          </p:nvSpPr>
          <p:spPr>
            <a:xfrm>
              <a:off x="3072821" y="1658758"/>
              <a:ext cx="827033" cy="1895701"/>
            </a:xfrm>
            <a:prstGeom prst="rect">
              <a:avLst/>
            </a:prstGeom>
            <a:solidFill>
              <a:srgbClr val="FFCC99"/>
            </a:soli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1050" kern="0" spc="-50" dirty="0">
                  <a:latin typeface="Segoe UI Light"/>
                  <a:ea typeface="Segoe UI" pitchFamily="34" charset="0"/>
                  <a:cs typeface="Segoe UI" pitchFamily="34" charset="0"/>
                </a:rPr>
                <a:t>Task Pane Add-in</a:t>
              </a:r>
            </a:p>
          </p:txBody>
        </p:sp>
        <p:cxnSp>
          <p:nvCxnSpPr>
            <p:cNvPr id="13" name="Straight Connector 12"/>
            <p:cNvCxnSpPr/>
            <p:nvPr/>
          </p:nvCxnSpPr>
          <p:spPr>
            <a:xfrm>
              <a:off x="1164266" y="1896482"/>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64266" y="205261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64266" y="2214843"/>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64266" y="2396739"/>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64266" y="2764887"/>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64266" y="2956616"/>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4266" y="3138513"/>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64266" y="3300745"/>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r="50340"/>
            <a:stretch/>
          </p:blipFill>
          <p:spPr>
            <a:xfrm>
              <a:off x="1001934" y="1194823"/>
              <a:ext cx="441960" cy="455456"/>
            </a:xfrm>
            <a:prstGeom prst="rect">
              <a:avLst/>
            </a:prstGeom>
          </p:spPr>
        </p:pic>
      </p:grpSp>
      <p:grpSp>
        <p:nvGrpSpPr>
          <p:cNvPr id="24" name="Group 23"/>
          <p:cNvGrpSpPr/>
          <p:nvPr/>
        </p:nvGrpSpPr>
        <p:grpSpPr>
          <a:xfrm>
            <a:off x="6275968" y="4127002"/>
            <a:ext cx="2174006" cy="1786444"/>
            <a:chOff x="4502991" y="3113564"/>
            <a:chExt cx="2897920" cy="2381305"/>
          </a:xfrm>
        </p:grpSpPr>
        <p:grpSp>
          <p:nvGrpSpPr>
            <p:cNvPr id="25" name="Group 24"/>
            <p:cNvGrpSpPr/>
            <p:nvPr/>
          </p:nvGrpSpPr>
          <p:grpSpPr>
            <a:xfrm>
              <a:off x="4502991" y="3113564"/>
              <a:ext cx="2897920" cy="2381305"/>
              <a:chOff x="8415338" y="3969071"/>
              <a:chExt cx="3516163" cy="2594233"/>
            </a:xfrm>
          </p:grpSpPr>
          <p:sp>
            <p:nvSpPr>
              <p:cNvPr id="37" name="Rectangle 3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571039"/>
                <a:endParaRPr lang="en-US" sz="1125" kern="0">
                  <a:solidFill>
                    <a:srgbClr val="1B1B1B"/>
                  </a:solidFill>
                  <a:latin typeface="Segoe UI"/>
                </a:endParaRPr>
              </a:p>
            </p:txBody>
          </p:sp>
          <p:sp>
            <p:nvSpPr>
              <p:cNvPr id="38" name="Rectangle 3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571039"/>
                <a:r>
                  <a:rPr lang="en-US" sz="1050" b="1" kern="0" dirty="0">
                    <a:solidFill>
                      <a:schemeClr val="tx1">
                        <a:lumMod val="50000"/>
                        <a:lumOff val="50000"/>
                      </a:schemeClr>
                    </a:solidFill>
                  </a:rPr>
                  <a:t>Excel Application</a:t>
                </a:r>
              </a:p>
            </p:txBody>
          </p:sp>
        </p:grpSp>
        <p:sp>
          <p:nvSpPr>
            <p:cNvPr id="26" name="Rectangle 25"/>
            <p:cNvSpPr/>
            <p:nvPr/>
          </p:nvSpPr>
          <p:spPr>
            <a:xfrm>
              <a:off x="4630974" y="3686551"/>
              <a:ext cx="2625231" cy="1716274"/>
            </a:xfrm>
            <a:prstGeom prst="rect">
              <a:avLst/>
            </a:prstGeom>
            <a:ln w="19050">
              <a:solidFill>
                <a:srgbClr val="4D4D4D">
                  <a:lumMod val="40000"/>
                  <a:lumOff val="60000"/>
                </a:srgbClr>
              </a:solidFill>
            </a:ln>
          </p:spPr>
          <p:txBody>
            <a:bodyPr vert="horz" lIns="0" tIns="0" rIns="0" bIns="0" rtlCol="0" anchor="t">
              <a:noAutofit/>
            </a:bodyPr>
            <a:lstStyle/>
            <a:p>
              <a:pPr algn="ctr" defTabSz="571039">
                <a:spcBef>
                  <a:spcPct val="20000"/>
                </a:spcBef>
              </a:pPr>
              <a:r>
                <a:rPr lang="en-US" sz="1500" kern="0" spc="-50" dirty="0">
                  <a:solidFill>
                    <a:schemeClr val="tx2"/>
                  </a:solidFill>
                  <a:latin typeface="Segoe UI Light"/>
                  <a:ea typeface="Segoe UI" pitchFamily="34" charset="0"/>
                  <a:cs typeface="Segoe UI" pitchFamily="34" charset="0"/>
                </a:rPr>
                <a:t>Document</a:t>
              </a:r>
            </a:p>
          </p:txBody>
        </p:sp>
        <p:sp>
          <p:nvSpPr>
            <p:cNvPr id="27" name="Rectangle 26"/>
            <p:cNvSpPr/>
            <p:nvPr/>
          </p:nvSpPr>
          <p:spPr>
            <a:xfrm>
              <a:off x="6217244" y="4705295"/>
              <a:ext cx="930808" cy="613957"/>
            </a:xfrm>
            <a:prstGeom prst="rect">
              <a:avLst/>
            </a:prstGeom>
            <a:solidFill>
              <a:srgbClr val="FFCC99"/>
            </a:solidFill>
            <a:ln w="19050">
              <a:solidFill>
                <a:srgbClr val="4D4D4D">
                  <a:lumMod val="40000"/>
                  <a:lumOff val="60000"/>
                </a:srgbClr>
              </a:solidFill>
            </a:ln>
          </p:spPr>
          <p:txBody>
            <a:bodyPr vert="horz" lIns="0" tIns="0" rIns="0" bIns="0" rtlCol="0" anchor="ctr">
              <a:noAutofit/>
            </a:bodyPr>
            <a:lstStyle/>
            <a:p>
              <a:pPr algn="ctr" defTabSz="571039">
                <a:spcBef>
                  <a:spcPct val="20000"/>
                </a:spcBef>
              </a:pPr>
              <a:r>
                <a:rPr lang="en-US" sz="1050" kern="0" spc="-50" dirty="0">
                  <a:latin typeface="Segoe UI Light"/>
                  <a:ea typeface="Segoe UI" pitchFamily="34" charset="0"/>
                  <a:cs typeface="Segoe UI" pitchFamily="34" charset="0"/>
                </a:rPr>
                <a:t>Content </a:t>
              </a:r>
              <a:br>
                <a:rPr lang="en-US" sz="1050" kern="0" spc="-50" dirty="0">
                  <a:latin typeface="Segoe UI Light"/>
                  <a:ea typeface="Segoe UI" pitchFamily="34" charset="0"/>
                  <a:cs typeface="Segoe UI" pitchFamily="34" charset="0"/>
                </a:rPr>
              </a:br>
              <a:r>
                <a:rPr lang="en-US" sz="1050" kern="0" spc="-50" dirty="0">
                  <a:latin typeface="Segoe UI Light"/>
                  <a:ea typeface="Segoe UI" pitchFamily="34" charset="0"/>
                  <a:cs typeface="Segoe UI" pitchFamily="34" charset="0"/>
                </a:rPr>
                <a:t>Add-in</a:t>
              </a:r>
            </a:p>
          </p:txBody>
        </p:sp>
        <p:cxnSp>
          <p:nvCxnSpPr>
            <p:cNvPr id="28" name="Straight Connector 27"/>
            <p:cNvCxnSpPr/>
            <p:nvPr/>
          </p:nvCxnSpPr>
          <p:spPr>
            <a:xfrm>
              <a:off x="4768645" y="3993019"/>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68645" y="415525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68645" y="4337147"/>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68645" y="448463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68645" y="4640825"/>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68645" y="480417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66293" y="4963243"/>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66293" y="513340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rotWithShape="1">
            <a:blip r:embed="rId4" cstate="print">
              <a:extLst>
                <a:ext uri="{28A0092B-C50C-407E-A947-70E740481C1C}">
                  <a14:useLocalDpi xmlns:a14="http://schemas.microsoft.com/office/drawing/2010/main" val="0"/>
                </a:ext>
              </a:extLst>
            </a:blip>
            <a:srcRect r="46952"/>
            <a:stretch/>
          </p:blipFill>
          <p:spPr>
            <a:xfrm>
              <a:off x="4540571" y="3123472"/>
              <a:ext cx="451444" cy="465551"/>
            </a:xfrm>
            <a:prstGeom prst="rect">
              <a:avLst/>
            </a:prstGeom>
          </p:spPr>
        </p:pic>
      </p:grpSp>
    </p:spTree>
    <p:extLst>
      <p:ext uri="{BB962C8B-B14F-4D97-AF65-F5344CB8AC3E}">
        <p14:creationId xmlns:p14="http://schemas.microsoft.com/office/powerpoint/2010/main" val="203342868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Adding </a:t>
            </a:r>
            <a:r>
              <a:rPr lang="en-US" sz="3600" dirty="0" smtClean="0"/>
              <a:t>Add-in </a:t>
            </a:r>
            <a:r>
              <a:rPr lang="en-US" sz="3600" dirty="0"/>
              <a:t>using </a:t>
            </a:r>
            <a:r>
              <a:rPr lang="en-US" sz="3600" dirty="0" smtClean="0"/>
              <a:t>Insertion </a:t>
            </a:r>
            <a:r>
              <a:rPr lang="en-US" sz="3600" dirty="0"/>
              <a:t>UI</a:t>
            </a:r>
          </a:p>
        </p:txBody>
      </p:sp>
      <p:sp>
        <p:nvSpPr>
          <p:cNvPr id="9" name="Content Placeholder 8"/>
          <p:cNvSpPr>
            <a:spLocks noGrp="1"/>
          </p:cNvSpPr>
          <p:nvPr>
            <p:ph idx="1"/>
          </p:nvPr>
        </p:nvSpPr>
        <p:spPr/>
        <p:txBody>
          <a:bodyPr>
            <a:normAutofit/>
          </a:bodyPr>
          <a:lstStyle/>
          <a:p>
            <a:pPr lvl="1"/>
            <a:r>
              <a:rPr lang="en-US" sz="2000" dirty="0" smtClean="0"/>
              <a:t>Office Add-in insertion UI located in Ribbon inside Insert Tab</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r>
              <a:rPr lang="en-US" sz="2000" dirty="0" smtClean="0"/>
              <a:t>Dialog allows you to add and start Office Add-in</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a:p>
        </p:txBody>
      </p:sp>
      <p:pic>
        <p:nvPicPr>
          <p:cNvPr id="4" name="Picture 3"/>
          <p:cNvPicPr>
            <a:picLocks noChangeAspect="1"/>
          </p:cNvPicPr>
          <p:nvPr/>
        </p:nvPicPr>
        <p:blipFill>
          <a:blip r:embed="rId3"/>
          <a:stretch>
            <a:fillRect/>
          </a:stretch>
        </p:blipFill>
        <p:spPr>
          <a:xfrm>
            <a:off x="1118221" y="1905000"/>
            <a:ext cx="6114034" cy="1580844"/>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1118221" y="4267200"/>
            <a:ext cx="3453779" cy="2180290"/>
          </a:xfrm>
          <a:prstGeom prst="rect">
            <a:avLst/>
          </a:prstGeom>
        </p:spPr>
      </p:pic>
    </p:spTree>
    <p:extLst>
      <p:ext uri="{BB962C8B-B14F-4D97-AF65-F5344CB8AC3E}">
        <p14:creationId xmlns:p14="http://schemas.microsoft.com/office/powerpoint/2010/main" val="473692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t>
            </a:r>
            <a:r>
              <a:rPr lang="en-US" dirty="0" smtClean="0"/>
              <a:t>Add-in User Experience</a:t>
            </a:r>
            <a:endParaRPr lang="en-US" dirty="0"/>
          </a:p>
        </p:txBody>
      </p:sp>
      <p:sp>
        <p:nvSpPr>
          <p:cNvPr id="3" name="Text Placeholder 2"/>
          <p:cNvSpPr>
            <a:spLocks noGrp="1"/>
          </p:cNvSpPr>
          <p:nvPr>
            <p:ph idx="1"/>
          </p:nvPr>
        </p:nvSpPr>
        <p:spPr/>
        <p:txBody>
          <a:bodyPr/>
          <a:lstStyle/>
          <a:p>
            <a:r>
              <a:rPr lang="en-US" sz="2701" dirty="0"/>
              <a:t>Familiar User Experience</a:t>
            </a:r>
          </a:p>
          <a:p>
            <a:pPr lvl="1"/>
            <a:r>
              <a:rPr lang="en-US" dirty="0"/>
              <a:t>Leverages familiar </a:t>
            </a:r>
            <a:r>
              <a:rPr lang="en-US" dirty="0" smtClean="0"/>
              <a:t>Office </a:t>
            </a:r>
            <a:r>
              <a:rPr lang="en-US" dirty="0"/>
              <a:t>UI paradigm</a:t>
            </a:r>
          </a:p>
          <a:p>
            <a:r>
              <a:rPr lang="en-US" sz="2701" dirty="0"/>
              <a:t>Reference 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219200" y="3886200"/>
            <a:ext cx="4842261" cy="2407655"/>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557131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Introduction </a:t>
            </a:r>
            <a:r>
              <a:rPr lang="en-US" dirty="0"/>
              <a:t>to the Office Add-in Model</a:t>
            </a:r>
          </a:p>
          <a:p>
            <a:pPr>
              <a:buFont typeface="Wingdings" panose="05000000000000000000" pitchFamily="2" charset="2"/>
              <a:buChar char="Ø"/>
            </a:pPr>
            <a:r>
              <a:rPr lang="en-US" dirty="0" smtClean="0"/>
              <a:t>Developing Office Add-ins with Visual Studio</a:t>
            </a:r>
          </a:p>
          <a:p>
            <a:r>
              <a:rPr lang="en-US" dirty="0" smtClean="0"/>
              <a:t>Coercion </a:t>
            </a:r>
            <a:r>
              <a:rPr lang="en-US" dirty="0"/>
              <a:t>Types and Open XML Formats</a:t>
            </a:r>
          </a:p>
          <a:p>
            <a:r>
              <a:rPr lang="en-US" dirty="0" smtClean="0"/>
              <a:t>Data Bindings and Events</a:t>
            </a:r>
          </a:p>
          <a:p>
            <a:r>
              <a:rPr lang="en-US" dirty="0" smtClean="0"/>
              <a:t>Creating </a:t>
            </a:r>
            <a:r>
              <a:rPr lang="en-US" dirty="0"/>
              <a:t>and Debugging </a:t>
            </a:r>
            <a:r>
              <a:rPr lang="en-US" dirty="0" smtClean="0"/>
              <a:t>Mail Add-ins</a:t>
            </a:r>
          </a:p>
        </p:txBody>
      </p:sp>
    </p:spTree>
    <p:extLst>
      <p:ext uri="{BB962C8B-B14F-4D97-AF65-F5344CB8AC3E}">
        <p14:creationId xmlns:p14="http://schemas.microsoft.com/office/powerpoint/2010/main" val="1560475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purl.org/dc/dcmitype/"/>
    <ds:schemaRef ds:uri="http://schemas.microsoft.com/office/2006/documentManagement/types"/>
    <ds:schemaRef ds:uri="http://www.w3.org/XML/1998/namespace"/>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5771</TotalTime>
  <Words>8606</Words>
  <Application>Microsoft Office PowerPoint</Application>
  <PresentationFormat>On-screen Show (4:3)</PresentationFormat>
  <Paragraphs>632</Paragraphs>
  <Slides>46</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Arial Black</vt:lpstr>
      <vt:lpstr>Calibri</vt:lpstr>
      <vt:lpstr>Lucida Console</vt:lpstr>
      <vt:lpstr>Segoe</vt:lpstr>
      <vt:lpstr>Segoe Condensed</vt:lpstr>
      <vt:lpstr>Segoe UI</vt:lpstr>
      <vt:lpstr>Segoe UI Light</vt:lpstr>
      <vt:lpstr>Wingdings</vt:lpstr>
      <vt:lpstr>CPT Course Module</vt:lpstr>
      <vt:lpstr>Developing Office Add-ins</vt:lpstr>
      <vt:lpstr>Agenda</vt:lpstr>
      <vt:lpstr>What is an Office Add-in?</vt:lpstr>
      <vt:lpstr>Anatomy of an Office Add-in</vt:lpstr>
      <vt:lpstr>Designing Office Add-ins - Shapes</vt:lpstr>
      <vt:lpstr>Shapes for Document-based Add-ins</vt:lpstr>
      <vt:lpstr>Adding Add-in using Insertion UI</vt:lpstr>
      <vt:lpstr>Task Pane Add-in User Experience</vt:lpstr>
      <vt:lpstr>Agenda</vt:lpstr>
      <vt:lpstr>Visual Studio Experience</vt:lpstr>
      <vt:lpstr>Creating a New Office Add-in</vt:lpstr>
      <vt:lpstr>Office Add-in Project Structure</vt:lpstr>
      <vt:lpstr>App Manifest Designer</vt:lpstr>
      <vt:lpstr>App Manifest - XML View</vt:lpstr>
      <vt:lpstr>Create the HTML for a Web Page</vt:lpstr>
      <vt:lpstr>Code Added by Visual Studio</vt:lpstr>
      <vt:lpstr>Test/Debug Add-ins using {F5}</vt:lpstr>
      <vt:lpstr>Common API for Document Add-ins</vt:lpstr>
      <vt:lpstr>Core API Objects</vt:lpstr>
      <vt:lpstr>getSelectedDataAsync()</vt:lpstr>
      <vt:lpstr>setSelectDataAsync()</vt:lpstr>
      <vt:lpstr>Navigation and Links</vt:lpstr>
      <vt:lpstr>Context Menus and Settings Controls</vt:lpstr>
      <vt:lpstr>Agenda</vt:lpstr>
      <vt:lpstr>Coercion Types</vt:lpstr>
      <vt:lpstr>Coercion Types</vt:lpstr>
      <vt:lpstr>Setting Selected Data</vt:lpstr>
      <vt:lpstr>Agenda</vt:lpstr>
      <vt:lpstr>What are App Bindings?</vt:lpstr>
      <vt:lpstr>Bindings in Office Add-in with Excel</vt:lpstr>
      <vt:lpstr>Uses of Office Add-in Bindings</vt:lpstr>
      <vt:lpstr>Using Bindings</vt:lpstr>
      <vt:lpstr>Adding Bindings in JavaScript</vt:lpstr>
      <vt:lpstr>Adding Event Hander Bindings</vt:lpstr>
      <vt:lpstr>Agenda</vt:lpstr>
      <vt:lpstr>Mail Add-in Capabilities</vt:lpstr>
      <vt:lpstr>Mail Add-in</vt:lpstr>
      <vt:lpstr>Mail Add-ins – Up Close and Personal</vt:lpstr>
      <vt:lpstr>Developing Mail Add-ins</vt:lpstr>
      <vt:lpstr>Steps for Testing and Debugging</vt:lpstr>
      <vt:lpstr>Rule-based Activation</vt:lpstr>
      <vt:lpstr>Activation Rule Types</vt:lpstr>
      <vt:lpstr>Well-known Entity Examples</vt:lpstr>
      <vt:lpstr>Accessing the Office.js API for Outlook</vt:lpstr>
      <vt:lpstr>Compose Add-ins Activation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Office Add-ins</dc:title>
  <dc:creator>Windows User</dc:creator>
  <cp:lastModifiedBy>Ted Pattison</cp:lastModifiedBy>
  <cp:revision>160</cp:revision>
  <dcterms:created xsi:type="dcterms:W3CDTF">2012-07-07T16:17:22Z</dcterms:created>
  <dcterms:modified xsi:type="dcterms:W3CDTF">2015-10-05T16:22:09Z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