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286" r:id="rId8"/>
    <p:sldId id="330" r:id="rId9"/>
    <p:sldId id="295" r:id="rId10"/>
    <p:sldId id="296" r:id="rId11"/>
    <p:sldId id="297" r:id="rId12"/>
    <p:sldId id="298" r:id="rId13"/>
    <p:sldId id="302" r:id="rId14"/>
    <p:sldId id="303" r:id="rId15"/>
    <p:sldId id="301" r:id="rId16"/>
    <p:sldId id="300" r:id="rId17"/>
    <p:sldId id="304" r:id="rId18"/>
    <p:sldId id="331" r:id="rId19"/>
    <p:sldId id="336" r:id="rId20"/>
    <p:sldId id="332" r:id="rId21"/>
    <p:sldId id="308" r:id="rId22"/>
    <p:sldId id="288" r:id="rId23"/>
    <p:sldId id="289" r:id="rId24"/>
    <p:sldId id="306" r:id="rId25"/>
    <p:sldId id="307" r:id="rId26"/>
    <p:sldId id="305" r:id="rId27"/>
    <p:sldId id="335" r:id="rId28"/>
    <p:sldId id="337" r:id="rId29"/>
    <p:sldId id="338" r:id="rId30"/>
    <p:sldId id="333"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3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9709" autoAdjust="0"/>
  </p:normalViewPr>
  <p:slideViewPr>
    <p:cSldViewPr>
      <p:cViewPr varScale="1">
        <p:scale>
          <a:sx n="76" d="100"/>
          <a:sy n="76" d="100"/>
        </p:scale>
        <p:origin x="1402" y="67"/>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7267"/>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module begins by examining the architecture of a provider-hosted add-in and describing the details of how SharePoint Online launches a provider-hosted add-in by redirecting the user to a start page in the remote web. Students will learn how to decide between Web Forms and the MVC framework when creating a new provider-hosted add-in project as well as when to leverage the SharePoint Chrome Control when designing the user interface experience. The module also discusses how to design and implement a provider-hosted add-in as a single page application (SPA) which deploys client-side JavaScript code to the remote web which is able to program against the host web using the Cross Domain Library. The module also explains how provider-hosted add-ins with server-side code rely on external authentication using the OAuth 2.0 protocol. Students will learn how to write server-side code using the </a:t>
            </a:r>
            <a:r>
              <a:rPr lang="en-US" dirty="0" err="1" smtClean="0">
                <a:effectLst/>
              </a:rPr>
              <a:t>SharePointContext</a:t>
            </a:r>
            <a:r>
              <a:rPr lang="en-US" dirty="0" smtClean="0">
                <a:effectLst/>
              </a:rPr>
              <a:t> class and the </a:t>
            </a:r>
            <a:r>
              <a:rPr lang="en-US" dirty="0" err="1" smtClean="0">
                <a:effectLst/>
              </a:rPr>
              <a:t>TokenHelper</a:t>
            </a:r>
            <a:r>
              <a:rPr lang="en-US" dirty="0" smtClean="0">
                <a:effectLst/>
              </a:rPr>
              <a:t> class to acquire and manage access tokens.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692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normAutofit/>
          </a:bodyPr>
          <a:lstStyle/>
          <a:p>
            <a:r>
              <a:rPr lang="en-US" dirty="0"/>
              <a:t>The two most basic concepts in computer security </a:t>
            </a:r>
            <a:r>
              <a:rPr lang="en-US" dirty="0" smtClean="0"/>
              <a:t>are authentication (</a:t>
            </a:r>
            <a:r>
              <a:rPr lang="en-US" dirty="0" err="1" smtClean="0"/>
              <a:t>AuthN</a:t>
            </a:r>
            <a:r>
              <a:rPr lang="en-US" dirty="0" smtClean="0"/>
              <a:t>) and authorization (</a:t>
            </a:r>
            <a:r>
              <a:rPr lang="en-US" dirty="0" err="1" smtClean="0"/>
              <a:t>AuthZ</a:t>
            </a:r>
            <a:r>
              <a:rPr lang="en-US" dirty="0" smtClean="0"/>
              <a:t>). </a:t>
            </a:r>
            <a:r>
              <a:rPr lang="en-US" dirty="0"/>
              <a:t>Authentication is a process </a:t>
            </a:r>
            <a:r>
              <a:rPr lang="en-US" dirty="0" smtClean="0"/>
              <a:t>which answers </a:t>
            </a:r>
            <a:r>
              <a:rPr lang="en-US" dirty="0"/>
              <a:t>the basic question "who are you". Authorization answers the basic question, "what can you do</a:t>
            </a:r>
            <a:r>
              <a:rPr lang="en-US" dirty="0" smtClean="0"/>
              <a:t>".</a:t>
            </a:r>
          </a:p>
          <a:p>
            <a:endParaRPr lang="en-US" dirty="0" smtClean="0"/>
          </a:p>
          <a:p>
            <a:r>
              <a:rPr lang="en-US" dirty="0" smtClean="0"/>
              <a:t>Authentication used to create identity for security principal. SharePoint 2010 supports authenticating users. However, SharePoint 2013 adds support to authentication Apps in addition to users. This means that Apps in SharePoint 2013 are given first class identities.</a:t>
            </a:r>
          </a:p>
          <a:p>
            <a:endParaRPr lang="en-US" dirty="0" smtClean="0"/>
          </a:p>
          <a:p>
            <a:r>
              <a:rPr lang="en-US" dirty="0" smtClean="0"/>
              <a:t>SharePoint provides an authorization infrastructure which allows privileged </a:t>
            </a:r>
            <a:r>
              <a:rPr lang="en-US" baseline="0" dirty="0" smtClean="0"/>
              <a:t>users configure </a:t>
            </a:r>
            <a:r>
              <a:rPr lang="en-US" dirty="0" smtClean="0"/>
              <a:t>access control for other users and apps to access SharePoint sites and the elements inside them such as pages and documents. SharePoint 2013 tracks user permissions using access control list (ACL) entries stored in the content database.</a:t>
            </a:r>
            <a:r>
              <a:rPr lang="en-US" baseline="0" dirty="0" smtClean="0"/>
              <a:t> SharePoint also tracks permissions for Apps but not in the same way that it does for user permissions.</a:t>
            </a:r>
            <a:endParaRPr lang="en-US" dirty="0"/>
          </a:p>
        </p:txBody>
      </p:sp>
      <p:sp>
        <p:nvSpPr>
          <p:cNvPr id="5" name="Date Placeholder 4"/>
          <p:cNvSpPr>
            <a:spLocks noGrp="1"/>
          </p:cNvSpPr>
          <p:nvPr>
            <p:ph type="dt" idx="11"/>
          </p:nvPr>
        </p:nvSpPr>
        <p:spPr>
          <a:xfrm>
            <a:off x="3884414" y="1"/>
            <a:ext cx="2972098" cy="456595"/>
          </a:xfrm>
          <a:prstGeom prst="rect">
            <a:avLst/>
          </a:prstGeom>
        </p:spPr>
        <p:txBody>
          <a:bodyPr lIns="86493" tIns="43247" rIns="86493" bIns="43247"/>
          <a:lstStyle/>
          <a:p>
            <a:r>
              <a:rPr lang="en-US" smtClean="0"/>
              <a:t>v2.0</a:t>
            </a:r>
            <a:endParaRPr lang="en-US"/>
          </a:p>
        </p:txBody>
      </p:sp>
    </p:spTree>
    <p:extLst>
      <p:ext uri="{BB962C8B-B14F-4D97-AF65-F5344CB8AC3E}">
        <p14:creationId xmlns:p14="http://schemas.microsoft.com/office/powerpoint/2010/main" val="56440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SharePoint 2013 begins to authenticate an incoming request, it first looks to see if the incoming request contains a SAML token with a user identity. If the SharePoint 2013 authentication pipeline finds a SAML token, it can then assume that the incoming request was initiated by a user and not an app.</a:t>
            </a:r>
            <a:r>
              <a:rPr lang="en-US" baseline="0" dirty="0" smtClean="0"/>
              <a:t> Once it finds a SAML token, </a:t>
            </a:r>
            <a:r>
              <a:rPr lang="en-US" dirty="0" smtClean="0"/>
              <a:t>SharePoint</a:t>
            </a:r>
            <a:r>
              <a:rPr lang="en-US" baseline="0" dirty="0" smtClean="0"/>
              <a:t> 2013 </a:t>
            </a:r>
            <a:r>
              <a:rPr lang="en-US" dirty="0" smtClean="0"/>
              <a:t>then inspects the target URL of the incoming request to see whether it references a standard SharePoint site or a child site</a:t>
            </a:r>
            <a:r>
              <a:rPr lang="en-US" baseline="0" dirty="0" smtClean="0"/>
              <a:t> associated with a </a:t>
            </a:r>
            <a:r>
              <a:rPr lang="en-US" dirty="0" smtClean="0"/>
              <a:t>specific app (i.e. an </a:t>
            </a:r>
            <a:r>
              <a:rPr lang="en-US" dirty="0" err="1" smtClean="0"/>
              <a:t>AppWeb</a:t>
            </a:r>
            <a:r>
              <a:rPr lang="en-US" dirty="0" smtClean="0"/>
              <a:t>).</a:t>
            </a:r>
            <a:r>
              <a:rPr lang="en-US" baseline="0" dirty="0" smtClean="0"/>
              <a:t> If the incoming request targets a standard site, SharePoint 2013 conducts its authentication and authorization identically to how things worked in SharePoint 2010. If the incoming request targets an </a:t>
            </a:r>
            <a:r>
              <a:rPr lang="en-US" baseline="0" dirty="0" err="1" smtClean="0"/>
              <a:t>AppWeb</a:t>
            </a:r>
            <a:r>
              <a:rPr lang="en-US" baseline="0" dirty="0" smtClean="0"/>
              <a:t>, SharePoint 2013 initializes the call context with both a user identity and an app identity.</a:t>
            </a:r>
          </a:p>
          <a:p>
            <a:endParaRPr lang="en-US" baseline="0" dirty="0" smtClean="0"/>
          </a:p>
          <a:p>
            <a:r>
              <a:rPr lang="en-US" baseline="0" dirty="0" smtClean="0"/>
              <a:t>When an incoming request does not contain a SAML token, SharePoint 2013 knows that a user did not initiate the request. In this scenario, the SharePoint 2013 authentication pipeline inspects the incoming request to see if it contains a security token identifying a provider-hosted app. The security token for an app can be created using OAuth when Office 365 and ACS is involved. If the security token for an app was created in a server-to-server (S2S) configuration, it will be similar to but slightly different from a valid OAuth token. Once SharePoint 2013 finds a security token identifying an app, it sets up call context with the app identity and optionally the user identity as well.</a:t>
            </a:r>
            <a:endParaRPr lang="en-US" dirty="0"/>
          </a:p>
        </p:txBody>
      </p:sp>
    </p:spTree>
    <p:extLst>
      <p:ext uri="{BB962C8B-B14F-4D97-AF65-F5344CB8AC3E}">
        <p14:creationId xmlns:p14="http://schemas.microsoft.com/office/powerpoint/2010/main" val="70993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Tree>
    <p:extLst>
      <p:ext uri="{BB962C8B-B14F-4D97-AF65-F5344CB8AC3E}">
        <p14:creationId xmlns:p14="http://schemas.microsoft.com/office/powerpoint/2010/main" val="212575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responsibilities for the developer when creating an S2S app. First, you must deploy the Web project that contains the implementation</a:t>
            </a:r>
            <a:r>
              <a:rPr lang="en-US" baseline="0" dirty="0" smtClean="0"/>
              <a:t> of the client app itself. Next, the client app must be configured to perform its own user authentication. </a:t>
            </a:r>
            <a:r>
              <a:rPr lang="en-US" dirty="0" smtClean="0"/>
              <a:t>This can be done using any supported style of authentication including</a:t>
            </a:r>
            <a:r>
              <a:rPr lang="en-US" baseline="0" dirty="0" smtClean="0"/>
              <a:t> </a:t>
            </a:r>
            <a:r>
              <a:rPr lang="en-US" dirty="0" smtClean="0"/>
              <a:t>Windows Integrated Authentication, Basic Authentication,</a:t>
            </a:r>
            <a:r>
              <a:rPr lang="en-US" baseline="0" dirty="0" smtClean="0"/>
              <a:t> </a:t>
            </a:r>
            <a:r>
              <a:rPr lang="en-US" dirty="0" smtClean="0"/>
              <a:t>FBA,  etc.</a:t>
            </a:r>
            <a:r>
              <a:rPr lang="en-US" baseline="0" dirty="0" smtClean="0"/>
              <a:t> Finally, the client app must create its own security tokens and sign them with the private key associated with the SSL certificate.</a:t>
            </a:r>
            <a:endParaRPr lang="en-US" dirty="0" smtClean="0"/>
          </a:p>
          <a:p>
            <a:pPr lvl="1"/>
            <a:r>
              <a:rPr lang="en-US" dirty="0" smtClean="0"/>
              <a:t>Create security tokens to send to SharePoint server</a:t>
            </a:r>
          </a:p>
          <a:p>
            <a:pPr lvl="1"/>
            <a:endParaRPr lang="en-US" dirty="0" smtClean="0"/>
          </a:p>
          <a:p>
            <a:r>
              <a:rPr lang="en-US" dirty="0" smtClean="0"/>
              <a:t>Note that the security token created by a client app in the S2S trust scenario is like OAuth token but it differs from the OAuth specification in a few different ways. The security token created by a client app in an S2S trust must contain information about app identity. The security token created by a client app in an S2S trust usually contains information about the identity of the current user but this is not a requirement. </a:t>
            </a:r>
            <a:r>
              <a:rPr lang="en-US" baseline="0" dirty="0" smtClean="0"/>
              <a:t>Once the security token it created with the required information inside, it then must be signed with the private key before it is sent to the SharePoint server. This private key signing is what allows the SharePoint server to perform the authentication on calls originating from the client app.</a:t>
            </a:r>
            <a:endParaRPr lang="en-US" dirty="0"/>
          </a:p>
        </p:txBody>
      </p:sp>
    </p:spTree>
    <p:extLst>
      <p:ext uri="{BB962C8B-B14F-4D97-AF65-F5344CB8AC3E}">
        <p14:creationId xmlns:p14="http://schemas.microsoft.com/office/powerpoint/2010/main" val="232423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472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 apps create a remote web and</a:t>
            </a:r>
            <a:r>
              <a:rPr lang="en-US" baseline="0" dirty="0" smtClean="0"/>
              <a:t> reside external to SharePoint. This doesn’t mean they cannot interact with SharePoint artifacts like lists and libraries, it just means that they primarily live outside of SharePoint like other Cloud-Hosted apps. In this scenario, the developer (or provider of the app) is responsible for deploying, installing &amp; configuring all resources that are external to SharePoint.</a:t>
            </a:r>
          </a:p>
          <a:p>
            <a:endParaRPr lang="en-US" baseline="0" dirty="0" smtClean="0"/>
          </a:p>
          <a:p>
            <a:r>
              <a:rPr lang="en-US" baseline="0" dirty="0" smtClean="0"/>
              <a:t>For instance, if a Provider Hosted app references an ASP.NET MVC application deployed to Windows Azure that leverages Azure services like Service Bus, Access Control Services and SQL Azure, the developer is responsible for standing up and configuring all the non-SharePoint pieces of the application.</a:t>
            </a:r>
          </a:p>
        </p:txBody>
      </p:sp>
    </p:spTree>
    <p:extLst>
      <p:ext uri="{BB962C8B-B14F-4D97-AF65-F5344CB8AC3E}">
        <p14:creationId xmlns:p14="http://schemas.microsoft.com/office/powerpoint/2010/main" val="14953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aspect of provider-hosted apps is that you can have the same app installed multiple times across multiple SharePoint</a:t>
            </a:r>
            <a:r>
              <a:rPr lang="en-US" baseline="0" dirty="0" smtClean="0"/>
              <a:t> farms and/or SharePoint tenancies. However, all users that access the remote web of the app all connect through the same entry points as shown in the graphic in the slide. This can pose design issues when you are designing and developing a provider-hosted app for a multi-tenant environment and you are storing data for customers in a custom database. The database design often becomes more complex because you are usually required to isolate the data from different customers in separate tables and possibly separate database as well.</a:t>
            </a:r>
          </a:p>
        </p:txBody>
      </p:sp>
    </p:spTree>
    <p:extLst>
      <p:ext uri="{BB962C8B-B14F-4D97-AF65-F5344CB8AC3E}">
        <p14:creationId xmlns:p14="http://schemas.microsoft.com/office/powerpoint/2010/main" val="238309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130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54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MSDN: Apps for SharePoint UX design guidelines</a:t>
            </a:r>
          </a:p>
          <a:p>
            <a:r>
              <a:rPr lang="en-US" dirty="0" smtClean="0"/>
              <a:t>http://msdn.microsoft.com/en-us/library/office/apps/jj220046(v=office.15) </a:t>
            </a:r>
            <a:endParaRPr lang="en-US" dirty="0"/>
          </a:p>
        </p:txBody>
      </p:sp>
    </p:spTree>
    <p:extLst>
      <p:ext uri="{BB962C8B-B14F-4D97-AF65-F5344CB8AC3E}">
        <p14:creationId xmlns:p14="http://schemas.microsoft.com/office/powerpoint/2010/main" val="214209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in the remote web of Cloud-Hosted Apps do not have access to the </a:t>
            </a:r>
            <a:r>
              <a:rPr lang="en-US" b="1" dirty="0" err="1" smtClean="0"/>
              <a:t>app.master</a:t>
            </a:r>
            <a:r>
              <a:rPr lang="en-US" dirty="0" smtClean="0"/>
              <a:t> and thus don’t have the same look</a:t>
            </a:r>
            <a:r>
              <a:rPr lang="en-US" baseline="0" dirty="0" smtClean="0"/>
              <a:t> &amp; feel of their hosted SharePoint sites. To address this Microsoft provides something called the chrome control which is a JavaScript library that writes the HTML that includes the header of the hosting SharePoint site as well as a reference to an ASP.NET HTTP Handler that pulls all the CSS from the parent site so the pages in the remote web can look the same as the host web.</a:t>
            </a:r>
            <a:endParaRPr lang="en-US" dirty="0"/>
          </a:p>
        </p:txBody>
      </p:sp>
    </p:spTree>
    <p:extLst>
      <p:ext uri="{BB962C8B-B14F-4D97-AF65-F5344CB8AC3E}">
        <p14:creationId xmlns:p14="http://schemas.microsoft.com/office/powerpoint/2010/main" val="361523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7215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calhost/"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700" dirty="0" smtClean="0"/>
              <a:t>Getting Started with Provider-hosted Add-ins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Behind Sample Start Page</a:t>
            </a:r>
            <a:endParaRPr lang="en-US" dirty="0"/>
          </a:p>
        </p:txBody>
      </p:sp>
      <p:pic>
        <p:nvPicPr>
          <p:cNvPr id="4" name="Picture 3"/>
          <p:cNvPicPr>
            <a:picLocks noChangeAspect="1"/>
          </p:cNvPicPr>
          <p:nvPr/>
        </p:nvPicPr>
        <p:blipFill>
          <a:blip r:embed="rId2"/>
          <a:stretch>
            <a:fillRect/>
          </a:stretch>
        </p:blipFill>
        <p:spPr>
          <a:xfrm>
            <a:off x="659606" y="1752600"/>
            <a:ext cx="7596188" cy="251439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09800" y="3886200"/>
            <a:ext cx="5486401" cy="1477658"/>
          </a:xfrm>
          <a:prstGeom prst="rect">
            <a:avLst/>
          </a:prstGeom>
        </p:spPr>
      </p:pic>
    </p:spTree>
    <p:extLst>
      <p:ext uri="{BB962C8B-B14F-4D97-AF65-F5344CB8AC3E}">
        <p14:creationId xmlns:p14="http://schemas.microsoft.com/office/powerpoint/2010/main" val="387172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the Remote Web in IIS Express</a:t>
            </a:r>
            <a:endParaRPr lang="en-US" dirty="0"/>
          </a:p>
        </p:txBody>
      </p:sp>
      <p:sp>
        <p:nvSpPr>
          <p:cNvPr id="3" name="Content Placeholder 2"/>
          <p:cNvSpPr>
            <a:spLocks noGrp="1"/>
          </p:cNvSpPr>
          <p:nvPr>
            <p:ph idx="1"/>
          </p:nvPr>
        </p:nvSpPr>
        <p:spPr/>
        <p:txBody>
          <a:bodyPr>
            <a:normAutofit/>
          </a:bodyPr>
          <a:lstStyle/>
          <a:p>
            <a:r>
              <a:rPr lang="en-US" sz="1800" dirty="0" smtClean="0"/>
              <a:t>Visual Studio debugging involves IIS Express</a:t>
            </a:r>
          </a:p>
          <a:p>
            <a:pPr lvl="1"/>
            <a:r>
              <a:rPr lang="en-US" sz="1600" dirty="0" smtClean="0"/>
              <a:t>URL created in </a:t>
            </a:r>
            <a:r>
              <a:rPr lang="en-US" sz="1600" b="1" dirty="0" err="1" smtClean="0">
                <a:solidFill>
                  <a:srgbClr val="0000CC"/>
                </a:solidFill>
              </a:rPr>
              <a:t>localhost</a:t>
            </a:r>
            <a:r>
              <a:rPr lang="en-US" sz="1600" dirty="0" smtClean="0">
                <a:solidFill>
                  <a:srgbClr val="0000CC"/>
                </a:solidFill>
              </a:rPr>
              <a:t> </a:t>
            </a:r>
            <a:r>
              <a:rPr lang="en-US" sz="1600" dirty="0" smtClean="0"/>
              <a:t>domain </a:t>
            </a:r>
            <a:r>
              <a:rPr lang="en-US" sz="1200" dirty="0" smtClean="0"/>
              <a:t>(e.g. </a:t>
            </a:r>
            <a:r>
              <a:rPr lang="en-US" sz="1200" b="1" dirty="0" smtClean="0">
                <a:solidFill>
                  <a:schemeClr val="tx2">
                    <a:lumMod val="90000"/>
                    <a:lumOff val="10000"/>
                  </a:schemeClr>
                </a:solidFill>
              </a:rPr>
              <a:t>https</a:t>
            </a:r>
            <a:r>
              <a:rPr lang="en-US" sz="1200" b="1" dirty="0" smtClean="0">
                <a:solidFill>
                  <a:schemeClr val="tx1">
                    <a:lumMod val="65000"/>
                    <a:lumOff val="35000"/>
                  </a:schemeClr>
                </a:solidFill>
              </a:rPr>
              <a:t>://</a:t>
            </a:r>
            <a:r>
              <a:rPr lang="en-US" sz="1200" b="1" dirty="0" smtClean="0">
                <a:solidFill>
                  <a:srgbClr val="0000CC"/>
                </a:solidFill>
              </a:rPr>
              <a:t>localhost</a:t>
            </a:r>
            <a:r>
              <a:rPr lang="en-US" sz="1200" b="1" dirty="0" smtClean="0">
                <a:solidFill>
                  <a:schemeClr val="tx1">
                    <a:lumMod val="50000"/>
                    <a:lumOff val="50000"/>
                  </a:schemeClr>
                </a:solidFill>
              </a:rPr>
              <a:t>:</a:t>
            </a:r>
            <a:r>
              <a:rPr lang="en-US" sz="1200" b="1" dirty="0" smtClean="0">
                <a:solidFill>
                  <a:srgbClr val="008000"/>
                </a:solidFill>
              </a:rPr>
              <a:t>57516</a:t>
            </a:r>
            <a:r>
              <a:rPr lang="en-US" sz="1200" dirty="0" smtClean="0"/>
              <a:t>)</a:t>
            </a:r>
            <a:endParaRPr lang="en-US" sz="1600" dirty="0" smtClean="0"/>
          </a:p>
          <a:p>
            <a:pPr lvl="1"/>
            <a:r>
              <a:rPr lang="en-US" sz="1600" dirty="0" smtClean="0"/>
              <a:t>Port number for Remote Web project selected automatically behind scenes</a:t>
            </a:r>
          </a:p>
          <a:p>
            <a:pPr lvl="1"/>
            <a:endParaRPr lang="en-US" sz="1600" dirty="0"/>
          </a:p>
          <a:p>
            <a:endParaRPr lang="en-US" sz="2000" dirty="0" smtClean="0"/>
          </a:p>
          <a:p>
            <a:pPr marL="12700" indent="0">
              <a:buNone/>
            </a:pPr>
            <a:endParaRPr lang="en-US" sz="2000" dirty="0" smtClean="0"/>
          </a:p>
          <a:p>
            <a:pPr marL="12700" indent="0">
              <a:buNone/>
            </a:pPr>
            <a:endParaRPr lang="en-US" sz="2000" dirty="0"/>
          </a:p>
          <a:p>
            <a:r>
              <a:rPr lang="en-US" sz="2000" dirty="0" smtClean="0"/>
              <a:t>IIS Express debugging support allows you to debug…</a:t>
            </a:r>
          </a:p>
          <a:p>
            <a:pPr lvl="1"/>
            <a:r>
              <a:rPr lang="en-US" sz="1600" dirty="0" smtClean="0"/>
              <a:t>Server-side C# code behind pages in the remote web</a:t>
            </a:r>
          </a:p>
          <a:p>
            <a:pPr lvl="1"/>
            <a:r>
              <a:rPr lang="en-US" sz="1600" dirty="0" smtClean="0"/>
              <a:t>Web service calls from browser to remote web</a:t>
            </a:r>
          </a:p>
          <a:p>
            <a:pPr lvl="1"/>
            <a:r>
              <a:rPr lang="en-US" sz="1600" dirty="0"/>
              <a:t>Web service </a:t>
            </a:r>
            <a:r>
              <a:rPr lang="en-US" sz="1600" dirty="0" smtClean="0"/>
              <a:t>calls from SharePoint to remote web</a:t>
            </a:r>
          </a:p>
          <a:p>
            <a:pPr lvl="1"/>
            <a:endParaRPr lang="en-US" sz="1600" dirty="0" smtClean="0"/>
          </a:p>
          <a:p>
            <a:pPr lvl="1"/>
            <a:endParaRPr lang="en-US" sz="1600" dirty="0" smtClean="0"/>
          </a:p>
          <a:p>
            <a:pPr lvl="1"/>
            <a:endParaRPr lang="en-US" sz="1600" dirty="0"/>
          </a:p>
        </p:txBody>
      </p:sp>
      <p:pic>
        <p:nvPicPr>
          <p:cNvPr id="4" name="Picture 3"/>
          <p:cNvPicPr>
            <a:picLocks noChangeAspect="1"/>
          </p:cNvPicPr>
          <p:nvPr/>
        </p:nvPicPr>
        <p:blipFill>
          <a:blip r:embed="rId2"/>
          <a:stretch>
            <a:fillRect/>
          </a:stretch>
        </p:blipFill>
        <p:spPr>
          <a:xfrm>
            <a:off x="1159474" y="2446638"/>
            <a:ext cx="5486401" cy="1477658"/>
          </a:xfrm>
          <a:prstGeom prst="rect">
            <a:avLst/>
          </a:prstGeom>
        </p:spPr>
      </p:pic>
      <p:sp>
        <p:nvSpPr>
          <p:cNvPr id="6" name="Rectangle 5"/>
          <p:cNvSpPr/>
          <p:nvPr/>
        </p:nvSpPr>
        <p:spPr>
          <a:xfrm>
            <a:off x="1196546" y="5486400"/>
            <a:ext cx="4648200" cy="123032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7" name="Rectangle 6"/>
          <p:cNvSpPr/>
          <p:nvPr/>
        </p:nvSpPr>
        <p:spPr>
          <a:xfrm>
            <a:off x="2994749" y="5583161"/>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SharePoint</a:t>
            </a:r>
            <a:endParaRPr lang="en-US" sz="700" dirty="0">
              <a:solidFill>
                <a:schemeClr val="tx1"/>
              </a:solidFill>
            </a:endParaRPr>
          </a:p>
          <a:p>
            <a:pPr algn="ctr"/>
            <a:r>
              <a:rPr lang="en-US" sz="700" dirty="0" smtClean="0">
                <a:solidFill>
                  <a:schemeClr val="tx1"/>
                </a:solidFill>
              </a:rPr>
              <a:t>Worker Process</a:t>
            </a:r>
          </a:p>
        </p:txBody>
      </p:sp>
      <p:sp>
        <p:nvSpPr>
          <p:cNvPr id="8" name="Rectangle 7"/>
          <p:cNvSpPr/>
          <p:nvPr/>
        </p:nvSpPr>
        <p:spPr>
          <a:xfrm>
            <a:off x="1305403" y="5913805"/>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Browser</a:t>
            </a:r>
          </a:p>
          <a:p>
            <a:pPr algn="ctr"/>
            <a:r>
              <a:rPr lang="en-US" sz="700" dirty="0" smtClean="0">
                <a:solidFill>
                  <a:schemeClr val="tx1"/>
                </a:solidFill>
              </a:rPr>
              <a:t>Client-side JavaScript</a:t>
            </a:r>
            <a:endParaRPr lang="en-US" sz="700" dirty="0">
              <a:solidFill>
                <a:schemeClr val="tx1"/>
              </a:solidFill>
            </a:endParaRPr>
          </a:p>
        </p:txBody>
      </p:sp>
      <p:sp>
        <p:nvSpPr>
          <p:cNvPr id="9" name="Rectangle 8"/>
          <p:cNvSpPr/>
          <p:nvPr/>
        </p:nvSpPr>
        <p:spPr>
          <a:xfrm>
            <a:off x="3005046" y="6256424"/>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Remote Web running locally in IIS Express</a:t>
            </a:r>
            <a:endParaRPr lang="en-US" sz="700" dirty="0">
              <a:solidFill>
                <a:schemeClr val="tx1"/>
              </a:solidFill>
            </a:endParaRPr>
          </a:p>
        </p:txBody>
      </p:sp>
      <p:cxnSp>
        <p:nvCxnSpPr>
          <p:cNvPr id="11" name="Straight Arrow Connector 10"/>
          <p:cNvCxnSpPr/>
          <p:nvPr/>
        </p:nvCxnSpPr>
        <p:spPr>
          <a:xfrm>
            <a:off x="2436046" y="6179127"/>
            <a:ext cx="555024" cy="279767"/>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9" idx="0"/>
          </p:cNvCxnSpPr>
          <p:nvPr/>
        </p:nvCxnSpPr>
        <p:spPr>
          <a:xfrm>
            <a:off x="3560070" y="5925780"/>
            <a:ext cx="10297" cy="3306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2441195" y="5754471"/>
            <a:ext cx="553554" cy="2521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724914" y="6206194"/>
            <a:ext cx="885054" cy="452279"/>
          </a:xfrm>
          <a:prstGeom prst="roundRect">
            <a:avLst/>
          </a:prstGeom>
          <a:solidFill>
            <a:srgbClr val="FFCC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Visual Studio .NET Debugger</a:t>
            </a:r>
            <a:endParaRPr lang="en-US" sz="700" b="1" dirty="0">
              <a:solidFill>
                <a:schemeClr val="tx1"/>
              </a:solidFill>
            </a:endParaRPr>
          </a:p>
        </p:txBody>
      </p:sp>
      <p:sp>
        <p:nvSpPr>
          <p:cNvPr id="24" name="Left Arrow 23"/>
          <p:cNvSpPr/>
          <p:nvPr/>
        </p:nvSpPr>
        <p:spPr>
          <a:xfrm>
            <a:off x="4075670" y="6293320"/>
            <a:ext cx="649244" cy="2789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attach</a:t>
            </a:r>
            <a:endParaRPr lang="en-US" sz="1050" dirty="0"/>
          </a:p>
        </p:txBody>
      </p:sp>
    </p:spTree>
    <p:extLst>
      <p:ext uri="{BB962C8B-B14F-4D97-AF65-F5344CB8AC3E}">
        <p14:creationId xmlns:p14="http://schemas.microsoft.com/office/powerpoint/2010/main" val="30209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 in the Remote Web</a:t>
            </a:r>
            <a:endParaRPr lang="en-US" dirty="0"/>
          </a:p>
        </p:txBody>
      </p:sp>
      <p:sp>
        <p:nvSpPr>
          <p:cNvPr id="3" name="Content Placeholder 2"/>
          <p:cNvSpPr>
            <a:spLocks noGrp="1"/>
          </p:cNvSpPr>
          <p:nvPr>
            <p:ph idx="1"/>
          </p:nvPr>
        </p:nvSpPr>
        <p:spPr/>
        <p:txBody>
          <a:bodyPr>
            <a:normAutofit/>
          </a:bodyPr>
          <a:lstStyle/>
          <a:p>
            <a:r>
              <a:rPr lang="en-US" sz="2400" dirty="0" smtClean="0"/>
              <a:t>Remote Web can optionally use SSL</a:t>
            </a:r>
          </a:p>
          <a:p>
            <a:pPr lvl="1"/>
            <a:r>
              <a:rPr lang="en-US" sz="2000" dirty="0" smtClean="0"/>
              <a:t>Pages can be served using HTTPS or HTTP</a:t>
            </a:r>
          </a:p>
          <a:p>
            <a:pPr lvl="1"/>
            <a:r>
              <a:rPr lang="en-US" sz="2000" dirty="0" smtClean="0"/>
              <a:t>Use of SSL is usually preferred</a:t>
            </a:r>
          </a:p>
          <a:p>
            <a:pPr lvl="1"/>
            <a:r>
              <a:rPr lang="en-US" sz="2000" dirty="0" smtClean="0"/>
              <a:t>IIS Express can configure SSL through </a:t>
            </a:r>
            <a:r>
              <a:rPr lang="en-US" sz="2000" dirty="0" smtClean="0">
                <a:hlinkClick r:id="rId2"/>
              </a:rPr>
              <a:t>https://localhost</a:t>
            </a:r>
            <a:endParaRPr lang="en-US" sz="2000" dirty="0" smtClean="0"/>
          </a:p>
          <a:p>
            <a:pPr lvl="1"/>
            <a:r>
              <a:rPr lang="en-US" sz="2000" dirty="0" smtClean="0"/>
              <a:t>Visual Studio registers self-signed certificate on first use</a:t>
            </a:r>
            <a:endParaRPr lang="en-US" sz="2000" dirty="0"/>
          </a:p>
        </p:txBody>
      </p:sp>
      <p:pic>
        <p:nvPicPr>
          <p:cNvPr id="5" name="Picture 4"/>
          <p:cNvPicPr>
            <a:picLocks noChangeAspect="1"/>
          </p:cNvPicPr>
          <p:nvPr/>
        </p:nvPicPr>
        <p:blipFill>
          <a:blip r:embed="rId3"/>
          <a:stretch>
            <a:fillRect/>
          </a:stretch>
        </p:blipFill>
        <p:spPr>
          <a:xfrm>
            <a:off x="833408" y="3668969"/>
            <a:ext cx="4312508" cy="1931498"/>
          </a:xfrm>
          <a:prstGeom prst="rect">
            <a:avLst/>
          </a:prstGeom>
        </p:spPr>
      </p:pic>
      <p:pic>
        <p:nvPicPr>
          <p:cNvPr id="6" name="Picture 5"/>
          <p:cNvPicPr>
            <a:picLocks noChangeAspect="1"/>
          </p:cNvPicPr>
          <p:nvPr/>
        </p:nvPicPr>
        <p:blipFill>
          <a:blip r:embed="rId4"/>
          <a:stretch>
            <a:fillRect/>
          </a:stretch>
        </p:blipFill>
        <p:spPr>
          <a:xfrm>
            <a:off x="5486400" y="3668969"/>
            <a:ext cx="2936116" cy="2427031"/>
          </a:xfrm>
          <a:prstGeom prst="rect">
            <a:avLst/>
          </a:prstGeom>
        </p:spPr>
      </p:pic>
    </p:spTree>
    <p:extLst>
      <p:ext uri="{BB962C8B-B14F-4D97-AF65-F5344CB8AC3E}">
        <p14:creationId xmlns:p14="http://schemas.microsoft.com/office/powerpoint/2010/main" val="343149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‘Hello World’</a:t>
            </a:r>
            <a:br>
              <a:rPr lang="en-US" dirty="0" smtClean="0"/>
            </a:br>
            <a:r>
              <a:rPr lang="en-US" dirty="0" smtClean="0"/>
              <a:t>Provider-Hosted App</a:t>
            </a:r>
            <a:endParaRPr lang="en-US" dirty="0"/>
          </a:p>
        </p:txBody>
      </p:sp>
    </p:spTree>
    <p:extLst>
      <p:ext uri="{BB962C8B-B14F-4D97-AF65-F5344CB8AC3E}">
        <p14:creationId xmlns:p14="http://schemas.microsoft.com/office/powerpoint/2010/main" val="41903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Architecture </a:t>
            </a:r>
            <a:r>
              <a:rPr lang="en-US" dirty="0"/>
              <a:t>of a Provider-hosted Add-in</a:t>
            </a:r>
          </a:p>
          <a:p>
            <a:pPr>
              <a:buFont typeface="Wingdings" panose="05000000000000000000" pitchFamily="2" charset="2"/>
              <a:buChar char="Ø"/>
            </a:pPr>
            <a:r>
              <a:rPr lang="en-US" dirty="0" smtClean="0"/>
              <a:t>Web </a:t>
            </a:r>
            <a:r>
              <a:rPr lang="en-US" dirty="0"/>
              <a:t>Forms </a:t>
            </a:r>
            <a:r>
              <a:rPr lang="en-US" dirty="0" smtClean="0"/>
              <a:t>Versus the </a:t>
            </a:r>
            <a:r>
              <a:rPr lang="en-US" dirty="0"/>
              <a:t>MVC Framework</a:t>
            </a:r>
          </a:p>
          <a:p>
            <a:r>
              <a:rPr lang="en-US" dirty="0" smtClean="0"/>
              <a:t>Using The SharePoint Chrome Control</a:t>
            </a:r>
            <a:endParaRPr lang="en-US" dirty="0"/>
          </a:p>
          <a:p>
            <a:r>
              <a:rPr lang="en-US" dirty="0" smtClean="0"/>
              <a:t>Working with the </a:t>
            </a:r>
            <a:r>
              <a:rPr lang="en-US" dirty="0"/>
              <a:t>Cross Domain Library</a:t>
            </a:r>
          </a:p>
          <a:p>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4183661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Versus MVC</a:t>
            </a:r>
            <a:endParaRPr lang="en-US" dirty="0"/>
          </a:p>
        </p:txBody>
      </p:sp>
      <p:sp>
        <p:nvSpPr>
          <p:cNvPr id="3" name="Content Placeholder 2"/>
          <p:cNvSpPr>
            <a:spLocks noGrp="1"/>
          </p:cNvSpPr>
          <p:nvPr>
            <p:ph idx="1"/>
          </p:nvPr>
        </p:nvSpPr>
        <p:spPr/>
        <p:txBody>
          <a:bodyPr/>
          <a:lstStyle/>
          <a:p>
            <a:r>
              <a:rPr lang="en-US" dirty="0" smtClean="0"/>
              <a:t>ASP.NET provides two different platforms</a:t>
            </a:r>
          </a:p>
          <a:p>
            <a:pPr lvl="1"/>
            <a:r>
              <a:rPr lang="en-US" dirty="0" smtClean="0"/>
              <a:t>ASP.NET Web Forms (e.g. ASPX files)</a:t>
            </a:r>
          </a:p>
          <a:p>
            <a:pPr lvl="1"/>
            <a:r>
              <a:rPr lang="en-US" dirty="0" smtClean="0"/>
              <a:t>ASP.NET MVC</a:t>
            </a:r>
          </a:p>
          <a:p>
            <a:pPr lvl="1"/>
            <a:endParaRPr lang="en-US" dirty="0"/>
          </a:p>
          <a:p>
            <a:r>
              <a:rPr lang="en-US" dirty="0" smtClean="0"/>
              <a:t>MVC provides better platform for the web</a:t>
            </a:r>
          </a:p>
          <a:p>
            <a:pPr lvl="1"/>
            <a:r>
              <a:rPr lang="en-US" dirty="0" smtClean="0"/>
              <a:t>More flexible routing</a:t>
            </a:r>
          </a:p>
          <a:p>
            <a:pPr lvl="1"/>
            <a:r>
              <a:rPr lang="en-US" dirty="0" smtClean="0"/>
              <a:t>Lighter-weight</a:t>
            </a:r>
          </a:p>
          <a:p>
            <a:pPr lvl="1"/>
            <a:r>
              <a:rPr lang="en-US" dirty="0" smtClean="0"/>
              <a:t>Richer </a:t>
            </a:r>
            <a:r>
              <a:rPr lang="en-US" dirty="0" err="1" smtClean="0"/>
              <a:t>templating</a:t>
            </a:r>
            <a:endParaRPr lang="en-US" dirty="0" smtClean="0"/>
          </a:p>
          <a:p>
            <a:pPr lvl="1"/>
            <a:r>
              <a:rPr lang="en-US" dirty="0" smtClean="0"/>
              <a:t>Better C# integration</a:t>
            </a:r>
          </a:p>
          <a:p>
            <a:pPr lvl="1"/>
            <a:r>
              <a:rPr lang="en-US" dirty="0" smtClean="0"/>
              <a:t>Unit testing</a:t>
            </a:r>
            <a:endParaRPr lang="en-US" dirty="0"/>
          </a:p>
        </p:txBody>
      </p:sp>
    </p:spTree>
    <p:extLst>
      <p:ext uri="{BB962C8B-B14F-4D97-AF65-F5344CB8AC3E}">
        <p14:creationId xmlns:p14="http://schemas.microsoft.com/office/powerpoint/2010/main" val="199303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Architecture </a:t>
            </a:r>
            <a:r>
              <a:rPr lang="en-US" dirty="0"/>
              <a:t>of a Provider-hosted Add-in</a:t>
            </a:r>
          </a:p>
          <a:p>
            <a:pPr>
              <a:buFont typeface="Wingdings" panose="05000000000000000000" pitchFamily="2" charset="2"/>
              <a:buChar char="ü"/>
            </a:pPr>
            <a:r>
              <a:rPr lang="en-US" dirty="0" smtClean="0"/>
              <a:t>Web </a:t>
            </a:r>
            <a:r>
              <a:rPr lang="en-US" dirty="0"/>
              <a:t>Forms </a:t>
            </a:r>
            <a:r>
              <a:rPr lang="en-US" dirty="0" smtClean="0"/>
              <a:t>Versus the </a:t>
            </a:r>
            <a:r>
              <a:rPr lang="en-US" dirty="0"/>
              <a:t>MVC Framework</a:t>
            </a:r>
          </a:p>
          <a:p>
            <a:pPr>
              <a:buFont typeface="Wingdings" panose="05000000000000000000" pitchFamily="2" charset="2"/>
              <a:buChar char="Ø"/>
            </a:pPr>
            <a:r>
              <a:rPr lang="en-US" dirty="0" smtClean="0"/>
              <a:t>Using The SharePoint Chrome Control</a:t>
            </a:r>
            <a:endParaRPr lang="en-US" dirty="0"/>
          </a:p>
          <a:p>
            <a:r>
              <a:rPr lang="en-US" dirty="0" smtClean="0"/>
              <a:t>Working with the </a:t>
            </a:r>
            <a:r>
              <a:rPr lang="en-US" dirty="0"/>
              <a:t>Cross Domain Library</a:t>
            </a:r>
          </a:p>
          <a:p>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3332366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Remote Web User Interface</a:t>
            </a:r>
            <a:endParaRPr lang="en-US" dirty="0"/>
          </a:p>
        </p:txBody>
      </p:sp>
      <p:sp>
        <p:nvSpPr>
          <p:cNvPr id="3" name="Content Placeholder 2"/>
          <p:cNvSpPr>
            <a:spLocks noGrp="1"/>
          </p:cNvSpPr>
          <p:nvPr>
            <p:ph idx="1"/>
          </p:nvPr>
        </p:nvSpPr>
        <p:spPr/>
        <p:txBody>
          <a:bodyPr>
            <a:normAutofit/>
          </a:bodyPr>
          <a:lstStyle/>
          <a:p>
            <a:r>
              <a:rPr lang="en-US" sz="2400" dirty="0" smtClean="0"/>
              <a:t>Create user interface using single page app pattern</a:t>
            </a:r>
          </a:p>
          <a:p>
            <a:pPr lvl="1"/>
            <a:r>
              <a:rPr lang="en-US" sz="2000" dirty="0" smtClean="0"/>
              <a:t>Start page serves as exclusive user entry point into remote web</a:t>
            </a:r>
          </a:p>
          <a:p>
            <a:pPr lvl="1"/>
            <a:r>
              <a:rPr lang="en-US" sz="2000" dirty="0" smtClean="0"/>
              <a:t>Start page designed with HTML markup and ASP.NET controls</a:t>
            </a:r>
          </a:p>
          <a:p>
            <a:pPr lvl="1"/>
            <a:r>
              <a:rPr lang="en-US" sz="2000" dirty="0" smtClean="0"/>
              <a:t>Start page can be written with server-side C# code</a:t>
            </a:r>
          </a:p>
          <a:p>
            <a:pPr lvl="1"/>
            <a:r>
              <a:rPr lang="en-US" sz="2000" dirty="0"/>
              <a:t>Start page can </a:t>
            </a:r>
            <a:r>
              <a:rPr lang="en-US" sz="2000" dirty="0" smtClean="0"/>
              <a:t>also include client-side JavaScript code</a:t>
            </a:r>
          </a:p>
          <a:p>
            <a:pPr lvl="1"/>
            <a:r>
              <a:rPr lang="en-US" sz="2000" dirty="0" smtClean="0"/>
              <a:t>JavaScript code can call to custom web services in remote web</a:t>
            </a:r>
            <a:endParaRPr lang="en-US" sz="2000" dirty="0"/>
          </a:p>
          <a:p>
            <a:pPr lvl="1"/>
            <a:endParaRPr lang="en-US" sz="2000" dirty="0" smtClean="0"/>
          </a:p>
          <a:p>
            <a:r>
              <a:rPr lang="en-US" sz="2400" dirty="0" smtClean="0"/>
              <a:t>Create user interface as a multi-page </a:t>
            </a:r>
            <a:r>
              <a:rPr lang="en-US" sz="2400" dirty="0"/>
              <a:t>a</a:t>
            </a:r>
            <a:r>
              <a:rPr lang="en-US" sz="2400" dirty="0" smtClean="0"/>
              <a:t>pp</a:t>
            </a:r>
          </a:p>
          <a:p>
            <a:pPr lvl="1"/>
            <a:r>
              <a:rPr lang="en-US" sz="2000" dirty="0" smtClean="0"/>
              <a:t>Users can navigate from start page to other pages in remote web</a:t>
            </a:r>
          </a:p>
          <a:p>
            <a:pPr lvl="1"/>
            <a:r>
              <a:rPr lang="en-US" sz="2000" dirty="0" smtClean="0"/>
              <a:t>ASP.NET master page can create consistent UI across pages</a:t>
            </a:r>
          </a:p>
          <a:p>
            <a:pPr lvl="1"/>
            <a:r>
              <a:rPr lang="en-US" sz="2000" dirty="0" smtClean="0"/>
              <a:t>Master page can leverage SharePoint Chrome control</a:t>
            </a:r>
          </a:p>
          <a:p>
            <a:pPr lvl="1"/>
            <a:r>
              <a:rPr lang="en-US" sz="2000" dirty="0"/>
              <a:t>Multi-page </a:t>
            </a:r>
            <a:r>
              <a:rPr lang="en-US" sz="2000" dirty="0" smtClean="0"/>
              <a:t>app loses major benefits of single-page app pattern</a:t>
            </a:r>
          </a:p>
          <a:p>
            <a:pPr lvl="1"/>
            <a:r>
              <a:rPr lang="en-US" sz="2000" dirty="0" smtClean="0"/>
              <a:t>Extra work required to track start page POST data across requests</a:t>
            </a:r>
          </a:p>
          <a:p>
            <a:pPr lvl="1"/>
            <a:endParaRPr lang="en-US" sz="2000" dirty="0" smtClean="0"/>
          </a:p>
          <a:p>
            <a:pPr lvl="1"/>
            <a:endParaRPr lang="en-US" sz="2000" dirty="0"/>
          </a:p>
        </p:txBody>
      </p:sp>
    </p:spTree>
    <p:extLst>
      <p:ext uri="{BB962C8B-B14F-4D97-AF65-F5344CB8AC3E}">
        <p14:creationId xmlns:p14="http://schemas.microsoft.com/office/powerpoint/2010/main" val="357106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Master Pages in the Remote Web</a:t>
            </a:r>
            <a:endParaRPr lang="en-US" dirty="0"/>
          </a:p>
        </p:txBody>
      </p:sp>
      <p:sp>
        <p:nvSpPr>
          <p:cNvPr id="3" name="Content Placeholder 2"/>
          <p:cNvSpPr>
            <a:spLocks noGrp="1"/>
          </p:cNvSpPr>
          <p:nvPr>
            <p:ph idx="1"/>
          </p:nvPr>
        </p:nvSpPr>
        <p:spPr/>
        <p:txBody>
          <a:bodyPr/>
          <a:lstStyle/>
          <a:p>
            <a:r>
              <a:rPr lang="en-US" dirty="0" smtClean="0"/>
              <a:t>Pages in remote web live outside SharePoint</a:t>
            </a:r>
          </a:p>
          <a:p>
            <a:pPr lvl="1"/>
            <a:r>
              <a:rPr lang="en-US" dirty="0" smtClean="0"/>
              <a:t>You have responsibility and freedom to build entire UI</a:t>
            </a:r>
          </a:p>
          <a:p>
            <a:pPr lvl="1"/>
            <a:r>
              <a:rPr lang="en-US" dirty="0" smtClean="0"/>
              <a:t>Often </a:t>
            </a:r>
            <a:r>
              <a:rPr lang="en-US" dirty="0"/>
              <a:t>makes sense to create </a:t>
            </a:r>
            <a:r>
              <a:rPr lang="en-US" dirty="0" smtClean="0"/>
              <a:t>remote web master </a:t>
            </a:r>
            <a:r>
              <a:rPr lang="en-US" dirty="0"/>
              <a:t>page</a:t>
            </a:r>
          </a:p>
          <a:p>
            <a:pPr lvl="1"/>
            <a:endParaRPr lang="en-US" dirty="0"/>
          </a:p>
        </p:txBody>
      </p:sp>
      <p:pic>
        <p:nvPicPr>
          <p:cNvPr id="4" name="Picture 3"/>
          <p:cNvPicPr>
            <a:picLocks noChangeAspect="1"/>
          </p:cNvPicPr>
          <p:nvPr/>
        </p:nvPicPr>
        <p:blipFill>
          <a:blip r:embed="rId3"/>
          <a:stretch>
            <a:fillRect/>
          </a:stretch>
        </p:blipFill>
        <p:spPr>
          <a:xfrm>
            <a:off x="685800" y="3043816"/>
            <a:ext cx="2143783" cy="2819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048000" y="2819400"/>
            <a:ext cx="5715000" cy="367543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&lt;%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Master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language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DOCTYPE</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PUBLIC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"-//W3C//DTD XHTML 1.0 Strict//EN"</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"http://www.w3.org/TR/xhtml1/DTD/xhtml1-strict.dtd"&gt;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Remote App Pages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link</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href</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="/Contents/app.css"</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type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="text/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css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rel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stylesheet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PlaceholderAdditionalPageHead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="form1"</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pageWidth</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chrome_ctrl_container</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contentBody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PlaceholderMain</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smtClean="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p:txBody>
      </p:sp>
      <p:cxnSp>
        <p:nvCxnSpPr>
          <p:cNvPr id="7" name="Straight Arrow Connector 6"/>
          <p:cNvCxnSpPr/>
          <p:nvPr/>
        </p:nvCxnSpPr>
        <p:spPr>
          <a:xfrm flipV="1">
            <a:off x="2743200" y="5181600"/>
            <a:ext cx="609600" cy="11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96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the Chrome Control</a:t>
            </a:r>
            <a:endParaRPr lang="en-US" dirty="0"/>
          </a:p>
        </p:txBody>
      </p:sp>
      <p:sp>
        <p:nvSpPr>
          <p:cNvPr id="3" name="Content Placeholder 2"/>
          <p:cNvSpPr>
            <a:spLocks noGrp="1"/>
          </p:cNvSpPr>
          <p:nvPr>
            <p:ph idx="1"/>
          </p:nvPr>
        </p:nvSpPr>
        <p:spPr/>
        <p:txBody>
          <a:bodyPr>
            <a:normAutofit/>
          </a:bodyPr>
          <a:lstStyle/>
          <a:p>
            <a:r>
              <a:rPr lang="en-US" sz="2400" dirty="0" smtClean="0"/>
              <a:t>Optional JavaScript component for use in Remote Web</a:t>
            </a:r>
          </a:p>
          <a:p>
            <a:pPr lvl="1"/>
            <a:r>
              <a:rPr lang="en-US" sz="2000" dirty="0" smtClean="0"/>
              <a:t>Used to create top banner of page with SharePoint look and feel</a:t>
            </a:r>
          </a:p>
          <a:p>
            <a:pPr lvl="1"/>
            <a:r>
              <a:rPr lang="en-US" sz="2000" dirty="0" smtClean="0"/>
              <a:t>Provides link to host web, configurable navigation and help link</a:t>
            </a:r>
          </a:p>
          <a:p>
            <a:pPr lvl="1"/>
            <a:r>
              <a:rPr lang="en-US" sz="2000" dirty="0" smtClean="0"/>
              <a:t>Can pull custom styles used in host web</a:t>
            </a:r>
            <a:endParaRPr lang="en-US" sz="2000" dirty="0"/>
          </a:p>
        </p:txBody>
      </p:sp>
      <p:pic>
        <p:nvPicPr>
          <p:cNvPr id="7" name="Picture 6"/>
          <p:cNvPicPr>
            <a:picLocks noChangeAspect="1"/>
          </p:cNvPicPr>
          <p:nvPr/>
        </p:nvPicPr>
        <p:blipFill>
          <a:blip r:embed="rId3"/>
          <a:stretch>
            <a:fillRect/>
          </a:stretch>
        </p:blipFill>
        <p:spPr>
          <a:xfrm>
            <a:off x="675503" y="3276600"/>
            <a:ext cx="6781800" cy="261287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7760816" y="3908275"/>
            <a:ext cx="991887" cy="1013450"/>
          </a:xfrm>
          <a:prstGeom prst="rect">
            <a:avLst/>
          </a:prstGeom>
        </p:spPr>
      </p:pic>
      <p:cxnSp>
        <p:nvCxnSpPr>
          <p:cNvPr id="10" name="Straight Arrow Connector 9"/>
          <p:cNvCxnSpPr/>
          <p:nvPr/>
        </p:nvCxnSpPr>
        <p:spPr>
          <a:xfrm>
            <a:off x="7000103" y="3451075"/>
            <a:ext cx="7620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74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Architecture </a:t>
            </a:r>
            <a:r>
              <a:rPr lang="en-US" dirty="0"/>
              <a:t>of a Provider-hosted Add-in</a:t>
            </a:r>
          </a:p>
          <a:p>
            <a:r>
              <a:rPr lang="en-US" dirty="0" smtClean="0"/>
              <a:t>Web </a:t>
            </a:r>
            <a:r>
              <a:rPr lang="en-US" dirty="0"/>
              <a:t>Forms </a:t>
            </a:r>
            <a:r>
              <a:rPr lang="en-US" dirty="0" smtClean="0"/>
              <a:t>Versus the </a:t>
            </a:r>
            <a:r>
              <a:rPr lang="en-US" dirty="0"/>
              <a:t>MVC Framework</a:t>
            </a:r>
          </a:p>
          <a:p>
            <a:r>
              <a:rPr lang="en-US" dirty="0" smtClean="0"/>
              <a:t>Using The SharePoint Chrome Control</a:t>
            </a:r>
            <a:endParaRPr lang="en-US" dirty="0"/>
          </a:p>
          <a:p>
            <a:r>
              <a:rPr lang="en-US" dirty="0" smtClean="0"/>
              <a:t>Working with the </a:t>
            </a:r>
            <a:r>
              <a:rPr lang="en-US" dirty="0"/>
              <a:t>Cross Domain Library</a:t>
            </a:r>
          </a:p>
          <a:p>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Chrome control</a:t>
            </a:r>
            <a:endParaRPr lang="en-US" dirty="0"/>
          </a:p>
        </p:txBody>
      </p:sp>
      <p:pic>
        <p:nvPicPr>
          <p:cNvPr id="4" name="Picture 3"/>
          <p:cNvPicPr>
            <a:picLocks noChangeAspect="1"/>
          </p:cNvPicPr>
          <p:nvPr/>
        </p:nvPicPr>
        <p:blipFill>
          <a:blip r:embed="rId2"/>
          <a:stretch>
            <a:fillRect/>
          </a:stretch>
        </p:blipFill>
        <p:spPr>
          <a:xfrm>
            <a:off x="152400" y="1219200"/>
            <a:ext cx="8799384" cy="4658497"/>
          </a:xfrm>
          <a:prstGeom prst="rect">
            <a:avLst/>
          </a:prstGeom>
          <a:ln>
            <a:solidFill>
              <a:schemeClr val="bg1">
                <a:lumMod val="50000"/>
              </a:schemeClr>
            </a:solidFill>
          </a:ln>
        </p:spPr>
      </p:pic>
      <p:cxnSp>
        <p:nvCxnSpPr>
          <p:cNvPr id="6" name="Straight Arrow Connector 5"/>
          <p:cNvCxnSpPr/>
          <p:nvPr/>
        </p:nvCxnSpPr>
        <p:spPr>
          <a:xfrm>
            <a:off x="4827373" y="2800865"/>
            <a:ext cx="2092411" cy="560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Chrome Control</a:t>
            </a:r>
            <a:endParaRPr lang="en-US" dirty="0"/>
          </a:p>
        </p:txBody>
      </p:sp>
      <p:pic>
        <p:nvPicPr>
          <p:cNvPr id="4" name="Picture 3"/>
          <p:cNvPicPr>
            <a:picLocks noChangeAspect="1"/>
          </p:cNvPicPr>
          <p:nvPr/>
        </p:nvPicPr>
        <p:blipFill>
          <a:blip r:embed="rId2"/>
          <a:stretch>
            <a:fillRect/>
          </a:stretch>
        </p:blipFill>
        <p:spPr>
          <a:xfrm>
            <a:off x="170935" y="1143000"/>
            <a:ext cx="7653419" cy="5486400"/>
          </a:xfrm>
          <a:prstGeom prst="rect">
            <a:avLst/>
          </a:prstGeom>
          <a:ln>
            <a:solidFill>
              <a:schemeClr val="bg1">
                <a:lumMod val="50000"/>
              </a:schemeClr>
            </a:solidFill>
          </a:ln>
        </p:spPr>
      </p:pic>
    </p:spTree>
    <p:extLst>
      <p:ext uri="{BB962C8B-B14F-4D97-AF65-F5344CB8AC3E}">
        <p14:creationId xmlns:p14="http://schemas.microsoft.com/office/powerpoint/2010/main" val="230828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Pages in the Remote Web using the Chrome Control</a:t>
            </a:r>
            <a:endParaRPr lang="en-US" dirty="0"/>
          </a:p>
        </p:txBody>
      </p:sp>
    </p:spTree>
    <p:extLst>
      <p:ext uri="{BB962C8B-B14F-4D97-AF65-F5344CB8AC3E}">
        <p14:creationId xmlns:p14="http://schemas.microsoft.com/office/powerpoint/2010/main" val="41682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Architecture </a:t>
            </a:r>
            <a:r>
              <a:rPr lang="en-US" dirty="0"/>
              <a:t>of a Provider-hosted Add-in</a:t>
            </a:r>
          </a:p>
          <a:p>
            <a:pPr>
              <a:buFont typeface="Wingdings" panose="05000000000000000000" pitchFamily="2" charset="2"/>
              <a:buChar char="ü"/>
            </a:pPr>
            <a:r>
              <a:rPr lang="en-US" dirty="0" smtClean="0"/>
              <a:t>Web </a:t>
            </a:r>
            <a:r>
              <a:rPr lang="en-US" dirty="0"/>
              <a:t>Forms </a:t>
            </a:r>
            <a:r>
              <a:rPr lang="en-US" dirty="0" smtClean="0"/>
              <a:t>Versus the </a:t>
            </a:r>
            <a:r>
              <a:rPr lang="en-US" dirty="0"/>
              <a:t>MVC Framework</a:t>
            </a:r>
          </a:p>
          <a:p>
            <a:pPr>
              <a:buFont typeface="Wingdings" panose="05000000000000000000" pitchFamily="2" charset="2"/>
              <a:buChar char="ü"/>
            </a:pPr>
            <a:r>
              <a:rPr lang="en-US" dirty="0" smtClean="0"/>
              <a:t>Using The SharePoint Chrome Control</a:t>
            </a:r>
            <a:endParaRPr lang="en-US" dirty="0"/>
          </a:p>
          <a:p>
            <a:pPr>
              <a:buFont typeface="Wingdings" panose="05000000000000000000" pitchFamily="2" charset="2"/>
              <a:buChar char="Ø"/>
            </a:pPr>
            <a:r>
              <a:rPr lang="en-US" dirty="0" smtClean="0"/>
              <a:t>Working with the </a:t>
            </a:r>
            <a:r>
              <a:rPr lang="en-US" dirty="0"/>
              <a:t>Cross Domain Library</a:t>
            </a:r>
          </a:p>
          <a:p>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777990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Domain Library</a:t>
            </a:r>
            <a:endParaRPr lang="en-US" dirty="0"/>
          </a:p>
        </p:txBody>
      </p:sp>
      <p:sp>
        <p:nvSpPr>
          <p:cNvPr id="3" name="Content Placeholder 2"/>
          <p:cNvSpPr>
            <a:spLocks noGrp="1"/>
          </p:cNvSpPr>
          <p:nvPr>
            <p:ph idx="1"/>
          </p:nvPr>
        </p:nvSpPr>
        <p:spPr/>
        <p:txBody>
          <a:bodyPr>
            <a:normAutofit/>
          </a:bodyPr>
          <a:lstStyle/>
          <a:p>
            <a:r>
              <a:rPr lang="en-US" sz="2000" dirty="0" smtClean="0"/>
              <a:t>Where is it used?</a:t>
            </a:r>
          </a:p>
          <a:p>
            <a:pPr lvl="1"/>
            <a:r>
              <a:rPr lang="en-US" sz="1800" dirty="0" smtClean="0"/>
              <a:t>In client-side JavaScript code in pages of remote web</a:t>
            </a:r>
          </a:p>
          <a:p>
            <a:pPr lvl="1"/>
            <a:endParaRPr lang="en-US" sz="1800" dirty="0" smtClean="0"/>
          </a:p>
          <a:p>
            <a:r>
              <a:rPr lang="en-US" sz="2000" dirty="0" smtClean="0"/>
              <a:t>When do you need it?</a:t>
            </a:r>
          </a:p>
          <a:p>
            <a:pPr lvl="1"/>
            <a:r>
              <a:rPr lang="en-US" sz="1800" dirty="0" smtClean="0"/>
              <a:t>To enable CSOM and REST API calls from browser to host web</a:t>
            </a:r>
          </a:p>
          <a:p>
            <a:pPr lvl="1"/>
            <a:r>
              <a:rPr lang="en-US" sz="1800" dirty="0" smtClean="0"/>
              <a:t>In scenarios where external app authentication is not possible</a:t>
            </a:r>
          </a:p>
          <a:p>
            <a:pPr lvl="1"/>
            <a:endParaRPr lang="en-US" sz="1800" dirty="0" smtClean="0"/>
          </a:p>
          <a:p>
            <a:r>
              <a:rPr lang="en-US" sz="2000" dirty="0" smtClean="0"/>
              <a:t>How does it work?</a:t>
            </a:r>
          </a:p>
          <a:p>
            <a:pPr lvl="1"/>
            <a:r>
              <a:rPr lang="en-US" sz="1800" dirty="0" smtClean="0"/>
              <a:t>You use SharePoint Cross Domain library to execute calls</a:t>
            </a:r>
          </a:p>
          <a:p>
            <a:pPr lvl="1"/>
            <a:r>
              <a:rPr lang="en-US" sz="1800" dirty="0" smtClean="0"/>
              <a:t>Calls are routed through app web which use internal app authentication</a:t>
            </a:r>
          </a:p>
          <a:p>
            <a:pPr lvl="1"/>
            <a:r>
              <a:rPr lang="en-US" sz="1800" dirty="0" smtClean="0"/>
              <a:t>Cross domain library calls proxy page to deal with cross-domain issues</a:t>
            </a:r>
          </a:p>
          <a:p>
            <a:pPr lvl="1"/>
            <a:endParaRPr lang="en-US" sz="1800" dirty="0"/>
          </a:p>
        </p:txBody>
      </p:sp>
    </p:spTree>
    <p:extLst>
      <p:ext uri="{BB962C8B-B14F-4D97-AF65-F5344CB8AC3E}">
        <p14:creationId xmlns:p14="http://schemas.microsoft.com/office/powerpoint/2010/main" val="134577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RestCrossDomain</a:t>
            </a:r>
            <a:r>
              <a:rPr lang="en-US" dirty="0" smtClean="0"/>
              <a:t> App Project</a:t>
            </a:r>
            <a:endParaRPr lang="en-US" dirty="0"/>
          </a:p>
        </p:txBody>
      </p:sp>
    </p:spTree>
    <p:extLst>
      <p:ext uri="{BB962C8B-B14F-4D97-AF65-F5344CB8AC3E}">
        <p14:creationId xmlns:p14="http://schemas.microsoft.com/office/powerpoint/2010/main" val="126831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Architecture </a:t>
            </a:r>
            <a:r>
              <a:rPr lang="en-US" dirty="0"/>
              <a:t>of a Provider-hosted Add-in</a:t>
            </a:r>
          </a:p>
          <a:p>
            <a:pPr>
              <a:buFont typeface="Wingdings" panose="05000000000000000000" pitchFamily="2" charset="2"/>
              <a:buChar char="ü"/>
            </a:pPr>
            <a:r>
              <a:rPr lang="en-US" dirty="0" smtClean="0"/>
              <a:t>Web </a:t>
            </a:r>
            <a:r>
              <a:rPr lang="en-US" dirty="0"/>
              <a:t>Forms </a:t>
            </a:r>
            <a:r>
              <a:rPr lang="en-US" dirty="0" smtClean="0"/>
              <a:t>Versus the </a:t>
            </a:r>
            <a:r>
              <a:rPr lang="en-US" dirty="0"/>
              <a:t>MVC Framework</a:t>
            </a:r>
          </a:p>
          <a:p>
            <a:pPr>
              <a:buFont typeface="Wingdings" panose="05000000000000000000" pitchFamily="2" charset="2"/>
              <a:buChar char="ü"/>
            </a:pPr>
            <a:r>
              <a:rPr lang="en-US" dirty="0" smtClean="0"/>
              <a:t>Using The SharePoint Chrome Control</a:t>
            </a:r>
            <a:endParaRPr lang="en-US" dirty="0"/>
          </a:p>
          <a:p>
            <a:pPr>
              <a:buFont typeface="Wingdings" panose="05000000000000000000" pitchFamily="2" charset="2"/>
              <a:buChar char="ü"/>
            </a:pPr>
            <a:r>
              <a:rPr lang="en-US" dirty="0" smtClean="0"/>
              <a:t>Working with the </a:t>
            </a:r>
            <a:r>
              <a:rPr lang="en-US" dirty="0"/>
              <a:t>Cross Domain Library</a:t>
            </a:r>
          </a:p>
          <a:p>
            <a:pPr>
              <a:buFont typeface="Wingdings" panose="05000000000000000000" pitchFamily="2" charset="2"/>
              <a:buChar char="Ø"/>
            </a:pPr>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2388780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mtClean="0"/>
              <a:t>Authentication and Authorization</a:t>
            </a:r>
            <a:endParaRPr lang="en-US" dirty="0"/>
          </a:p>
        </p:txBody>
      </p:sp>
      <p:sp>
        <p:nvSpPr>
          <p:cNvPr id="5" name="Rectangle 3"/>
          <p:cNvSpPr>
            <a:spLocks noGrp="1" noChangeArrowheads="1"/>
          </p:cNvSpPr>
          <p:nvPr>
            <p:ph idx="1"/>
          </p:nvPr>
        </p:nvSpPr>
        <p:spPr/>
        <p:txBody>
          <a:bodyPr/>
          <a:lstStyle/>
          <a:p>
            <a:r>
              <a:rPr lang="en-US" smtClean="0"/>
              <a:t>Authentication creates identity for principal</a:t>
            </a:r>
          </a:p>
          <a:p>
            <a:pPr lvl="1"/>
            <a:r>
              <a:rPr lang="en-US" smtClean="0"/>
              <a:t>SharePoint 2010 only supports user authentication</a:t>
            </a:r>
          </a:p>
          <a:p>
            <a:pPr lvl="1"/>
            <a:r>
              <a:rPr lang="en-US" smtClean="0"/>
              <a:t>SharePoint 2013 adds support to authenticate apps</a:t>
            </a:r>
          </a:p>
          <a:p>
            <a:pPr lvl="1"/>
            <a:r>
              <a:rPr lang="en-US" smtClean="0"/>
              <a:t>SharePoint apps are given first class identities</a:t>
            </a:r>
          </a:p>
          <a:p>
            <a:endParaRPr lang="en-US" smtClean="0"/>
          </a:p>
          <a:p>
            <a:r>
              <a:rPr lang="en-US" smtClean="0"/>
              <a:t>Authorization provides the access control</a:t>
            </a:r>
          </a:p>
          <a:p>
            <a:pPr lvl="1"/>
            <a:r>
              <a:rPr lang="en-US" smtClean="0"/>
              <a:t>Used to verify an principal has the proper permission</a:t>
            </a:r>
          </a:p>
          <a:p>
            <a:pPr lvl="1"/>
            <a:r>
              <a:rPr lang="en-US" smtClean="0"/>
              <a:t>SharePoint 2010 only supports user permissions</a:t>
            </a:r>
          </a:p>
          <a:p>
            <a:pPr lvl="1"/>
            <a:r>
              <a:rPr lang="en-US" smtClean="0"/>
              <a:t>SharePoint 2013 adds support for app permissions</a:t>
            </a:r>
            <a:endParaRPr lang="en-US" dirty="0"/>
          </a:p>
        </p:txBody>
      </p:sp>
    </p:spTree>
    <p:extLst>
      <p:ext uri="{BB962C8B-B14F-4D97-AF65-F5344CB8AC3E}">
        <p14:creationId xmlns:p14="http://schemas.microsoft.com/office/powerpoint/2010/main" val="1584335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Authentication</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Internal authentication is used if the following are true</a:t>
            </a:r>
            <a:endParaRPr lang="en-US" sz="2400" dirty="0"/>
          </a:p>
          <a:p>
            <a:pPr lvl="1"/>
            <a:r>
              <a:rPr lang="en-US" sz="2000" dirty="0" smtClean="0"/>
              <a:t>Incoming call targets a CSOM or REST API endpoint</a:t>
            </a:r>
          </a:p>
          <a:p>
            <a:pPr lvl="1"/>
            <a:r>
              <a:rPr lang="en-US" sz="2000" dirty="0" smtClean="0"/>
              <a:t>Incoming call carries claims token with established user </a:t>
            </a:r>
            <a:r>
              <a:rPr lang="en-US" sz="2000" dirty="0"/>
              <a:t>identity</a:t>
            </a:r>
          </a:p>
          <a:p>
            <a:pPr lvl="1"/>
            <a:r>
              <a:rPr lang="en-US" sz="2000" dirty="0"/>
              <a:t>Incoming </a:t>
            </a:r>
            <a:r>
              <a:rPr lang="en-US" sz="2000" dirty="0" smtClean="0"/>
              <a:t>call targets URL of an exiting app web</a:t>
            </a:r>
            <a:endParaRPr lang="en-US" sz="2000" dirty="0"/>
          </a:p>
          <a:p>
            <a:pPr lvl="1"/>
            <a:endParaRPr lang="en-US" sz="2000" dirty="0" smtClean="0"/>
          </a:p>
          <a:p>
            <a:r>
              <a:rPr lang="en-US" sz="2400" dirty="0" smtClean="0"/>
              <a:t>Important points about using internal authentication</a:t>
            </a:r>
            <a:endParaRPr lang="en-US" sz="2400" dirty="0"/>
          </a:p>
          <a:p>
            <a:pPr lvl="1"/>
            <a:r>
              <a:rPr lang="en-US" sz="2000" dirty="0"/>
              <a:t>It just works – no need to program in terms of access tokens</a:t>
            </a:r>
          </a:p>
          <a:p>
            <a:pPr lvl="1"/>
            <a:r>
              <a:rPr lang="en-US" sz="2000" dirty="0" smtClean="0"/>
              <a:t>It’s always used with client-side </a:t>
            </a:r>
            <a:r>
              <a:rPr lang="en-US" sz="2000" dirty="0"/>
              <a:t>calls from pages in the app </a:t>
            </a:r>
            <a:r>
              <a:rPr lang="en-US" sz="2000" dirty="0" smtClean="0"/>
              <a:t>web</a:t>
            </a:r>
          </a:p>
          <a:p>
            <a:pPr lvl="1"/>
            <a:r>
              <a:rPr lang="en-US" sz="2000" dirty="0" smtClean="0"/>
              <a:t>It can be used from remote web </a:t>
            </a:r>
            <a:r>
              <a:rPr lang="en-US" sz="2000" dirty="0"/>
              <a:t>pages </a:t>
            </a:r>
            <a:r>
              <a:rPr lang="en-US" sz="2000" dirty="0" smtClean="0"/>
              <a:t>using cross </a:t>
            </a:r>
            <a:r>
              <a:rPr lang="en-US" sz="2000" dirty="0"/>
              <a:t>domain </a:t>
            </a:r>
            <a:r>
              <a:rPr lang="en-US" sz="2000" dirty="0" smtClean="0"/>
              <a:t>library</a:t>
            </a:r>
          </a:p>
          <a:p>
            <a:pPr lvl="1"/>
            <a:r>
              <a:rPr lang="en-US" sz="2000" dirty="0" smtClean="0"/>
              <a:t>It does not support app-only authentication to elevate </a:t>
            </a:r>
            <a:r>
              <a:rPr lang="en-US" sz="2000" dirty="0" err="1" smtClean="0"/>
              <a:t>privledge</a:t>
            </a:r>
            <a:endParaRPr lang="en-US" sz="2000" dirty="0"/>
          </a:p>
        </p:txBody>
      </p:sp>
    </p:spTree>
    <p:extLst>
      <p:ext uri="{BB962C8B-B14F-4D97-AF65-F5344CB8AC3E}">
        <p14:creationId xmlns:p14="http://schemas.microsoft.com/office/powerpoint/2010/main" val="184601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External Authentication</a:t>
            </a:r>
            <a:endParaRPr lang="en-US" dirty="0"/>
          </a:p>
        </p:txBody>
      </p:sp>
      <p:sp>
        <p:nvSpPr>
          <p:cNvPr id="2" name="Text Placeholder 1"/>
          <p:cNvSpPr>
            <a:spLocks noGrp="1"/>
          </p:cNvSpPr>
          <p:nvPr>
            <p:ph type="body" sz="quarter" idx="1"/>
          </p:nvPr>
        </p:nvSpPr>
        <p:spPr>
          <a:xfrm>
            <a:off x="381000" y="1447800"/>
            <a:ext cx="8382000" cy="5181600"/>
          </a:xfrm>
        </p:spPr>
        <p:txBody>
          <a:bodyPr>
            <a:normAutofit/>
          </a:bodyPr>
          <a:lstStyle/>
          <a:p>
            <a:r>
              <a:rPr lang="en-US" sz="2400" dirty="0" smtClean="0"/>
              <a:t>In which scenarios does external authentication occur?</a:t>
            </a:r>
          </a:p>
          <a:p>
            <a:pPr lvl="1"/>
            <a:r>
              <a:rPr lang="en-US" sz="2000" dirty="0" smtClean="0"/>
              <a:t>When server-side code in the remote web issues CSOM or REST API calls against the SharePoint host</a:t>
            </a:r>
          </a:p>
          <a:p>
            <a:pPr lvl="1"/>
            <a:r>
              <a:rPr lang="en-US" sz="2000" dirty="0" smtClean="0"/>
              <a:t>Incoming calls free to target </a:t>
            </a:r>
            <a:r>
              <a:rPr lang="en-US" sz="2000" dirty="0"/>
              <a:t>host web and other sites in tenancy</a:t>
            </a:r>
          </a:p>
          <a:p>
            <a:pPr marL="0" indent="0">
              <a:buNone/>
            </a:pPr>
            <a:endParaRPr lang="en-US" sz="2400" dirty="0" smtClean="0"/>
          </a:p>
          <a:p>
            <a:r>
              <a:rPr lang="en-US" sz="2400" dirty="0" smtClean="0"/>
              <a:t>How does it work?</a:t>
            </a:r>
          </a:p>
          <a:p>
            <a:pPr lvl="1"/>
            <a:r>
              <a:rPr lang="en-US" sz="2000" dirty="0" smtClean="0"/>
              <a:t>App code must written to create and manage access tokens</a:t>
            </a:r>
          </a:p>
          <a:p>
            <a:pPr lvl="1"/>
            <a:r>
              <a:rPr lang="en-US" sz="2000" dirty="0" smtClean="0"/>
              <a:t>Access token carries app identity</a:t>
            </a:r>
          </a:p>
          <a:p>
            <a:pPr lvl="1"/>
            <a:r>
              <a:rPr lang="en-US" sz="2000" dirty="0"/>
              <a:t>Access token can (and usually does) carry user identity as well</a:t>
            </a:r>
          </a:p>
          <a:p>
            <a:pPr lvl="1"/>
            <a:r>
              <a:rPr lang="en-US" sz="2000" dirty="0" smtClean="0"/>
              <a:t>App must transmit access token when calling to SharePoint</a:t>
            </a:r>
          </a:p>
        </p:txBody>
      </p:sp>
    </p:spTree>
    <p:extLst>
      <p:ext uri="{BB962C8B-B14F-4D97-AF65-F5344CB8AC3E}">
        <p14:creationId xmlns:p14="http://schemas.microsoft.com/office/powerpoint/2010/main" val="388353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a:t>
            </a:r>
            <a:endParaRPr lang="en-US" dirty="0"/>
          </a:p>
        </p:txBody>
      </p:sp>
      <p:sp>
        <p:nvSpPr>
          <p:cNvPr id="3" name="Content Placeholder 2"/>
          <p:cNvSpPr>
            <a:spLocks noGrp="1"/>
          </p:cNvSpPr>
          <p:nvPr>
            <p:ph idx="1"/>
          </p:nvPr>
        </p:nvSpPr>
        <p:spPr/>
        <p:txBody>
          <a:bodyPr/>
          <a:lstStyle/>
          <a:p>
            <a:r>
              <a:rPr lang="en-US" dirty="0" smtClean="0"/>
              <a:t>Developer responsible for deploying remote web</a:t>
            </a:r>
            <a:endParaRPr lang="en-US" dirty="0"/>
          </a:p>
          <a:p>
            <a:pPr lvl="1"/>
            <a:r>
              <a:rPr lang="en-US" dirty="0"/>
              <a:t>App </a:t>
            </a:r>
            <a:r>
              <a:rPr lang="en-US" dirty="0" smtClean="0"/>
              <a:t>deployed </a:t>
            </a:r>
            <a:r>
              <a:rPr lang="en-US" dirty="0"/>
              <a:t>to remote web on remote web server</a:t>
            </a:r>
          </a:p>
          <a:p>
            <a:pPr lvl="1"/>
            <a:r>
              <a:rPr lang="en-US" dirty="0"/>
              <a:t>Developer deploys remote web prior to app installation</a:t>
            </a:r>
          </a:p>
          <a:p>
            <a:pPr lvl="1"/>
            <a:r>
              <a:rPr lang="en-US" dirty="0"/>
              <a:t>Developer often required to deploy database as well</a:t>
            </a:r>
          </a:p>
          <a:p>
            <a:endParaRPr lang="en-US" dirty="0"/>
          </a:p>
        </p:txBody>
      </p:sp>
      <p:pic>
        <p:nvPicPr>
          <p:cNvPr id="6" name="Picture 5"/>
          <p:cNvPicPr>
            <a:picLocks noChangeAspect="1"/>
          </p:cNvPicPr>
          <p:nvPr/>
        </p:nvPicPr>
        <p:blipFill>
          <a:blip r:embed="rId3"/>
          <a:stretch>
            <a:fillRect/>
          </a:stretch>
        </p:blipFill>
        <p:spPr>
          <a:xfrm>
            <a:off x="853874" y="3429000"/>
            <a:ext cx="7436251" cy="2414000"/>
          </a:xfrm>
          <a:prstGeom prst="rect">
            <a:avLst/>
          </a:prstGeom>
        </p:spPr>
      </p:pic>
    </p:spTree>
    <p:extLst>
      <p:ext uri="{BB962C8B-B14F-4D97-AF65-F5344CB8AC3E}">
        <p14:creationId xmlns:p14="http://schemas.microsoft.com/office/powerpoint/2010/main" val="360022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SharePoint 2013 Authentication Flow</a:t>
            </a:r>
            <a:endParaRPr lang="en-US" dirty="0"/>
          </a:p>
        </p:txBody>
      </p:sp>
      <p:pic>
        <p:nvPicPr>
          <p:cNvPr id="2" name="Picture 1"/>
          <p:cNvPicPr>
            <a:picLocks noChangeAspect="1"/>
          </p:cNvPicPr>
          <p:nvPr/>
        </p:nvPicPr>
        <p:blipFill>
          <a:blip r:embed="rId3"/>
          <a:stretch>
            <a:fillRect/>
          </a:stretch>
        </p:blipFill>
        <p:spPr>
          <a:xfrm>
            <a:off x="838200" y="1143000"/>
            <a:ext cx="7010400" cy="5443879"/>
          </a:xfrm>
          <a:prstGeom prst="rect">
            <a:avLst/>
          </a:prstGeom>
        </p:spPr>
      </p:pic>
    </p:spTree>
    <p:extLst>
      <p:ext uri="{BB962C8B-B14F-4D97-AF65-F5344CB8AC3E}">
        <p14:creationId xmlns:p14="http://schemas.microsoft.com/office/powerpoint/2010/main" val="1144033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OAuth Protocol Flow in SharePoint 2013</a:t>
            </a:r>
            <a:endParaRPr lang="en-US" dirty="0"/>
          </a:p>
        </p:txBody>
      </p:sp>
      <p:cxnSp>
        <p:nvCxnSpPr>
          <p:cNvPr id="7" name="Straight Arrow Connector 6"/>
          <p:cNvCxnSpPr/>
          <p:nvPr/>
        </p:nvCxnSpPr>
        <p:spPr>
          <a:xfrm flipV="1">
            <a:off x="1364867" y="2540540"/>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669921" y="267516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1</a:t>
            </a:r>
          </a:p>
        </p:txBody>
      </p:sp>
      <p:cxnSp>
        <p:nvCxnSpPr>
          <p:cNvPr id="11" name="Straight Arrow Connector 10"/>
          <p:cNvCxnSpPr/>
          <p:nvPr/>
        </p:nvCxnSpPr>
        <p:spPr>
          <a:xfrm flipV="1">
            <a:off x="1372817" y="2876268"/>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99050" y="3044132"/>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4</a:t>
            </a:r>
          </a:p>
        </p:txBody>
      </p:sp>
      <p:cxnSp>
        <p:nvCxnSpPr>
          <p:cNvPr id="13" name="Straight Arrow Connector 12"/>
          <p:cNvCxnSpPr/>
          <p:nvPr/>
        </p:nvCxnSpPr>
        <p:spPr>
          <a:xfrm>
            <a:off x="3352463" y="2856217"/>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67473" y="2520490"/>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670322" y="3026678"/>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3</a:t>
            </a:r>
          </a:p>
        </p:txBody>
      </p:sp>
      <p:sp>
        <p:nvSpPr>
          <p:cNvPr id="14" name="Oval 13"/>
          <p:cNvSpPr/>
          <p:nvPr/>
        </p:nvSpPr>
        <p:spPr>
          <a:xfrm>
            <a:off x="3671638" y="265511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2</a:t>
            </a:r>
          </a:p>
        </p:txBody>
      </p:sp>
      <p:cxnSp>
        <p:nvCxnSpPr>
          <p:cNvPr id="19" name="Straight Arrow Connector 18"/>
          <p:cNvCxnSpPr/>
          <p:nvPr/>
        </p:nvCxnSpPr>
        <p:spPr>
          <a:xfrm>
            <a:off x="1342229" y="4254264"/>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57239" y="3918536"/>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61403" y="4086400"/>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5</a:t>
            </a:r>
          </a:p>
        </p:txBody>
      </p:sp>
      <p:cxnSp>
        <p:nvCxnSpPr>
          <p:cNvPr id="23" name="Straight Arrow Connector 22"/>
          <p:cNvCxnSpPr/>
          <p:nvPr/>
        </p:nvCxnSpPr>
        <p:spPr>
          <a:xfrm flipV="1">
            <a:off x="3362774" y="3920346"/>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81948" y="408820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6</a:t>
            </a:r>
          </a:p>
        </p:txBody>
      </p:sp>
      <p:cxnSp>
        <p:nvCxnSpPr>
          <p:cNvPr id="25" name="Straight Arrow Connector 24"/>
          <p:cNvCxnSpPr/>
          <p:nvPr/>
        </p:nvCxnSpPr>
        <p:spPr>
          <a:xfrm flipV="1">
            <a:off x="3377784" y="4256073"/>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696958" y="4423937"/>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7</a:t>
            </a:r>
          </a:p>
        </p:txBody>
      </p:sp>
      <p:cxnSp>
        <p:nvCxnSpPr>
          <p:cNvPr id="27" name="Straight Arrow Connector 26"/>
          <p:cNvCxnSpPr/>
          <p:nvPr/>
        </p:nvCxnSpPr>
        <p:spPr>
          <a:xfrm flipH="1">
            <a:off x="2658163" y="3215064"/>
            <a:ext cx="1" cy="84703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39725" y="3253936"/>
            <a:ext cx="1" cy="80815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38054"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9</a:t>
            </a:r>
          </a:p>
        </p:txBody>
      </p:sp>
      <p:sp>
        <p:nvSpPr>
          <p:cNvPr id="30" name="Oval 29"/>
          <p:cNvSpPr/>
          <p:nvPr/>
        </p:nvSpPr>
        <p:spPr>
          <a:xfrm>
            <a:off x="2549430"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8</a:t>
            </a:r>
          </a:p>
        </p:txBody>
      </p:sp>
      <p:sp>
        <p:nvSpPr>
          <p:cNvPr id="36" name="Oval 35"/>
          <p:cNvSpPr/>
          <p:nvPr/>
        </p:nvSpPr>
        <p:spPr>
          <a:xfrm>
            <a:off x="1673830" y="4428704"/>
            <a:ext cx="235119" cy="247119"/>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050" b="1" dirty="0">
                <a:solidFill>
                  <a:prstClr val="black"/>
                </a:solidFill>
              </a:rPr>
              <a:t>10</a:t>
            </a:r>
          </a:p>
        </p:txBody>
      </p:sp>
      <p:sp>
        <p:nvSpPr>
          <p:cNvPr id="37" name="Rectangle 36"/>
          <p:cNvSpPr/>
          <p:nvPr/>
        </p:nvSpPr>
        <p:spPr bwMode="auto">
          <a:xfrm>
            <a:off x="2237708" y="2247635"/>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Content Server</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SharePoint 2013</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8" name="Rectangle 37"/>
          <p:cNvSpPr/>
          <p:nvPr/>
        </p:nvSpPr>
        <p:spPr bwMode="auto">
          <a:xfrm>
            <a:off x="228037" y="3106752"/>
            <a:ext cx="1078929" cy="11130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User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desktop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laptop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mobile device</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tablet or </a:t>
            </a:r>
            <a:r>
              <a:rPr lang="en-US" sz="825" i="1" dirty="0" err="1">
                <a:gradFill>
                  <a:gsLst>
                    <a:gs pos="0">
                      <a:srgbClr val="FFFFFF"/>
                    </a:gs>
                    <a:gs pos="100000">
                      <a:srgbClr val="FFFFFF"/>
                    </a:gs>
                  </a:gsLst>
                  <a:lin ang="5400000" scaled="0"/>
                </a:gradFill>
                <a:latin typeface="Arial" pitchFamily="34" charset="0"/>
                <a:cs typeface="Arial" pitchFamily="34" charset="0"/>
              </a:rPr>
              <a:t>iPad</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9" name="Rectangle 38"/>
          <p:cNvSpPr/>
          <p:nvPr/>
        </p:nvSpPr>
        <p:spPr bwMode="auto">
          <a:xfrm>
            <a:off x="2232999" y="4153301"/>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Client App</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685757" fontAlgn="base">
              <a:spcBef>
                <a:spcPct val="0"/>
              </a:spcBef>
              <a:spcAft>
                <a:spcPct val="0"/>
              </a:spcAft>
            </a:pPr>
            <a:endParaRPr lang="en-US" sz="825" i="1" dirty="0">
              <a:gradFill>
                <a:gsLst>
                  <a:gs pos="0">
                    <a:srgbClr val="FFFFFF"/>
                  </a:gs>
                  <a:gs pos="100000">
                    <a:srgbClr val="FFFFFF"/>
                  </a:gs>
                </a:gsLst>
                <a:lin ang="5400000" scaled="0"/>
              </a:gradFill>
              <a:latin typeface="Arial" pitchFamily="34" charset="0"/>
              <a:cs typeface="Arial" pitchFamily="34" charset="0"/>
            </a:endParaRPr>
          </a:p>
          <a:p>
            <a:pPr algn="ctr" defTabSz="685757" fontAlgn="base">
              <a:spcBef>
                <a:spcPct val="0"/>
              </a:spcBef>
              <a:spcAft>
                <a:spcPct val="0"/>
              </a:spcAft>
            </a:pP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3" name="Rectangle 42"/>
          <p:cNvSpPr/>
          <p:nvPr/>
        </p:nvSpPr>
        <p:spPr bwMode="auto">
          <a:xfrm>
            <a:off x="4271589" y="3154017"/>
            <a:ext cx="1447990" cy="10393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Authentication Server</a:t>
            </a:r>
          </a:p>
          <a:p>
            <a:pP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Trusted ACS server that authenticates applications and creates OAuth tokens</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5" name="Oval 44"/>
          <p:cNvSpPr/>
          <p:nvPr/>
        </p:nvSpPr>
        <p:spPr>
          <a:xfrm>
            <a:off x="6174006" y="197859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1</a:t>
            </a:r>
          </a:p>
        </p:txBody>
      </p:sp>
      <p:sp>
        <p:nvSpPr>
          <p:cNvPr id="46" name="TextBox 45"/>
          <p:cNvSpPr txBox="1"/>
          <p:nvPr/>
        </p:nvSpPr>
        <p:spPr>
          <a:xfrm>
            <a:off x="6504897" y="203760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authenticates user using claims</a:t>
            </a:r>
          </a:p>
        </p:txBody>
      </p:sp>
      <p:sp>
        <p:nvSpPr>
          <p:cNvPr id="47" name="Oval 46"/>
          <p:cNvSpPr/>
          <p:nvPr/>
        </p:nvSpPr>
        <p:spPr>
          <a:xfrm>
            <a:off x="6174006" y="224650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2</a:t>
            </a:r>
          </a:p>
        </p:txBody>
      </p:sp>
      <p:sp>
        <p:nvSpPr>
          <p:cNvPr id="48" name="TextBox 47"/>
          <p:cNvSpPr txBox="1"/>
          <p:nvPr/>
        </p:nvSpPr>
        <p:spPr>
          <a:xfrm>
            <a:off x="6504897" y="2293883"/>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requests context token for user</a:t>
            </a:r>
          </a:p>
        </p:txBody>
      </p:sp>
      <p:sp>
        <p:nvSpPr>
          <p:cNvPr id="49" name="Oval 48"/>
          <p:cNvSpPr/>
          <p:nvPr/>
        </p:nvSpPr>
        <p:spPr>
          <a:xfrm>
            <a:off x="6174006" y="2522953"/>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3</a:t>
            </a:r>
          </a:p>
        </p:txBody>
      </p:sp>
      <p:sp>
        <p:nvSpPr>
          <p:cNvPr id="50" name="TextBox 49"/>
          <p:cNvSpPr txBox="1"/>
          <p:nvPr/>
        </p:nvSpPr>
        <p:spPr>
          <a:xfrm>
            <a:off x="6504897" y="256841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context token</a:t>
            </a:r>
          </a:p>
        </p:txBody>
      </p:sp>
      <p:sp>
        <p:nvSpPr>
          <p:cNvPr id="51" name="Oval 50"/>
          <p:cNvSpPr/>
          <p:nvPr/>
        </p:nvSpPr>
        <p:spPr>
          <a:xfrm>
            <a:off x="6180118" y="278915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4</a:t>
            </a:r>
          </a:p>
        </p:txBody>
      </p:sp>
      <p:sp>
        <p:nvSpPr>
          <p:cNvPr id="52" name="TextBox 51"/>
          <p:cNvSpPr txBox="1"/>
          <p:nvPr/>
        </p:nvSpPr>
        <p:spPr>
          <a:xfrm>
            <a:off x="6504897" y="282119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pass context token to User</a:t>
            </a:r>
          </a:p>
        </p:txBody>
      </p:sp>
      <p:sp>
        <p:nvSpPr>
          <p:cNvPr id="53" name="Oval 52"/>
          <p:cNvSpPr/>
          <p:nvPr/>
        </p:nvSpPr>
        <p:spPr>
          <a:xfrm>
            <a:off x="6174006" y="3065602"/>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5</a:t>
            </a:r>
          </a:p>
        </p:txBody>
      </p:sp>
      <p:sp>
        <p:nvSpPr>
          <p:cNvPr id="54" name="TextBox 53"/>
          <p:cNvSpPr txBox="1"/>
          <p:nvPr/>
        </p:nvSpPr>
        <p:spPr>
          <a:xfrm>
            <a:off x="6504897" y="3104694"/>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User POSTS to app passing context token</a:t>
            </a:r>
          </a:p>
        </p:txBody>
      </p:sp>
      <p:sp>
        <p:nvSpPr>
          <p:cNvPr id="55" name="Oval 54"/>
          <p:cNvSpPr/>
          <p:nvPr/>
        </p:nvSpPr>
        <p:spPr>
          <a:xfrm>
            <a:off x="6179231" y="3382425"/>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6</a:t>
            </a:r>
          </a:p>
        </p:txBody>
      </p:sp>
      <p:sp>
        <p:nvSpPr>
          <p:cNvPr id="56" name="TextBox 55"/>
          <p:cNvSpPr txBox="1"/>
          <p:nvPr/>
        </p:nvSpPr>
        <p:spPr>
          <a:xfrm>
            <a:off x="6507561" y="334849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is able to pull refresh token out</a:t>
            </a:r>
          </a:p>
          <a:p>
            <a:r>
              <a:rPr lang="en-US" sz="900" dirty="0">
                <a:gradFill>
                  <a:gsLst>
                    <a:gs pos="0">
                      <a:schemeClr val="tx1"/>
                    </a:gs>
                    <a:gs pos="86000">
                      <a:schemeClr val="tx1"/>
                    </a:gs>
                  </a:gsLst>
                  <a:lin ang="5400000" scaled="0"/>
                </a:gradFill>
                <a:latin typeface="Arial" pitchFamily="34" charset="0"/>
                <a:cs typeface="Arial" pitchFamily="34" charset="0"/>
              </a:rPr>
              <a:t>of context token. Client app then passes </a:t>
            </a:r>
          </a:p>
          <a:p>
            <a:r>
              <a:rPr lang="en-US" sz="900" dirty="0">
                <a:gradFill>
                  <a:gsLst>
                    <a:gs pos="0">
                      <a:schemeClr val="tx1"/>
                    </a:gs>
                    <a:gs pos="86000">
                      <a:schemeClr val="tx1"/>
                    </a:gs>
                  </a:gsLst>
                  <a:lin ang="5400000" scaled="0"/>
                </a:gradFill>
                <a:latin typeface="Arial" pitchFamily="34" charset="0"/>
                <a:cs typeface="Arial" pitchFamily="34" charset="0"/>
              </a:rPr>
              <a:t>refresh token to ACS to request OAuth token</a:t>
            </a:r>
          </a:p>
        </p:txBody>
      </p:sp>
      <p:sp>
        <p:nvSpPr>
          <p:cNvPr id="57" name="Oval 56"/>
          <p:cNvSpPr/>
          <p:nvPr/>
        </p:nvSpPr>
        <p:spPr>
          <a:xfrm>
            <a:off x="6173926" y="382303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7</a:t>
            </a:r>
          </a:p>
        </p:txBody>
      </p:sp>
      <p:sp>
        <p:nvSpPr>
          <p:cNvPr id="58" name="TextBox 57"/>
          <p:cNvSpPr txBox="1"/>
          <p:nvPr/>
        </p:nvSpPr>
        <p:spPr>
          <a:xfrm>
            <a:off x="6507028" y="384806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OAuth token to client app</a:t>
            </a:r>
          </a:p>
        </p:txBody>
      </p:sp>
      <p:sp>
        <p:nvSpPr>
          <p:cNvPr id="59" name="Oval 58"/>
          <p:cNvSpPr/>
          <p:nvPr/>
        </p:nvSpPr>
        <p:spPr>
          <a:xfrm>
            <a:off x="6182354" y="4164744"/>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8</a:t>
            </a:r>
          </a:p>
        </p:txBody>
      </p:sp>
      <p:sp>
        <p:nvSpPr>
          <p:cNvPr id="60" name="TextBox 59"/>
          <p:cNvSpPr txBox="1"/>
          <p:nvPr/>
        </p:nvSpPr>
        <p:spPr>
          <a:xfrm>
            <a:off x="6507561" y="415330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makes CSOM/REST calls to </a:t>
            </a:r>
            <a:br>
              <a:rPr lang="en-US" sz="900" dirty="0">
                <a:gradFill>
                  <a:gsLst>
                    <a:gs pos="0">
                      <a:schemeClr val="tx1"/>
                    </a:gs>
                    <a:gs pos="86000">
                      <a:schemeClr val="tx1"/>
                    </a:gs>
                  </a:gsLst>
                  <a:lin ang="5400000" scaled="0"/>
                </a:gradFill>
                <a:latin typeface="Arial" pitchFamily="34" charset="0"/>
                <a:cs typeface="Arial" pitchFamily="34" charset="0"/>
              </a:rPr>
            </a:br>
            <a:r>
              <a:rPr lang="en-US" sz="900" dirty="0">
                <a:gradFill>
                  <a:gsLst>
                    <a:gs pos="0">
                      <a:schemeClr val="tx1"/>
                    </a:gs>
                    <a:gs pos="86000">
                      <a:schemeClr val="tx1"/>
                    </a:gs>
                  </a:gsLst>
                  <a:lin ang="5400000" scaled="0"/>
                </a:gradFill>
                <a:latin typeface="Arial" pitchFamily="34" charset="0"/>
                <a:cs typeface="Arial" pitchFamily="34" charset="0"/>
              </a:rPr>
              <a:t>SharePoint site passing OAuth token</a:t>
            </a:r>
          </a:p>
        </p:txBody>
      </p:sp>
      <p:sp>
        <p:nvSpPr>
          <p:cNvPr id="61" name="Oval 60"/>
          <p:cNvSpPr/>
          <p:nvPr/>
        </p:nvSpPr>
        <p:spPr>
          <a:xfrm>
            <a:off x="6172201" y="447377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9</a:t>
            </a:r>
          </a:p>
        </p:txBody>
      </p:sp>
      <p:sp>
        <p:nvSpPr>
          <p:cNvPr id="62" name="TextBox 61"/>
          <p:cNvSpPr txBox="1"/>
          <p:nvPr/>
        </p:nvSpPr>
        <p:spPr>
          <a:xfrm>
            <a:off x="6507561" y="453792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returns site content to app</a:t>
            </a:r>
          </a:p>
        </p:txBody>
      </p:sp>
      <p:sp>
        <p:nvSpPr>
          <p:cNvPr id="63" name="Oval 62"/>
          <p:cNvSpPr/>
          <p:nvPr/>
        </p:nvSpPr>
        <p:spPr>
          <a:xfrm>
            <a:off x="6172200" y="476517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788" b="1" dirty="0">
                <a:solidFill>
                  <a:prstClr val="black"/>
                </a:solidFill>
                <a:latin typeface="Arial" pitchFamily="34" charset="0"/>
                <a:cs typeface="Arial" pitchFamily="34" charset="0"/>
              </a:rPr>
              <a:t>10</a:t>
            </a:r>
          </a:p>
        </p:txBody>
      </p:sp>
      <p:sp>
        <p:nvSpPr>
          <p:cNvPr id="64" name="TextBox 63"/>
          <p:cNvSpPr txBox="1"/>
          <p:nvPr/>
        </p:nvSpPr>
        <p:spPr>
          <a:xfrm>
            <a:off x="6507561" y="481216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returns HTML to user device</a:t>
            </a:r>
          </a:p>
        </p:txBody>
      </p:sp>
    </p:spTree>
    <p:extLst>
      <p:ext uri="{BB962C8B-B14F-4D97-AF65-F5344CB8AC3E}">
        <p14:creationId xmlns:p14="http://schemas.microsoft.com/office/powerpoint/2010/main" val="2535318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2" grpId="0" animBg="1"/>
      <p:bldP spid="16" grpId="0" animBg="1"/>
      <p:bldP spid="14" grpId="0" animBg="1"/>
      <p:bldP spid="22" grpId="0" animBg="1"/>
      <p:bldP spid="24" grpId="0" animBg="1"/>
      <p:bldP spid="26" grpId="0" animBg="1"/>
      <p:bldP spid="29" grpId="0" animBg="1"/>
      <p:bldP spid="30" grpId="0" animBg="1"/>
      <p:bldP spid="36" grpId="0" animBg="1"/>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Tokens used in OAuth</a:t>
            </a:r>
            <a:endParaRPr lang="en-US" dirty="0"/>
          </a:p>
        </p:txBody>
      </p:sp>
      <p:sp>
        <p:nvSpPr>
          <p:cNvPr id="2" name="Text Placeholder 1"/>
          <p:cNvSpPr>
            <a:spLocks noGrp="1"/>
          </p:cNvSpPr>
          <p:nvPr>
            <p:ph idx="1"/>
          </p:nvPr>
        </p:nvSpPr>
        <p:spPr>
          <a:prstGeom prst="rect">
            <a:avLst/>
          </a:prstGeom>
        </p:spPr>
        <p:txBody>
          <a:bodyPr/>
          <a:lstStyle/>
          <a:p>
            <a:r>
              <a:rPr lang="en-US" dirty="0" smtClean="0"/>
              <a:t>Context Token</a:t>
            </a:r>
          </a:p>
          <a:p>
            <a:pPr lvl="1"/>
            <a:r>
              <a:rPr lang="en-US" dirty="0" smtClean="0"/>
              <a:t>Contextual information passed to app</a:t>
            </a:r>
          </a:p>
          <a:p>
            <a:r>
              <a:rPr lang="en-US" dirty="0" smtClean="0"/>
              <a:t>Refresh Token</a:t>
            </a:r>
          </a:p>
          <a:p>
            <a:pPr lvl="1"/>
            <a:r>
              <a:rPr lang="en-US" dirty="0" smtClean="0"/>
              <a:t>Used by client app to acquire an access token</a:t>
            </a:r>
          </a:p>
          <a:p>
            <a:r>
              <a:rPr lang="en-US" dirty="0"/>
              <a:t>Access </a:t>
            </a:r>
            <a:r>
              <a:rPr lang="en-US" dirty="0" smtClean="0"/>
              <a:t>Token</a:t>
            </a:r>
          </a:p>
          <a:p>
            <a:pPr lvl="1"/>
            <a:r>
              <a:rPr lang="en-US" dirty="0" smtClean="0"/>
              <a:t>Token passed to SharePoint to app when using external authentication</a:t>
            </a:r>
            <a:endParaRPr lang="en-US" dirty="0"/>
          </a:p>
          <a:p>
            <a:r>
              <a:rPr lang="en-US" dirty="0" smtClean="0"/>
              <a:t>Authorization Code</a:t>
            </a:r>
          </a:p>
          <a:p>
            <a:pPr lvl="1"/>
            <a:r>
              <a:rPr lang="en-US" dirty="0" smtClean="0"/>
              <a:t>Used to register an app with on the fly permissions</a:t>
            </a:r>
            <a:endParaRPr lang="en-US" dirty="0"/>
          </a:p>
        </p:txBody>
      </p:sp>
    </p:spTree>
    <p:extLst>
      <p:ext uri="{BB962C8B-B14F-4D97-AF65-F5344CB8AC3E}">
        <p14:creationId xmlns:p14="http://schemas.microsoft.com/office/powerpoint/2010/main" val="1611437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Apps that use </a:t>
            </a:r>
            <a:r>
              <a:rPr lang="en-US" dirty="0" smtClean="0"/>
              <a:t>OAuth</a:t>
            </a:r>
            <a:endParaRPr lang="en-US" dirty="0"/>
          </a:p>
        </p:txBody>
      </p:sp>
      <p:sp>
        <p:nvSpPr>
          <p:cNvPr id="2" name="Text Placeholder 1"/>
          <p:cNvSpPr>
            <a:spLocks noGrp="1"/>
          </p:cNvSpPr>
          <p:nvPr>
            <p:ph idx="1"/>
          </p:nvPr>
        </p:nvSpPr>
        <p:spPr>
          <a:prstGeom prst="rect">
            <a:avLst/>
          </a:prstGeom>
        </p:spPr>
        <p:txBody>
          <a:bodyPr>
            <a:normAutofit/>
          </a:bodyPr>
          <a:lstStyle/>
          <a:p>
            <a:pPr marL="0" indent="0">
              <a:buNone/>
            </a:pPr>
            <a:r>
              <a:rPr lang="en-US" sz="2400" dirty="0" smtClean="0"/>
              <a:t>What's </a:t>
            </a:r>
            <a:r>
              <a:rPr lang="en-US" sz="2400" dirty="0" smtClean="0"/>
              <a:t>an </a:t>
            </a:r>
            <a:r>
              <a:rPr lang="en-US" sz="2400" dirty="0" smtClean="0"/>
              <a:t>OAuth access </a:t>
            </a:r>
            <a:r>
              <a:rPr lang="en-US" sz="2400" dirty="0" smtClean="0"/>
              <a:t>token?</a:t>
            </a:r>
          </a:p>
          <a:p>
            <a:pPr lvl="1"/>
            <a:r>
              <a:rPr lang="en-US" sz="2000" dirty="0" smtClean="0"/>
              <a:t>Access </a:t>
            </a:r>
            <a:r>
              <a:rPr lang="en-US" sz="2000" dirty="0"/>
              <a:t>token created </a:t>
            </a:r>
            <a:r>
              <a:rPr lang="en-US" sz="2000" dirty="0" smtClean="0"/>
              <a:t>using format in OAuth2 specification</a:t>
            </a:r>
          </a:p>
          <a:p>
            <a:pPr lvl="1"/>
            <a:r>
              <a:rPr lang="en-US" sz="2000" dirty="0" smtClean="0"/>
              <a:t>Access </a:t>
            </a:r>
            <a:r>
              <a:rPr lang="en-US" sz="2000" dirty="0" smtClean="0"/>
              <a:t>token contains app identity (client ID)</a:t>
            </a:r>
          </a:p>
          <a:p>
            <a:pPr lvl="1"/>
            <a:r>
              <a:rPr lang="en-US" sz="2000" dirty="0" smtClean="0"/>
              <a:t>Access </a:t>
            </a:r>
            <a:r>
              <a:rPr lang="en-US" sz="2000" dirty="0"/>
              <a:t>token contains </a:t>
            </a:r>
            <a:r>
              <a:rPr lang="en-US" sz="2000" dirty="0" smtClean="0"/>
              <a:t>issuer identity (issuer ID</a:t>
            </a:r>
            <a:r>
              <a:rPr lang="en-US" sz="2000" dirty="0"/>
              <a:t>)</a:t>
            </a:r>
          </a:p>
          <a:p>
            <a:pPr lvl="1"/>
            <a:r>
              <a:rPr lang="en-US" sz="2000" dirty="0" smtClean="0"/>
              <a:t>Access </a:t>
            </a:r>
            <a:r>
              <a:rPr lang="en-US" sz="2000" dirty="0" smtClean="0"/>
              <a:t>token can optionally include user </a:t>
            </a:r>
            <a:r>
              <a:rPr lang="en-US" sz="2000" dirty="0" smtClean="0"/>
              <a:t>identity</a:t>
            </a:r>
            <a:endParaRPr lang="en-US" sz="2000" dirty="0" smtClean="0"/>
          </a:p>
        </p:txBody>
      </p:sp>
    </p:spTree>
    <p:extLst>
      <p:ext uri="{BB962C8B-B14F-4D97-AF65-F5344CB8AC3E}">
        <p14:creationId xmlns:p14="http://schemas.microsoft.com/office/powerpoint/2010/main" val="916930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Access Tokens</a:t>
            </a:r>
            <a:endParaRPr lang="en-US" dirty="0"/>
          </a:p>
        </p:txBody>
      </p:sp>
      <p:sp>
        <p:nvSpPr>
          <p:cNvPr id="3" name="Content Placeholder 2"/>
          <p:cNvSpPr>
            <a:spLocks noGrp="1"/>
          </p:cNvSpPr>
          <p:nvPr>
            <p:ph idx="1"/>
          </p:nvPr>
        </p:nvSpPr>
        <p:spPr/>
        <p:txBody>
          <a:bodyPr>
            <a:normAutofit/>
          </a:bodyPr>
          <a:lstStyle/>
          <a:p>
            <a:r>
              <a:rPr lang="en-US" sz="2400" dirty="0" smtClean="0"/>
              <a:t>Visual Studio adds two utility helpful classes</a:t>
            </a:r>
          </a:p>
          <a:p>
            <a:pPr lvl="1"/>
            <a:r>
              <a:rPr lang="en-US" sz="2000" dirty="0" smtClean="0"/>
              <a:t>TokenHelper </a:t>
            </a:r>
            <a:r>
              <a:rPr lang="en-US" sz="1600" i="1" dirty="0" smtClean="0">
                <a:solidFill>
                  <a:srgbClr val="9F002D"/>
                </a:solidFill>
              </a:rPr>
              <a:t>(it's been around since VS 2012)</a:t>
            </a:r>
            <a:endParaRPr lang="en-US" sz="2000" i="1" dirty="0" smtClean="0">
              <a:solidFill>
                <a:srgbClr val="9F002D"/>
              </a:solidFill>
            </a:endParaRPr>
          </a:p>
          <a:p>
            <a:pPr lvl="1"/>
            <a:r>
              <a:rPr lang="en-US" sz="2000" dirty="0" err="1" smtClean="0"/>
              <a:t>SharePointContext</a:t>
            </a:r>
            <a:r>
              <a:rPr lang="en-US" sz="2000" dirty="0" smtClean="0"/>
              <a:t> </a:t>
            </a:r>
            <a:r>
              <a:rPr lang="en-US" sz="1600" i="1" dirty="0" smtClean="0">
                <a:solidFill>
                  <a:srgbClr val="9F002D"/>
                </a:solidFill>
              </a:rPr>
              <a:t>(this is new with Visual Studio 2013)</a:t>
            </a:r>
            <a:endParaRPr lang="en-US" sz="2000" i="1" dirty="0">
              <a:solidFill>
                <a:srgbClr val="9F002D"/>
              </a:solidFill>
            </a:endParaRPr>
          </a:p>
        </p:txBody>
      </p:sp>
      <p:pic>
        <p:nvPicPr>
          <p:cNvPr id="15" name="Picture 14"/>
          <p:cNvPicPr>
            <a:picLocks noChangeAspect="1"/>
          </p:cNvPicPr>
          <p:nvPr/>
        </p:nvPicPr>
        <p:blipFill>
          <a:blip r:embed="rId2"/>
          <a:stretch>
            <a:fillRect/>
          </a:stretch>
        </p:blipFill>
        <p:spPr>
          <a:xfrm>
            <a:off x="1143000" y="2895600"/>
            <a:ext cx="5345907" cy="952845"/>
          </a:xfrm>
          <a:prstGeom prst="rect">
            <a:avLst/>
          </a:prstGeom>
          <a:ln>
            <a:solidFill>
              <a:schemeClr val="bg1">
                <a:lumMod val="75000"/>
              </a:schemeClr>
            </a:solidFill>
          </a:ln>
        </p:spPr>
      </p:pic>
    </p:spTree>
    <p:extLst>
      <p:ext uri="{BB962C8B-B14F-4D97-AF65-F5344CB8AC3E}">
        <p14:creationId xmlns:p14="http://schemas.microsoft.com/office/powerpoint/2010/main" val="3399461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Calls using S2S Authentication</a:t>
            </a:r>
            <a:endParaRPr lang="en-US" dirty="0"/>
          </a:p>
        </p:txBody>
      </p:sp>
      <p:sp>
        <p:nvSpPr>
          <p:cNvPr id="4" name="Content Placeholder 3"/>
          <p:cNvSpPr>
            <a:spLocks noGrp="1"/>
          </p:cNvSpPr>
          <p:nvPr>
            <p:ph idx="1"/>
          </p:nvPr>
        </p:nvSpPr>
        <p:spPr/>
        <p:txBody>
          <a:bodyPr>
            <a:normAutofit/>
          </a:bodyPr>
          <a:lstStyle/>
          <a:p>
            <a:r>
              <a:rPr lang="en-US" sz="2000" b="1" dirty="0" smtClean="0"/>
              <a:t>TokenHelper</a:t>
            </a:r>
            <a:r>
              <a:rPr lang="en-US" sz="2000" dirty="0" smtClean="0"/>
              <a:t> class has methods specific to S2S</a:t>
            </a:r>
          </a:p>
          <a:p>
            <a:r>
              <a:rPr lang="en-US" sz="2000" b="1" dirty="0" err="1" smtClean="0"/>
              <a:t>SharePointContext</a:t>
            </a:r>
            <a:r>
              <a:rPr lang="en-US" sz="2000" dirty="0" smtClean="0"/>
              <a:t> has methods that are not S2S-specific</a:t>
            </a:r>
            <a:endParaRPr lang="en-US" sz="2000" dirty="0"/>
          </a:p>
        </p:txBody>
      </p:sp>
      <p:pic>
        <p:nvPicPr>
          <p:cNvPr id="3" name="Picture 2"/>
          <p:cNvPicPr>
            <a:picLocks noChangeAspect="1"/>
          </p:cNvPicPr>
          <p:nvPr/>
        </p:nvPicPr>
        <p:blipFill>
          <a:blip r:embed="rId2"/>
          <a:stretch>
            <a:fillRect/>
          </a:stretch>
        </p:blipFill>
        <p:spPr>
          <a:xfrm>
            <a:off x="609600" y="2362200"/>
            <a:ext cx="7651274" cy="2209800"/>
          </a:xfrm>
          <a:prstGeom prst="rect">
            <a:avLst/>
          </a:prstGeom>
          <a:ln>
            <a:solidFill>
              <a:schemeClr val="bg1">
                <a:lumMod val="50000"/>
              </a:schemeClr>
            </a:solidFill>
          </a:ln>
        </p:spPr>
      </p:pic>
    </p:spTree>
    <p:extLst>
      <p:ext uri="{BB962C8B-B14F-4D97-AF65-F5344CB8AC3E}">
        <p14:creationId xmlns:p14="http://schemas.microsoft.com/office/powerpoint/2010/main" val="2021172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t>
            </a:r>
            <a:r>
              <a:rPr lang="en-US" dirty="0" smtClean="0"/>
              <a:t>CSOM </a:t>
            </a:r>
            <a:r>
              <a:rPr lang="en-US" dirty="0" smtClean="0"/>
              <a:t>Calls using Fiddler</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b="40466"/>
          <a:stretch/>
        </p:blipFill>
        <p:spPr bwMode="auto">
          <a:xfrm>
            <a:off x="304800" y="1454131"/>
            <a:ext cx="8101508" cy="2133600"/>
          </a:xfrm>
          <a:prstGeom prst="rect">
            <a:avLst/>
          </a:prstGeom>
          <a:noFill/>
          <a:ln>
            <a:solidFill>
              <a:schemeClr val="bg1">
                <a:lumMod val="75000"/>
              </a:schemeClr>
            </a:solidFill>
          </a:ln>
          <a:extLst>
            <a:ext uri="{53640926-AAD7-44D8-BBD7-CCE9431645EC}">
              <a14:shadowObscured xmlns:a14="http://schemas.microsoft.com/office/drawing/2010/main"/>
            </a:ext>
          </a:ex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52500" y="4038600"/>
            <a:ext cx="7010400" cy="1981200"/>
          </a:xfrm>
          <a:prstGeom prst="rect">
            <a:avLst/>
          </a:prstGeom>
          <a:noFill/>
          <a:ln>
            <a:solidFill>
              <a:schemeClr val="bg1">
                <a:lumMod val="75000"/>
              </a:schemeClr>
            </a:solidFill>
          </a:ln>
        </p:spPr>
      </p:pic>
    </p:spTree>
    <p:extLst>
      <p:ext uri="{BB962C8B-B14F-4D97-AF65-F5344CB8AC3E}">
        <p14:creationId xmlns:p14="http://schemas.microsoft.com/office/powerpoint/2010/main" val="4031252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Calls using </a:t>
            </a:r>
            <a:r>
              <a:rPr lang="en-US" dirty="0" smtClean="0"/>
              <a:t>OAuth Authentication</a:t>
            </a:r>
            <a:endParaRPr lang="en-US" dirty="0"/>
          </a:p>
        </p:txBody>
      </p:sp>
      <p:sp>
        <p:nvSpPr>
          <p:cNvPr id="4" name="Content Placeholder 3"/>
          <p:cNvSpPr>
            <a:spLocks noGrp="1"/>
          </p:cNvSpPr>
          <p:nvPr>
            <p:ph idx="1"/>
          </p:nvPr>
        </p:nvSpPr>
        <p:spPr/>
        <p:txBody>
          <a:bodyPr>
            <a:normAutofit/>
          </a:bodyPr>
          <a:lstStyle/>
          <a:p>
            <a:r>
              <a:rPr lang="en-US" sz="2400" b="1" dirty="0" smtClean="0"/>
              <a:t>Authorization</a:t>
            </a:r>
            <a:r>
              <a:rPr lang="en-US" sz="2400" dirty="0" smtClean="0"/>
              <a:t> header must be added explicitly</a:t>
            </a:r>
            <a:endParaRPr lang="en-US" sz="2400" dirty="0"/>
          </a:p>
        </p:txBody>
      </p:sp>
      <p:pic>
        <p:nvPicPr>
          <p:cNvPr id="3" name="Picture 2"/>
          <p:cNvPicPr>
            <a:picLocks noChangeAspect="1"/>
          </p:cNvPicPr>
          <p:nvPr/>
        </p:nvPicPr>
        <p:blipFill>
          <a:blip r:embed="rId2"/>
          <a:stretch>
            <a:fillRect/>
          </a:stretch>
        </p:blipFill>
        <p:spPr>
          <a:xfrm>
            <a:off x="990600" y="2057400"/>
            <a:ext cx="7614912" cy="3471863"/>
          </a:xfrm>
          <a:prstGeom prst="rect">
            <a:avLst/>
          </a:prstGeom>
          <a:ln>
            <a:solidFill>
              <a:schemeClr val="bg1">
                <a:lumMod val="50000"/>
              </a:schemeClr>
            </a:solidFill>
          </a:ln>
        </p:spPr>
      </p:pic>
      <p:sp>
        <p:nvSpPr>
          <p:cNvPr id="5" name="Right Arrow 4"/>
          <p:cNvSpPr/>
          <p:nvPr/>
        </p:nvSpPr>
        <p:spPr>
          <a:xfrm>
            <a:off x="381000" y="3611165"/>
            <a:ext cx="685800" cy="364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171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a:t>
            </a:r>
            <a:r>
              <a:rPr lang="en-US" dirty="0" smtClean="0"/>
              <a:t>REST </a:t>
            </a:r>
            <a:r>
              <a:rPr lang="en-US" dirty="0" smtClean="0"/>
              <a:t>Calls </a:t>
            </a:r>
            <a:r>
              <a:rPr lang="en-US" dirty="0"/>
              <a:t>using Fiddler</a:t>
            </a:r>
          </a:p>
        </p:txBody>
      </p:sp>
      <p:pic>
        <p:nvPicPr>
          <p:cNvPr id="3" name="Picture 2"/>
          <p:cNvPicPr/>
          <p:nvPr/>
        </p:nvPicPr>
        <p:blipFill>
          <a:blip r:embed="rId2"/>
          <a:stretch>
            <a:fillRect/>
          </a:stretch>
        </p:blipFill>
        <p:spPr>
          <a:xfrm>
            <a:off x="381000" y="1447800"/>
            <a:ext cx="8246660" cy="3657600"/>
          </a:xfrm>
          <a:prstGeom prst="rect">
            <a:avLst/>
          </a:prstGeom>
        </p:spPr>
      </p:pic>
      <p:sp>
        <p:nvSpPr>
          <p:cNvPr id="4" name="Right Arrow 3"/>
          <p:cNvSpPr/>
          <p:nvPr/>
        </p:nvSpPr>
        <p:spPr>
          <a:xfrm>
            <a:off x="3197525" y="2911415"/>
            <a:ext cx="952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858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Architecture </a:t>
            </a:r>
            <a:r>
              <a:rPr lang="en-US" dirty="0"/>
              <a:t>of a Provider-hosted Add-in</a:t>
            </a:r>
          </a:p>
          <a:p>
            <a:pPr>
              <a:buFont typeface="Wingdings" panose="05000000000000000000" pitchFamily="2" charset="2"/>
              <a:buChar char="ü"/>
            </a:pPr>
            <a:r>
              <a:rPr lang="en-US" dirty="0" smtClean="0"/>
              <a:t>Web </a:t>
            </a:r>
            <a:r>
              <a:rPr lang="en-US" dirty="0"/>
              <a:t>Forms </a:t>
            </a:r>
            <a:r>
              <a:rPr lang="en-US" dirty="0" smtClean="0"/>
              <a:t>Versus the </a:t>
            </a:r>
            <a:r>
              <a:rPr lang="en-US" dirty="0"/>
              <a:t>MVC Framework</a:t>
            </a:r>
          </a:p>
          <a:p>
            <a:pPr>
              <a:buFont typeface="Wingdings" panose="05000000000000000000" pitchFamily="2" charset="2"/>
              <a:buChar char="ü"/>
            </a:pPr>
            <a:r>
              <a:rPr lang="en-US" dirty="0" smtClean="0"/>
              <a:t>Using The SharePoint Chrome Control</a:t>
            </a:r>
            <a:endParaRPr lang="en-US" dirty="0"/>
          </a:p>
          <a:p>
            <a:pPr>
              <a:buFont typeface="Wingdings" panose="05000000000000000000" pitchFamily="2" charset="2"/>
              <a:buChar char="ü"/>
            </a:pPr>
            <a:r>
              <a:rPr lang="en-US" dirty="0" smtClean="0"/>
              <a:t>Working with the </a:t>
            </a:r>
            <a:r>
              <a:rPr lang="en-US" dirty="0"/>
              <a:t>Cross Domain Library</a:t>
            </a:r>
          </a:p>
          <a:p>
            <a:pPr>
              <a:buFont typeface="Wingdings" panose="05000000000000000000" pitchFamily="2" charset="2"/>
              <a:buChar char="ü"/>
            </a:pPr>
            <a:r>
              <a:rPr lang="en-US" dirty="0" smtClean="0"/>
              <a:t>Implementing </a:t>
            </a:r>
            <a:r>
              <a:rPr lang="en-US" dirty="0"/>
              <a:t>OAuth 2.0 </a:t>
            </a:r>
            <a:r>
              <a:rPr lang="en-US" dirty="0" smtClean="0"/>
              <a:t>Security</a:t>
            </a:r>
            <a:endParaRPr lang="en-US" dirty="0"/>
          </a:p>
        </p:txBody>
      </p:sp>
    </p:spTree>
    <p:extLst>
      <p:ext uri="{BB962C8B-B14F-4D97-AF65-F5344CB8AC3E}">
        <p14:creationId xmlns:p14="http://schemas.microsoft.com/office/powerpoint/2010/main" val="217378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with Multi-tenancy</a:t>
            </a:r>
            <a:endParaRPr lang="en-US" dirty="0"/>
          </a:p>
        </p:txBody>
      </p:sp>
      <p:sp>
        <p:nvSpPr>
          <p:cNvPr id="3" name="Content Placeholder 2"/>
          <p:cNvSpPr>
            <a:spLocks noGrp="1"/>
          </p:cNvSpPr>
          <p:nvPr>
            <p:ph idx="1"/>
          </p:nvPr>
        </p:nvSpPr>
        <p:spPr/>
        <p:txBody>
          <a:bodyPr/>
          <a:lstStyle/>
          <a:p>
            <a:r>
              <a:rPr lang="en-US" dirty="0" smtClean="0"/>
              <a:t>Many customers access the same remote web</a:t>
            </a:r>
          </a:p>
          <a:p>
            <a:pPr lvl="1"/>
            <a:r>
              <a:rPr lang="en-US" dirty="0" smtClean="0"/>
              <a:t>Remote web must be able to scale as needed</a:t>
            </a:r>
          </a:p>
          <a:p>
            <a:pPr lvl="1"/>
            <a:r>
              <a:rPr lang="en-US" dirty="0" smtClean="0"/>
              <a:t>App design must isolate data on per-customer basis</a:t>
            </a:r>
          </a:p>
          <a:p>
            <a:pPr lvl="1"/>
            <a:r>
              <a:rPr lang="en-US" dirty="0" smtClean="0"/>
              <a:t>Complexity increases time and cost of development</a:t>
            </a:r>
          </a:p>
        </p:txBody>
      </p:sp>
      <p:pic>
        <p:nvPicPr>
          <p:cNvPr id="6" name="Picture 5"/>
          <p:cNvPicPr>
            <a:picLocks noChangeAspect="1"/>
          </p:cNvPicPr>
          <p:nvPr/>
        </p:nvPicPr>
        <p:blipFill>
          <a:blip r:embed="rId3"/>
          <a:stretch>
            <a:fillRect/>
          </a:stretch>
        </p:blipFill>
        <p:spPr>
          <a:xfrm>
            <a:off x="1638300" y="3276600"/>
            <a:ext cx="5867400" cy="3475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198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Provider-hosted Apps</a:t>
            </a:r>
            <a:endParaRPr lang="en-US" dirty="0"/>
          </a:p>
        </p:txBody>
      </p:sp>
      <p:sp>
        <p:nvSpPr>
          <p:cNvPr id="3" name="Content Placeholder 2"/>
          <p:cNvSpPr>
            <a:spLocks noGrp="1"/>
          </p:cNvSpPr>
          <p:nvPr>
            <p:ph idx="1"/>
          </p:nvPr>
        </p:nvSpPr>
        <p:spPr>
          <a:ln>
            <a:solidFill>
              <a:schemeClr val="bg1"/>
            </a:solidFill>
          </a:ln>
        </p:spPr>
        <p:txBody>
          <a:bodyPr>
            <a:normAutofit/>
          </a:bodyPr>
          <a:lstStyle/>
          <a:p>
            <a:r>
              <a:rPr lang="en-US" sz="2400" dirty="0" smtClean="0"/>
              <a:t>Benefits of provider-hosted over SharePoint-hosted apps</a:t>
            </a:r>
          </a:p>
          <a:p>
            <a:pPr lvl="1"/>
            <a:r>
              <a:rPr lang="en-US" sz="2000" dirty="0" smtClean="0"/>
              <a:t>You can write server-side .NET code using C# or VB.NET </a:t>
            </a:r>
            <a:r>
              <a:rPr lang="en-US" sz="1600" b="1" dirty="0" smtClean="0">
                <a:solidFill>
                  <a:schemeClr val="accent6">
                    <a:lumMod val="75000"/>
                  </a:schemeClr>
                </a:solidFill>
              </a:rPr>
              <a:t>([wahoo!])</a:t>
            </a:r>
            <a:endParaRPr lang="en-US" sz="2000" b="1" dirty="0" smtClean="0">
              <a:solidFill>
                <a:schemeClr val="accent6">
                  <a:lumMod val="75000"/>
                </a:schemeClr>
              </a:solidFill>
            </a:endParaRPr>
          </a:p>
          <a:p>
            <a:pPr lvl="1"/>
            <a:r>
              <a:rPr lang="en-US" sz="2000" dirty="0" smtClean="0"/>
              <a:t>You can make HTTP calls w/o cross-domain scripting constraints</a:t>
            </a:r>
          </a:p>
          <a:p>
            <a:pPr lvl="1"/>
            <a:r>
              <a:rPr lang="en-US" sz="2000" dirty="0" smtClean="0"/>
              <a:t>Your server-side code can access data in a custom database</a:t>
            </a:r>
          </a:p>
          <a:p>
            <a:pPr lvl="1"/>
            <a:r>
              <a:rPr lang="en-US" sz="2000" dirty="0" smtClean="0"/>
              <a:t>You can leverage the support for remote event receivers</a:t>
            </a:r>
          </a:p>
          <a:p>
            <a:pPr lvl="1"/>
            <a:r>
              <a:rPr lang="en-US" sz="2000" dirty="0" smtClean="0"/>
              <a:t>You can make CSOM/REST API calls using App-only permissions</a:t>
            </a:r>
          </a:p>
          <a:p>
            <a:pPr lvl="1"/>
            <a:r>
              <a:rPr lang="en-US" sz="2000" dirty="0" smtClean="0"/>
              <a:t>Provider-hosted apps more strategic for Microsoft moving forward</a:t>
            </a:r>
          </a:p>
          <a:p>
            <a:pPr lvl="1"/>
            <a:endParaRPr lang="en-US" sz="2000" dirty="0" smtClean="0"/>
          </a:p>
          <a:p>
            <a:r>
              <a:rPr lang="en-US" sz="2400" dirty="0" smtClean="0"/>
              <a:t>Negatives when compared to SharePoint-hosted apps</a:t>
            </a:r>
          </a:p>
          <a:p>
            <a:pPr lvl="1"/>
            <a:r>
              <a:rPr lang="en-US" sz="2000" dirty="0" smtClean="0"/>
              <a:t>You must deploy and manage the remote web</a:t>
            </a:r>
          </a:p>
          <a:p>
            <a:pPr lvl="1"/>
            <a:r>
              <a:rPr lang="en-US" sz="2000" dirty="0" smtClean="0"/>
              <a:t>Requires extra code to acquire and manage security tokens</a:t>
            </a:r>
          </a:p>
          <a:p>
            <a:pPr lvl="1"/>
            <a:r>
              <a:rPr lang="en-US" sz="2000" dirty="0" smtClean="0"/>
              <a:t>Multi-tenant aware app design can introduce significant complexity</a:t>
            </a:r>
            <a:endParaRPr lang="en-US" sz="2000" dirty="0"/>
          </a:p>
        </p:txBody>
      </p:sp>
    </p:spTree>
    <p:extLst>
      <p:ext uri="{BB962C8B-B14F-4D97-AF65-F5344CB8AC3E}">
        <p14:creationId xmlns:p14="http://schemas.microsoft.com/office/powerpoint/2010/main" val="235123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Project</a:t>
            </a:r>
            <a:endParaRPr lang="en-US" dirty="0"/>
          </a:p>
        </p:txBody>
      </p:sp>
      <p:pic>
        <p:nvPicPr>
          <p:cNvPr id="5" name="Picture 4"/>
          <p:cNvPicPr>
            <a:picLocks noChangeAspect="1"/>
          </p:cNvPicPr>
          <p:nvPr/>
        </p:nvPicPr>
        <p:blipFill>
          <a:blip r:embed="rId2"/>
          <a:stretch>
            <a:fillRect/>
          </a:stretch>
        </p:blipFill>
        <p:spPr>
          <a:xfrm>
            <a:off x="377560" y="1537815"/>
            <a:ext cx="3906970" cy="2693194"/>
          </a:xfrm>
          <a:prstGeom prst="rect">
            <a:avLst/>
          </a:prstGeom>
        </p:spPr>
      </p:pic>
      <p:pic>
        <p:nvPicPr>
          <p:cNvPr id="6" name="Picture 5"/>
          <p:cNvPicPr>
            <a:picLocks noChangeAspect="1"/>
          </p:cNvPicPr>
          <p:nvPr/>
        </p:nvPicPr>
        <p:blipFill>
          <a:blip r:embed="rId3"/>
          <a:stretch>
            <a:fillRect/>
          </a:stretch>
        </p:blipFill>
        <p:spPr>
          <a:xfrm>
            <a:off x="2189030" y="2362200"/>
            <a:ext cx="3906970" cy="2861363"/>
          </a:xfrm>
          <a:prstGeom prst="rect">
            <a:avLst/>
          </a:prstGeom>
        </p:spPr>
      </p:pic>
      <p:pic>
        <p:nvPicPr>
          <p:cNvPr id="7" name="Picture 6"/>
          <p:cNvPicPr>
            <a:picLocks noChangeAspect="1"/>
          </p:cNvPicPr>
          <p:nvPr/>
        </p:nvPicPr>
        <p:blipFill>
          <a:blip r:embed="rId4"/>
          <a:stretch>
            <a:fillRect/>
          </a:stretch>
        </p:blipFill>
        <p:spPr>
          <a:xfrm>
            <a:off x="4856030" y="3200400"/>
            <a:ext cx="3906970" cy="2847548"/>
          </a:xfrm>
          <a:prstGeom prst="rect">
            <a:avLst/>
          </a:prstGeom>
        </p:spPr>
      </p:pic>
    </p:spTree>
    <p:extLst>
      <p:ext uri="{BB962C8B-B14F-4D97-AF65-F5344CB8AC3E}">
        <p14:creationId xmlns:p14="http://schemas.microsoft.com/office/powerpoint/2010/main" val="109093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Projects</a:t>
            </a:r>
            <a:endParaRPr lang="en-US" dirty="0"/>
          </a:p>
        </p:txBody>
      </p:sp>
      <p:sp>
        <p:nvSpPr>
          <p:cNvPr id="4" name="Content Placeholder 3"/>
          <p:cNvSpPr>
            <a:spLocks noGrp="1"/>
          </p:cNvSpPr>
          <p:nvPr>
            <p:ph idx="1"/>
          </p:nvPr>
        </p:nvSpPr>
        <p:spPr/>
        <p:txBody>
          <a:bodyPr/>
          <a:lstStyle/>
          <a:p>
            <a:r>
              <a:rPr lang="en-US" dirty="0" smtClean="0"/>
              <a:t>Visual Studio create solution with two projects</a:t>
            </a:r>
          </a:p>
          <a:p>
            <a:pPr lvl="1"/>
            <a:r>
              <a:rPr lang="en-US" dirty="0" smtClean="0"/>
              <a:t>SharePoint app project</a:t>
            </a:r>
          </a:p>
          <a:p>
            <a:pPr lvl="1"/>
            <a:r>
              <a:rPr lang="en-US" dirty="0" smtClean="0"/>
              <a:t>ASP.NET Website project for remote web</a:t>
            </a:r>
            <a:br>
              <a:rPr lang="en-US" dirty="0" smtClean="0"/>
            </a:br>
            <a:r>
              <a:rPr lang="en-US" sz="1800" i="1" dirty="0" smtClean="0"/>
              <a:t>this project is known as the “web project”</a:t>
            </a:r>
            <a:endParaRPr lang="en-US" dirty="0"/>
          </a:p>
        </p:txBody>
      </p:sp>
      <p:pic>
        <p:nvPicPr>
          <p:cNvPr id="3" name="Picture 2"/>
          <p:cNvPicPr>
            <a:picLocks noChangeAspect="1"/>
          </p:cNvPicPr>
          <p:nvPr/>
        </p:nvPicPr>
        <p:blipFill>
          <a:blip r:embed="rId2"/>
          <a:stretch>
            <a:fillRect/>
          </a:stretch>
        </p:blipFill>
        <p:spPr>
          <a:xfrm>
            <a:off x="1219200" y="3200400"/>
            <a:ext cx="3638550" cy="3324225"/>
          </a:xfrm>
          <a:prstGeom prst="rect">
            <a:avLst/>
          </a:prstGeom>
        </p:spPr>
      </p:pic>
    </p:spTree>
    <p:extLst>
      <p:ext uri="{BB962C8B-B14F-4D97-AF65-F5344CB8AC3E}">
        <p14:creationId xmlns:p14="http://schemas.microsoft.com/office/powerpoint/2010/main" val="414652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AppManifest.xml</a:t>
            </a:r>
            <a:endParaRPr lang="en-US" dirty="0"/>
          </a:p>
        </p:txBody>
      </p:sp>
      <p:sp>
        <p:nvSpPr>
          <p:cNvPr id="3" name="Content Placeholder 2"/>
          <p:cNvSpPr>
            <a:spLocks noGrp="1"/>
          </p:cNvSpPr>
          <p:nvPr>
            <p:ph idx="1"/>
          </p:nvPr>
        </p:nvSpPr>
        <p:spPr/>
        <p:txBody>
          <a:bodyPr>
            <a:normAutofit/>
          </a:bodyPr>
          <a:lstStyle/>
          <a:p>
            <a:r>
              <a:rPr lang="en-US" sz="2400" dirty="0" smtClean="0"/>
              <a:t>Provider-hosted app adds requirements to App Manifest</a:t>
            </a:r>
          </a:p>
          <a:p>
            <a:pPr lvl="1"/>
            <a:r>
              <a:rPr lang="en-US" sz="2000" dirty="0" err="1" smtClean="0"/>
              <a:t>StartPage</a:t>
            </a:r>
            <a:r>
              <a:rPr lang="en-US" sz="2000" dirty="0" smtClean="0"/>
              <a:t> must point to page in remote web</a:t>
            </a:r>
          </a:p>
          <a:p>
            <a:pPr lvl="1"/>
            <a:r>
              <a:rPr lang="en-US" sz="2000" dirty="0" err="1" smtClean="0"/>
              <a:t>AppPrincipal</a:t>
            </a:r>
            <a:r>
              <a:rPr lang="en-US" sz="2000" dirty="0" smtClean="0"/>
              <a:t> requires app authentication settings</a:t>
            </a:r>
          </a:p>
          <a:p>
            <a:pPr lvl="1"/>
            <a:r>
              <a:rPr lang="en-US" sz="2000" dirty="0" smtClean="0"/>
              <a:t>External app authentication can be disabled using Internal setting</a:t>
            </a:r>
            <a:endParaRPr lang="en-US" sz="2000" dirty="0"/>
          </a:p>
        </p:txBody>
      </p:sp>
      <p:pic>
        <p:nvPicPr>
          <p:cNvPr id="4" name="Picture 3"/>
          <p:cNvPicPr>
            <a:picLocks noChangeAspect="1"/>
          </p:cNvPicPr>
          <p:nvPr/>
        </p:nvPicPr>
        <p:blipFill>
          <a:blip r:embed="rId2"/>
          <a:stretch>
            <a:fillRect/>
          </a:stretch>
        </p:blipFill>
        <p:spPr>
          <a:xfrm>
            <a:off x="1143000" y="3200400"/>
            <a:ext cx="7138988" cy="3005456"/>
          </a:xfrm>
          <a:prstGeom prst="rect">
            <a:avLst/>
          </a:prstGeom>
          <a:ln>
            <a:solidFill>
              <a:schemeClr val="bg1">
                <a:lumMod val="50000"/>
              </a:schemeClr>
            </a:solidFill>
          </a:ln>
        </p:spPr>
      </p:pic>
    </p:spTree>
    <p:extLst>
      <p:ext uri="{BB962C8B-B14F-4D97-AF65-F5344CB8AC3E}">
        <p14:creationId xmlns:p14="http://schemas.microsoft.com/office/powerpoint/2010/main" val="269191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Start Page</a:t>
            </a:r>
            <a:endParaRPr lang="en-US" dirty="0"/>
          </a:p>
        </p:txBody>
      </p:sp>
      <p:pic>
        <p:nvPicPr>
          <p:cNvPr id="4" name="Picture 3"/>
          <p:cNvPicPr>
            <a:picLocks noChangeAspect="1"/>
          </p:cNvPicPr>
          <p:nvPr/>
        </p:nvPicPr>
        <p:blipFill>
          <a:blip r:embed="rId2"/>
          <a:stretch>
            <a:fillRect/>
          </a:stretch>
        </p:blipFill>
        <p:spPr>
          <a:xfrm>
            <a:off x="342900" y="1295400"/>
            <a:ext cx="8420100" cy="453749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362200" y="5181600"/>
            <a:ext cx="5486401" cy="1477658"/>
          </a:xfrm>
          <a:prstGeom prst="rect">
            <a:avLst/>
          </a:prstGeom>
        </p:spPr>
      </p:pic>
    </p:spTree>
    <p:extLst>
      <p:ext uri="{BB962C8B-B14F-4D97-AF65-F5344CB8AC3E}">
        <p14:creationId xmlns:p14="http://schemas.microsoft.com/office/powerpoint/2010/main" val="847734249"/>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5697</TotalTime>
  <Words>2639</Words>
  <Application>Microsoft Office PowerPoint</Application>
  <PresentationFormat>On-screen Show (4:3)</PresentationFormat>
  <Paragraphs>293</Paragraphs>
  <Slides>39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Consolas</vt:lpstr>
      <vt:lpstr>Lucida Console</vt:lpstr>
      <vt:lpstr>Wingdings</vt:lpstr>
      <vt:lpstr>CPT Course Module</vt:lpstr>
      <vt:lpstr>Getting Started with Provider-hosted Add-ins</vt:lpstr>
      <vt:lpstr>Agenda</vt:lpstr>
      <vt:lpstr>Provider-Hosted App</vt:lpstr>
      <vt:lpstr>Provider-Hosted App with Multi-tenancy</vt:lpstr>
      <vt:lpstr>Pros and Cons of Provider-hosted Apps</vt:lpstr>
      <vt:lpstr>Creating a Provider-hosted App Project</vt:lpstr>
      <vt:lpstr>Provider-hosted App Projects</vt:lpstr>
      <vt:lpstr>AppManifest.xml</vt:lpstr>
      <vt:lpstr>A Sample Start Page</vt:lpstr>
      <vt:lpstr>C# Code Behind Sample Start Page</vt:lpstr>
      <vt:lpstr>Debugging the Remote Web in IIS Express</vt:lpstr>
      <vt:lpstr>Debugging Code in the Remote Web</vt:lpstr>
      <vt:lpstr>Creating the ‘Hello World’ Provider-Hosted App</vt:lpstr>
      <vt:lpstr>Agenda</vt:lpstr>
      <vt:lpstr>Web Forms Versus MVC</vt:lpstr>
      <vt:lpstr>Agenda</vt:lpstr>
      <vt:lpstr>Designing the Remote Web User Interface</vt:lpstr>
      <vt:lpstr>Using Master Pages in the Remote Web</vt:lpstr>
      <vt:lpstr>Leveraging the Chrome Control</vt:lpstr>
      <vt:lpstr>Using the Chrome control</vt:lpstr>
      <vt:lpstr>Initializing the Chrome Control</vt:lpstr>
      <vt:lpstr>Creating Pages in the Remote Web using the Chrome Control</vt:lpstr>
      <vt:lpstr>Agenda</vt:lpstr>
      <vt:lpstr>Cross Domain Library</vt:lpstr>
      <vt:lpstr>Exploring the RestCrossDomain App Project</vt:lpstr>
      <vt:lpstr>Agenda</vt:lpstr>
      <vt:lpstr>Authentication and Authorization</vt:lpstr>
      <vt:lpstr>Internal Authentication</vt:lpstr>
      <vt:lpstr>External Authentication</vt:lpstr>
      <vt:lpstr>SharePoint 2013 Authentication Flow</vt:lpstr>
      <vt:lpstr>OAuth Protocol Flow in SharePoint 2013</vt:lpstr>
      <vt:lpstr>Security Tokens used in OAuth</vt:lpstr>
      <vt:lpstr>Developing Apps that use OAuth</vt:lpstr>
      <vt:lpstr>Programming with Access Tokens</vt:lpstr>
      <vt:lpstr>CSOM Calls using S2S Authentication</vt:lpstr>
      <vt:lpstr>Examining CSOM Calls using Fiddler</vt:lpstr>
      <vt:lpstr>REST Calls using OAuth Authentication</vt:lpstr>
      <vt:lpstr>Examining REST Calls using Fiddler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Provider-hosted Add-ins</dc:title>
  <dc:creator>Windows User</dc:creator>
  <cp:lastModifiedBy>Ted Pattison</cp:lastModifiedBy>
  <cp:revision>151</cp:revision>
  <dcterms:created xsi:type="dcterms:W3CDTF">2012-07-07T16:17:22Z</dcterms:created>
  <dcterms:modified xsi:type="dcterms:W3CDTF">2015-09-23T12:17:14Z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