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78" r:id="rId7"/>
    <p:sldId id="328" r:id="rId8"/>
    <p:sldId id="298" r:id="rId9"/>
    <p:sldId id="299" r:id="rId10"/>
    <p:sldId id="300" r:id="rId11"/>
    <p:sldId id="336" r:id="rId12"/>
    <p:sldId id="333" r:id="rId13"/>
    <p:sldId id="310" r:id="rId14"/>
    <p:sldId id="314" r:id="rId15"/>
    <p:sldId id="315" r:id="rId16"/>
    <p:sldId id="316" r:id="rId17"/>
    <p:sldId id="317" r:id="rId18"/>
    <p:sldId id="344" r:id="rId19"/>
    <p:sldId id="302" r:id="rId20"/>
    <p:sldId id="319" r:id="rId21"/>
    <p:sldId id="311" r:id="rId22"/>
    <p:sldId id="337" r:id="rId23"/>
    <p:sldId id="304" r:id="rId24"/>
    <p:sldId id="321" r:id="rId25"/>
    <p:sldId id="323" r:id="rId26"/>
    <p:sldId id="339" r:id="rId27"/>
    <p:sldId id="338" r:id="rId28"/>
    <p:sldId id="322" r:id="rId29"/>
    <p:sldId id="334" r:id="rId30"/>
    <p:sldId id="290" r:id="rId31"/>
    <p:sldId id="325" r:id="rId32"/>
    <p:sldId id="326" r:id="rId33"/>
    <p:sldId id="340" r:id="rId34"/>
    <p:sldId id="312" r:id="rId35"/>
    <p:sldId id="329" r:id="rId36"/>
    <p:sldId id="342" r:id="rId37"/>
    <p:sldId id="308" r:id="rId38"/>
    <p:sldId id="309" r:id="rId39"/>
    <p:sldId id="330" r:id="rId40"/>
    <p:sldId id="331" r:id="rId41"/>
    <p:sldId id="343" r:id="rId42"/>
    <p:sldId id="313"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3245" autoAdjust="0"/>
  </p:normalViewPr>
  <p:slideViewPr>
    <p:cSldViewPr>
      <p:cViewPr varScale="1">
        <p:scale>
          <a:sx n="62" d="100"/>
          <a:sy n="62" d="100"/>
        </p:scale>
        <p:origin x="1810" y="48"/>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1053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discusses how to manage the lifecycle of Office add-ins and SharePoint add-ins in the Office 365 environment. Students will learn how to publish Office add-ins and SharePoint add-ins using the App Catalog site. Students will also learn the various ways in which add-ins can be installed by standard users and by tenant administrators. The module explains the differences between installing a SharePoint add-in at site scope versus tenancy scope. Students will also learn how to upgrade SharePoint-hosted add-ins using feature upgrade techniques to replace files in the add-in web containing HTML, CSS and JavaScript. The module concludes by discussing the steps involved with deploying a provider-hosted add-in and its associated Entity Framework database in the Office 365 environment which involves creating a new Azure Web App and a SQL Azure Database to host the remote web and a custom database in the Azure cloud.</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that are installed at a tenancy</a:t>
            </a:r>
            <a:r>
              <a:rPr lang="en-US" baseline="0" dirty="0" smtClean="0"/>
              <a:t> scope have an extra “Deployment” link which is used to push the installed app to sites.</a:t>
            </a:r>
            <a:endParaRPr lang="en-US" dirty="0"/>
          </a:p>
        </p:txBody>
      </p:sp>
    </p:spTree>
    <p:extLst>
      <p:ext uri="{BB962C8B-B14F-4D97-AF65-F5344CB8AC3E}">
        <p14:creationId xmlns:p14="http://schemas.microsoft.com/office/powerpoint/2010/main" val="186146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t>
            </a:r>
            <a:r>
              <a:rPr lang="en-US" baseline="0" dirty="0" smtClean="0"/>
              <a:t> updates are not automatically pushed out to every place it is installed. Just like smart phones, users are notified the app has an update available. This means that even though developers may publish a new version, they could have many previous versions of the app running at any given time.</a:t>
            </a:r>
            <a:endParaRPr lang="en-US" dirty="0"/>
          </a:p>
        </p:txBody>
      </p:sp>
    </p:spTree>
    <p:extLst>
      <p:ext uri="{BB962C8B-B14F-4D97-AF65-F5344CB8AC3E}">
        <p14:creationId xmlns:p14="http://schemas.microsoft.com/office/powerpoint/2010/main" val="3410492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359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639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a:t>
            </a:r>
            <a:r>
              <a:rPr lang="en-US" baseline="0" dirty="0" smtClean="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21250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317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 package is just a ZIP file that conforms to the Open Package </a:t>
            </a:r>
            <a:r>
              <a:rPr lang="en-US" dirty="0" err="1" smtClean="0"/>
              <a:t>Conventoin</a:t>
            </a:r>
            <a:r>
              <a:rPr lang="en-US" dirty="0" smtClean="0"/>
              <a:t> (OPC) the same thing used for </a:t>
            </a:r>
            <a:r>
              <a:rPr lang="en-US" dirty="0" err="1" smtClean="0"/>
              <a:t>OpenXML</a:t>
            </a:r>
            <a:r>
              <a:rPr lang="en-US" baseline="0" dirty="0" smtClean="0"/>
              <a:t> Office files. Within the package you will find </a:t>
            </a:r>
            <a:r>
              <a:rPr lang="en-US" dirty="0" smtClean="0"/>
              <a:t>the app manifest and likely the app icon.</a:t>
            </a:r>
            <a:endParaRPr lang="en-US" dirty="0"/>
          </a:p>
        </p:txBody>
      </p:sp>
    </p:spTree>
    <p:extLst>
      <p:ext uri="{BB962C8B-B14F-4D97-AF65-F5344CB8AC3E}">
        <p14:creationId xmlns:p14="http://schemas.microsoft.com/office/powerpoint/2010/main" val="285869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SharePoint-Hosted apps, the artifacts that were traditionally deployed with a solution are still included within a WSP that is included within the APP file.</a:t>
            </a:r>
            <a:endParaRPr lang="en-US" dirty="0"/>
          </a:p>
        </p:txBody>
      </p:sp>
    </p:spTree>
    <p:extLst>
      <p:ext uri="{BB962C8B-B14F-4D97-AF65-F5344CB8AC3E}">
        <p14:creationId xmlns:p14="http://schemas.microsoft.com/office/powerpoint/2010/main" val="345566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a:t>
            </a:r>
            <a:r>
              <a:rPr lang="en-US" baseline="0" dirty="0" smtClean="0"/>
              <a:t> web features are not packaged within a WPS and instead live at the root of the APP package.</a:t>
            </a:r>
            <a:endParaRPr lang="en-US" dirty="0"/>
          </a:p>
        </p:txBody>
      </p:sp>
    </p:spTree>
    <p:extLst>
      <p:ext uri="{BB962C8B-B14F-4D97-AF65-F5344CB8AC3E}">
        <p14:creationId xmlns:p14="http://schemas.microsoft.com/office/powerpoint/2010/main" val="175310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8368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an app is</a:t>
            </a:r>
            <a:r>
              <a:rPr lang="en-US" baseline="0" dirty="0" smtClean="0"/>
              <a:t> installed you can see a few things in the action bar about the app.</a:t>
            </a:r>
            <a:endParaRPr lang="en-US" dirty="0"/>
          </a:p>
        </p:txBody>
      </p:sp>
    </p:spTree>
    <p:extLst>
      <p:ext uri="{BB962C8B-B14F-4D97-AF65-F5344CB8AC3E}">
        <p14:creationId xmlns:p14="http://schemas.microsoft.com/office/powerpoint/2010/main" val="897962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700" dirty="0"/>
              <a:t>Publishing and Installing </a:t>
            </a:r>
            <a:r>
              <a:rPr lang="en-US" sz="2700" dirty="0" smtClean="0"/>
              <a:t>SharePoint Add-ins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Deployment Overview</a:t>
            </a:r>
            <a:br>
              <a:rPr lang="en-US" dirty="0" smtClean="0"/>
            </a:br>
            <a:r>
              <a:rPr lang="en-US" sz="1400" dirty="0" smtClean="0"/>
              <a:t>for a SharePoint-hosted App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Package the app</a:t>
            </a:r>
          </a:p>
          <a:p>
            <a:pPr lvl="1"/>
            <a:r>
              <a:rPr lang="en-US" dirty="0" smtClean="0"/>
              <a:t>Package app resources in distributable file</a:t>
            </a:r>
            <a:endParaRPr lang="en-US" dirty="0"/>
          </a:p>
          <a:p>
            <a:pPr marL="514350" indent="-514350">
              <a:lnSpc>
                <a:spcPct val="150000"/>
              </a:lnSpc>
              <a:buFont typeface="+mj-lt"/>
              <a:buAutoNum type="arabicPeriod"/>
            </a:pPr>
            <a:r>
              <a:rPr lang="en-US" dirty="0" smtClean="0"/>
              <a:t>Publish the app</a:t>
            </a:r>
          </a:p>
          <a:p>
            <a:pPr lvl="1"/>
            <a:r>
              <a:rPr lang="en-US" dirty="0" smtClean="0"/>
              <a:t>Make app available for installation and upgrade</a:t>
            </a:r>
            <a:endParaRPr lang="en-US" dirty="0"/>
          </a:p>
          <a:p>
            <a:pPr marL="514350" indent="-514350">
              <a:lnSpc>
                <a:spcPct val="150000"/>
              </a:lnSpc>
              <a:buFont typeface="+mj-lt"/>
              <a:buAutoNum type="arabicPeriod"/>
            </a:pPr>
            <a:r>
              <a:rPr lang="en-US" dirty="0" smtClean="0"/>
              <a:t>Install the app</a:t>
            </a:r>
          </a:p>
          <a:p>
            <a:pPr lvl="1"/>
            <a:r>
              <a:rPr lang="en-US" dirty="0" smtClean="0"/>
              <a:t>Make app available for use</a:t>
            </a:r>
            <a:endParaRPr lang="en-US" dirty="0"/>
          </a:p>
          <a:p>
            <a:pPr marL="514350" indent="-514350">
              <a:lnSpc>
                <a:spcPct val="150000"/>
              </a:lnSpc>
              <a:buFont typeface="+mj-lt"/>
              <a:buAutoNum type="arabicPeriod"/>
            </a:pPr>
            <a:r>
              <a:rPr lang="en-US" dirty="0" smtClean="0"/>
              <a:t>Upgrade the app</a:t>
            </a:r>
          </a:p>
          <a:p>
            <a:pPr lvl="1"/>
            <a:r>
              <a:rPr lang="en-US" dirty="0" smtClean="0"/>
              <a:t>Replace current version of app with newer versio</a:t>
            </a:r>
            <a:r>
              <a:rPr lang="en-US" dirty="0"/>
              <a:t>n</a:t>
            </a:r>
          </a:p>
        </p:txBody>
      </p:sp>
    </p:spTree>
    <p:extLst>
      <p:ext uri="{BB962C8B-B14F-4D97-AF65-F5344CB8AC3E}">
        <p14:creationId xmlns:p14="http://schemas.microsoft.com/office/powerpoint/2010/main" val="358561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Package</a:t>
            </a:r>
            <a:endParaRPr lang="en-US" dirty="0"/>
          </a:p>
        </p:txBody>
      </p:sp>
      <p:sp>
        <p:nvSpPr>
          <p:cNvPr id="3" name="Content Placeholder 2"/>
          <p:cNvSpPr>
            <a:spLocks noGrp="1"/>
          </p:cNvSpPr>
          <p:nvPr>
            <p:ph idx="1"/>
          </p:nvPr>
        </p:nvSpPr>
        <p:spPr/>
        <p:txBody>
          <a:bodyPr/>
          <a:lstStyle/>
          <a:p>
            <a:r>
              <a:rPr lang="en-US" dirty="0" smtClean="0"/>
              <a:t>SharePoint apps distributed using app packages</a:t>
            </a:r>
          </a:p>
          <a:p>
            <a:pPr lvl="1"/>
            <a:r>
              <a:rPr lang="en-US" dirty="0" smtClean="0"/>
              <a:t>App package is ZIP archive file with </a:t>
            </a:r>
            <a:r>
              <a:rPr lang="en-US" dirty="0" smtClean="0">
                <a:latin typeface="Courier New" panose="02070309020205020404" pitchFamily="49" charset="0"/>
                <a:cs typeface="Courier New" panose="02070309020205020404" pitchFamily="49" charset="0"/>
              </a:rPr>
              <a:t>*.app</a:t>
            </a:r>
            <a:r>
              <a:rPr lang="en-US" dirty="0" smtClean="0"/>
              <a:t> extension</a:t>
            </a:r>
          </a:p>
          <a:p>
            <a:pPr lvl="1"/>
            <a:r>
              <a:rPr lang="en-US" dirty="0" smtClean="0"/>
              <a:t>Built according to Open Package Convention (OPC)</a:t>
            </a:r>
          </a:p>
          <a:p>
            <a:pPr lvl="1"/>
            <a:r>
              <a:rPr lang="en-US" dirty="0" smtClean="0"/>
              <a:t>Same packaging format used in Apps for Office</a:t>
            </a:r>
          </a:p>
          <a:p>
            <a:pPr lvl="1"/>
            <a:r>
              <a:rPr lang="en-US" dirty="0" smtClean="0"/>
              <a:t>App package must contain </a:t>
            </a:r>
            <a:r>
              <a:rPr lang="en-US" dirty="0" smtClean="0">
                <a:latin typeface="Courier New" panose="02070309020205020404" pitchFamily="49" charset="0"/>
                <a:cs typeface="Courier New" panose="02070309020205020404" pitchFamily="49" charset="0"/>
              </a:rPr>
              <a:t>AppManifest.xml</a:t>
            </a:r>
          </a:p>
          <a:p>
            <a:pPr lvl="1"/>
            <a:r>
              <a:rPr lang="en-US" dirty="0"/>
              <a:t>A</a:t>
            </a:r>
            <a:r>
              <a:rPr lang="en-US" dirty="0" smtClean="0"/>
              <a:t>pp package will often contain file for app icon</a:t>
            </a:r>
            <a:endParaRPr lang="en-US" dirty="0"/>
          </a:p>
        </p:txBody>
      </p:sp>
      <p:pic>
        <p:nvPicPr>
          <p:cNvPr id="5" name="Picture 4"/>
          <p:cNvPicPr>
            <a:picLocks noChangeAspect="1"/>
          </p:cNvPicPr>
          <p:nvPr/>
        </p:nvPicPr>
        <p:blipFill>
          <a:blip r:embed="rId3"/>
          <a:stretch>
            <a:fillRect/>
          </a:stretch>
        </p:blipFill>
        <p:spPr>
          <a:xfrm>
            <a:off x="2559792" y="4331490"/>
            <a:ext cx="4024416" cy="2145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5238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t>
            </a:r>
            <a:r>
              <a:rPr lang="en-US" dirty="0"/>
              <a:t>Web Solution Package</a:t>
            </a:r>
          </a:p>
        </p:txBody>
      </p:sp>
      <p:sp>
        <p:nvSpPr>
          <p:cNvPr id="3" name="Content Placeholder 2"/>
          <p:cNvSpPr>
            <a:spLocks noGrp="1"/>
          </p:cNvSpPr>
          <p:nvPr>
            <p:ph idx="1"/>
          </p:nvPr>
        </p:nvSpPr>
        <p:spPr/>
        <p:txBody>
          <a:bodyPr/>
          <a:lstStyle/>
          <a:p>
            <a:r>
              <a:rPr lang="en-US" dirty="0" smtClean="0"/>
              <a:t>App package contains inner WSP for app web</a:t>
            </a:r>
          </a:p>
          <a:p>
            <a:pPr lvl="1"/>
            <a:r>
              <a:rPr lang="en-US" dirty="0"/>
              <a:t>E</a:t>
            </a:r>
            <a:r>
              <a:rPr lang="en-US" dirty="0" smtClean="0"/>
              <a:t>lements deployed to app web using solution package</a:t>
            </a:r>
          </a:p>
          <a:p>
            <a:pPr lvl="1"/>
            <a:r>
              <a:rPr lang="en-US" dirty="0" smtClean="0"/>
              <a:t>Solution package built into app package as inner WSP</a:t>
            </a:r>
          </a:p>
        </p:txBody>
      </p:sp>
      <p:sp>
        <p:nvSpPr>
          <p:cNvPr id="7" name="Rectangle 6"/>
          <p:cNvSpPr/>
          <p:nvPr/>
        </p:nvSpPr>
        <p:spPr>
          <a:xfrm>
            <a:off x="4495800" y="3657600"/>
            <a:ext cx="4191000" cy="685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dirty="0" smtClean="0">
                <a:solidFill>
                  <a:schemeClr val="tx1">
                    <a:lumMod val="75000"/>
                    <a:lumOff val="25000"/>
                  </a:schemeClr>
                </a:solidFill>
              </a:rPr>
              <a:t>All SharePoint-hosted apps will have an inner WSP in their app package</a:t>
            </a:r>
            <a:endParaRPr lang="en-US" sz="1600" dirty="0">
              <a:solidFill>
                <a:schemeClr val="tx1">
                  <a:lumMod val="75000"/>
                  <a:lumOff val="25000"/>
                </a:schemeClr>
              </a:solidFill>
            </a:endParaRPr>
          </a:p>
        </p:txBody>
      </p:sp>
      <p:sp>
        <p:nvSpPr>
          <p:cNvPr id="8" name="Rectangle 7"/>
          <p:cNvSpPr/>
          <p:nvPr/>
        </p:nvSpPr>
        <p:spPr>
          <a:xfrm>
            <a:off x="4495800" y="4876800"/>
            <a:ext cx="4191000" cy="9144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dirty="0" smtClean="0">
                <a:solidFill>
                  <a:schemeClr val="tx1">
                    <a:lumMod val="75000"/>
                    <a:lumOff val="25000"/>
                  </a:schemeClr>
                </a:solidFill>
              </a:rPr>
              <a:t>Cloud-hosted apps will not have an inner WSP in their app package unless they have been implemented to create an app web</a:t>
            </a:r>
            <a:endParaRPr lang="en-US" sz="1600" dirty="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872067" y="3036111"/>
            <a:ext cx="3395133" cy="3440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4407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Host Web Features</a:t>
            </a:r>
          </a:p>
        </p:txBody>
      </p:sp>
      <p:sp>
        <p:nvSpPr>
          <p:cNvPr id="3" name="Content Placeholder 2"/>
          <p:cNvSpPr>
            <a:spLocks noGrp="1"/>
          </p:cNvSpPr>
          <p:nvPr>
            <p:ph idx="1"/>
          </p:nvPr>
        </p:nvSpPr>
        <p:spPr/>
        <p:txBody>
          <a:bodyPr/>
          <a:lstStyle/>
          <a:p>
            <a:r>
              <a:rPr lang="en-US" dirty="0" smtClean="0"/>
              <a:t>Host web feature elements added at top level</a:t>
            </a:r>
          </a:p>
          <a:p>
            <a:pPr lvl="1"/>
            <a:r>
              <a:rPr lang="en-US" dirty="0" smtClean="0">
                <a:latin typeface="Courier New" panose="02070309020205020404" pitchFamily="49" charset="0"/>
                <a:cs typeface="Courier New" panose="02070309020205020404" pitchFamily="49" charset="0"/>
              </a:rPr>
              <a:t>elements.xml</a:t>
            </a:r>
            <a:r>
              <a:rPr lang="en-US" dirty="0"/>
              <a:t> </a:t>
            </a:r>
            <a:r>
              <a:rPr lang="en-US" dirty="0" smtClean="0"/>
              <a:t>file added for each app part</a:t>
            </a:r>
          </a:p>
          <a:p>
            <a:pPr lvl="1"/>
            <a:r>
              <a:rPr lang="en-US" dirty="0" smtClean="0">
                <a:latin typeface="Courier New" panose="02070309020205020404" pitchFamily="49" charset="0"/>
                <a:cs typeface="Courier New" panose="02070309020205020404" pitchFamily="49" charset="0"/>
              </a:rPr>
              <a:t>elements.xml</a:t>
            </a:r>
            <a:r>
              <a:rPr lang="en-US" dirty="0"/>
              <a:t> </a:t>
            </a:r>
            <a:r>
              <a:rPr lang="en-US" dirty="0" smtClean="0"/>
              <a:t>file added for each UI custom action</a:t>
            </a:r>
          </a:p>
          <a:p>
            <a:pPr lvl="1"/>
            <a:r>
              <a:rPr lang="en-US" dirty="0">
                <a:latin typeface="Courier New" panose="02070309020205020404" pitchFamily="49" charset="0"/>
                <a:cs typeface="Courier New" panose="02070309020205020404" pitchFamily="49" charset="0"/>
              </a:rPr>
              <a:t>features.xml</a:t>
            </a:r>
            <a:r>
              <a:rPr lang="en-US" dirty="0"/>
              <a:t> f</a:t>
            </a:r>
            <a:r>
              <a:rPr lang="en-US" dirty="0" smtClean="0"/>
              <a:t>ile added for host web feature</a:t>
            </a:r>
          </a:p>
          <a:p>
            <a:pPr lvl="1"/>
            <a:r>
              <a:rPr lang="en-US" dirty="0" smtClean="0"/>
              <a:t>Visual Studio adds GUID to file names</a:t>
            </a:r>
            <a:endParaRPr lang="en-US" dirty="0"/>
          </a:p>
        </p:txBody>
      </p:sp>
      <p:pic>
        <p:nvPicPr>
          <p:cNvPr id="4" name="Picture 3"/>
          <p:cNvPicPr>
            <a:picLocks noChangeAspect="1"/>
          </p:cNvPicPr>
          <p:nvPr/>
        </p:nvPicPr>
        <p:blipFill>
          <a:blip r:embed="rId3"/>
          <a:stretch>
            <a:fillRect/>
          </a:stretch>
        </p:blipFill>
        <p:spPr>
          <a:xfrm>
            <a:off x="2718712" y="3872006"/>
            <a:ext cx="3706576" cy="273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7516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 Project for Packaging</a:t>
            </a:r>
            <a:endParaRPr lang="en-US" dirty="0"/>
          </a:p>
        </p:txBody>
      </p:sp>
      <p:sp>
        <p:nvSpPr>
          <p:cNvPr id="5" name="Content Placeholder 4"/>
          <p:cNvSpPr>
            <a:spLocks noGrp="1"/>
          </p:cNvSpPr>
          <p:nvPr>
            <p:ph idx="1"/>
          </p:nvPr>
        </p:nvSpPr>
        <p:spPr/>
        <p:txBody>
          <a:bodyPr>
            <a:normAutofit/>
          </a:bodyPr>
          <a:lstStyle/>
          <a:p>
            <a:r>
              <a:rPr lang="en-US" sz="2000" dirty="0" smtClean="0"/>
              <a:t>Review </a:t>
            </a:r>
            <a:r>
              <a:rPr lang="en-US" sz="2000" b="1" dirty="0" smtClean="0"/>
              <a:t>AppManifest.xml</a:t>
            </a:r>
            <a:r>
              <a:rPr lang="en-US" sz="2000" dirty="0" smtClean="0"/>
              <a:t> and make any required changes</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r>
              <a:rPr lang="en-US" sz="2000" dirty="0" smtClean="0"/>
              <a:t>Add a custom App Icon</a:t>
            </a:r>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25260" y="1999147"/>
            <a:ext cx="5892800" cy="2209800"/>
          </a:xfrm>
          <a:prstGeom prst="rect">
            <a:avLst/>
          </a:prstGeom>
          <a:noFill/>
          <a:ln w="19050">
            <a:solidFill>
              <a:schemeClr val="bg1">
                <a:lumMod val="75000"/>
              </a:schemeClr>
            </a:solidFill>
          </a:ln>
        </p:spPr>
      </p:pic>
      <p:pic>
        <p:nvPicPr>
          <p:cNvPr id="4" name="Picture 3"/>
          <p:cNvPicPr>
            <a:picLocks noChangeAspect="1"/>
          </p:cNvPicPr>
          <p:nvPr/>
        </p:nvPicPr>
        <p:blipFill>
          <a:blip r:embed="rId3"/>
          <a:stretch>
            <a:fillRect/>
          </a:stretch>
        </p:blipFill>
        <p:spPr>
          <a:xfrm>
            <a:off x="825260" y="4794800"/>
            <a:ext cx="1674962" cy="1892804"/>
          </a:xfrm>
          <a:prstGeom prst="rect">
            <a:avLst/>
          </a:prstGeom>
          <a:ln>
            <a:solidFill>
              <a:schemeClr val="bg1">
                <a:lumMod val="50000"/>
              </a:schemeClr>
            </a:solidFill>
          </a:ln>
        </p:spPr>
      </p:pic>
      <p:sp>
        <p:nvSpPr>
          <p:cNvPr id="6" name="Left Arrow 5"/>
          <p:cNvSpPr/>
          <p:nvPr/>
        </p:nvSpPr>
        <p:spPr>
          <a:xfrm>
            <a:off x="2160917" y="5691996"/>
            <a:ext cx="838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99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Package</a:t>
            </a:r>
            <a:endParaRPr lang="en-US" dirty="0"/>
          </a:p>
        </p:txBody>
      </p:sp>
      <p:grpSp>
        <p:nvGrpSpPr>
          <p:cNvPr id="10" name="Group 9"/>
          <p:cNvGrpSpPr/>
          <p:nvPr/>
        </p:nvGrpSpPr>
        <p:grpSpPr>
          <a:xfrm>
            <a:off x="304800" y="1371600"/>
            <a:ext cx="8153400" cy="4887204"/>
            <a:chOff x="473015" y="1676400"/>
            <a:chExt cx="6674097" cy="4000500"/>
          </a:xfrm>
        </p:grpSpPr>
        <p:pic>
          <p:nvPicPr>
            <p:cNvPr id="4" name="Picture 3"/>
            <p:cNvPicPr/>
            <p:nvPr/>
          </p:nvPicPr>
          <p:blipFill>
            <a:blip r:embed="rId2"/>
            <a:stretch>
              <a:fillRect/>
            </a:stretch>
          </p:blipFill>
          <p:spPr>
            <a:xfrm>
              <a:off x="3850525" y="2057400"/>
              <a:ext cx="3296587" cy="203498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4400" y="4648200"/>
              <a:ext cx="6232712" cy="1028700"/>
            </a:xfrm>
            <a:prstGeom prst="rect">
              <a:avLst/>
            </a:prstGeom>
            <a:noFill/>
            <a:ln>
              <a:solidFill>
                <a:schemeClr val="bg1">
                  <a:lumMod val="75000"/>
                </a:schemeClr>
              </a:solidFill>
            </a:ln>
          </p:spPr>
        </p:pic>
        <p:pic>
          <p:nvPicPr>
            <p:cNvPr id="6" name="Picture 5"/>
            <p:cNvPicPr>
              <a:picLocks noChangeAspect="1"/>
            </p:cNvPicPr>
            <p:nvPr/>
          </p:nvPicPr>
          <p:blipFill>
            <a:blip r:embed="rId4"/>
            <a:stretch>
              <a:fillRect/>
            </a:stretch>
          </p:blipFill>
          <p:spPr>
            <a:xfrm>
              <a:off x="914400" y="2057400"/>
              <a:ext cx="2336117" cy="2074266"/>
            </a:xfrm>
            <a:prstGeom prst="rect">
              <a:avLst/>
            </a:prstGeom>
            <a:ln>
              <a:solidFill>
                <a:schemeClr val="bg1">
                  <a:lumMod val="50000"/>
                </a:schemeClr>
              </a:solidFill>
            </a:ln>
          </p:spPr>
        </p:pic>
        <p:sp>
          <p:nvSpPr>
            <p:cNvPr id="7" name="Oval 6"/>
            <p:cNvSpPr/>
            <p:nvPr/>
          </p:nvSpPr>
          <p:spPr>
            <a:xfrm>
              <a:off x="559279"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3469525" y="169208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473015" y="4267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Tree>
    <p:extLst>
      <p:ext uri="{BB962C8B-B14F-4D97-AF65-F5344CB8AC3E}">
        <p14:creationId xmlns:p14="http://schemas.microsoft.com/office/powerpoint/2010/main" val="349204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Publishing an App</a:t>
            </a:r>
            <a:endParaRPr lang="en-US" dirty="0"/>
          </a:p>
        </p:txBody>
      </p:sp>
      <p:sp>
        <p:nvSpPr>
          <p:cNvPr id="7" name="Content Placeholder 6"/>
          <p:cNvSpPr>
            <a:spLocks noGrp="1"/>
          </p:cNvSpPr>
          <p:nvPr>
            <p:ph idx="1"/>
          </p:nvPr>
        </p:nvSpPr>
        <p:spPr/>
        <p:txBody>
          <a:bodyPr>
            <a:normAutofit/>
          </a:bodyPr>
          <a:lstStyle/>
          <a:p>
            <a:r>
              <a:rPr lang="en-US" sz="2400" dirty="0" smtClean="0"/>
              <a:t>Upload app package to Apps for SharePoint library</a:t>
            </a:r>
          </a:p>
          <a:p>
            <a:endParaRPr lang="en-US" sz="2400" dirty="0"/>
          </a:p>
          <a:p>
            <a:endParaRPr lang="en-US" sz="2400" dirty="0" smtClean="0"/>
          </a:p>
          <a:p>
            <a:endParaRPr lang="en-US" sz="2400" dirty="0"/>
          </a:p>
          <a:p>
            <a:r>
              <a:rPr lang="en-US" sz="2400" dirty="0" smtClean="0"/>
              <a:t>Enter app metadata to complete publishing process</a:t>
            </a:r>
            <a:endParaRPr lang="en-US" sz="24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3531798" cy="2289810"/>
          </a:xfrm>
          <a:prstGeom prst="rect">
            <a:avLst/>
          </a:prstGeom>
          <a:noFill/>
          <a:ln>
            <a:solidFill>
              <a:schemeClr val="bg1">
                <a:lumMod val="50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535805"/>
            <a:ext cx="3554802" cy="1143000"/>
          </a:xfrm>
          <a:prstGeom prst="rect">
            <a:avLst/>
          </a:prstGeom>
          <a:noFill/>
          <a:ln>
            <a:solidFill>
              <a:schemeClr val="bg1">
                <a:lumMod val="50000"/>
              </a:schemeClr>
            </a:solidFill>
          </a:ln>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2021655"/>
            <a:ext cx="4953000" cy="1208355"/>
          </a:xfrm>
          <a:prstGeom prst="rect">
            <a:avLst/>
          </a:prstGeom>
          <a:noFill/>
          <a:ln>
            <a:solidFill>
              <a:schemeClr val="bg1">
                <a:lumMod val="75000"/>
              </a:schemeClr>
            </a:solidFill>
          </a:ln>
        </p:spPr>
      </p:pic>
    </p:spTree>
    <p:extLst>
      <p:ext uri="{BB962C8B-B14F-4D97-AF65-F5344CB8AC3E}">
        <p14:creationId xmlns:p14="http://schemas.microsoft.com/office/powerpoint/2010/main" val="3946254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Creating the App Catalog</a:t>
            </a:r>
          </a:p>
          <a:p>
            <a:pPr>
              <a:buFont typeface="Wingdings" panose="05000000000000000000" pitchFamily="2" charset="2"/>
              <a:buChar char="ü"/>
            </a:pPr>
            <a:r>
              <a:rPr lang="en-US" dirty="0" smtClean="0"/>
              <a:t>Publishing Apps in the App Catalog</a:t>
            </a:r>
          </a:p>
          <a:p>
            <a:pPr>
              <a:buFont typeface="Wingdings" panose="05000000000000000000" pitchFamily="2" charset="2"/>
              <a:buChar char="Ø"/>
            </a:pPr>
            <a:r>
              <a:rPr lang="en-US" dirty="0" smtClean="0"/>
              <a:t>Installing and Upgrading Apps</a:t>
            </a:r>
          </a:p>
          <a:p>
            <a:r>
              <a:rPr lang="en-US" dirty="0" smtClean="0"/>
              <a:t>Deploying Provider-hosted Apps</a:t>
            </a:r>
          </a:p>
        </p:txBody>
      </p:sp>
    </p:spTree>
    <p:extLst>
      <p:ext uri="{BB962C8B-B14F-4D97-AF65-F5344CB8AC3E}">
        <p14:creationId xmlns:p14="http://schemas.microsoft.com/office/powerpoint/2010/main" val="711753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Apps</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r>
              <a:rPr lang="en-US" sz="2400" dirty="0" smtClean="0"/>
              <a:t>App installer must be site administrator</a:t>
            </a:r>
          </a:p>
          <a:p>
            <a:pPr lvl="1"/>
            <a:r>
              <a:rPr lang="en-US" sz="2000" dirty="0" smtClean="0"/>
              <a:t>Click </a:t>
            </a:r>
            <a:r>
              <a:rPr lang="en-US" sz="2000" b="1" dirty="0" smtClean="0"/>
              <a:t>add an app </a:t>
            </a:r>
            <a:r>
              <a:rPr lang="en-US" sz="2000" dirty="0" smtClean="0"/>
              <a:t>link on </a:t>
            </a:r>
            <a:r>
              <a:rPr lang="en-US" sz="2000" b="1" dirty="0" smtClean="0"/>
              <a:t>Site Contents </a:t>
            </a:r>
            <a:r>
              <a:rPr lang="en-US" sz="2000" dirty="0" smtClean="0"/>
              <a:t>page </a:t>
            </a:r>
          </a:p>
          <a:p>
            <a:pPr lvl="1"/>
            <a:r>
              <a:rPr lang="en-US" sz="2000" b="1" dirty="0"/>
              <a:t>add an app </a:t>
            </a:r>
            <a:r>
              <a:rPr lang="en-US" sz="2000" dirty="0"/>
              <a:t>link </a:t>
            </a:r>
            <a:r>
              <a:rPr lang="en-US" sz="2000" dirty="0" smtClean="0"/>
              <a:t>takes you to app discovery page </a:t>
            </a:r>
            <a:r>
              <a:rPr lang="en-US" sz="1600" i="1" dirty="0" smtClean="0"/>
              <a:t>(</a:t>
            </a:r>
            <a:r>
              <a:rPr lang="en-US" sz="1600" i="1" dirty="0" smtClean="0">
                <a:latin typeface="Courier New" panose="02070309020205020404" pitchFamily="49" charset="0"/>
                <a:cs typeface="Courier New" panose="02070309020205020404" pitchFamily="49" charset="0"/>
              </a:rPr>
              <a:t>addanapp.aspx</a:t>
            </a:r>
            <a:r>
              <a:rPr lang="en-US" sz="1600" i="1" dirty="0" smtClean="0"/>
              <a:t>)</a:t>
            </a:r>
            <a:endParaRPr lang="en-US" sz="2000" i="1" dirty="0" smtClean="0"/>
          </a:p>
          <a:p>
            <a:pPr lvl="1"/>
            <a:r>
              <a:rPr lang="en-US" sz="2000" dirty="0" smtClean="0"/>
              <a:t>On </a:t>
            </a:r>
            <a:r>
              <a:rPr lang="en-US" sz="2000" b="1" dirty="0" smtClean="0"/>
              <a:t>Your apps</a:t>
            </a:r>
            <a:r>
              <a:rPr lang="en-US" sz="2000" dirty="0" smtClean="0"/>
              <a:t> page, click on app tile to install that app</a:t>
            </a:r>
          </a:p>
        </p:txBody>
      </p:sp>
      <p:pic>
        <p:nvPicPr>
          <p:cNvPr id="4" name="Picture 3"/>
          <p:cNvPicPr/>
          <p:nvPr/>
        </p:nvPicPr>
        <p:blipFill>
          <a:blip r:embed="rId3"/>
          <a:stretch>
            <a:fillRect/>
          </a:stretch>
        </p:blipFill>
        <p:spPr>
          <a:xfrm>
            <a:off x="838200" y="3255034"/>
            <a:ext cx="2743200" cy="1889174"/>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255034"/>
            <a:ext cx="3886200" cy="2888411"/>
          </a:xfrm>
          <a:prstGeom prst="rect">
            <a:avLst/>
          </a:prstGeom>
          <a:noFill/>
          <a:ln>
            <a:solidFill>
              <a:schemeClr val="bg1">
                <a:lumMod val="50000"/>
              </a:schemeClr>
            </a:solidFill>
          </a:ln>
        </p:spPr>
      </p:pic>
    </p:spTree>
    <p:extLst>
      <p:ext uri="{BB962C8B-B14F-4D97-AF65-F5344CB8AC3E}">
        <p14:creationId xmlns:p14="http://schemas.microsoft.com/office/powerpoint/2010/main" val="2214560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the App installation Process</a:t>
            </a:r>
            <a:endParaRPr lang="en-US" dirty="0"/>
          </a:p>
        </p:txBody>
      </p:sp>
      <p:sp>
        <p:nvSpPr>
          <p:cNvPr id="9" name="Content Placeholder 8"/>
          <p:cNvSpPr>
            <a:spLocks noGrp="1"/>
          </p:cNvSpPr>
          <p:nvPr>
            <p:ph idx="1"/>
          </p:nvPr>
        </p:nvSpPr>
        <p:spPr/>
        <p:txBody>
          <a:bodyPr/>
          <a:lstStyle/>
          <a:p>
            <a:pPr marL="347663" lvl="1" indent="-347663">
              <a:spcBef>
                <a:spcPts val="600"/>
              </a:spcBef>
              <a:spcAft>
                <a:spcPts val="200"/>
              </a:spcAft>
              <a:buClr>
                <a:schemeClr val="tx2"/>
              </a:buClr>
              <a:buSzPct val="100000"/>
            </a:pPr>
            <a:r>
              <a:rPr lang="en-US" sz="2000" dirty="0" smtClean="0"/>
              <a:t>App installer is Prompted to Explicitly Trust the app During Installation</a:t>
            </a:r>
          </a:p>
          <a:p>
            <a:pPr marL="347663" lvl="1" indent="-347663">
              <a:spcBef>
                <a:spcPts val="600"/>
              </a:spcBef>
              <a:spcAft>
                <a:spcPts val="200"/>
              </a:spcAft>
              <a:buClr>
                <a:schemeClr val="tx2"/>
              </a:buClr>
              <a:buSzPct val="100000"/>
            </a:pPr>
            <a:endParaRPr lang="en-US" sz="2000" dirty="0"/>
          </a:p>
          <a:p>
            <a:pPr marL="347663" lvl="1" indent="-347663">
              <a:spcBef>
                <a:spcPts val="600"/>
              </a:spcBef>
              <a:spcAft>
                <a:spcPts val="200"/>
              </a:spcAft>
              <a:buClr>
                <a:schemeClr val="tx2"/>
              </a:buClr>
              <a:buSzPct val="100000"/>
            </a:pPr>
            <a:endParaRPr lang="en-US" sz="2000" dirty="0" smtClean="0"/>
          </a:p>
          <a:p>
            <a:pPr marL="347663" lvl="1" indent="-347663">
              <a:spcBef>
                <a:spcPts val="600"/>
              </a:spcBef>
              <a:spcAft>
                <a:spcPts val="200"/>
              </a:spcAft>
              <a:buClr>
                <a:schemeClr val="tx2"/>
              </a:buClr>
              <a:buSzPct val="100000"/>
            </a:pPr>
            <a:endParaRPr lang="en-US" sz="2000" dirty="0" smtClean="0"/>
          </a:p>
          <a:p>
            <a:pPr marL="347663" lvl="1" indent="-347663">
              <a:spcBef>
                <a:spcPts val="600"/>
              </a:spcBef>
              <a:spcAft>
                <a:spcPts val="200"/>
              </a:spcAft>
              <a:buClr>
                <a:schemeClr val="tx2"/>
              </a:buClr>
              <a:buSzPct val="100000"/>
            </a:pPr>
            <a:endParaRPr lang="en-US" sz="2000" dirty="0"/>
          </a:p>
          <a:p>
            <a:pPr marL="347663" lvl="1" indent="-347663">
              <a:spcBef>
                <a:spcPts val="600"/>
              </a:spcBef>
              <a:spcAft>
                <a:spcPts val="200"/>
              </a:spcAft>
              <a:buClr>
                <a:schemeClr val="tx2"/>
              </a:buClr>
              <a:buSzPct val="100000"/>
            </a:pPr>
            <a:r>
              <a:rPr lang="en-US" sz="2000" dirty="0" smtClean="0"/>
              <a:t>After </a:t>
            </a:r>
            <a:r>
              <a:rPr lang="en-US" sz="2000" dirty="0"/>
              <a:t>installation, app tile added to </a:t>
            </a:r>
            <a:r>
              <a:rPr lang="en-US" sz="2000" b="1" dirty="0"/>
              <a:t>Site Contents </a:t>
            </a:r>
            <a:r>
              <a:rPr lang="en-US" sz="2000" dirty="0"/>
              <a:t>page</a:t>
            </a:r>
            <a:br>
              <a:rPr lang="en-US" sz="2000" dirty="0"/>
            </a:br>
            <a:r>
              <a:rPr lang="en-US" sz="1600" i="1" dirty="0"/>
              <a:t>app tile provides fly-out menu to assist with app management</a:t>
            </a:r>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2819399" cy="1447800"/>
          </a:xfrm>
          <a:prstGeom prst="rect">
            <a:avLst/>
          </a:prstGeom>
          <a:noFill/>
          <a:ln>
            <a:solidFill>
              <a:schemeClr val="bg1">
                <a:lumMod val="75000"/>
              </a:schemeClr>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43400"/>
            <a:ext cx="2895600" cy="2133600"/>
          </a:xfrm>
          <a:prstGeom prst="rect">
            <a:avLst/>
          </a:prstGeom>
          <a:noFill/>
          <a:ln>
            <a:solidFill>
              <a:schemeClr val="bg1">
                <a:lumMod val="50000"/>
              </a:schemeClr>
            </a:solid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321834"/>
            <a:ext cx="3657600" cy="1885207"/>
          </a:xfrm>
          <a:prstGeom prst="rect">
            <a:avLst/>
          </a:prstGeom>
          <a:noFill/>
          <a:ln>
            <a:solidFill>
              <a:schemeClr val="bg1">
                <a:lumMod val="75000"/>
              </a:schemeClr>
            </a:solidFill>
          </a:ln>
        </p:spPr>
      </p:pic>
    </p:spTree>
    <p:extLst>
      <p:ext uri="{BB962C8B-B14F-4D97-AF65-F5344CB8AC3E}">
        <p14:creationId xmlns:p14="http://schemas.microsoft.com/office/powerpoint/2010/main" val="1790048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The Add-in Catalog Site in SharePoint Online</a:t>
            </a:r>
            <a:endParaRPr lang="en-US" dirty="0"/>
          </a:p>
          <a:p>
            <a:r>
              <a:rPr lang="en-US" dirty="0" smtClean="0"/>
              <a:t>Publishing Office </a:t>
            </a:r>
            <a:r>
              <a:rPr lang="en-US" dirty="0"/>
              <a:t>Add-ins </a:t>
            </a:r>
            <a:r>
              <a:rPr lang="en-US" dirty="0" smtClean="0"/>
              <a:t>and SharePoint </a:t>
            </a:r>
            <a:r>
              <a:rPr lang="en-US" dirty="0"/>
              <a:t>Add-ins</a:t>
            </a:r>
          </a:p>
          <a:p>
            <a:r>
              <a:rPr lang="en-US" dirty="0" smtClean="0"/>
              <a:t>Installing </a:t>
            </a:r>
            <a:r>
              <a:rPr lang="en-US" dirty="0"/>
              <a:t>and Managing Office Add-ins</a:t>
            </a:r>
          </a:p>
          <a:p>
            <a:r>
              <a:rPr lang="en-US" dirty="0" smtClean="0"/>
              <a:t>Installing </a:t>
            </a:r>
            <a:r>
              <a:rPr lang="en-US" dirty="0"/>
              <a:t>SharePoint </a:t>
            </a:r>
            <a:r>
              <a:rPr lang="en-US" dirty="0" smtClean="0"/>
              <a:t>Add-ins</a:t>
            </a:r>
          </a:p>
          <a:p>
            <a:r>
              <a:rPr lang="en-US" dirty="0" smtClean="0"/>
              <a:t>Upgrading SharePoint-hosted Add-ins</a:t>
            </a:r>
            <a:endParaRPr lang="en-US" dirty="0"/>
          </a:p>
          <a:p>
            <a:r>
              <a:rPr lang="en-US" dirty="0" smtClean="0"/>
              <a:t>Deploying Provider-hosted Add-ins</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Launching the App After Installation</a:t>
            </a:r>
            <a:endParaRPr lang="en-US" dirty="0"/>
          </a:p>
        </p:txBody>
      </p:sp>
      <p:sp>
        <p:nvSpPr>
          <p:cNvPr id="7" name="Content Placeholder 6"/>
          <p:cNvSpPr>
            <a:spLocks noGrp="1"/>
          </p:cNvSpPr>
          <p:nvPr>
            <p:ph idx="1"/>
          </p:nvPr>
        </p:nvSpPr>
        <p:spPr/>
        <p:txBody>
          <a:bodyPr>
            <a:normAutofit/>
          </a:bodyPr>
          <a:lstStyle/>
          <a:p>
            <a:r>
              <a:rPr lang="en-US" sz="2400" dirty="0" smtClean="0"/>
              <a:t>Clicking app tile on Site Contents page launches app</a:t>
            </a:r>
          </a:p>
          <a:p>
            <a:pPr lvl="1"/>
            <a:r>
              <a:rPr lang="en-US" sz="2000" dirty="0" smtClean="0"/>
              <a:t>User is redirected to app start page</a:t>
            </a:r>
          </a:p>
        </p:txBody>
      </p:sp>
      <p:grpSp>
        <p:nvGrpSpPr>
          <p:cNvPr id="14" name="Group 13"/>
          <p:cNvGrpSpPr/>
          <p:nvPr/>
        </p:nvGrpSpPr>
        <p:grpSpPr>
          <a:xfrm>
            <a:off x="1143000" y="2438400"/>
            <a:ext cx="5717621" cy="4267200"/>
            <a:chOff x="710391" y="2411237"/>
            <a:chExt cx="5605682" cy="4183657"/>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10391" y="2411237"/>
              <a:ext cx="2676963" cy="2084563"/>
            </a:xfrm>
            <a:prstGeom prst="rect">
              <a:avLst/>
            </a:prstGeom>
            <a:noFill/>
            <a:ln w="28575">
              <a:solidFill>
                <a:schemeClr val="bg1">
                  <a:lumMod val="85000"/>
                </a:schemeClr>
              </a:solid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048873" y="4004094"/>
              <a:ext cx="4267200" cy="2590800"/>
            </a:xfrm>
            <a:prstGeom prst="rect">
              <a:avLst/>
            </a:prstGeom>
            <a:noFill/>
            <a:ln w="12700">
              <a:solidFill>
                <a:schemeClr val="bg1">
                  <a:lumMod val="50000"/>
                </a:schemeClr>
              </a:solidFill>
            </a:ln>
          </p:spPr>
        </p:pic>
        <p:cxnSp>
          <p:nvCxnSpPr>
            <p:cNvPr id="10" name="Straight Arrow Connector 9"/>
            <p:cNvCxnSpPr/>
            <p:nvPr/>
          </p:nvCxnSpPr>
          <p:spPr>
            <a:xfrm>
              <a:off x="1447800" y="3733800"/>
              <a:ext cx="533400" cy="30480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7285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Uninstalling an App</a:t>
            </a:r>
            <a:endParaRPr lang="en-US" dirty="0"/>
          </a:p>
        </p:txBody>
      </p:sp>
      <p:sp>
        <p:nvSpPr>
          <p:cNvPr id="4" name="Content Placeholder 3"/>
          <p:cNvSpPr>
            <a:spLocks noGrp="1"/>
          </p:cNvSpPr>
          <p:nvPr>
            <p:ph idx="1"/>
          </p:nvPr>
        </p:nvSpPr>
        <p:spPr/>
        <p:txBody>
          <a:bodyPr>
            <a:normAutofit/>
          </a:bodyPr>
          <a:lstStyle/>
          <a:p>
            <a:r>
              <a:rPr lang="en-US" sz="2400" dirty="0" smtClean="0"/>
              <a:t>Use Remove command in app tile </a:t>
            </a:r>
            <a:r>
              <a:rPr lang="en-US" sz="2400" dirty="0" err="1" smtClean="0"/>
              <a:t>flyout</a:t>
            </a:r>
            <a:r>
              <a:rPr lang="en-US" sz="2400" dirty="0" smtClean="0"/>
              <a:t> menu</a:t>
            </a:r>
          </a:p>
          <a:p>
            <a:pPr lvl="1"/>
            <a:r>
              <a:rPr lang="en-US" sz="2000" dirty="0" smtClean="0"/>
              <a:t>SharePoint deletes App Web if there is one</a:t>
            </a:r>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4491560" cy="2133600"/>
          </a:xfrm>
          <a:prstGeom prst="rect">
            <a:avLst/>
          </a:prstGeom>
          <a:noFill/>
          <a:ln>
            <a:solidFill>
              <a:schemeClr val="bg1">
                <a:lumMod val="75000"/>
              </a:schemeClr>
            </a:solidFill>
          </a:ln>
        </p:spPr>
      </p:pic>
    </p:spTree>
    <p:extLst>
      <p:ext uri="{BB962C8B-B14F-4D97-AF65-F5344CB8AC3E}">
        <p14:creationId xmlns:p14="http://schemas.microsoft.com/office/powerpoint/2010/main" val="4018849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and Installing a SharePoint-hosted App</a:t>
            </a:r>
            <a:endParaRPr lang="en-US" dirty="0"/>
          </a:p>
        </p:txBody>
      </p:sp>
    </p:spTree>
    <p:extLst>
      <p:ext uri="{BB962C8B-B14F-4D97-AF65-F5344CB8AC3E}">
        <p14:creationId xmlns:p14="http://schemas.microsoft.com/office/powerpoint/2010/main" val="3733009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Apps at Tenancy Scope</a:t>
            </a:r>
          </a:p>
        </p:txBody>
      </p:sp>
      <p:sp>
        <p:nvSpPr>
          <p:cNvPr id="3" name="Content Placeholder 2"/>
          <p:cNvSpPr>
            <a:spLocks noGrp="1"/>
          </p:cNvSpPr>
          <p:nvPr>
            <p:ph idx="1"/>
          </p:nvPr>
        </p:nvSpPr>
        <p:spPr/>
        <p:txBody>
          <a:bodyPr/>
          <a:lstStyle/>
          <a:p>
            <a:r>
              <a:rPr lang="en-US" dirty="0" smtClean="0"/>
              <a:t>App catalog site used for tenancy-scoped install</a:t>
            </a:r>
          </a:p>
          <a:p>
            <a:pPr lvl="1"/>
            <a:r>
              <a:rPr lang="en-US" dirty="0" smtClean="0"/>
              <a:t>Step 1: Publish app to </a:t>
            </a:r>
            <a:r>
              <a:rPr lang="en-US" dirty="0"/>
              <a:t>app catalog </a:t>
            </a:r>
            <a:r>
              <a:rPr lang="en-US" dirty="0" smtClean="0"/>
              <a:t>site</a:t>
            </a:r>
          </a:p>
          <a:p>
            <a:pPr lvl="1"/>
            <a:r>
              <a:rPr lang="en-US" dirty="0"/>
              <a:t>Step </a:t>
            </a:r>
            <a:r>
              <a:rPr lang="en-US" dirty="0" smtClean="0"/>
              <a:t>2: Install app in same app </a:t>
            </a:r>
            <a:r>
              <a:rPr lang="en-US" dirty="0"/>
              <a:t>catalog </a:t>
            </a:r>
            <a:r>
              <a:rPr lang="en-US" dirty="0" smtClean="0"/>
              <a:t>site</a:t>
            </a:r>
          </a:p>
          <a:p>
            <a:pPr lvl="1"/>
            <a:r>
              <a:rPr lang="en-US" dirty="0"/>
              <a:t>Step </a:t>
            </a:r>
            <a:r>
              <a:rPr lang="en-US" dirty="0" smtClean="0"/>
              <a:t>3: Configure app to make it available in other sites</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3656411" cy="1752600"/>
          </a:xfrm>
          <a:prstGeom prst="rect">
            <a:avLst/>
          </a:prstGeom>
          <a:noFill/>
          <a:ln>
            <a:solidFill>
              <a:schemeClr val="bg1">
                <a:lumMod val="75000"/>
              </a:schemeClr>
            </a:solidFill>
          </a:ln>
        </p:spPr>
      </p:pic>
      <p:sp>
        <p:nvSpPr>
          <p:cNvPr id="5" name="Rectangle 4"/>
          <p:cNvSpPr/>
          <p:nvPr/>
        </p:nvSpPr>
        <p:spPr>
          <a:xfrm>
            <a:off x="4114800" y="4000500"/>
            <a:ext cx="3276600" cy="6096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400" b="1" dirty="0" smtClean="0">
                <a:solidFill>
                  <a:schemeClr val="tx1">
                    <a:lumMod val="75000"/>
                    <a:lumOff val="25000"/>
                  </a:schemeClr>
                </a:solidFill>
              </a:rPr>
              <a:t>Deployment </a:t>
            </a:r>
            <a:r>
              <a:rPr lang="en-US" sz="1400" dirty="0" smtClean="0">
                <a:solidFill>
                  <a:schemeClr val="tx1">
                    <a:lumMod val="75000"/>
                    <a:lumOff val="25000"/>
                  </a:schemeClr>
                </a:solidFill>
              </a:rPr>
              <a:t>command only appears for apps installed in app catalog sites</a:t>
            </a:r>
            <a:endParaRPr lang="en-US" sz="1400" dirty="0">
              <a:solidFill>
                <a:schemeClr val="tx1">
                  <a:lumMod val="75000"/>
                  <a:lumOff val="25000"/>
                </a:schemeClr>
              </a:solidFill>
            </a:endParaRPr>
          </a:p>
        </p:txBody>
      </p:sp>
      <p:pic>
        <p:nvPicPr>
          <p:cNvPr id="8" name="Picture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5105400"/>
            <a:ext cx="5317929" cy="1670050"/>
          </a:xfrm>
          <a:prstGeom prst="rect">
            <a:avLst/>
          </a:prstGeom>
          <a:noFill/>
          <a:ln>
            <a:solidFill>
              <a:schemeClr val="bg1">
                <a:lumMod val="75000"/>
              </a:schemeClr>
            </a:solidFill>
          </a:ln>
        </p:spPr>
      </p:pic>
      <p:cxnSp>
        <p:nvCxnSpPr>
          <p:cNvPr id="9" name="Straight Arrow Connector 8"/>
          <p:cNvCxnSpPr/>
          <p:nvPr/>
        </p:nvCxnSpPr>
        <p:spPr>
          <a:xfrm>
            <a:off x="3352800" y="4419600"/>
            <a:ext cx="609600" cy="60642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60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App Deployment</a:t>
            </a:r>
            <a:endParaRPr lang="en-US" dirty="0"/>
          </a:p>
        </p:txBody>
      </p:sp>
      <p:sp>
        <p:nvSpPr>
          <p:cNvPr id="8" name="Content Placeholder 7"/>
          <p:cNvSpPr>
            <a:spLocks noGrp="1"/>
          </p:cNvSpPr>
          <p:nvPr>
            <p:ph idx="1"/>
          </p:nvPr>
        </p:nvSpPr>
        <p:spPr/>
        <p:txBody>
          <a:bodyPr>
            <a:normAutofit/>
          </a:bodyPr>
          <a:lstStyle/>
          <a:p>
            <a:r>
              <a:rPr lang="en-US" sz="2000" dirty="0" smtClean="0"/>
              <a:t>App Deployment can be configured in terms of managed paths…</a:t>
            </a:r>
          </a:p>
          <a:p>
            <a:pPr lvl="1"/>
            <a:endParaRPr lang="en-US" sz="1600" dirty="0" smtClean="0"/>
          </a:p>
          <a:p>
            <a:pPr lvl="1"/>
            <a:endParaRPr lang="en-US" sz="1600" dirty="0"/>
          </a:p>
          <a:p>
            <a:pPr lvl="1"/>
            <a:endParaRPr lang="en-US" sz="1600" dirty="0" smtClean="0"/>
          </a:p>
          <a:p>
            <a:pPr lvl="1"/>
            <a:endParaRPr lang="en-US" sz="1600" dirty="0"/>
          </a:p>
          <a:p>
            <a:pPr marL="334962" lvl="1" indent="0">
              <a:buNone/>
            </a:pPr>
            <a:endParaRPr lang="en-US" sz="1600" dirty="0"/>
          </a:p>
          <a:p>
            <a:r>
              <a:rPr lang="en-US" sz="2000" dirty="0"/>
              <a:t>App Deployment can be configured in terms </a:t>
            </a:r>
            <a:r>
              <a:rPr lang="en-US" sz="2000" dirty="0" smtClean="0"/>
              <a:t>of Site templates…</a:t>
            </a:r>
            <a:endParaRPr lang="en-US" sz="20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010400" cy="1526496"/>
          </a:xfrm>
          <a:prstGeom prst="rect">
            <a:avLst/>
          </a:prstGeom>
          <a:noFill/>
          <a:ln>
            <a:solidFill>
              <a:schemeClr val="bg1">
                <a:lumMod val="75000"/>
              </a:schemeClr>
            </a:solid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949081"/>
            <a:ext cx="7696200" cy="2479680"/>
          </a:xfrm>
          <a:prstGeom prst="rect">
            <a:avLst/>
          </a:prstGeom>
          <a:noFill/>
          <a:ln>
            <a:solidFill>
              <a:schemeClr val="bg1">
                <a:lumMod val="75000"/>
              </a:schemeClr>
            </a:solidFill>
          </a:ln>
        </p:spPr>
      </p:pic>
    </p:spTree>
    <p:extLst>
      <p:ext uri="{BB962C8B-B14F-4D97-AF65-F5344CB8AC3E}">
        <p14:creationId xmlns:p14="http://schemas.microsoft.com/office/powerpoint/2010/main" val="3137493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 App at Tenancy Scope</a:t>
            </a:r>
            <a:endParaRPr lang="en-US" dirty="0"/>
          </a:p>
        </p:txBody>
      </p:sp>
    </p:spTree>
    <p:extLst>
      <p:ext uri="{BB962C8B-B14F-4D97-AF65-F5344CB8AC3E}">
        <p14:creationId xmlns:p14="http://schemas.microsoft.com/office/powerpoint/2010/main" val="1246387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Overview of SharePoint app upgrade process</a:t>
            </a:r>
          </a:p>
          <a:p>
            <a:pPr lvl="1"/>
            <a:r>
              <a:rPr lang="en-US" dirty="0" smtClean="0"/>
              <a:t>App catalog tracks current version number of app</a:t>
            </a:r>
          </a:p>
          <a:p>
            <a:pPr lvl="1"/>
            <a:r>
              <a:rPr lang="en-US" dirty="0" smtClean="0"/>
              <a:t>SharePoint host records app version at install time</a:t>
            </a:r>
          </a:p>
          <a:p>
            <a:pPr lvl="1"/>
            <a:r>
              <a:rPr lang="en-US" dirty="0" smtClean="0"/>
              <a:t>Updated version of app can be uploaded to app catalog</a:t>
            </a:r>
          </a:p>
          <a:p>
            <a:pPr lvl="1"/>
            <a:r>
              <a:rPr lang="en-US" dirty="0" smtClean="0"/>
              <a:t>SharePoint host notifies user when there's new version</a:t>
            </a:r>
            <a:endParaRPr lang="en-US" dirty="0"/>
          </a:p>
          <a:p>
            <a:pPr marL="347662" lvl="1" indent="0">
              <a:buNone/>
            </a:pPr>
            <a:endParaRPr lang="en-US" dirty="0" smtClean="0"/>
          </a:p>
          <a:p>
            <a:pPr marL="347662" lvl="1" indent="0">
              <a:buNone/>
            </a:pPr>
            <a:endParaRPr lang="en-US" dirty="0"/>
          </a:p>
          <a:p>
            <a:pPr>
              <a:lnSpc>
                <a:spcPct val="150000"/>
              </a:lnSpc>
            </a:pPr>
            <a:endParaRPr lang="en-US" dirty="0" smtClean="0"/>
          </a:p>
          <a:p>
            <a:pPr>
              <a:lnSpc>
                <a:spcPct val="150000"/>
              </a:lnSpc>
            </a:pPr>
            <a:r>
              <a:rPr lang="en-US" dirty="0" smtClean="0"/>
              <a:t>User makes choice whether upgrade or not</a:t>
            </a:r>
          </a:p>
          <a:p>
            <a:pPr lvl="1"/>
            <a:r>
              <a:rPr lang="en-US" dirty="0" smtClean="0"/>
              <a:t>User (app installer) is never forced to upgrade</a:t>
            </a:r>
          </a:p>
          <a:p>
            <a:pPr lvl="1"/>
            <a:r>
              <a:rPr lang="en-US" dirty="0" smtClean="0"/>
              <a:t>If user decides to upgrade, upgrade involves clicking button</a:t>
            </a:r>
            <a:endParaRPr lang="en-US" dirty="0"/>
          </a:p>
        </p:txBody>
      </p:sp>
      <p:sp>
        <p:nvSpPr>
          <p:cNvPr id="2" name="Title 1"/>
          <p:cNvSpPr>
            <a:spLocks noGrp="1"/>
          </p:cNvSpPr>
          <p:nvPr>
            <p:ph type="title"/>
          </p:nvPr>
        </p:nvSpPr>
        <p:spPr/>
        <p:txBody>
          <a:bodyPr/>
          <a:lstStyle/>
          <a:p>
            <a:r>
              <a:rPr lang="en-US" dirty="0" smtClean="0"/>
              <a:t>Upgrading Apps</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81400"/>
            <a:ext cx="3873500" cy="1206500"/>
          </a:xfrm>
          <a:prstGeom prst="rect">
            <a:avLst/>
          </a:prstGeom>
          <a:noFill/>
          <a:ln>
            <a:solidFill>
              <a:schemeClr val="bg1">
                <a:lumMod val="75000"/>
              </a:schemeClr>
            </a:solidFill>
          </a:ln>
        </p:spPr>
      </p:pic>
    </p:spTree>
    <p:extLst>
      <p:ext uri="{BB962C8B-B14F-4D97-AF65-F5344CB8AC3E}">
        <p14:creationId xmlns:p14="http://schemas.microsoft.com/office/powerpoint/2010/main" val="4051901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Overwriting Existing Files During Upgrade</a:t>
            </a:r>
            <a:endParaRPr lang="en-US" dirty="0"/>
          </a:p>
        </p:txBody>
      </p:sp>
      <p:sp>
        <p:nvSpPr>
          <p:cNvPr id="7" name="Content Placeholder 6"/>
          <p:cNvSpPr>
            <a:spLocks noGrp="1"/>
          </p:cNvSpPr>
          <p:nvPr>
            <p:ph idx="1"/>
          </p:nvPr>
        </p:nvSpPr>
        <p:spPr/>
        <p:txBody>
          <a:bodyPr>
            <a:normAutofit/>
          </a:bodyPr>
          <a:lstStyle/>
          <a:p>
            <a:r>
              <a:rPr lang="en-US" sz="2400" dirty="0" smtClean="0"/>
              <a:t>Files to be upgrade required </a:t>
            </a:r>
            <a:r>
              <a:rPr lang="en-US" sz="1800" b="1" dirty="0" err="1" smtClean="0">
                <a:solidFill>
                  <a:srgbClr val="C00000"/>
                </a:solidFill>
              </a:rPr>
              <a:t>ReplaceContent</a:t>
            </a:r>
            <a:r>
              <a:rPr lang="en-US" sz="2400" dirty="0" smtClean="0"/>
              <a:t> attribute</a:t>
            </a:r>
          </a:p>
          <a:p>
            <a:pPr lvl="1"/>
            <a:r>
              <a:rPr lang="en-US" sz="2000" dirty="0" smtClean="0"/>
              <a:t>Edit must be made by hand to </a:t>
            </a:r>
            <a:r>
              <a:rPr lang="en-US" sz="1600" b="1" dirty="0" smtClean="0">
                <a:solidFill>
                  <a:srgbClr val="C00000"/>
                </a:solidFill>
              </a:rPr>
              <a:t>Elements.xml</a:t>
            </a:r>
            <a:r>
              <a:rPr lang="en-US" sz="2000" dirty="0" smtClean="0"/>
              <a:t> file</a:t>
            </a:r>
          </a:p>
          <a:p>
            <a:pPr lvl="1"/>
            <a:endParaRPr lang="en-US" sz="2000" dirty="0"/>
          </a:p>
        </p:txBody>
      </p:sp>
      <p:grpSp>
        <p:nvGrpSpPr>
          <p:cNvPr id="6" name="Group 5"/>
          <p:cNvGrpSpPr/>
          <p:nvPr/>
        </p:nvGrpSpPr>
        <p:grpSpPr>
          <a:xfrm>
            <a:off x="1181100" y="2362200"/>
            <a:ext cx="6553200" cy="4128515"/>
            <a:chOff x="304800" y="1371601"/>
            <a:chExt cx="7620000" cy="4800599"/>
          </a:xfrm>
        </p:grpSpPr>
        <p:pic>
          <p:nvPicPr>
            <p:cNvPr id="3" name="Picture 2"/>
            <p:cNvPicPr>
              <a:picLocks noChangeAspect="1"/>
            </p:cNvPicPr>
            <p:nvPr/>
          </p:nvPicPr>
          <p:blipFill>
            <a:blip r:embed="rId2"/>
            <a:stretch>
              <a:fillRect/>
            </a:stretch>
          </p:blipFill>
          <p:spPr>
            <a:xfrm>
              <a:off x="304800" y="1371601"/>
              <a:ext cx="2571102" cy="3657600"/>
            </a:xfrm>
            <a:prstGeom prst="rect">
              <a:avLst/>
            </a:prstGeom>
          </p:spPr>
        </p:pic>
        <p:pic>
          <p:nvPicPr>
            <p:cNvPr id="4" name="Picture 3"/>
            <p:cNvPicPr>
              <a:picLocks noChangeAspect="1"/>
            </p:cNvPicPr>
            <p:nvPr/>
          </p:nvPicPr>
          <p:blipFill>
            <a:blip r:embed="rId3"/>
            <a:stretch>
              <a:fillRect/>
            </a:stretch>
          </p:blipFill>
          <p:spPr>
            <a:xfrm>
              <a:off x="2514600" y="4261948"/>
              <a:ext cx="5410200" cy="1910252"/>
            </a:xfrm>
            <a:prstGeom prst="rect">
              <a:avLst/>
            </a:prstGeom>
            <a:ln>
              <a:solidFill>
                <a:schemeClr val="bg1">
                  <a:lumMod val="50000"/>
                </a:schemeClr>
              </a:solidFill>
            </a:ln>
          </p:spPr>
        </p:pic>
        <p:cxnSp>
          <p:nvCxnSpPr>
            <p:cNvPr id="5" name="Straight Arrow Connector 4"/>
            <p:cNvCxnSpPr/>
            <p:nvPr/>
          </p:nvCxnSpPr>
          <p:spPr>
            <a:xfrm>
              <a:off x="1828800" y="3581400"/>
              <a:ext cx="609600" cy="60642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p:cNvSpPr/>
          <p:nvPr/>
        </p:nvSpPr>
        <p:spPr>
          <a:xfrm>
            <a:off x="3762555" y="5702060"/>
            <a:ext cx="2133600" cy="163902"/>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372929" y="5656366"/>
            <a:ext cx="303452" cy="274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244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Configuring Feature Upgrade Actions</a:t>
            </a:r>
            <a:endParaRPr lang="en-US" dirty="0"/>
          </a:p>
        </p:txBody>
      </p:sp>
      <p:sp>
        <p:nvSpPr>
          <p:cNvPr id="12" name="Content Placeholder 11"/>
          <p:cNvSpPr>
            <a:spLocks noGrp="1"/>
          </p:cNvSpPr>
          <p:nvPr>
            <p:ph idx="1"/>
          </p:nvPr>
        </p:nvSpPr>
        <p:spPr>
          <a:xfrm>
            <a:off x="266700" y="1143000"/>
            <a:ext cx="8382000" cy="5181600"/>
          </a:xfrm>
        </p:spPr>
        <p:txBody>
          <a:bodyPr>
            <a:normAutofit/>
          </a:bodyPr>
          <a:lstStyle/>
          <a:p>
            <a:r>
              <a:rPr lang="en-US" sz="2000" dirty="0" smtClean="0"/>
              <a:t>Upgrade actions must be entered by hand</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Make sure to update version number in AppManifest.xml</a:t>
            </a:r>
            <a:endParaRPr lang="en-US" sz="2000" dirty="0"/>
          </a:p>
        </p:txBody>
      </p:sp>
      <p:grpSp>
        <p:nvGrpSpPr>
          <p:cNvPr id="8" name="Group 7"/>
          <p:cNvGrpSpPr/>
          <p:nvPr/>
        </p:nvGrpSpPr>
        <p:grpSpPr>
          <a:xfrm>
            <a:off x="685800" y="1600200"/>
            <a:ext cx="5486400" cy="2767234"/>
            <a:chOff x="695325" y="1524000"/>
            <a:chExt cx="8448675" cy="4254354"/>
          </a:xfrm>
        </p:grpSpPr>
        <p:pic>
          <p:nvPicPr>
            <p:cNvPr id="3" name="Picture 2"/>
            <p:cNvPicPr>
              <a:picLocks noChangeAspect="1"/>
            </p:cNvPicPr>
            <p:nvPr/>
          </p:nvPicPr>
          <p:blipFill>
            <a:blip r:embed="rId2"/>
            <a:stretch>
              <a:fillRect/>
            </a:stretch>
          </p:blipFill>
          <p:spPr>
            <a:xfrm>
              <a:off x="695325" y="1524000"/>
              <a:ext cx="3114675" cy="3288151"/>
            </a:xfrm>
            <a:prstGeom prst="rect">
              <a:avLst/>
            </a:prstGeom>
          </p:spPr>
        </p:pic>
        <p:pic>
          <p:nvPicPr>
            <p:cNvPr id="4" name="Picture 3"/>
            <p:cNvPicPr>
              <a:picLocks noChangeAspect="1"/>
            </p:cNvPicPr>
            <p:nvPr/>
          </p:nvPicPr>
          <p:blipFill>
            <a:blip r:embed="rId3"/>
            <a:stretch>
              <a:fillRect/>
            </a:stretch>
          </p:blipFill>
          <p:spPr>
            <a:xfrm>
              <a:off x="2642112" y="3581400"/>
              <a:ext cx="6501888" cy="2196954"/>
            </a:xfrm>
            <a:prstGeom prst="rect">
              <a:avLst/>
            </a:prstGeom>
            <a:ln>
              <a:solidFill>
                <a:schemeClr val="bg1">
                  <a:lumMod val="50000"/>
                </a:schemeClr>
              </a:solidFill>
            </a:ln>
          </p:spPr>
        </p:pic>
        <p:cxnSp>
          <p:nvCxnSpPr>
            <p:cNvPr id="5" name="Straight Arrow Connector 4"/>
            <p:cNvCxnSpPr/>
            <p:nvPr/>
          </p:nvCxnSpPr>
          <p:spPr>
            <a:xfrm>
              <a:off x="2165230" y="3234906"/>
              <a:ext cx="370936" cy="30192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4"/>
          <a:stretch>
            <a:fillRect/>
          </a:stretch>
        </p:blipFill>
        <p:spPr>
          <a:xfrm>
            <a:off x="685800" y="4909334"/>
            <a:ext cx="3724243" cy="1741632"/>
          </a:xfrm>
          <a:prstGeom prst="rect">
            <a:avLst/>
          </a:prstGeom>
          <a:solidFill>
            <a:schemeClr val="bg1">
              <a:lumMod val="50000"/>
            </a:schemeClr>
          </a:solidFill>
        </p:spPr>
      </p:pic>
    </p:spTree>
    <p:extLst>
      <p:ext uri="{BB962C8B-B14F-4D97-AF65-F5344CB8AC3E}">
        <p14:creationId xmlns:p14="http://schemas.microsoft.com/office/powerpoint/2010/main" val="4022416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the Start Page of a SharePoint-hosted App</a:t>
            </a:r>
            <a:endParaRPr lang="en-US" dirty="0"/>
          </a:p>
        </p:txBody>
      </p:sp>
    </p:spTree>
    <p:extLst>
      <p:ext uri="{BB962C8B-B14F-4D97-AF65-F5344CB8AC3E}">
        <p14:creationId xmlns:p14="http://schemas.microsoft.com/office/powerpoint/2010/main" val="615038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App Catalog</a:t>
            </a:r>
            <a:endParaRPr lang="en-US" dirty="0"/>
          </a:p>
        </p:txBody>
      </p:sp>
      <p:sp>
        <p:nvSpPr>
          <p:cNvPr id="3" name="Content Placeholder 2"/>
          <p:cNvSpPr>
            <a:spLocks noGrp="1"/>
          </p:cNvSpPr>
          <p:nvPr>
            <p:ph idx="1"/>
          </p:nvPr>
        </p:nvSpPr>
        <p:spPr/>
        <p:txBody>
          <a:bodyPr/>
          <a:lstStyle/>
          <a:p>
            <a:r>
              <a:rPr lang="en-US" dirty="0" smtClean="0"/>
              <a:t>App publishing scheme based on App </a:t>
            </a:r>
            <a:r>
              <a:rPr lang="en-US" dirty="0"/>
              <a:t>C</a:t>
            </a:r>
            <a:r>
              <a:rPr lang="en-US" dirty="0" smtClean="0"/>
              <a:t>atalog</a:t>
            </a:r>
          </a:p>
          <a:p>
            <a:pPr lvl="1"/>
            <a:r>
              <a:rPr lang="en-US" dirty="0" smtClean="0"/>
              <a:t>App Catalog is site collection with special doc library</a:t>
            </a:r>
          </a:p>
          <a:p>
            <a:pPr lvl="1"/>
            <a:r>
              <a:rPr lang="en-US" dirty="0" smtClean="0"/>
              <a:t>App packages are published (uploaded) to app catalog</a:t>
            </a:r>
          </a:p>
          <a:p>
            <a:pPr lvl="1"/>
            <a:r>
              <a:rPr lang="en-US" dirty="0" smtClean="0"/>
              <a:t>Provides better app discovery, installation and upgrade</a:t>
            </a:r>
          </a:p>
          <a:p>
            <a:pPr>
              <a:lnSpc>
                <a:spcPct val="150000"/>
              </a:lnSpc>
            </a:pPr>
            <a:r>
              <a:rPr lang="en-US" dirty="0" smtClean="0"/>
              <a:t>App Catalog in on-premises farms</a:t>
            </a:r>
          </a:p>
          <a:p>
            <a:pPr lvl="1"/>
            <a:r>
              <a:rPr lang="en-US" dirty="0" smtClean="0"/>
              <a:t>One App </a:t>
            </a:r>
            <a:r>
              <a:rPr lang="en-US" dirty="0"/>
              <a:t>C</a:t>
            </a:r>
            <a:r>
              <a:rPr lang="en-US" dirty="0" smtClean="0"/>
              <a:t>atalog site required for each web application</a:t>
            </a:r>
          </a:p>
          <a:p>
            <a:pPr lvl="1"/>
            <a:r>
              <a:rPr lang="en-US" dirty="0" smtClean="0"/>
              <a:t>End users often play role of App Catalog administrator</a:t>
            </a:r>
          </a:p>
          <a:p>
            <a:pPr>
              <a:lnSpc>
                <a:spcPct val="150000"/>
              </a:lnSpc>
            </a:pPr>
            <a:r>
              <a:rPr lang="en-US" dirty="0"/>
              <a:t>App Catalog in Office 365 &amp; SharePoint Online</a:t>
            </a:r>
          </a:p>
          <a:p>
            <a:pPr lvl="1"/>
            <a:r>
              <a:rPr lang="en-US" dirty="0"/>
              <a:t>One App Catalog site used to manage entire </a:t>
            </a:r>
            <a:r>
              <a:rPr lang="en-US" dirty="0" smtClean="0"/>
              <a:t>tenancy</a:t>
            </a:r>
            <a:endParaRPr lang="en-US" dirty="0"/>
          </a:p>
        </p:txBody>
      </p:sp>
    </p:spTree>
    <p:extLst>
      <p:ext uri="{BB962C8B-B14F-4D97-AF65-F5344CB8AC3E}">
        <p14:creationId xmlns:p14="http://schemas.microsoft.com/office/powerpoint/2010/main" val="521852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Creating the App Catalog</a:t>
            </a:r>
          </a:p>
          <a:p>
            <a:pPr>
              <a:buFont typeface="Wingdings" panose="05000000000000000000" pitchFamily="2" charset="2"/>
              <a:buChar char="ü"/>
            </a:pPr>
            <a:r>
              <a:rPr lang="en-US" dirty="0" smtClean="0"/>
              <a:t>Publishing Apps in the App Catalog</a:t>
            </a:r>
          </a:p>
          <a:p>
            <a:pPr>
              <a:buFont typeface="Wingdings" panose="05000000000000000000" pitchFamily="2" charset="2"/>
              <a:buChar char="ü"/>
            </a:pPr>
            <a:r>
              <a:rPr lang="en-US" dirty="0" smtClean="0"/>
              <a:t>Installing and Upgrading Apps</a:t>
            </a:r>
          </a:p>
          <a:p>
            <a:pPr>
              <a:buFont typeface="Wingdings" panose="05000000000000000000" pitchFamily="2" charset="2"/>
              <a:buChar char="Ø"/>
            </a:pPr>
            <a:r>
              <a:rPr lang="en-US" dirty="0" smtClean="0"/>
              <a:t>Deploying Provider-hosted Apps</a:t>
            </a:r>
          </a:p>
        </p:txBody>
      </p:sp>
    </p:spTree>
    <p:extLst>
      <p:ext uri="{BB962C8B-B14F-4D97-AF65-F5344CB8AC3E}">
        <p14:creationId xmlns:p14="http://schemas.microsoft.com/office/powerpoint/2010/main" val="1350842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the App Security Principal</a:t>
            </a:r>
            <a:endParaRPr lang="en-US" dirty="0"/>
          </a:p>
        </p:txBody>
      </p:sp>
      <p:sp>
        <p:nvSpPr>
          <p:cNvPr id="5" name="Content Placeholder 4"/>
          <p:cNvSpPr>
            <a:spLocks noGrp="1"/>
          </p:cNvSpPr>
          <p:nvPr>
            <p:ph idx="1"/>
          </p:nvPr>
        </p:nvSpPr>
        <p:spPr/>
        <p:txBody>
          <a:bodyPr>
            <a:normAutofit/>
          </a:bodyPr>
          <a:lstStyle/>
          <a:p>
            <a:r>
              <a:rPr lang="en-US" sz="2000" dirty="0" smtClean="0"/>
              <a:t>Can be done manually using AppRegNew.aspx page</a:t>
            </a:r>
          </a:p>
          <a:p>
            <a:pPr lvl="1"/>
            <a:r>
              <a:rPr lang="en-US" sz="1600" dirty="0" smtClean="0"/>
              <a:t>Enter the </a:t>
            </a:r>
            <a:r>
              <a:rPr lang="en-US" sz="1600" b="1" dirty="0" smtClean="0"/>
              <a:t>App ID</a:t>
            </a:r>
            <a:r>
              <a:rPr lang="en-US" sz="1600" dirty="0" smtClean="0"/>
              <a:t> (aka Client ID)</a:t>
            </a:r>
          </a:p>
          <a:p>
            <a:pPr lvl="1"/>
            <a:r>
              <a:rPr lang="en-US" sz="1600" dirty="0" smtClean="0"/>
              <a:t>Enter an </a:t>
            </a:r>
            <a:r>
              <a:rPr lang="en-US" sz="1600" b="1" dirty="0" smtClean="0"/>
              <a:t>App Secret</a:t>
            </a:r>
            <a:r>
              <a:rPr lang="en-US" sz="1600" dirty="0" smtClean="0"/>
              <a:t> (even in S2S scenario </a:t>
            </a:r>
            <a:r>
              <a:rPr lang="en-US" sz="1600" dirty="0"/>
              <a:t>when it is not </a:t>
            </a:r>
            <a:r>
              <a:rPr lang="en-US" sz="1600" dirty="0" smtClean="0"/>
              <a:t>used)</a:t>
            </a:r>
          </a:p>
          <a:p>
            <a:pPr lvl="1"/>
            <a:r>
              <a:rPr lang="en-US" sz="1600" dirty="0" smtClean="0"/>
              <a:t>Enter a </a:t>
            </a:r>
            <a:r>
              <a:rPr lang="en-US" sz="1600" b="1" dirty="0" smtClean="0"/>
              <a:t>Title</a:t>
            </a:r>
          </a:p>
          <a:p>
            <a:pPr lvl="1"/>
            <a:r>
              <a:rPr lang="en-US" sz="1600" dirty="0" smtClean="0"/>
              <a:t>Enter an </a:t>
            </a:r>
            <a:r>
              <a:rPr lang="en-US" sz="1600" b="1" dirty="0" smtClean="0"/>
              <a:t>App Domain</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335617"/>
            <a:ext cx="5029200" cy="1905000"/>
          </a:xfrm>
          <a:prstGeom prst="rect">
            <a:avLst/>
          </a:prstGeom>
          <a:noFill/>
          <a:ln>
            <a:solidFill>
              <a:schemeClr val="bg1">
                <a:lumMod val="75000"/>
              </a:schemeClr>
            </a:solidFill>
          </a:ln>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5106220"/>
            <a:ext cx="3480027" cy="1523180"/>
          </a:xfrm>
          <a:prstGeom prst="rect">
            <a:avLst/>
          </a:prstGeom>
          <a:noFill/>
          <a:ln>
            <a:solidFill>
              <a:schemeClr val="bg1">
                <a:lumMod val="75000"/>
              </a:schemeClr>
            </a:solidFill>
          </a:ln>
        </p:spPr>
      </p:pic>
      <p:cxnSp>
        <p:nvCxnSpPr>
          <p:cNvPr id="6" name="Straight Arrow Connector 5"/>
          <p:cNvCxnSpPr/>
          <p:nvPr/>
        </p:nvCxnSpPr>
        <p:spPr>
          <a:xfrm>
            <a:off x="4712179" y="5203236"/>
            <a:ext cx="1043078" cy="42413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303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the App Security Principal for a Provider-hosted App</a:t>
            </a:r>
            <a:endParaRPr lang="en-US" dirty="0"/>
          </a:p>
        </p:txBody>
      </p:sp>
    </p:spTree>
    <p:extLst>
      <p:ext uri="{BB962C8B-B14F-4D97-AF65-F5344CB8AC3E}">
        <p14:creationId xmlns:p14="http://schemas.microsoft.com/office/powerpoint/2010/main" val="4000265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the App's Remote Web Project</a:t>
            </a:r>
            <a:endParaRPr lang="en-US" dirty="0"/>
          </a:p>
        </p:txBody>
      </p:sp>
      <p:sp>
        <p:nvSpPr>
          <p:cNvPr id="5" name="Content Placeholder 4"/>
          <p:cNvSpPr>
            <a:spLocks noGrp="1"/>
          </p:cNvSpPr>
          <p:nvPr>
            <p:ph idx="1"/>
          </p:nvPr>
        </p:nvSpPr>
        <p:spPr/>
        <p:txBody>
          <a:bodyPr>
            <a:normAutofit/>
          </a:bodyPr>
          <a:lstStyle/>
          <a:p>
            <a:r>
              <a:rPr lang="en-US" sz="2400" dirty="0" smtClean="0"/>
              <a:t>Visual Studio provides Publish Web wizard</a:t>
            </a:r>
          </a:p>
          <a:p>
            <a:pPr lvl="1"/>
            <a:r>
              <a:rPr lang="en-US" sz="2000" dirty="0" smtClean="0"/>
              <a:t>Allows you to create one or more deployment configurations</a:t>
            </a:r>
          </a:p>
          <a:p>
            <a:pPr lvl="1"/>
            <a:r>
              <a:rPr lang="en-US" sz="2000" dirty="0" smtClean="0"/>
              <a:t>Automatically pushes Web Project files into IIS website</a:t>
            </a:r>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74115" y="2743200"/>
            <a:ext cx="2223770" cy="1994535"/>
          </a:xfrm>
          <a:prstGeom prst="rect">
            <a:avLst/>
          </a:prstGeom>
          <a:noFill/>
          <a:ln w="19050">
            <a:solidFill>
              <a:schemeClr val="bg1">
                <a:lumMod val="75000"/>
              </a:schemeClr>
            </a:solidFill>
          </a:ln>
        </p:spPr>
      </p:pic>
      <p:pic>
        <p:nvPicPr>
          <p:cNvPr id="4" name="Picture 3"/>
          <p:cNvPicPr/>
          <p:nvPr/>
        </p:nvPicPr>
        <p:blipFill>
          <a:blip r:embed="rId3"/>
          <a:stretch>
            <a:fillRect/>
          </a:stretch>
        </p:blipFill>
        <p:spPr>
          <a:xfrm>
            <a:off x="4038600" y="3352800"/>
            <a:ext cx="4191000" cy="2971800"/>
          </a:xfrm>
          <a:prstGeom prst="rect">
            <a:avLst/>
          </a:prstGeom>
        </p:spPr>
      </p:pic>
      <p:cxnSp>
        <p:nvCxnSpPr>
          <p:cNvPr id="6" name="Straight Arrow Connector 5"/>
          <p:cNvCxnSpPr/>
          <p:nvPr/>
        </p:nvCxnSpPr>
        <p:spPr>
          <a:xfrm flipV="1">
            <a:off x="3020683" y="4321834"/>
            <a:ext cx="1189008" cy="1262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168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the Provider-hosted App Package</a:t>
            </a:r>
            <a:endParaRPr lang="en-US" dirty="0"/>
          </a:p>
        </p:txBody>
      </p:sp>
      <p:sp>
        <p:nvSpPr>
          <p:cNvPr id="5" name="Content Placeholder 4"/>
          <p:cNvSpPr>
            <a:spLocks noGrp="1"/>
          </p:cNvSpPr>
          <p:nvPr>
            <p:ph idx="1"/>
          </p:nvPr>
        </p:nvSpPr>
        <p:spPr/>
        <p:txBody>
          <a:bodyPr>
            <a:normAutofit/>
          </a:bodyPr>
          <a:lstStyle/>
          <a:p>
            <a:r>
              <a:rPr lang="en-US" sz="2400" dirty="0" smtClean="0"/>
              <a:t>Visual Studio provides Publish your app page</a:t>
            </a:r>
          </a:p>
          <a:p>
            <a:pPr lvl="1"/>
            <a:r>
              <a:rPr lang="en-US" sz="2000" dirty="0" smtClean="0"/>
              <a:t>Click </a:t>
            </a:r>
            <a:r>
              <a:rPr lang="en-US" sz="2000" b="1" dirty="0" smtClean="0"/>
              <a:t>Package the app</a:t>
            </a:r>
            <a:r>
              <a:rPr lang="en-US" sz="2000" dirty="0" smtClean="0"/>
              <a:t> to begin packaging process</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784" y="2454215"/>
            <a:ext cx="2174216" cy="1269820"/>
          </a:xfrm>
          <a:prstGeom prst="rect">
            <a:avLst/>
          </a:prstGeom>
          <a:noFill/>
          <a:ln>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122043" y="3472132"/>
            <a:ext cx="4369999" cy="2971800"/>
          </a:xfrm>
          <a:prstGeom prst="rect">
            <a:avLst/>
          </a:prstGeom>
          <a:noFill/>
          <a:ln>
            <a:solidFill>
              <a:schemeClr val="bg1">
                <a:lumMod val="75000"/>
              </a:schemeClr>
            </a:solidFill>
          </a:ln>
        </p:spPr>
      </p:pic>
      <p:cxnSp>
        <p:nvCxnSpPr>
          <p:cNvPr id="6" name="Straight Arrow Connector 5"/>
          <p:cNvCxnSpPr/>
          <p:nvPr/>
        </p:nvCxnSpPr>
        <p:spPr>
          <a:xfrm>
            <a:off x="2535447" y="3643222"/>
            <a:ext cx="751217" cy="212786"/>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33932" y="5934974"/>
            <a:ext cx="675017" cy="7620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09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Information for the App Package</a:t>
            </a:r>
            <a:endParaRPr lang="en-US" dirty="0"/>
          </a:p>
        </p:txBody>
      </p:sp>
      <p:sp>
        <p:nvSpPr>
          <p:cNvPr id="5" name="Content Placeholder 4"/>
          <p:cNvSpPr>
            <a:spLocks noGrp="1"/>
          </p:cNvSpPr>
          <p:nvPr>
            <p:ph idx="1"/>
          </p:nvPr>
        </p:nvSpPr>
        <p:spPr/>
        <p:txBody>
          <a:bodyPr>
            <a:normAutofit/>
          </a:bodyPr>
          <a:lstStyle/>
          <a:p>
            <a:r>
              <a:rPr lang="en-US" sz="2400" dirty="0" smtClean="0"/>
              <a:t>Provide-hosted App must be published with…</a:t>
            </a:r>
          </a:p>
          <a:p>
            <a:pPr lvl="1"/>
            <a:r>
              <a:rPr lang="en-US" sz="2000" dirty="0" smtClean="0"/>
              <a:t>SSL-based URL where the remote web has been deployed</a:t>
            </a:r>
          </a:p>
          <a:p>
            <a:pPr lvl="1"/>
            <a:r>
              <a:rPr lang="en-US" sz="2000" dirty="0" smtClean="0"/>
              <a:t>The App ID (aka Client ID)</a:t>
            </a:r>
            <a:endParaRPr lang="en-US" sz="2000" dirty="0"/>
          </a:p>
        </p:txBody>
      </p:sp>
      <p:pic>
        <p:nvPicPr>
          <p:cNvPr id="3" name="Picture 2"/>
          <p:cNvPicPr/>
          <p:nvPr/>
        </p:nvPicPr>
        <p:blipFill>
          <a:blip r:embed="rId2"/>
          <a:stretch>
            <a:fillRect/>
          </a:stretch>
        </p:blipFill>
        <p:spPr>
          <a:xfrm>
            <a:off x="1143000" y="2749550"/>
            <a:ext cx="2882265" cy="25781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562600"/>
            <a:ext cx="5679440" cy="1164607"/>
          </a:xfrm>
          <a:prstGeom prst="rect">
            <a:avLst/>
          </a:prstGeom>
          <a:noFill/>
          <a:ln>
            <a:solidFill>
              <a:schemeClr val="bg1">
                <a:lumMod val="75000"/>
              </a:schemeClr>
            </a:solidFill>
          </a:ln>
        </p:spPr>
      </p:pic>
      <p:cxnSp>
        <p:nvCxnSpPr>
          <p:cNvPr id="6" name="Straight Arrow Connector 5"/>
          <p:cNvCxnSpPr/>
          <p:nvPr/>
        </p:nvCxnSpPr>
        <p:spPr>
          <a:xfrm>
            <a:off x="3288102" y="5233059"/>
            <a:ext cx="1059611" cy="1090103"/>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26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and Installing the App</a:t>
            </a:r>
            <a:endParaRPr lang="en-US" dirty="0"/>
          </a:p>
        </p:txBody>
      </p:sp>
      <p:sp>
        <p:nvSpPr>
          <p:cNvPr id="7" name="Content Placeholder 6"/>
          <p:cNvSpPr>
            <a:spLocks noGrp="1"/>
          </p:cNvSpPr>
          <p:nvPr>
            <p:ph idx="1"/>
          </p:nvPr>
        </p:nvSpPr>
        <p:spPr>
          <a:xfrm>
            <a:off x="152400" y="1219200"/>
            <a:ext cx="8382000" cy="5181600"/>
          </a:xfrm>
        </p:spPr>
        <p:txBody>
          <a:bodyPr>
            <a:normAutofit/>
          </a:bodyPr>
          <a:lstStyle/>
          <a:p>
            <a:r>
              <a:rPr lang="en-US" sz="2000" dirty="0" smtClean="0"/>
              <a:t>Publish the app package </a:t>
            </a:r>
            <a:r>
              <a:rPr lang="en-US" sz="1600" i="1" dirty="0" smtClean="0"/>
              <a:t>(just like with a SharePoint-hosted app)</a:t>
            </a:r>
          </a:p>
          <a:p>
            <a:endParaRPr lang="en-US" sz="1600" i="1" dirty="0"/>
          </a:p>
          <a:p>
            <a:endParaRPr lang="en-US" sz="1600" i="1" dirty="0" smtClean="0"/>
          </a:p>
          <a:p>
            <a:endParaRPr lang="en-US" sz="1600" i="1" dirty="0"/>
          </a:p>
          <a:p>
            <a:endParaRPr lang="en-US" sz="1600" i="1" dirty="0" smtClean="0"/>
          </a:p>
          <a:p>
            <a:r>
              <a:rPr lang="en-US" sz="2000" dirty="0" smtClean="0"/>
              <a:t>Install and launch</a:t>
            </a:r>
            <a:endParaRPr lang="en-US" sz="24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1676400"/>
            <a:ext cx="3962400" cy="1316547"/>
          </a:xfrm>
          <a:prstGeom prst="rect">
            <a:avLst/>
          </a:prstGeom>
          <a:noFill/>
          <a:ln>
            <a:solidFill>
              <a:schemeClr val="bg1">
                <a:lumMod val="75000"/>
              </a:schemeClr>
            </a:solidFill>
          </a:ln>
        </p:spPr>
      </p:pic>
      <p:pic>
        <p:nvPicPr>
          <p:cNvPr id="5" name="Picture 4"/>
          <p:cNvPicPr/>
          <p:nvPr/>
        </p:nvPicPr>
        <p:blipFill rotWithShape="1">
          <a:blip r:embed="rId3" cstate="print">
            <a:extLst>
              <a:ext uri="{28A0092B-C50C-407E-A947-70E740481C1C}">
                <a14:useLocalDpi xmlns:a14="http://schemas.microsoft.com/office/drawing/2010/main" val="0"/>
              </a:ext>
            </a:extLst>
          </a:blip>
          <a:srcRect r="37307"/>
          <a:stretch/>
        </p:blipFill>
        <p:spPr bwMode="auto">
          <a:xfrm>
            <a:off x="639793" y="3450147"/>
            <a:ext cx="1874807" cy="1426653"/>
          </a:xfrm>
          <a:prstGeom prst="rect">
            <a:avLst/>
          </a:prstGeom>
          <a:noFill/>
          <a:ln>
            <a:solidFill>
              <a:schemeClr val="bg1">
                <a:lumMod val="75000"/>
              </a:schemeClr>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4657" y="4724400"/>
            <a:ext cx="5972720" cy="1981200"/>
          </a:xfrm>
          <a:prstGeom prst="rect">
            <a:avLst/>
          </a:prstGeom>
          <a:noFill/>
          <a:ln>
            <a:solidFill>
              <a:schemeClr val="bg1">
                <a:lumMod val="75000"/>
              </a:schemeClr>
            </a:solidFill>
          </a:ln>
        </p:spPr>
      </p:pic>
      <p:cxnSp>
        <p:nvCxnSpPr>
          <p:cNvPr id="9" name="Straight Arrow Connector 8"/>
          <p:cNvCxnSpPr/>
          <p:nvPr/>
        </p:nvCxnSpPr>
        <p:spPr>
          <a:xfrm>
            <a:off x="2308561" y="4733010"/>
            <a:ext cx="412078" cy="23293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09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Provider-hosted App in an Office 365 using Windows Azure</a:t>
            </a:r>
            <a:endParaRPr lang="en-US" dirty="0"/>
          </a:p>
        </p:txBody>
      </p:sp>
    </p:spTree>
    <p:extLst>
      <p:ext uri="{BB962C8B-B14F-4D97-AF65-F5344CB8AC3E}">
        <p14:creationId xmlns:p14="http://schemas.microsoft.com/office/powerpoint/2010/main" val="936719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Creating the App Catalog</a:t>
            </a:r>
          </a:p>
          <a:p>
            <a:pPr>
              <a:buFont typeface="Wingdings" panose="05000000000000000000" pitchFamily="2" charset="2"/>
              <a:buChar char="ü"/>
            </a:pPr>
            <a:r>
              <a:rPr lang="en-US" dirty="0" smtClean="0"/>
              <a:t>Publishing Apps in the App Catalog</a:t>
            </a:r>
          </a:p>
          <a:p>
            <a:pPr>
              <a:buFont typeface="Wingdings" panose="05000000000000000000" pitchFamily="2" charset="2"/>
              <a:buChar char="ü"/>
            </a:pPr>
            <a:r>
              <a:rPr lang="en-US" dirty="0" smtClean="0"/>
              <a:t>Installing and Upgrading Apps</a:t>
            </a:r>
          </a:p>
          <a:p>
            <a:pPr>
              <a:buFont typeface="Wingdings" panose="05000000000000000000" pitchFamily="2" charset="2"/>
              <a:buChar char="ü"/>
            </a:pPr>
            <a:r>
              <a:rPr lang="en-US" dirty="0" smtClean="0"/>
              <a:t>Deploying Provider-hosted Apps</a:t>
            </a:r>
          </a:p>
        </p:txBody>
      </p:sp>
    </p:spTree>
    <p:extLst>
      <p:ext uri="{BB962C8B-B14F-4D97-AF65-F5344CB8AC3E}">
        <p14:creationId xmlns:p14="http://schemas.microsoft.com/office/powerpoint/2010/main" val="1997860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Manages the App Catalog?</a:t>
            </a:r>
            <a:endParaRPr lang="en-US" dirty="0"/>
          </a:p>
        </p:txBody>
      </p:sp>
      <p:sp>
        <p:nvSpPr>
          <p:cNvPr id="5" name="Content Placeholder 4"/>
          <p:cNvSpPr>
            <a:spLocks noGrp="1"/>
          </p:cNvSpPr>
          <p:nvPr>
            <p:ph idx="1"/>
          </p:nvPr>
        </p:nvSpPr>
        <p:spPr/>
        <p:txBody>
          <a:bodyPr/>
          <a:lstStyle/>
          <a:p>
            <a:r>
              <a:rPr lang="en-US" dirty="0" smtClean="0"/>
              <a:t>App Catalog can be managed by business users</a:t>
            </a:r>
          </a:p>
          <a:p>
            <a:pPr lvl="1"/>
            <a:r>
              <a:rPr lang="en-US" dirty="0" smtClean="0"/>
              <a:t>IT staff doesn’t have to install and manage apps</a:t>
            </a:r>
          </a:p>
          <a:p>
            <a:pPr lvl="1"/>
            <a:r>
              <a:rPr lang="en-US" dirty="0" smtClean="0"/>
              <a:t>Security can be configured using Active Directory group</a:t>
            </a:r>
          </a:p>
        </p:txBody>
      </p:sp>
    </p:spTree>
    <p:extLst>
      <p:ext uri="{BB962C8B-B14F-4D97-AF65-F5344CB8AC3E}">
        <p14:creationId xmlns:p14="http://schemas.microsoft.com/office/powerpoint/2010/main" val="2940799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Creating the App Catalog Site Collection</a:t>
            </a:r>
            <a:endParaRPr lang="en-US" dirty="0"/>
          </a:p>
        </p:txBody>
      </p:sp>
      <p:sp>
        <p:nvSpPr>
          <p:cNvPr id="8" name="Content Placeholder 7"/>
          <p:cNvSpPr>
            <a:spLocks noGrp="1"/>
          </p:cNvSpPr>
          <p:nvPr>
            <p:ph idx="1"/>
          </p:nvPr>
        </p:nvSpPr>
        <p:spPr/>
        <p:txBody>
          <a:bodyPr/>
          <a:lstStyle/>
          <a:p>
            <a:r>
              <a:rPr lang="en-US" dirty="0" smtClean="0"/>
              <a:t>You must create the App Catalog site collection</a:t>
            </a:r>
          </a:p>
          <a:p>
            <a:pPr lvl="1"/>
            <a:r>
              <a:rPr lang="en-US" dirty="0" smtClean="0"/>
              <a:t>You can create it using a PowerShell script</a:t>
            </a:r>
          </a:p>
          <a:p>
            <a:pPr lvl="1"/>
            <a:r>
              <a:rPr lang="en-US" dirty="0" smtClean="0"/>
              <a:t>You can create it using Central Administration</a:t>
            </a:r>
          </a:p>
          <a:p>
            <a:pPr lvl="1"/>
            <a:r>
              <a:rPr lang="en-US" dirty="0" smtClean="0"/>
              <a:t>App Catalog site associated with one web application</a:t>
            </a:r>
          </a:p>
          <a:p>
            <a:pPr lvl="1"/>
            <a:endParaRPr lang="en-US" dirty="0"/>
          </a:p>
          <a:p>
            <a:pPr lvl="1"/>
            <a:endParaRPr lang="en-US" dirty="0" smtClean="0"/>
          </a:p>
          <a:p>
            <a:pPr lvl="1"/>
            <a:endParaRPr lang="en-US" dirty="0"/>
          </a:p>
          <a:p>
            <a:pPr lvl="1"/>
            <a:endParaRPr lang="en-US" dirty="0" smtClean="0"/>
          </a:p>
          <a:p>
            <a:pPr lvl="1"/>
            <a:endParaRPr lang="en-US" dirty="0" smtClean="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505200"/>
            <a:ext cx="6116834" cy="2514600"/>
          </a:xfrm>
          <a:prstGeom prst="rect">
            <a:avLst/>
          </a:prstGeom>
          <a:noFill/>
          <a:ln>
            <a:solidFill>
              <a:schemeClr val="bg1">
                <a:lumMod val="75000"/>
              </a:schemeClr>
            </a:solidFill>
          </a:ln>
        </p:spPr>
      </p:pic>
    </p:spTree>
    <p:extLst>
      <p:ext uri="{BB962C8B-B14F-4D97-AF65-F5344CB8AC3E}">
        <p14:creationId xmlns:p14="http://schemas.microsoft.com/office/powerpoint/2010/main" val="3851613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App Catalog URL and Permissions</a:t>
            </a:r>
            <a:endParaRPr lang="en-US" dirty="0"/>
          </a:p>
        </p:txBody>
      </p:sp>
      <p:sp>
        <p:nvSpPr>
          <p:cNvPr id="6" name="Content Placeholder 5"/>
          <p:cNvSpPr>
            <a:spLocks noGrp="1"/>
          </p:cNvSpPr>
          <p:nvPr>
            <p:ph idx="1"/>
          </p:nvPr>
        </p:nvSpPr>
        <p:spPr/>
        <p:txBody>
          <a:bodyPr>
            <a:normAutofit/>
          </a:bodyPr>
          <a:lstStyle/>
          <a:p>
            <a:r>
              <a:rPr lang="en-US" sz="2400" dirty="0" smtClean="0"/>
              <a:t>App catalog site created at a specific URL</a:t>
            </a:r>
          </a:p>
          <a:p>
            <a:pPr lvl="1"/>
            <a:r>
              <a:rPr lang="en-US" sz="2000" dirty="0" smtClean="0"/>
              <a:t>Creating App Catalog site with PowerShell is more flexible</a:t>
            </a:r>
            <a:br>
              <a:rPr lang="en-US" sz="2000" dirty="0" smtClean="0"/>
            </a:br>
            <a:r>
              <a:rPr lang="en-US" sz="1600" i="1" dirty="0" smtClean="0"/>
              <a:t>you can create site as top-level domain using host-named site collections (HNSCs)</a:t>
            </a:r>
          </a:p>
          <a:p>
            <a:pPr lvl="1"/>
            <a:endParaRPr lang="en-US" sz="2000" dirty="0" smtClean="0"/>
          </a:p>
          <a:p>
            <a:pPr lvl="1"/>
            <a:endParaRPr lang="en-US" sz="2000" dirty="0" smtClean="0"/>
          </a:p>
          <a:p>
            <a:pPr lvl="1"/>
            <a:endParaRPr lang="en-US" sz="2000" dirty="0" smtClean="0"/>
          </a:p>
          <a:p>
            <a:r>
              <a:rPr lang="en-US" sz="2400" dirty="0" smtClean="0"/>
              <a:t>Setting App Catalog permissions</a:t>
            </a:r>
          </a:p>
          <a:p>
            <a:pPr lvl="1"/>
            <a:r>
              <a:rPr lang="en-US" sz="2000" dirty="0" smtClean="0"/>
              <a:t>Site collection administrator becomes App Catalog administrator</a:t>
            </a:r>
          </a:p>
          <a:p>
            <a:pPr lvl="1"/>
            <a:r>
              <a:rPr lang="en-US" sz="2000" dirty="0" smtClean="0"/>
              <a:t>End user permissions allows user to discover and install apps</a:t>
            </a:r>
          </a:p>
          <a:p>
            <a:endParaRPr lang="en-US" sz="2000" dirty="0" smtClean="0"/>
          </a:p>
          <a:p>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4438" y="4953000"/>
            <a:ext cx="5728246" cy="1676400"/>
          </a:xfrm>
          <a:prstGeom prst="rect">
            <a:avLst/>
          </a:prstGeom>
          <a:noFill/>
          <a:ln w="28575">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5118100" cy="990600"/>
          </a:xfrm>
          <a:prstGeom prst="rect">
            <a:avLst/>
          </a:prstGeom>
          <a:noFill/>
          <a:ln w="28575">
            <a:solidFill>
              <a:schemeClr val="bg1">
                <a:lumMod val="75000"/>
              </a:schemeClr>
            </a:solidFill>
          </a:ln>
        </p:spPr>
      </p:pic>
    </p:spTree>
    <p:extLst>
      <p:ext uri="{BB962C8B-B14F-4D97-AF65-F5344CB8AC3E}">
        <p14:creationId xmlns:p14="http://schemas.microsoft.com/office/powerpoint/2010/main" val="100626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smtClean="0"/>
              <a:t>Apps for SharePoint is special document library</a:t>
            </a:r>
          </a:p>
          <a:p>
            <a:pPr lvl="1"/>
            <a:r>
              <a:rPr lang="en-US" sz="2000" dirty="0" smtClean="0"/>
              <a:t>It's the place where you publish SharePoint apps</a:t>
            </a:r>
          </a:p>
          <a:p>
            <a:pPr lvl="1"/>
            <a:r>
              <a:rPr lang="en-US" sz="2000" dirty="0" smtClean="0"/>
              <a:t>You upload app package and enter the related metadata</a:t>
            </a:r>
            <a:endParaRPr lang="en-US" sz="2000" dirty="0"/>
          </a:p>
        </p:txBody>
      </p:sp>
      <p:grpSp>
        <p:nvGrpSpPr>
          <p:cNvPr id="16" name="Group 15"/>
          <p:cNvGrpSpPr/>
          <p:nvPr/>
        </p:nvGrpSpPr>
        <p:grpSpPr>
          <a:xfrm>
            <a:off x="609600" y="2895600"/>
            <a:ext cx="7177520" cy="3239938"/>
            <a:chOff x="685800" y="2945202"/>
            <a:chExt cx="7177520" cy="3239938"/>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45202"/>
              <a:ext cx="4370451" cy="19812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51540"/>
              <a:ext cx="6034520" cy="2133600"/>
            </a:xfrm>
            <a:prstGeom prst="rect">
              <a:avLst/>
            </a:prstGeom>
            <a:noFill/>
            <a:ln w="12700">
              <a:solidFill>
                <a:schemeClr val="tx1"/>
              </a:solidFill>
            </a:ln>
          </p:spPr>
        </p:pic>
        <p:cxnSp>
          <p:nvCxnSpPr>
            <p:cNvPr id="10" name="Straight Connector 9"/>
            <p:cNvCxnSpPr/>
            <p:nvPr/>
          </p:nvCxnSpPr>
          <p:spPr>
            <a:xfrm>
              <a:off x="5041874" y="2945202"/>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90601" y="4926402"/>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65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Catalog Site</a:t>
            </a:r>
            <a:endParaRPr lang="en-US" dirty="0"/>
          </a:p>
        </p:txBody>
      </p:sp>
    </p:spTree>
    <p:extLst>
      <p:ext uri="{BB962C8B-B14F-4D97-AF65-F5344CB8AC3E}">
        <p14:creationId xmlns:p14="http://schemas.microsoft.com/office/powerpoint/2010/main" val="985969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Creating the App Catalog</a:t>
            </a:r>
          </a:p>
          <a:p>
            <a:pPr>
              <a:buFont typeface="Wingdings" panose="05000000000000000000" pitchFamily="2" charset="2"/>
              <a:buChar char="Ø"/>
            </a:pPr>
            <a:r>
              <a:rPr lang="en-US" dirty="0" smtClean="0"/>
              <a:t>Publishing Apps in the App Catalog</a:t>
            </a:r>
          </a:p>
          <a:p>
            <a:r>
              <a:rPr lang="en-US" dirty="0" smtClean="0"/>
              <a:t>Installing and Upgrading Apps</a:t>
            </a:r>
          </a:p>
          <a:p>
            <a:r>
              <a:rPr lang="en-US" dirty="0" smtClean="0"/>
              <a:t>Deploying Provider-hosted Apps</a:t>
            </a:r>
          </a:p>
        </p:txBody>
      </p:sp>
    </p:spTree>
    <p:extLst>
      <p:ext uri="{BB962C8B-B14F-4D97-AF65-F5344CB8AC3E}">
        <p14:creationId xmlns:p14="http://schemas.microsoft.com/office/powerpoint/2010/main" val="2072869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1386</TotalTime>
  <Words>1440</Words>
  <Application>Microsoft Office PowerPoint</Application>
  <PresentationFormat>On-screen Show (4:3)</PresentationFormat>
  <Paragraphs>205</Paragraphs>
  <Slides>38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Courier New</vt:lpstr>
      <vt:lpstr>Lucida Console</vt:lpstr>
      <vt:lpstr>Wingdings</vt:lpstr>
      <vt:lpstr>CPT Course Module</vt:lpstr>
      <vt:lpstr>Publishing and Installing SharePoint Add-ins</vt:lpstr>
      <vt:lpstr>Agenda</vt:lpstr>
      <vt:lpstr>Understanding the App Catalog</vt:lpstr>
      <vt:lpstr>Who Manages the App Catalog?</vt:lpstr>
      <vt:lpstr>Creating the App Catalog Site Collection</vt:lpstr>
      <vt:lpstr>App Catalog URL and Permissions</vt:lpstr>
      <vt:lpstr>Apps for SharePoint Document Library</vt:lpstr>
      <vt:lpstr>Creating an App Catalog Site</vt:lpstr>
      <vt:lpstr>Agenda</vt:lpstr>
      <vt:lpstr>App Deployment Overview for a SharePoint-hosted App</vt:lpstr>
      <vt:lpstr>App Package</vt:lpstr>
      <vt:lpstr>App Web Solution Package</vt:lpstr>
      <vt:lpstr>Packaging Host Web Features</vt:lpstr>
      <vt:lpstr>Preparing a Project for Packaging</vt:lpstr>
      <vt:lpstr>Creating an App Package</vt:lpstr>
      <vt:lpstr>Publishing an App</vt:lpstr>
      <vt:lpstr>Agenda</vt:lpstr>
      <vt:lpstr>Installing Apps</vt:lpstr>
      <vt:lpstr>Completing the App installation Process</vt:lpstr>
      <vt:lpstr>Launching the App After Installation</vt:lpstr>
      <vt:lpstr>Uninstalling an App</vt:lpstr>
      <vt:lpstr>Publishing and Installing a SharePoint-hosted App</vt:lpstr>
      <vt:lpstr>Installing Apps at Tenancy Scope</vt:lpstr>
      <vt:lpstr>Configuring an App Deployment</vt:lpstr>
      <vt:lpstr>Installing an App at Tenancy Scope</vt:lpstr>
      <vt:lpstr>Upgrading Apps</vt:lpstr>
      <vt:lpstr>Overwriting Existing Files During Upgrade</vt:lpstr>
      <vt:lpstr>Configuring Feature Upgrade Actions</vt:lpstr>
      <vt:lpstr>Upgrading the Start Page of a SharePoint-hosted App</vt:lpstr>
      <vt:lpstr>Agenda</vt:lpstr>
      <vt:lpstr>Registering the App Security Principal</vt:lpstr>
      <vt:lpstr>Registering the App Security Principal for a Provider-hosted App</vt:lpstr>
      <vt:lpstr>Deploying the App's Remote Web Project</vt:lpstr>
      <vt:lpstr>Creating the Provider-hosted App Package</vt:lpstr>
      <vt:lpstr>Enter Information for the App Package</vt:lpstr>
      <vt:lpstr>Publishing and Installing the App</vt:lpstr>
      <vt:lpstr>Deploying a Provider-hosted App in an Office 365 using Windows Azure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and Installing SharePoint Add-ins</dc:title>
  <dc:creator>Windows User</dc:creator>
  <cp:lastModifiedBy>TedP</cp:lastModifiedBy>
  <cp:revision>130</cp:revision>
  <dcterms:created xsi:type="dcterms:W3CDTF">2012-07-07T16:17:22Z</dcterms:created>
  <dcterms:modified xsi:type="dcterms:W3CDTF">2015-09-30T17:38:40Z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