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42"/>
  </p:notesMasterIdLst>
  <p:handoutMasterIdLst>
    <p:handoutMasterId r:id="rId43"/>
  </p:handoutMasterIdLst>
  <p:sldIdLst>
    <p:sldId id="279" r:id="rId6"/>
    <p:sldId id="280" r:id="rId7"/>
    <p:sldId id="281" r:id="rId8"/>
    <p:sldId id="282" r:id="rId9"/>
    <p:sldId id="283" r:id="rId10"/>
    <p:sldId id="284" r:id="rId11"/>
    <p:sldId id="285" r:id="rId12"/>
    <p:sldId id="286" r:id="rId13"/>
    <p:sldId id="287" r:id="rId14"/>
    <p:sldId id="288" r:id="rId15"/>
    <p:sldId id="289" r:id="rId16"/>
    <p:sldId id="290" r:id="rId17"/>
    <p:sldId id="291" r:id="rId18"/>
    <p:sldId id="292" r:id="rId19"/>
    <p:sldId id="293" r:id="rId20"/>
    <p:sldId id="294" r:id="rId21"/>
    <p:sldId id="295" r:id="rId22"/>
    <p:sldId id="296" r:id="rId23"/>
    <p:sldId id="297" r:id="rId24"/>
    <p:sldId id="298" r:id="rId25"/>
    <p:sldId id="299" r:id="rId26"/>
    <p:sldId id="300" r:id="rId27"/>
    <p:sldId id="301" r:id="rId28"/>
    <p:sldId id="302" r:id="rId29"/>
    <p:sldId id="303" r:id="rId30"/>
    <p:sldId id="304" r:id="rId31"/>
    <p:sldId id="305" r:id="rId32"/>
    <p:sldId id="306" r:id="rId33"/>
    <p:sldId id="307" r:id="rId34"/>
    <p:sldId id="308" r:id="rId35"/>
    <p:sldId id="310" r:id="rId36"/>
    <p:sldId id="309" r:id="rId37"/>
    <p:sldId id="311" r:id="rId38"/>
    <p:sldId id="312" r:id="rId39"/>
    <p:sldId id="313" r:id="rId40"/>
    <p:sldId id="314" r:id="rId4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FFFFCC"/>
    <a:srgbClr val="74001E"/>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27" autoAdjust="0"/>
    <p:restoredTop sz="95400" autoAdjust="0"/>
  </p:normalViewPr>
  <p:slideViewPr>
    <p:cSldViewPr>
      <p:cViewPr varScale="1">
        <p:scale>
          <a:sx n="88" d="100"/>
          <a:sy n="88" d="100"/>
        </p:scale>
        <p:origin x="822" y="96"/>
      </p:cViewPr>
      <p:guideLst>
        <p:guide orient="horz" pos="2160"/>
        <p:guide pos="2880"/>
      </p:guideLst>
    </p:cSldViewPr>
  </p:slideViewPr>
  <p:notesTextViewPr>
    <p:cViewPr>
      <p:scale>
        <a:sx n="200" d="100"/>
        <a:sy n="200" d="100"/>
      </p:scale>
      <p:origin x="0" y="0"/>
    </p:cViewPr>
  </p:notesTextViewPr>
  <p:sorterViewPr>
    <p:cViewPr varScale="1">
      <p:scale>
        <a:sx n="100" d="100"/>
        <a:sy n="100" d="100"/>
      </p:scale>
      <p:origin x="0" y="-5778"/>
    </p:cViewPr>
  </p:sorterViewPr>
  <p:notesViewPr>
    <p:cSldViewPr>
      <p:cViewPr varScale="1">
        <p:scale>
          <a:sx n="85" d="100"/>
          <a:sy n="85" d="100"/>
        </p:scale>
        <p:origin x="3744" y="6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handoutMaster" Target="handoutMasters/handoutMaster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heme" Target="theme/theme1.xml"/><Relationship Id="rId20" Type="http://schemas.openxmlformats.org/officeDocument/2006/relationships/slide" Target="slides/slide15.xml"/><Relationship Id="rId41" Type="http://schemas.openxmlformats.org/officeDocument/2006/relationships/slide" Target="slides/slide3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0x - Lecture Title</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This module begins by examining the architecture of a SharePoint-hosted add-in and discussing the role of the add-in web (formerly known as the app web). Students will learn why SharePoint Online creates a new add-in web within its own isolated DNS domain each time a SharePoint-hosted add-in is installed. Students will learn about the default permission set granted to a SharePoint add-in as well as how to elevate to higher levels of permissions by including permissions requests in the add-in manifest. The module also examines user interface design issues with SharePoint-hosted add-ins such as whether to create pages using ASPX files versus using HTML files and whether to design a SharePoint-hosted add-in project as a multipage application or a single page application (SPA). </a:t>
            </a:r>
            <a:r>
              <a:rPr lang="en-US" smtClean="0">
                <a:effectLst/>
              </a:rPr>
              <a:t>The module also demonstrates how to extend the user interface of the host web with a SharePoint-hosted add-in by creating custom add-in parts (formerly app parts) and user custom actions.</a:t>
            </a: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you</a:t>
            </a:r>
            <a:r>
              <a:rPr lang="en-US" baseline="0" dirty="0" smtClean="0"/>
              <a:t> will learn in a later module, there are a few different ways an app can be surfaced in SharePoint. At minimum, every app must contain a start page. This start page is where the user is taken when they click on the app from the Site Contents page. This page contains an app launcher that redirects the user to the start page of the app which may reside in an app web (if SharePoint-Hosted) or a remote web (if Provider-Hosted).</a:t>
            </a:r>
            <a:endParaRPr lang="en-US" dirty="0"/>
          </a:p>
        </p:txBody>
      </p:sp>
    </p:spTree>
    <p:extLst>
      <p:ext uri="{BB962C8B-B14F-4D97-AF65-F5344CB8AC3E}">
        <p14:creationId xmlns:p14="http://schemas.microsoft.com/office/powerpoint/2010/main" val="5863324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SharePoint introduces a new site template which can be used to create Developer Sites. The main thing to know about Developer sites is that they are the only type of SharePoint sites that allow for the remote development of SharePoint apps. In other words, you do not need to create and configure a local SharePoint farm running on your development computer which is also running Visual Studio. </a:t>
            </a:r>
          </a:p>
          <a:p>
            <a:endParaRPr lang="en-US" dirty="0" smtClean="0"/>
          </a:p>
          <a:p>
            <a:r>
              <a:rPr lang="en-US" dirty="0" smtClean="0"/>
              <a:t>A Developer</a:t>
            </a:r>
            <a:r>
              <a:rPr lang="en-US" baseline="0" dirty="0" smtClean="0"/>
              <a:t> site can be created in a SharePoint farm running in a private network or up in the cloud in Office 365. When you begin a debugging session for your SharePoint app in Visual Studio, Visual Studio is able to reach across the network and install the SharePoint app in the Developer site that you have configure as the Visual Studio projects </a:t>
            </a:r>
            <a:r>
              <a:rPr lang="en-US" b="1" baseline="0" dirty="0" smtClean="0"/>
              <a:t>Site URL</a:t>
            </a:r>
            <a:r>
              <a:rPr lang="en-US" baseline="0" dirty="0" smtClean="0"/>
              <a:t> property. However, Visual Studio is not able to install an app from across the network if you have configure the Site URL to point to another type of SharePoint sites such as Team sites and Publishing sites.</a:t>
            </a:r>
          </a:p>
          <a:p>
            <a:endParaRPr lang="en-US" baseline="0" dirty="0" smtClean="0"/>
          </a:p>
          <a:p>
            <a:r>
              <a:rPr lang="en-US" baseline="0" dirty="0" smtClean="0"/>
              <a:t>When you are doing SharePoint app development in the Office 365 environment, you must use a developer site or things will not work. However, developer sites are not essential when you have a local version of SharePoint running on the same computer on which you are running Visual Studio. When you have a local SharePoint farm, Visual Studio does not require Developer sites and you might prefer to work with a team site or a Publishing site for your testing and debugging as these types of test sites might provide a better simulation for real-world testing.</a:t>
            </a:r>
            <a:endParaRPr lang="en-US" dirty="0"/>
          </a:p>
        </p:txBody>
      </p:sp>
    </p:spTree>
    <p:extLst>
      <p:ext uri="{BB962C8B-B14F-4D97-AF65-F5344CB8AC3E}">
        <p14:creationId xmlns:p14="http://schemas.microsoft.com/office/powerpoint/2010/main" val="41462978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986097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previously covered, an</a:t>
            </a:r>
            <a:r>
              <a:rPr lang="en-US" baseline="0" dirty="0" smtClean="0"/>
              <a:t> app web is where the app is installed. This is only created when an app package contains a WSP. Therefore provider-hosted apps don’t necessarily create an app web unless they contain something that gets provisioned in SharePoint and is deployed with a WSP.</a:t>
            </a:r>
            <a:endParaRPr lang="en-US" dirty="0"/>
          </a:p>
        </p:txBody>
      </p:sp>
    </p:spTree>
    <p:extLst>
      <p:ext uri="{BB962C8B-B14F-4D97-AF65-F5344CB8AC3E}">
        <p14:creationId xmlns:p14="http://schemas.microsoft.com/office/powerpoint/2010/main" val="20279607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app webs are created, they are given their own top-level domain name. The reason for this is to block cross-site-scripting attacks. The parts of this URL are specified on this slide.</a:t>
            </a:r>
            <a:endParaRPr lang="en-US" dirty="0"/>
          </a:p>
        </p:txBody>
      </p:sp>
    </p:spTree>
    <p:extLst>
      <p:ext uri="{BB962C8B-B14F-4D97-AF65-F5344CB8AC3E}">
        <p14:creationId xmlns:p14="http://schemas.microsoft.com/office/powerpoint/2010/main" val="10415940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smtClean="0"/>
              <a:t>There</a:t>
            </a:r>
            <a:r>
              <a:rPr lang="en-US" baseline="0" dirty="0" smtClean="0"/>
              <a:t> are two types of tokens that can be used in projects: those found at the start of a URL and those that can be used within a URL. The ones that can be used at the start of a URL start with a ~ character while those used within a URL are wrapped in curly brackets {}. </a:t>
            </a:r>
          </a:p>
          <a:p>
            <a:endParaRPr lang="en-US" baseline="0" dirty="0" smtClean="0"/>
          </a:p>
          <a:p>
            <a:r>
              <a:rPr lang="en-US" baseline="0" dirty="0" smtClean="0"/>
              <a:t>A complete token list follows and additional details can be found here:</a:t>
            </a:r>
          </a:p>
          <a:p>
            <a:r>
              <a:rPr lang="en-US" b="1" baseline="0" dirty="0" smtClean="0"/>
              <a:t>http://msdn.microsoft.com/en-us/library/jj163816(v=office.15) </a:t>
            </a:r>
          </a:p>
        </p:txBody>
      </p:sp>
    </p:spTree>
    <p:extLst>
      <p:ext uri="{BB962C8B-B14F-4D97-AF65-F5344CB8AC3E}">
        <p14:creationId xmlns:p14="http://schemas.microsoft.com/office/powerpoint/2010/main" val="5304356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t" latinLnBrk="0" hangingPunct="1"/>
            <a:r>
              <a:rPr lang="en-US" sz="1200" b="0" i="0" u="none" strike="noStrike" kern="1200" dirty="0" smtClean="0">
                <a:solidFill>
                  <a:schemeClr val="tx1"/>
                </a:solidFill>
                <a:effectLst/>
                <a:latin typeface="+mn-lt"/>
                <a:ea typeface="+mn-ea"/>
                <a:cs typeface="+mn-cs"/>
              </a:rPr>
              <a:t>The </a:t>
            </a:r>
            <a:r>
              <a:rPr lang="en-US" sz="1200" b="1" i="0" u="none" strike="noStrike" kern="1200" dirty="0" err="1" smtClean="0">
                <a:solidFill>
                  <a:schemeClr val="tx1"/>
                </a:solidFill>
                <a:effectLst/>
                <a:latin typeface="+mn-lt"/>
                <a:ea typeface="+mn-ea"/>
                <a:cs typeface="+mn-cs"/>
              </a:rPr>
              <a:t>SPHostUrl</a:t>
            </a:r>
            <a:r>
              <a:rPr lang="en-US" sz="1200" b="0" i="0" u="none" strike="noStrike" kern="1200" dirty="0" smtClean="0">
                <a:solidFill>
                  <a:schemeClr val="tx1"/>
                </a:solidFill>
                <a:effectLst/>
                <a:latin typeface="+mn-lt"/>
                <a:ea typeface="+mn-ea"/>
                <a:cs typeface="+mn-cs"/>
              </a:rPr>
              <a:t> parameter passes the URL to the host web and it very commonly used because the start page of every SharePoint app requires a link back to the host web.</a:t>
            </a:r>
          </a:p>
          <a:p>
            <a:pPr rtl="0" eaLnBrk="1" fontAlgn="t" latinLnBrk="0" hangingPunct="1"/>
            <a:endParaRPr lang="en-US" sz="1200" b="0" i="0" u="none" strike="noStrike" kern="1200" dirty="0" smtClean="0">
              <a:solidFill>
                <a:schemeClr val="tx1"/>
              </a:solidFill>
              <a:effectLst/>
              <a:latin typeface="+mn-lt"/>
              <a:ea typeface="+mn-ea"/>
              <a:cs typeface="+mn-cs"/>
            </a:endParaRPr>
          </a:p>
          <a:p>
            <a:pPr rtl="0" eaLnBrk="1" fontAlgn="t" latinLnBrk="0" hangingPunct="1"/>
            <a:r>
              <a:rPr lang="en-US" sz="1200" b="0" i="0" u="none" strike="noStrike" kern="1200" dirty="0" smtClean="0">
                <a:solidFill>
                  <a:schemeClr val="tx1"/>
                </a:solidFill>
                <a:effectLst/>
                <a:latin typeface="+mn-lt"/>
                <a:ea typeface="+mn-ea"/>
                <a:cs typeface="+mn-cs"/>
              </a:rPr>
              <a:t>The </a:t>
            </a:r>
            <a:r>
              <a:rPr lang="en-US" sz="1200" b="1" i="0" u="none" strike="noStrike" kern="1200" dirty="0" err="1" smtClean="0">
                <a:solidFill>
                  <a:schemeClr val="tx1"/>
                </a:solidFill>
                <a:effectLst/>
                <a:latin typeface="+mn-lt"/>
                <a:ea typeface="+mn-ea"/>
                <a:cs typeface="+mn-cs"/>
              </a:rPr>
              <a:t>SPAppWebUrl</a:t>
            </a:r>
            <a:r>
              <a:rPr lang="en-US" sz="1200" b="0" i="0" u="none" strike="noStrike" kern="1200" dirty="0" smtClean="0">
                <a:solidFill>
                  <a:schemeClr val="tx1"/>
                </a:solidFill>
                <a:effectLst/>
                <a:latin typeface="+mn-lt"/>
                <a:ea typeface="+mn-ea"/>
                <a:cs typeface="+mn-cs"/>
              </a:rPr>
              <a:t> parameter passes the URL to</a:t>
            </a:r>
            <a:r>
              <a:rPr lang="en-US" sz="1200" b="0" i="0" u="none" strike="noStrike" kern="1200" baseline="0" dirty="0" smtClean="0">
                <a:solidFill>
                  <a:schemeClr val="tx1"/>
                </a:solidFill>
                <a:effectLst/>
                <a:latin typeface="+mn-lt"/>
                <a:ea typeface="+mn-ea"/>
                <a:cs typeface="+mn-cs"/>
              </a:rPr>
              <a:t> the app web. This can be used in scenarios when you need the base URL to the app web so you can parse that together with web service entries points. Note that with provided-hosted apps and Autohosted apps, there might not be an app web created upon app installation. If the app does not have an associated app web, the SharePoint host environment will omit this query </a:t>
            </a:r>
            <a:r>
              <a:rPr lang="en-US" sz="1200" b="0" i="0" u="none" strike="noStrike" kern="1200" baseline="0" dirty="0" err="1" smtClean="0">
                <a:solidFill>
                  <a:schemeClr val="tx1"/>
                </a:solidFill>
                <a:effectLst/>
                <a:latin typeface="+mn-lt"/>
                <a:ea typeface="+mn-ea"/>
                <a:cs typeface="+mn-cs"/>
              </a:rPr>
              <a:t>stringparameters</a:t>
            </a:r>
            <a:r>
              <a:rPr lang="en-US" sz="1200" b="0" i="0" u="none" strike="noStrike" kern="1200" baseline="0" dirty="0" smtClean="0">
                <a:solidFill>
                  <a:schemeClr val="tx1"/>
                </a:solidFill>
                <a:effectLst/>
                <a:latin typeface="+mn-lt"/>
                <a:ea typeface="+mn-ea"/>
                <a:cs typeface="+mn-cs"/>
              </a:rPr>
              <a:t>.</a:t>
            </a:r>
          </a:p>
          <a:p>
            <a:pPr rtl="0" eaLnBrk="1" fontAlgn="t" latinLnBrk="0" hangingPunct="1"/>
            <a:endParaRPr lang="en-US" sz="1200" b="0" i="0" u="none" strike="noStrike" kern="1200" dirty="0" smtClean="0">
              <a:solidFill>
                <a:schemeClr val="tx1"/>
              </a:solidFill>
              <a:effectLst/>
              <a:latin typeface="+mn-lt"/>
              <a:ea typeface="+mn-ea"/>
              <a:cs typeface="+mn-cs"/>
            </a:endParaRPr>
          </a:p>
          <a:p>
            <a:pPr rtl="0" eaLnBrk="1" fontAlgn="t" latinLnBrk="0" hangingPunct="1"/>
            <a:r>
              <a:rPr lang="en-US" sz="1200" b="0" i="0" u="none" strike="noStrike" kern="1200" dirty="0" smtClean="0">
                <a:solidFill>
                  <a:schemeClr val="tx1"/>
                </a:solidFill>
                <a:effectLst/>
                <a:latin typeface="+mn-lt"/>
                <a:ea typeface="+mn-ea"/>
                <a:cs typeface="+mn-cs"/>
              </a:rPr>
              <a:t>The</a:t>
            </a:r>
            <a:r>
              <a:rPr lang="en-US" sz="1200" b="0" i="0" u="none" strike="noStrike" kern="1200" baseline="0" dirty="0" smtClean="0">
                <a:solidFill>
                  <a:schemeClr val="tx1"/>
                </a:solidFill>
                <a:effectLst/>
                <a:latin typeface="+mn-lt"/>
                <a:ea typeface="+mn-ea"/>
                <a:cs typeface="+mn-cs"/>
              </a:rPr>
              <a:t> </a:t>
            </a:r>
            <a:r>
              <a:rPr lang="en-US" sz="1200" b="1" i="0" u="none" strike="noStrike" kern="1200" dirty="0" err="1" smtClean="0">
                <a:solidFill>
                  <a:schemeClr val="tx1"/>
                </a:solidFill>
                <a:effectLst/>
                <a:latin typeface="+mn-lt"/>
                <a:ea typeface="+mn-ea"/>
                <a:cs typeface="+mn-cs"/>
              </a:rPr>
              <a:t>SPLanguage</a:t>
            </a:r>
            <a:r>
              <a:rPr lang="en-US" sz="1200" b="0" i="0" u="none" strike="noStrike" kern="1200" dirty="0" smtClean="0">
                <a:solidFill>
                  <a:schemeClr val="tx1"/>
                </a:solidFill>
                <a:effectLst/>
                <a:latin typeface="+mn-lt"/>
                <a:ea typeface="+mn-ea"/>
                <a:cs typeface="+mn-cs"/>
              </a:rPr>
              <a:t> parameter passes a string which indicates the current language and locale in use. For example, a parameter of </a:t>
            </a:r>
            <a:r>
              <a:rPr lang="en-US" sz="1200" b="0" i="0" u="none" strike="noStrike" kern="1200" baseline="0" dirty="0" smtClean="0">
                <a:solidFill>
                  <a:schemeClr val="tx1"/>
                </a:solidFill>
                <a:effectLst/>
                <a:latin typeface="+mn-lt"/>
                <a:ea typeface="+mn-ea"/>
                <a:cs typeface="+mn-cs"/>
              </a:rPr>
              <a:t>en-US indicates that the host site use English localized for the United States.</a:t>
            </a:r>
          </a:p>
          <a:p>
            <a:pPr rtl="0" eaLnBrk="1" fontAlgn="t" latinLnBrk="0" hangingPunct="1"/>
            <a:endParaRPr lang="en-US" sz="1200" b="0" i="0" u="none" strike="noStrike" kern="1200" dirty="0" smtClean="0">
              <a:solidFill>
                <a:schemeClr val="tx1"/>
              </a:solidFill>
              <a:effectLst/>
              <a:latin typeface="+mn-lt"/>
              <a:ea typeface="+mn-ea"/>
              <a:cs typeface="+mn-cs"/>
            </a:endParaRPr>
          </a:p>
          <a:p>
            <a:pPr rtl="0" eaLnBrk="1" fontAlgn="auto" latinLnBrk="0" hangingPunct="1"/>
            <a:r>
              <a:rPr lang="en-US" sz="1200" b="0" i="0" u="none" strike="noStrike" kern="1200" dirty="0" smtClean="0">
                <a:solidFill>
                  <a:schemeClr val="tx1"/>
                </a:solidFill>
                <a:effectLst/>
                <a:latin typeface="+mn-lt"/>
                <a:ea typeface="+mn-ea"/>
                <a:cs typeface="+mn-cs"/>
              </a:rPr>
              <a:t>The </a:t>
            </a:r>
            <a:r>
              <a:rPr lang="en-US" sz="1200" b="1" i="0" u="none" strike="noStrike" kern="1200" dirty="0" err="1" smtClean="0">
                <a:solidFill>
                  <a:schemeClr val="tx1"/>
                </a:solidFill>
                <a:effectLst/>
                <a:latin typeface="+mn-lt"/>
                <a:ea typeface="+mn-ea"/>
                <a:cs typeface="+mn-cs"/>
              </a:rPr>
              <a:t>SPClientTag</a:t>
            </a:r>
            <a:r>
              <a:rPr lang="en-US" sz="1200" b="0" i="0" u="none" strike="noStrike" kern="1200" dirty="0" smtClean="0">
                <a:solidFill>
                  <a:schemeClr val="tx1"/>
                </a:solidFill>
                <a:effectLst/>
                <a:latin typeface="+mn-lt"/>
                <a:ea typeface="+mn-ea"/>
                <a:cs typeface="+mn-cs"/>
              </a:rPr>
              <a:t> parameter contains the client cache control number for the host web and indicates how long</a:t>
            </a:r>
            <a:r>
              <a:rPr lang="en-US" sz="1200" b="0" i="0" u="none" strike="noStrike" kern="1200" baseline="0" dirty="0" smtClean="0">
                <a:solidFill>
                  <a:schemeClr val="tx1"/>
                </a:solidFill>
                <a:effectLst/>
                <a:latin typeface="+mn-lt"/>
                <a:ea typeface="+mn-ea"/>
                <a:cs typeface="+mn-cs"/>
              </a:rPr>
              <a:t> the SharePoint host will cache </a:t>
            </a:r>
            <a:r>
              <a:rPr lang="en-US" sz="1200" b="0" i="0" u="none" strike="noStrike" kern="1200" baseline="0" dirty="0" err="1" smtClean="0">
                <a:solidFill>
                  <a:schemeClr val="tx1"/>
                </a:solidFill>
                <a:effectLst/>
                <a:latin typeface="+mn-lt"/>
                <a:ea typeface="+mn-ea"/>
                <a:cs typeface="+mn-cs"/>
              </a:rPr>
              <a:t>resoures</a:t>
            </a:r>
            <a:r>
              <a:rPr lang="en-US" sz="1200" b="0" i="0" u="none" strike="noStrike" kern="1200" dirty="0" smtClean="0">
                <a:solidFill>
                  <a:schemeClr val="tx1"/>
                </a:solidFill>
                <a:effectLst/>
                <a:latin typeface="+mn-lt"/>
                <a:ea typeface="+mn-ea"/>
                <a:cs typeface="+mn-cs"/>
              </a:rPr>
              <a:t>.</a:t>
            </a:r>
          </a:p>
          <a:p>
            <a:pPr rtl="0" eaLnBrk="1" fontAlgn="auto" latinLnBrk="0" hangingPunct="1"/>
            <a:endParaRPr lang="en-US" sz="1200" b="0" i="0" u="none" strike="noStrike" kern="1200" dirty="0" smtClean="0">
              <a:solidFill>
                <a:schemeClr val="tx1"/>
              </a:solidFill>
              <a:effectLst/>
              <a:latin typeface="+mn-lt"/>
              <a:ea typeface="+mn-ea"/>
              <a:cs typeface="+mn-cs"/>
            </a:endParaRPr>
          </a:p>
          <a:p>
            <a:pPr rtl="0" eaLnBrk="1" fontAlgn="t" latinLnBrk="0" hangingPunct="1"/>
            <a:r>
              <a:rPr lang="en-US" sz="1200" b="0" i="0" u="none" strike="noStrike" kern="1200" dirty="0" smtClean="0">
                <a:solidFill>
                  <a:schemeClr val="tx1"/>
                </a:solidFill>
                <a:effectLst/>
                <a:latin typeface="+mn-lt"/>
                <a:ea typeface="+mn-ea"/>
                <a:cs typeface="+mn-cs"/>
              </a:rPr>
              <a:t>The </a:t>
            </a:r>
            <a:r>
              <a:rPr lang="en-US" sz="1200" b="1" i="0" u="none" strike="noStrike" kern="1200" dirty="0" err="1" smtClean="0">
                <a:solidFill>
                  <a:schemeClr val="tx1"/>
                </a:solidFill>
                <a:effectLst/>
                <a:latin typeface="+mn-lt"/>
                <a:ea typeface="+mn-ea"/>
                <a:cs typeface="+mn-cs"/>
              </a:rPr>
              <a:t>SPProductNumber</a:t>
            </a:r>
            <a:r>
              <a:rPr lang="en-US" sz="1200" b="0" i="0" u="none" strike="noStrike" kern="1200" dirty="0" smtClean="0">
                <a:solidFill>
                  <a:schemeClr val="tx1"/>
                </a:solidFill>
                <a:effectLst/>
                <a:latin typeface="+mn-lt"/>
                <a:ea typeface="+mn-ea"/>
                <a:cs typeface="+mn-cs"/>
              </a:rPr>
              <a:t> parameter passes the current version of SharePoint which is running the host web. The version number will be in a form</a:t>
            </a:r>
            <a:r>
              <a:rPr lang="en-US" sz="1200" b="0" i="0" u="none" strike="noStrike" kern="1200" baseline="0" dirty="0" smtClean="0">
                <a:solidFill>
                  <a:schemeClr val="tx1"/>
                </a:solidFill>
                <a:effectLst/>
                <a:latin typeface="+mn-lt"/>
                <a:ea typeface="+mn-ea"/>
                <a:cs typeface="+mn-cs"/>
              </a:rPr>
              <a:t> of </a:t>
            </a:r>
            <a:r>
              <a:rPr lang="en-US" sz="1200" b="0" i="0" u="none" strike="noStrike" kern="1200" dirty="0" smtClean="0">
                <a:solidFill>
                  <a:schemeClr val="tx1"/>
                </a:solidFill>
                <a:effectLst/>
                <a:latin typeface="+mn-lt"/>
                <a:ea typeface="+mn-ea"/>
                <a:cs typeface="+mn-cs"/>
              </a:rPr>
              <a:t>15.0.4433.1011</a:t>
            </a:r>
            <a:r>
              <a:rPr lang="en-US" sz="1200" b="0" i="0" u="none" strike="noStrike" kern="1200" baseline="0" dirty="0" smtClean="0">
                <a:solidFill>
                  <a:schemeClr val="tx1"/>
                </a:solidFill>
                <a:effectLst/>
                <a:latin typeface="+mn-lt"/>
                <a:ea typeface="+mn-ea"/>
                <a:cs typeface="+mn-cs"/>
              </a:rPr>
              <a:t> and can be used to figure out which updates have been applied to the local farm. Note that the version numbers will be different and larger when the host web is in the Office 365 environment.</a:t>
            </a:r>
            <a:endParaRPr lang="en-US" sz="1200" b="0" i="0" u="none" strike="noStrike"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698835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579534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host web Feature, just a standard SharePoint Feature, is something that is deployed to</a:t>
            </a:r>
            <a:r>
              <a:rPr lang="en-US" baseline="0" dirty="0" smtClean="0"/>
              <a:t> the host web by an app. The only things that can be included in a host web Feature are the start page, app parts and custom UI actions.</a:t>
            </a:r>
            <a:endParaRPr lang="en-US" dirty="0"/>
          </a:p>
        </p:txBody>
      </p:sp>
    </p:spTree>
    <p:extLst>
      <p:ext uri="{BB962C8B-B14F-4D97-AF65-F5344CB8AC3E}">
        <p14:creationId xmlns:p14="http://schemas.microsoft.com/office/powerpoint/2010/main" val="26335609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Visual Studio</a:t>
            </a:r>
            <a:r>
              <a:rPr lang="en-US" baseline="0" dirty="0" smtClean="0"/>
              <a:t> adds a few SharePoint modules to a project when creating a SharePoint-Hosted App. These are used to provision style sheets, scripts, pages and images used by the application.</a:t>
            </a:r>
            <a:endParaRPr lang="en-US" dirty="0"/>
          </a:p>
        </p:txBody>
      </p:sp>
    </p:spTree>
    <p:extLst>
      <p:ext uri="{BB962C8B-B14F-4D97-AF65-F5344CB8AC3E}">
        <p14:creationId xmlns:p14="http://schemas.microsoft.com/office/powerpoint/2010/main" val="15839634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743052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SharePoint-Hosted</a:t>
            </a:r>
            <a:r>
              <a:rPr lang="en-US" baseline="0" dirty="0" smtClean="0"/>
              <a:t> apps, by default, use a specific master page (</a:t>
            </a:r>
            <a:r>
              <a:rPr lang="en-US" baseline="0" dirty="0" err="1" smtClean="0"/>
              <a:t>app.master</a:t>
            </a:r>
            <a:r>
              <a:rPr lang="en-US" baseline="0" dirty="0" smtClean="0"/>
              <a:t>) that SharePoint provides. One thing you’ll notice is that many things from a typical SharePoint page are missing such as the Quick Launch, the top navigation bar, the site actions menu, etc.</a:t>
            </a:r>
            <a:endParaRPr lang="en-US" dirty="0"/>
          </a:p>
        </p:txBody>
      </p:sp>
    </p:spTree>
    <p:extLst>
      <p:ext uri="{BB962C8B-B14F-4D97-AF65-F5344CB8AC3E}">
        <p14:creationId xmlns:p14="http://schemas.microsoft.com/office/powerpoint/2010/main" val="36827190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Developers are free to create custom master pages used by the pages</a:t>
            </a:r>
            <a:r>
              <a:rPr lang="en-US" baseline="0" dirty="0" smtClean="0"/>
              <a:t> within a SharePoint-Hosted app. Things work the same way they work in traditional ASP.NET sites in the sense that the developer is responsible for wiring things up manually.</a:t>
            </a:r>
            <a:endParaRPr lang="en-US" dirty="0"/>
          </a:p>
        </p:txBody>
      </p:sp>
    </p:spTree>
    <p:extLst>
      <p:ext uri="{BB962C8B-B14F-4D97-AF65-F5344CB8AC3E}">
        <p14:creationId xmlns:p14="http://schemas.microsoft.com/office/powerpoint/2010/main" val="30506170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619252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SharePoint 2013 introduces a new artifact to supplement the server-side nature of the Web Part</a:t>
            </a:r>
            <a:r>
              <a:rPr lang="en-US" baseline="0" dirty="0" smtClean="0"/>
              <a:t> and Visual Web Part. The Client Web Part is meant to provide Web Part like functionality but without the server-side code and thus, to make apps more useful. Effectively what happens is the Client Web Part renders an HTML </a:t>
            </a:r>
            <a:r>
              <a:rPr lang="en-US" baseline="0" dirty="0" err="1" smtClean="0"/>
              <a:t>IFrame</a:t>
            </a:r>
            <a:r>
              <a:rPr lang="en-US" baseline="0" dirty="0" smtClean="0"/>
              <a:t> that loads another page but looks and acts like a regular Web Part. This other page can come from a page hosted in the app web or in the remote web.</a:t>
            </a:r>
            <a:endParaRPr lang="en-US" dirty="0"/>
          </a:p>
        </p:txBody>
      </p:sp>
    </p:spTree>
    <p:extLst>
      <p:ext uri="{BB962C8B-B14F-4D97-AF65-F5344CB8AC3E}">
        <p14:creationId xmlns:p14="http://schemas.microsoft.com/office/powerpoint/2010/main" val="19940068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924070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Like previous versions of SharePoint,</a:t>
            </a:r>
            <a:r>
              <a:rPr lang="en-US" baseline="0" dirty="0" smtClean="0"/>
              <a:t> SharePoint 2013 includes Custom Actions which allows developers to add navigation elements to various places in SharePoint. New in SharePoint 2013 is the ability to make these custom actions launch a dialog and not just redirect to another page.</a:t>
            </a:r>
            <a:endParaRPr lang="en-US" dirty="0"/>
          </a:p>
        </p:txBody>
      </p:sp>
    </p:spTree>
    <p:extLst>
      <p:ext uri="{BB962C8B-B14F-4D97-AF65-F5344CB8AC3E}">
        <p14:creationId xmlns:p14="http://schemas.microsoft.com/office/powerpoint/2010/main" val="30198176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US" baseline="0" dirty="0" smtClean="0"/>
              <a:t>Tokens that can be used within the URL you create for your apps:</a:t>
            </a:r>
          </a:p>
          <a:p>
            <a:pPr marL="171450" indent="-171450">
              <a:buFont typeface="Arial" panose="020B0604020202020204" pitchFamily="34" charset="0"/>
              <a:buChar char="•"/>
            </a:pPr>
            <a:r>
              <a:rPr lang="en-US" sz="1050" b="1" dirty="0" smtClean="0"/>
              <a:t>{</a:t>
            </a:r>
            <a:r>
              <a:rPr lang="en-US" sz="1050" b="1" dirty="0" err="1" smtClean="0"/>
              <a:t>AppWebUrl</a:t>
            </a:r>
            <a:r>
              <a:rPr lang="en-US" sz="1050" b="1" dirty="0" smtClean="0"/>
              <a:t>}: </a:t>
            </a:r>
            <a:r>
              <a:rPr lang="en-US" sz="1050" dirty="0" smtClean="0"/>
              <a:t>URL of the app web in an app for SharePoint.</a:t>
            </a:r>
          </a:p>
          <a:p>
            <a:pPr marL="171450" indent="-171450">
              <a:buFont typeface="Arial" panose="020B0604020202020204" pitchFamily="34" charset="0"/>
              <a:buChar char="•"/>
            </a:pPr>
            <a:r>
              <a:rPr lang="en-US" sz="1050" b="1" dirty="0" smtClean="0"/>
              <a:t>{</a:t>
            </a:r>
            <a:r>
              <a:rPr lang="en-US" sz="1050" b="1" dirty="0" err="1" smtClean="0"/>
              <a:t>HostLogoUrl</a:t>
            </a:r>
            <a:r>
              <a:rPr lang="en-US" sz="1050" b="1" dirty="0" smtClean="0"/>
              <a:t>}: </a:t>
            </a:r>
            <a:r>
              <a:rPr lang="en-US" sz="1050" dirty="0" smtClean="0"/>
              <a:t>logo for the host web of an app for SharePoint.</a:t>
            </a:r>
          </a:p>
          <a:p>
            <a:pPr marL="171450" indent="-171450">
              <a:buFont typeface="Arial" panose="020B0604020202020204" pitchFamily="34" charset="0"/>
              <a:buChar char="•"/>
            </a:pPr>
            <a:r>
              <a:rPr lang="en-US" sz="1050" b="1" dirty="0" smtClean="0"/>
              <a:t>{</a:t>
            </a:r>
            <a:r>
              <a:rPr lang="en-US" sz="1050" b="1" dirty="0" err="1" smtClean="0"/>
              <a:t>HostTitle</a:t>
            </a:r>
            <a:r>
              <a:rPr lang="en-US" sz="1050" b="1" dirty="0" smtClean="0"/>
              <a:t>}:</a:t>
            </a:r>
            <a:r>
              <a:rPr lang="en-US" sz="1050" b="1" baseline="0" dirty="0" smtClean="0"/>
              <a:t> </a:t>
            </a:r>
            <a:r>
              <a:rPr lang="en-US" sz="1050" dirty="0" smtClean="0"/>
              <a:t>title of the host web of an app for SharePoint.</a:t>
            </a:r>
            <a:endParaRPr lang="en-US" sz="1050" baseline="0" dirty="0" smtClean="0"/>
          </a:p>
          <a:p>
            <a:pPr marL="171450" indent="-171450">
              <a:buFont typeface="Arial" panose="020B0604020202020204" pitchFamily="34" charset="0"/>
              <a:buChar char="•"/>
            </a:pPr>
            <a:r>
              <a:rPr lang="en-US" sz="1050" b="1" baseline="0" dirty="0" smtClean="0"/>
              <a:t>{</a:t>
            </a:r>
            <a:r>
              <a:rPr lang="en-US" sz="1050" b="1" baseline="0" dirty="0" err="1" smtClean="0"/>
              <a:t>HostUrl</a:t>
            </a:r>
            <a:r>
              <a:rPr lang="en-US" sz="1050" b="1" baseline="0" dirty="0" smtClean="0"/>
              <a:t>}: </a:t>
            </a:r>
            <a:r>
              <a:rPr lang="en-US" sz="1050" dirty="0" smtClean="0"/>
              <a:t>URL of the host web of an app for SharePoint.</a:t>
            </a:r>
            <a:endParaRPr lang="en-US" sz="1050" baseline="0" dirty="0" smtClean="0"/>
          </a:p>
          <a:p>
            <a:pPr marL="171450" indent="-171450">
              <a:buFont typeface="Arial" panose="020B0604020202020204" pitchFamily="34" charset="0"/>
              <a:buChar char="•"/>
            </a:pPr>
            <a:r>
              <a:rPr lang="en-US" sz="1050" b="1" baseline="0" dirty="0" smtClean="0"/>
              <a:t>{</a:t>
            </a:r>
            <a:r>
              <a:rPr lang="en-US" sz="1050" b="1" baseline="0" dirty="0" err="1" smtClean="0"/>
              <a:t>ItemId</a:t>
            </a:r>
            <a:r>
              <a:rPr lang="en-US" sz="1050" b="1" baseline="0" dirty="0" smtClean="0"/>
              <a:t>}: </a:t>
            </a:r>
            <a:r>
              <a:rPr lang="en-US" sz="1050" b="0" baseline="0" dirty="0" smtClean="0"/>
              <a:t>integer-based </a:t>
            </a:r>
            <a:r>
              <a:rPr lang="en-US" sz="1050" dirty="0" smtClean="0"/>
              <a:t>ID of item (ECB menu actions).</a:t>
            </a:r>
            <a:endParaRPr lang="en-US" sz="1050" baseline="0" dirty="0" smtClean="0"/>
          </a:p>
          <a:p>
            <a:pPr marL="171450" indent="-171450">
              <a:buFont typeface="Arial" panose="020B0604020202020204" pitchFamily="34" charset="0"/>
              <a:buChar char="•"/>
            </a:pPr>
            <a:r>
              <a:rPr lang="en-US" sz="1050" b="1" baseline="0" dirty="0" smtClean="0"/>
              <a:t>{</a:t>
            </a:r>
            <a:r>
              <a:rPr lang="en-US" sz="1050" b="1" baseline="0" dirty="0" err="1" smtClean="0"/>
              <a:t>SelectedItemId</a:t>
            </a:r>
            <a:r>
              <a:rPr lang="en-US" sz="1050" b="1" baseline="0" dirty="0" smtClean="0"/>
              <a:t>}: </a:t>
            </a:r>
            <a:r>
              <a:rPr lang="en-US" sz="1050" b="0" baseline="0" dirty="0" smtClean="0"/>
              <a:t>array of item </a:t>
            </a:r>
            <a:r>
              <a:rPr lang="en-US" sz="1050" dirty="0" smtClean="0"/>
              <a:t>IDs in list (Ribbon menu actions).</a:t>
            </a:r>
            <a:endParaRPr lang="en-US" sz="1050"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1" baseline="0" dirty="0" smtClean="0"/>
              <a:t>{</a:t>
            </a:r>
            <a:r>
              <a:rPr lang="en-US" sz="1050" b="1" baseline="0" dirty="0" err="1" smtClean="0"/>
              <a:t>ItemUrl</a:t>
            </a:r>
            <a:r>
              <a:rPr lang="en-US" sz="1050" b="1" baseline="0" dirty="0" smtClean="0"/>
              <a:t>}: </a:t>
            </a:r>
            <a:r>
              <a:rPr lang="en-US" sz="1050" dirty="0" smtClean="0"/>
              <a:t>URL of target</a:t>
            </a:r>
            <a:r>
              <a:rPr lang="en-US" sz="1050" baseline="0" dirty="0" smtClean="0"/>
              <a:t> </a:t>
            </a:r>
            <a:r>
              <a:rPr lang="en-US" sz="1050" dirty="0" smtClean="0"/>
              <a:t>item (ECB menu actions). </a:t>
            </a:r>
            <a:endParaRPr lang="en-US" sz="1050" baseline="0" dirty="0" smtClean="0"/>
          </a:p>
          <a:p>
            <a:pPr marL="171450" indent="-171450">
              <a:buFont typeface="Arial" panose="020B0604020202020204" pitchFamily="34" charset="0"/>
              <a:buChar char="•"/>
            </a:pPr>
            <a:r>
              <a:rPr lang="en-US" sz="1050" b="1" baseline="0" dirty="0" smtClean="0"/>
              <a:t>{</a:t>
            </a:r>
            <a:r>
              <a:rPr lang="en-US" sz="1050" b="1" baseline="0" dirty="0" err="1" smtClean="0"/>
              <a:t>SelectedItemUrl</a:t>
            </a:r>
            <a:r>
              <a:rPr lang="en-US" sz="1050" b="1" baseline="0" dirty="0" smtClean="0"/>
              <a:t>}: </a:t>
            </a:r>
            <a:r>
              <a:rPr lang="en-US" sz="1050" dirty="0" smtClean="0"/>
              <a:t>URL</a:t>
            </a:r>
            <a:r>
              <a:rPr lang="en-US" sz="1050" baseline="0" dirty="0" smtClean="0"/>
              <a:t> </a:t>
            </a:r>
            <a:r>
              <a:rPr lang="en-US" sz="1050" b="0" baseline="0" dirty="0" smtClean="0"/>
              <a:t>array </a:t>
            </a:r>
            <a:r>
              <a:rPr lang="en-US" sz="1050" dirty="0" smtClean="0"/>
              <a:t>of target items (Ribbon menu actions). </a:t>
            </a:r>
            <a:endParaRPr lang="en-US" sz="1050" baseline="0" dirty="0" smtClean="0"/>
          </a:p>
          <a:p>
            <a:pPr marL="171450" indent="-171450">
              <a:buFont typeface="Arial" panose="020B0604020202020204" pitchFamily="34" charset="0"/>
              <a:buChar char="•"/>
            </a:pPr>
            <a:r>
              <a:rPr lang="en-US" sz="1050" b="1" baseline="0" dirty="0" smtClean="0"/>
              <a:t>{Language}: </a:t>
            </a:r>
            <a:r>
              <a:rPr lang="en-US" sz="1050" dirty="0" smtClean="0"/>
              <a:t>current language/culture of host web.</a:t>
            </a:r>
            <a:endParaRPr lang="en-US" sz="1050" baseline="0" dirty="0" smtClean="0"/>
          </a:p>
          <a:p>
            <a:pPr marL="171450" indent="-171450">
              <a:buFont typeface="Arial" panose="020B0604020202020204" pitchFamily="34" charset="0"/>
              <a:buChar char="•"/>
            </a:pPr>
            <a:r>
              <a:rPr lang="en-US" sz="1050" b="1" baseline="0" dirty="0" smtClean="0"/>
              <a:t>{</a:t>
            </a:r>
            <a:r>
              <a:rPr lang="en-US" sz="1050" b="1" baseline="0" dirty="0" err="1" smtClean="0"/>
              <a:t>ListId</a:t>
            </a:r>
            <a:r>
              <a:rPr lang="en-US" sz="1050" b="1" baseline="0" dirty="0" smtClean="0"/>
              <a:t>}: </a:t>
            </a:r>
            <a:r>
              <a:rPr lang="en-US" sz="1050" dirty="0" smtClean="0"/>
              <a:t>ID of the current list (a GUID).</a:t>
            </a:r>
            <a:endParaRPr lang="en-US" sz="1050" baseline="0" dirty="0" smtClean="0"/>
          </a:p>
          <a:p>
            <a:pPr marL="171450" indent="-171450">
              <a:buFont typeface="Arial" panose="020B0604020202020204" pitchFamily="34" charset="0"/>
              <a:buChar char="•"/>
            </a:pPr>
            <a:r>
              <a:rPr lang="en-US" sz="1050" b="1" baseline="0" dirty="0" smtClean="0"/>
              <a:t>{</a:t>
            </a:r>
            <a:r>
              <a:rPr lang="en-US" sz="1050" b="1" baseline="0" dirty="0" err="1" smtClean="0"/>
              <a:t>RecurrenceId</a:t>
            </a:r>
            <a:r>
              <a:rPr lang="en-US" sz="1050" b="1" baseline="0" dirty="0" smtClean="0"/>
              <a:t>}: </a:t>
            </a:r>
            <a:r>
              <a:rPr lang="en-US" sz="1050" dirty="0" smtClean="0"/>
              <a:t>recurrence index of a recurring event.</a:t>
            </a:r>
            <a:endParaRPr lang="en-US" sz="1050" baseline="0" dirty="0" smtClean="0"/>
          </a:p>
          <a:p>
            <a:pPr marL="171450" indent="-171450">
              <a:buFont typeface="Arial" panose="020B0604020202020204" pitchFamily="34" charset="0"/>
              <a:buChar char="•"/>
            </a:pPr>
            <a:r>
              <a:rPr lang="en-US" sz="1050" b="1" baseline="0" dirty="0" smtClean="0"/>
              <a:t>{Site</a:t>
            </a:r>
            <a:r>
              <a:rPr lang="en-US" sz="1050" b="1" baseline="0" dirty="0" smtClean="0">
                <a:sym typeface="Wingdings" panose="05000000000000000000" pitchFamily="2" charset="2"/>
              </a:rPr>
              <a:t>}: </a:t>
            </a:r>
            <a:r>
              <a:rPr lang="en-US" sz="1050" dirty="0" smtClean="0"/>
              <a:t>URL of the current website.</a:t>
            </a:r>
            <a:endParaRPr lang="en-US" sz="1050" baseline="0" dirty="0" smtClean="0">
              <a:sym typeface="Wingdings" panose="05000000000000000000" pitchFamily="2" charset="2"/>
            </a:endParaRPr>
          </a:p>
          <a:p>
            <a:pPr marL="171450" indent="-171450">
              <a:buFont typeface="Arial" panose="020B0604020202020204" pitchFamily="34" charset="0"/>
              <a:buChar char="•"/>
            </a:pPr>
            <a:r>
              <a:rPr lang="en-US" sz="1050" b="1" baseline="0" dirty="0" smtClean="0">
                <a:sym typeface="Wingdings" panose="05000000000000000000" pitchFamily="2" charset="2"/>
              </a:rPr>
              <a:t>{</a:t>
            </a:r>
            <a:r>
              <a:rPr lang="en-US" sz="1050" b="1" baseline="0" dirty="0" err="1" smtClean="0">
                <a:sym typeface="Wingdings" panose="05000000000000000000" pitchFamily="2" charset="2"/>
              </a:rPr>
              <a:t>SiteCollection</a:t>
            </a:r>
            <a:r>
              <a:rPr lang="en-US" sz="1050" b="1" baseline="0" dirty="0" smtClean="0">
                <a:sym typeface="Wingdings" panose="05000000000000000000" pitchFamily="2" charset="2"/>
              </a:rPr>
              <a:t>}: </a:t>
            </a:r>
            <a:r>
              <a:rPr lang="en-US" sz="1050" dirty="0" smtClean="0"/>
              <a:t>URL of the parent site of the current website.</a:t>
            </a:r>
            <a:endParaRPr lang="en-US" sz="1050" baseline="0" dirty="0" smtClean="0">
              <a:sym typeface="Wingdings" panose="05000000000000000000" pitchFamily="2" charset="2"/>
            </a:endParaRPr>
          </a:p>
          <a:p>
            <a:pPr marL="171450" indent="-171450">
              <a:buFont typeface="Arial" panose="020B0604020202020204" pitchFamily="34" charset="0"/>
              <a:buChar char="•"/>
            </a:pPr>
            <a:r>
              <a:rPr lang="en-US" sz="1050" b="1" baseline="0" dirty="0" smtClean="0">
                <a:sym typeface="Wingdings" panose="05000000000000000000" pitchFamily="2" charset="2"/>
              </a:rPr>
              <a:t>{</a:t>
            </a:r>
            <a:r>
              <a:rPr lang="en-US" sz="1050" b="1" baseline="0" dirty="0" err="1" smtClean="0">
                <a:sym typeface="Wingdings" panose="05000000000000000000" pitchFamily="2" charset="2"/>
              </a:rPr>
              <a:t>SiteUrl</a:t>
            </a:r>
            <a:r>
              <a:rPr lang="en-US" sz="1050" b="1" baseline="0" dirty="0" smtClean="0">
                <a:sym typeface="Wingdings" panose="05000000000000000000" pitchFamily="2" charset="2"/>
              </a:rPr>
              <a:t>}: </a:t>
            </a:r>
            <a:r>
              <a:rPr lang="en-US" sz="1050" dirty="0" smtClean="0"/>
              <a:t>URL of the current website</a:t>
            </a:r>
            <a:endParaRPr lang="en-US" sz="1050" baseline="0" dirty="0" smtClean="0">
              <a:sym typeface="Wingdings" panose="05000000000000000000" pitchFamily="2" charset="2"/>
            </a:endParaRPr>
          </a:p>
        </p:txBody>
      </p:sp>
    </p:spTree>
    <p:extLst>
      <p:ext uri="{BB962C8B-B14F-4D97-AF65-F5344CB8AC3E}">
        <p14:creationId xmlns:p14="http://schemas.microsoft.com/office/powerpoint/2010/main" val="16923778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06883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first problem with SharePoint solutions is that much of the code you write runs inside the SharePoint environment. For example, managed code deployed in a farm solution runs inside the main SharePoint worker process (w3wp.exe). Managed code deployed using a sandboxed solution runs inside the SharePoint sandbox worker process (SPUCWorkerProcess.exe). However, The SharePoint app model mandates that code from an app cannot run inside any process that is launched or managed by SharePoint.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There are a few simple reasons why Microsoft wants to get rid of custom code that runs inside the SharePoint environment. The first reason has to do with increasing the stability of SharePoint farms. The one is pretty obvious. Getting rid of any type of custom code running inside the SharePoint environment results in lower risk, fewer problems and greater stability for the hosting farm.</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second reason has to do with a company’s ability to upgrade to newer versions of SharePoint. The underlying problem is that SharePoint solutions which contain code that programs against the SharePoint server-side object model have been notorious at creating migration problems when a company is upgrading from one version of SharePoint to the next. More to the point, Microsoft has witnessed many of their biggest SharePoint customers postponing the upgrade of their production farm for months and sometimes years until they have had time to update and test all their SharePoint solutions on the new version of SharePoint. Since this problem negatively affects SharePoint sales revenue, you can bet it was pretty high on the fix-it priority list when Microsoft began to design SharePoint 2013.</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Security causes problems with impersonation. The problem is that solution code is always recognized as a specific user and that compromises your options.</a:t>
            </a:r>
          </a:p>
        </p:txBody>
      </p:sp>
    </p:spTree>
    <p:extLst>
      <p:ext uri="{BB962C8B-B14F-4D97-AF65-F5344CB8AC3E}">
        <p14:creationId xmlns:p14="http://schemas.microsoft.com/office/powerpoint/2010/main" val="815855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Unlike farm solutions, apps are supported and will work in both on-premises deployments and in Office 365. The business logic</a:t>
            </a:r>
            <a:r>
              <a:rPr lang="en-US" baseline="0" dirty="0" smtClean="0"/>
              <a:t> within an app does not run within the SharePoint server or host environment, rather it runs external to SharePoint on another server or in the client. There is also a notion of app identities in the sense that apps can be authenticated and assigned permissions, similar to users.</a:t>
            </a:r>
            <a:endParaRPr lang="en-US" dirty="0"/>
          </a:p>
        </p:txBody>
      </p:sp>
    </p:spTree>
    <p:extLst>
      <p:ext uri="{BB962C8B-B14F-4D97-AF65-F5344CB8AC3E}">
        <p14:creationId xmlns:p14="http://schemas.microsoft.com/office/powerpoint/2010/main" val="8638536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the benefit of Office 365 and SharePoint Online SharePoint 2010 introduced the notion of a multi-tenant deployment in the sense that multiple customers (tenants) use the same SharePoint</a:t>
            </a:r>
            <a:r>
              <a:rPr lang="en-US" baseline="0" dirty="0" smtClean="0"/>
              <a:t> farm and the same hardware. Each customer (i.e. tenant) is assigned a tenancy and all the site collections for that customer are created inside the customer’s tenancy.</a:t>
            </a:r>
          </a:p>
          <a:p>
            <a:endParaRPr lang="en-US" baseline="0" dirty="0" smtClean="0"/>
          </a:p>
          <a:p>
            <a:r>
              <a:rPr lang="en-US" baseline="0" dirty="0" smtClean="0"/>
              <a:t>With SharePoint 2010, you never needed to worry about tenancies in an on-premises farm with the exception of the very rare scenario where a hosting company wanted to provide SharePoint sites for multiple customers. However, things are different in SharePoint 2013. That’s because the new SharePoint app model requires a tenancy before you can install and run apps in an on-premises farm.  However, it’s not that complicated to set up because you never have to explicitly create and manage tenancies. You simply create a special service application (as discussed on the next slide) which will create a single default farm-wide tenant that services the entire farm and configures the support you need to install and run apps.</a:t>
            </a:r>
            <a:endParaRPr lang="en-US" dirty="0"/>
          </a:p>
        </p:txBody>
      </p:sp>
    </p:spTree>
    <p:extLst>
      <p:ext uri="{BB962C8B-B14F-4D97-AF65-F5344CB8AC3E}">
        <p14:creationId xmlns:p14="http://schemas.microsoft.com/office/powerpoint/2010/main" val="34108062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noProof="0" dirty="0" smtClean="0"/>
              <a:t>The </a:t>
            </a:r>
            <a:r>
              <a:rPr lang="en-US" b="1" noProof="0" dirty="0" smtClean="0"/>
              <a:t>App Management Service</a:t>
            </a:r>
            <a:r>
              <a:rPr lang="en-US" noProof="0" dirty="0" smtClean="0"/>
              <a:t> is what manages the installation of apps. Any</a:t>
            </a:r>
            <a:r>
              <a:rPr lang="en-US" baseline="0" noProof="0" dirty="0" smtClean="0"/>
              <a:t> time an app is installed, SharePoint calls to the </a:t>
            </a:r>
            <a:r>
              <a:rPr lang="en-US" noProof="0" dirty="0" smtClean="0"/>
              <a:t>App Management Service which updates</a:t>
            </a:r>
            <a:r>
              <a:rPr lang="en-US" baseline="0" noProof="0" dirty="0" smtClean="0"/>
              <a:t> its database with </a:t>
            </a:r>
            <a:r>
              <a:rPr lang="en-US" noProof="0" dirty="0" smtClean="0"/>
              <a:t>metadata for the app</a:t>
            </a:r>
            <a:r>
              <a:rPr lang="en-US" baseline="0" noProof="0" dirty="0" smtClean="0"/>
              <a:t> to track various aspects of the app such as the app’s start page URL and security information for app authentication.</a:t>
            </a:r>
            <a:endParaRPr lang="en-US" noProof="0" dirty="0" smtClean="0"/>
          </a:p>
          <a:p>
            <a:endParaRPr lang="en-US" noProof="0" dirty="0" smtClean="0"/>
          </a:p>
          <a:p>
            <a:r>
              <a:rPr lang="en-US" noProof="0" dirty="0" smtClean="0"/>
              <a:t>The </a:t>
            </a:r>
            <a:r>
              <a:rPr lang="en-US" b="1" noProof="0" dirty="0" smtClean="0"/>
              <a:t>Site Subscription Management Service</a:t>
            </a:r>
            <a:r>
              <a:rPr lang="en-US" noProof="0" dirty="0" smtClean="0"/>
              <a:t> is used by the SharePoint host environment to track tenancies.</a:t>
            </a:r>
            <a:r>
              <a:rPr lang="en-US" baseline="0" noProof="0" dirty="0" smtClean="0"/>
              <a:t> In the Office 365 environment, each customer is assigned its own tenancy. However, in on-premises farms the vast majority of SharePoint customers do not manage their site collections using tenancies. However, an on-premises farm still requires the Site Subscription Manage Service to be created. You can create an instance of the Site Subscription Manage Service in an on-premises farm using the following PowerShell script. Simply creating the service will create a single farm-wide default tenancy which meets the requirements for installing and running SharePoint apps. Note that there is a PowerShell script available in the Demo folder for this module under the name of </a:t>
            </a:r>
            <a:r>
              <a:rPr lang="en-US" b="1" baseline="0" noProof="0" dirty="0" smtClean="0"/>
              <a:t>CreateSubscriptionSettingsService.ps1</a:t>
            </a:r>
            <a:r>
              <a:rPr lang="en-US" baseline="0" noProof="0" dirty="0" smtClean="0"/>
              <a:t> if you want to open it up and see how the service is </a:t>
            </a:r>
            <a:r>
              <a:rPr lang="en-US" baseline="0" noProof="0" smtClean="0"/>
              <a:t>actually created.</a:t>
            </a:r>
            <a:endParaRPr lang="en-US" baseline="0" noProof="0" dirty="0" smtClean="0"/>
          </a:p>
        </p:txBody>
      </p:sp>
    </p:spTree>
    <p:extLst>
      <p:ext uri="{BB962C8B-B14F-4D97-AF65-F5344CB8AC3E}">
        <p14:creationId xmlns:p14="http://schemas.microsoft.com/office/powerpoint/2010/main" val="33604095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two scoping</a:t>
            </a:r>
            <a:r>
              <a:rPr lang="en-US" baseline="0" dirty="0" smtClean="0"/>
              <a:t> options for </a:t>
            </a:r>
            <a:r>
              <a:rPr lang="en-US" dirty="0" smtClean="0"/>
              <a:t>installing apps</a:t>
            </a:r>
            <a:r>
              <a:rPr lang="en-US" baseline="0" dirty="0" smtClean="0"/>
              <a:t> which include </a:t>
            </a:r>
            <a:r>
              <a:rPr lang="en-US" b="1" baseline="0" dirty="0" smtClean="0"/>
              <a:t>s</a:t>
            </a:r>
            <a:r>
              <a:rPr lang="en-US" b="1" dirty="0" smtClean="0"/>
              <a:t>ite</a:t>
            </a:r>
            <a:r>
              <a:rPr lang="en-US" b="1" baseline="0" dirty="0" smtClean="0"/>
              <a:t>-scope installation</a:t>
            </a:r>
            <a:r>
              <a:rPr lang="en-US" baseline="0" dirty="0" smtClean="0"/>
              <a:t> and </a:t>
            </a:r>
            <a:r>
              <a:rPr lang="en-US" b="1" baseline="0" dirty="0" smtClean="0"/>
              <a:t>tenancy-scoped installation</a:t>
            </a:r>
            <a:r>
              <a:rPr lang="en-US" baseline="0" dirty="0" smtClean="0"/>
              <a:t>.</a:t>
            </a:r>
            <a:endParaRPr lang="en-US" dirty="0" smtClean="0"/>
          </a:p>
          <a:p>
            <a:endParaRPr lang="en-US" dirty="0" smtClean="0"/>
          </a:p>
          <a:p>
            <a:r>
              <a:rPr lang="en-US" dirty="0" smtClean="0"/>
              <a:t>When a app</a:t>
            </a:r>
            <a:r>
              <a:rPr lang="en-US" baseline="0" dirty="0" smtClean="0"/>
              <a:t> is installed at site scope, </a:t>
            </a:r>
            <a:r>
              <a:rPr lang="en-US" dirty="0" smtClean="0"/>
              <a:t>the </a:t>
            </a:r>
            <a:r>
              <a:rPr lang="en-US" baseline="0" dirty="0" smtClean="0"/>
              <a:t>app is installed within the context of a single SharePoint site (</a:t>
            </a:r>
            <a:r>
              <a:rPr lang="en-US" baseline="0" dirty="0" err="1" smtClean="0"/>
              <a:t>SPWeb</a:t>
            </a:r>
            <a:r>
              <a:rPr lang="en-US" baseline="0" dirty="0" smtClean="0"/>
              <a:t>) which can be either a top-level site or a child site. After installation, the app is available to all users of that site. If the same app is installed in other sites, each installed instance of the app is isolated from the others. In other words, an installed instance of an app does not share resources with other installed instances of the same app. Note that when you debug an app project in the Visual Studio debugger, the app is always installed at site scope.</a:t>
            </a:r>
          </a:p>
          <a:p>
            <a:endParaRPr lang="en-US" baseline="0" dirty="0" smtClean="0"/>
          </a:p>
          <a:p>
            <a:r>
              <a:rPr lang="en-US" baseline="0" dirty="0" smtClean="0"/>
              <a:t>When an app is installed at tenancy scope, the tenant administrator can then configure the app to make the app available to many sites and site collections at once. The key point is that you don’t have to install it once per site to make it available across many sites and site collections. The details of installing and configuring apps at tenancy scope will be configured in a later module of this course named </a:t>
            </a:r>
            <a:r>
              <a:rPr lang="en-US" b="1" dirty="0" smtClean="0"/>
              <a:t>Publishing, Installing and Versioning Apps</a:t>
            </a:r>
            <a:r>
              <a:rPr lang="en-US" dirty="0" smtClean="0"/>
              <a:t>.</a:t>
            </a:r>
            <a:endParaRPr lang="en-US" dirty="0"/>
          </a:p>
        </p:txBody>
      </p:sp>
    </p:spTree>
    <p:extLst>
      <p:ext uri="{BB962C8B-B14F-4D97-AF65-F5344CB8AC3E}">
        <p14:creationId xmlns:p14="http://schemas.microsoft.com/office/powerpoint/2010/main" val="13728712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two</a:t>
            </a:r>
            <a:r>
              <a:rPr lang="en-US" baseline="0" dirty="0" smtClean="0"/>
              <a:t> different types of apps and a few terms you should be aware of. First, apps are either hosted within SharePoint or they are hosted outside of SharePoint. The first type of app, a </a:t>
            </a:r>
            <a:r>
              <a:rPr lang="en-US" b="1" baseline="0" dirty="0" smtClean="0"/>
              <a:t>SharePoint-Hosted app</a:t>
            </a:r>
            <a:r>
              <a:rPr lang="en-US" baseline="0" dirty="0" smtClean="0"/>
              <a:t> is the type where all the app’s resources (pages, JavaScript, style sheets and images) are all provisioned to the SharePoint host. The business logic within SharePoint-Hosted apps runs within the client (browser). The hosting model for a </a:t>
            </a:r>
            <a:r>
              <a:rPr lang="en-US" b="1" baseline="0" dirty="0" smtClean="0"/>
              <a:t>Provider-hosted app</a:t>
            </a:r>
            <a:r>
              <a:rPr lang="en-US" baseline="0" dirty="0" smtClean="0"/>
              <a:t> is quite different in the sense that the bulk of the app logic and maintainable reside outside of SharePoint, for instance as an ASP.NET MVC site on another Windows Server, in Azure, as a PHP site in Amazon Web Services or any number of other options.</a:t>
            </a:r>
          </a:p>
          <a:p>
            <a:endParaRPr lang="en-US" dirty="0" smtClean="0"/>
          </a:p>
          <a:p>
            <a:r>
              <a:rPr lang="en-US" dirty="0" smtClean="0"/>
              <a:t>The</a:t>
            </a:r>
            <a:r>
              <a:rPr lang="en-US" baseline="0" dirty="0" smtClean="0"/>
              <a:t> site in which an app is installed form is called the </a:t>
            </a:r>
            <a:r>
              <a:rPr lang="en-US" b="1" baseline="0" dirty="0" smtClean="0"/>
              <a:t>host web</a:t>
            </a:r>
            <a:r>
              <a:rPr lang="en-US" baseline="0" dirty="0" smtClean="0"/>
              <a:t>. When an app with SharePoint-hosted resources is installed, the SharePoint host will create a </a:t>
            </a:r>
            <a:r>
              <a:rPr lang="en-US" baseline="0" dirty="0" err="1" smtClean="0"/>
              <a:t>subsite</a:t>
            </a:r>
            <a:r>
              <a:rPr lang="en-US" baseline="0" dirty="0" smtClean="0"/>
              <a:t> known as the </a:t>
            </a:r>
            <a:r>
              <a:rPr lang="en-US" b="1" baseline="0" dirty="0" smtClean="0"/>
              <a:t>app web</a:t>
            </a:r>
            <a:r>
              <a:rPr lang="en-US" baseline="0" dirty="0" smtClean="0"/>
              <a:t>. For provider-hosted apps, the remote site is known as the </a:t>
            </a:r>
            <a:r>
              <a:rPr lang="en-US" b="1" baseline="0" dirty="0" smtClean="0"/>
              <a:t>remote web</a:t>
            </a:r>
            <a:r>
              <a:rPr lang="en-US" baseline="0" dirty="0" smtClean="0"/>
              <a:t>.</a:t>
            </a:r>
            <a:endParaRPr lang="en-US" dirty="0"/>
          </a:p>
        </p:txBody>
      </p:sp>
    </p:spTree>
    <p:extLst>
      <p:ext uri="{BB962C8B-B14F-4D97-AF65-F5344CB8AC3E}">
        <p14:creationId xmlns:p14="http://schemas.microsoft.com/office/powerpoint/2010/main" val="41260905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565506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685800"/>
            <a:ext cx="8763000" cy="838200"/>
          </a:xfrm>
        </p:spPr>
        <p:txBody>
          <a:bodyPr anchor="ctr" anchorCtr="0"/>
          <a:lstStyle>
            <a:lvl1pPr algn="l">
              <a:defRPr sz="2800" baseline="0">
                <a:solidFill>
                  <a:srgbClr val="1F100B"/>
                </a:solidFill>
              </a:defRPr>
            </a:lvl1pPr>
          </a:lstStyle>
          <a:p>
            <a:r>
              <a:rPr lang="en-US" dirty="0" smtClean="0"/>
              <a:t>Module Title</a:t>
            </a:r>
            <a:endParaRPr lang="en-US" dirty="0"/>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smtClean="0"/>
              <a:t>Module Subtitle (optional)</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679450" indent="0">
              <a:buFont typeface="Arial" pitchFamily="34" charset="0"/>
              <a:buNone/>
              <a:defRPr b="0">
                <a:latin typeface="Lucida Console" panose="020B0609040504020204" pitchFamily="49" charset="0"/>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smtClean="0"/>
              <a:t>Demo Title</a:t>
            </a:r>
            <a:endParaRPr lang="en-US" dirty="0"/>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6474" t="2554" b="36337"/>
          <a:stretch/>
        </p:blipFill>
        <p:spPr bwMode="auto">
          <a:xfrm>
            <a:off x="-1191" y="-2"/>
            <a:ext cx="5659324" cy="6858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570458" y="562457"/>
            <a:ext cx="8060249" cy="609398"/>
          </a:xfrm>
        </p:spPr>
        <p:txBody>
          <a:bodyPr anchor="b" anchorCtr="0">
            <a:noAutofit/>
          </a:bodyPr>
          <a:lstStyle>
            <a:lvl1pPr>
              <a:defRPr sz="3001">
                <a:solidFill>
                  <a:srgbClr val="0072C6"/>
                </a:solidFill>
              </a:defRPr>
            </a:lvl1pPr>
          </a:lstStyle>
          <a:p>
            <a:r>
              <a:rPr lang="en-US" smtClean="0"/>
              <a:t>Click to edit Master title style</a:t>
            </a:r>
            <a:endParaRPr lang="en-US" dirty="0"/>
          </a:p>
        </p:txBody>
      </p:sp>
      <p:sp>
        <p:nvSpPr>
          <p:cNvPr id="5" name="Rectangle 4"/>
          <p:cNvSpPr/>
          <p:nvPr userDrawn="1"/>
        </p:nvSpPr>
        <p:spPr bwMode="gray">
          <a:xfrm flipV="1">
            <a:off x="456129" y="6476999"/>
            <a:ext cx="8231743"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6" name="Rectangle 5"/>
          <p:cNvSpPr/>
          <p:nvPr userDrawn="1"/>
        </p:nvSpPr>
        <p:spPr bwMode="gray">
          <a:xfrm>
            <a:off x="0" y="1217029"/>
            <a:ext cx="8687871"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Tree>
    <p:extLst>
      <p:ext uri="{BB962C8B-B14F-4D97-AF65-F5344CB8AC3E}">
        <p14:creationId xmlns:p14="http://schemas.microsoft.com/office/powerpoint/2010/main" val="1644451261"/>
      </p:ext>
    </p:extLst>
  </p:cSld>
  <p:clrMapOvr>
    <a:masterClrMapping/>
  </p:clrMapOvr>
  <p:transition spd="slow">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smtClean="0"/>
              <a:t>Slide Title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8"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 id="2147483660" r:id="rId6"/>
  </p:sldLayoutIdLst>
  <p:timing>
    <p:tnLst>
      <p:par>
        <p:cTn id="1" dur="indefinite" restart="never" nodeType="tmRoot"/>
      </p:par>
    </p:tnLst>
  </p:timing>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Developing SharePoint-hosted </a:t>
            </a:r>
            <a:r>
              <a:rPr lang="en-US" dirty="0" smtClean="0"/>
              <a:t>Add-ins</a:t>
            </a:r>
            <a:endParaRPr lang="en-US" dirty="0"/>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Autohosted</a:t>
            </a:r>
            <a:r>
              <a:rPr lang="en-US" dirty="0" smtClean="0"/>
              <a:t> App Support Discontinued</a:t>
            </a:r>
            <a:endParaRPr lang="en-US" dirty="0"/>
          </a:p>
        </p:txBody>
      </p:sp>
      <p:sp>
        <p:nvSpPr>
          <p:cNvPr id="3" name="Content Placeholder 2"/>
          <p:cNvSpPr>
            <a:spLocks noGrp="1"/>
          </p:cNvSpPr>
          <p:nvPr>
            <p:ph idx="1"/>
          </p:nvPr>
        </p:nvSpPr>
        <p:spPr/>
        <p:txBody>
          <a:bodyPr/>
          <a:lstStyle/>
          <a:p>
            <a:r>
              <a:rPr lang="en-US" dirty="0" smtClean="0"/>
              <a:t>SharePoint App Model </a:t>
            </a:r>
            <a:r>
              <a:rPr lang="en-US" b="1" u="sng" dirty="0" smtClean="0"/>
              <a:t>had</a:t>
            </a:r>
            <a:r>
              <a:rPr lang="en-US" dirty="0" smtClean="0"/>
              <a:t> a third hosting option</a:t>
            </a:r>
          </a:p>
          <a:p>
            <a:pPr lvl="1"/>
            <a:r>
              <a:rPr lang="en-US" dirty="0" err="1" smtClean="0"/>
              <a:t>Autohosted</a:t>
            </a:r>
            <a:r>
              <a:rPr lang="en-US" dirty="0" smtClean="0"/>
              <a:t> apps designed as hybrid of provider-hosted</a:t>
            </a:r>
          </a:p>
          <a:p>
            <a:pPr lvl="1"/>
            <a:r>
              <a:rPr lang="en-US" dirty="0" smtClean="0"/>
              <a:t>Support to "magically" deploy/configure </a:t>
            </a:r>
            <a:r>
              <a:rPr lang="en-US" dirty="0"/>
              <a:t>remote </a:t>
            </a:r>
            <a:r>
              <a:rPr lang="en-US" dirty="0" smtClean="0"/>
              <a:t>web</a:t>
            </a:r>
          </a:p>
          <a:p>
            <a:pPr lvl="1"/>
            <a:r>
              <a:rPr lang="en-US" dirty="0" smtClean="0"/>
              <a:t>Office 365 communicates with Azure behind the scenes</a:t>
            </a:r>
          </a:p>
          <a:p>
            <a:pPr lvl="1"/>
            <a:endParaRPr lang="en-US" dirty="0"/>
          </a:p>
          <a:p>
            <a:r>
              <a:rPr lang="en-US" dirty="0" err="1" smtClean="0"/>
              <a:t>Autohosted</a:t>
            </a:r>
            <a:r>
              <a:rPr lang="en-US" dirty="0" smtClean="0"/>
              <a:t> app support discontinued at Q3 2014</a:t>
            </a:r>
          </a:p>
          <a:p>
            <a:pPr lvl="1"/>
            <a:r>
              <a:rPr lang="en-US" dirty="0" smtClean="0"/>
              <a:t>You will still see "</a:t>
            </a:r>
            <a:r>
              <a:rPr lang="en-US" dirty="0" err="1" smtClean="0"/>
              <a:t>autohosted</a:t>
            </a:r>
            <a:r>
              <a:rPr lang="en-US" dirty="0" smtClean="0"/>
              <a:t> app" in docs &amp; tools</a:t>
            </a:r>
          </a:p>
          <a:p>
            <a:pPr lvl="1"/>
            <a:r>
              <a:rPr lang="en-US" dirty="0" smtClean="0"/>
              <a:t>Don't design apps based on </a:t>
            </a:r>
            <a:r>
              <a:rPr lang="en-US" dirty="0" err="1" smtClean="0"/>
              <a:t>autohosted</a:t>
            </a:r>
            <a:r>
              <a:rPr lang="en-US" dirty="0" smtClean="0"/>
              <a:t> app model</a:t>
            </a:r>
          </a:p>
          <a:p>
            <a:pPr lvl="1"/>
            <a:r>
              <a:rPr lang="en-US" dirty="0" smtClean="0"/>
              <a:t>What does this mean?</a:t>
            </a:r>
          </a:p>
        </p:txBody>
      </p:sp>
      <p:sp>
        <p:nvSpPr>
          <p:cNvPr id="4" name="Rectangle 3"/>
          <p:cNvSpPr/>
          <p:nvPr/>
        </p:nvSpPr>
        <p:spPr>
          <a:xfrm>
            <a:off x="1295400" y="5715000"/>
            <a:ext cx="7010400" cy="685800"/>
          </a:xfrm>
          <a:prstGeom prst="rect">
            <a:avLst/>
          </a:prstGeom>
          <a:solidFill>
            <a:schemeClr val="accent2">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2"/>
            <a:r>
              <a:rPr lang="en-US" sz="1600" dirty="0">
                <a:solidFill>
                  <a:srgbClr val="800000"/>
                </a:solidFill>
              </a:rPr>
              <a:t>More developers will need to learn </a:t>
            </a:r>
            <a:r>
              <a:rPr lang="en-US" sz="1600" dirty="0" smtClean="0">
                <a:solidFill>
                  <a:srgbClr val="800000"/>
                </a:solidFill>
              </a:rPr>
              <a:t>the skills for working directly </a:t>
            </a:r>
            <a:r>
              <a:rPr lang="en-US" sz="1600" dirty="0">
                <a:solidFill>
                  <a:srgbClr val="800000"/>
                </a:solidFill>
              </a:rPr>
              <a:t>with Windows Azure </a:t>
            </a:r>
            <a:r>
              <a:rPr lang="en-US" sz="1600" dirty="0" smtClean="0">
                <a:solidFill>
                  <a:srgbClr val="800000"/>
                </a:solidFill>
              </a:rPr>
              <a:t>when deploying </a:t>
            </a:r>
            <a:r>
              <a:rPr lang="en-US" sz="1600" dirty="0">
                <a:solidFill>
                  <a:srgbClr val="800000"/>
                </a:solidFill>
              </a:rPr>
              <a:t>remote </a:t>
            </a:r>
            <a:r>
              <a:rPr lang="en-US" sz="1600" dirty="0" smtClean="0">
                <a:solidFill>
                  <a:srgbClr val="800000"/>
                </a:solidFill>
              </a:rPr>
              <a:t>web for a provider-hosted app</a:t>
            </a:r>
            <a:endParaRPr lang="en-US" sz="1600" dirty="0">
              <a:solidFill>
                <a:srgbClr val="800000"/>
              </a:solidFill>
            </a:endParaRPr>
          </a:p>
        </p:txBody>
      </p:sp>
    </p:spTree>
    <p:extLst>
      <p:ext uri="{BB962C8B-B14F-4D97-AF65-F5344CB8AC3E}">
        <p14:creationId xmlns:p14="http://schemas.microsoft.com/office/powerpoint/2010/main" val="3019553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 Start </a:t>
            </a:r>
            <a:r>
              <a:rPr lang="en-US" dirty="0" smtClean="0"/>
              <a:t>Page</a:t>
            </a:r>
            <a:endParaRPr lang="en-US" dirty="0"/>
          </a:p>
        </p:txBody>
      </p:sp>
      <p:sp>
        <p:nvSpPr>
          <p:cNvPr id="3" name="Content Placeholder 2"/>
          <p:cNvSpPr>
            <a:spLocks noGrp="1"/>
          </p:cNvSpPr>
          <p:nvPr>
            <p:ph idx="1"/>
          </p:nvPr>
        </p:nvSpPr>
        <p:spPr/>
        <p:txBody>
          <a:bodyPr/>
          <a:lstStyle/>
          <a:p>
            <a:r>
              <a:rPr lang="en-US" dirty="0" smtClean="0"/>
              <a:t>Every </a:t>
            </a:r>
            <a:r>
              <a:rPr lang="en-US" dirty="0" smtClean="0"/>
              <a:t>SharePoint add-in requires </a:t>
            </a:r>
            <a:r>
              <a:rPr lang="en-US" dirty="0" smtClean="0"/>
              <a:t>a start page</a:t>
            </a:r>
          </a:p>
          <a:p>
            <a:pPr lvl="1"/>
            <a:r>
              <a:rPr lang="en-US" sz="2200" dirty="0" smtClean="0"/>
              <a:t>Start page provides entry point into </a:t>
            </a:r>
            <a:r>
              <a:rPr lang="en-US" sz="2200" dirty="0" smtClean="0"/>
              <a:t>add-in</a:t>
            </a:r>
            <a:endParaRPr lang="en-US" sz="2200" dirty="0" smtClean="0"/>
          </a:p>
          <a:p>
            <a:pPr lvl="1"/>
            <a:r>
              <a:rPr lang="en-US" sz="2200" dirty="0"/>
              <a:t>SharePoint adds </a:t>
            </a:r>
            <a:r>
              <a:rPr lang="en-US" sz="2200" dirty="0" smtClean="0"/>
              <a:t>app launcher </a:t>
            </a:r>
            <a:r>
              <a:rPr lang="en-US" sz="2200" dirty="0"/>
              <a:t>to Site Contents in host web</a:t>
            </a:r>
          </a:p>
          <a:p>
            <a:pPr lvl="1"/>
            <a:r>
              <a:rPr lang="en-US" sz="2200" dirty="0" smtClean="0"/>
              <a:t>SharePoint-Hosted </a:t>
            </a:r>
            <a:r>
              <a:rPr lang="en-US" sz="2200" dirty="0" smtClean="0"/>
              <a:t>add-in start </a:t>
            </a:r>
            <a:r>
              <a:rPr lang="en-US" sz="2200" dirty="0" smtClean="0"/>
              <a:t>page hosted by SharePoint</a:t>
            </a:r>
          </a:p>
          <a:p>
            <a:pPr lvl="1"/>
            <a:r>
              <a:rPr lang="en-US" sz="2200" dirty="0" smtClean="0"/>
              <a:t>Provider-Hosted </a:t>
            </a:r>
            <a:r>
              <a:rPr lang="en-US" sz="2200" dirty="0" smtClean="0"/>
              <a:t>add-in start </a:t>
            </a:r>
            <a:r>
              <a:rPr lang="en-US" sz="2200" dirty="0" smtClean="0"/>
              <a:t>page hosted in remote web</a:t>
            </a:r>
          </a:p>
          <a:p>
            <a:pPr lvl="1"/>
            <a:endParaRPr lang="en-US" sz="2200" dirty="0"/>
          </a:p>
          <a:p>
            <a:pPr lvl="1"/>
            <a:endParaRPr lang="en-US" sz="2200" dirty="0"/>
          </a:p>
        </p:txBody>
      </p:sp>
      <p:pic>
        <p:nvPicPr>
          <p:cNvPr id="4" name="Picture 3"/>
          <p:cNvPicPr>
            <a:picLocks noChangeAspect="1"/>
          </p:cNvPicPr>
          <p:nvPr/>
        </p:nvPicPr>
        <p:blipFill>
          <a:blip r:embed="rId3"/>
          <a:stretch>
            <a:fillRect/>
          </a:stretch>
        </p:blipFill>
        <p:spPr>
          <a:xfrm>
            <a:off x="762000" y="3733800"/>
            <a:ext cx="7797001" cy="3023048"/>
          </a:xfrm>
          <a:prstGeom prst="rect">
            <a:avLst/>
          </a:prstGeom>
        </p:spPr>
      </p:pic>
    </p:spTree>
    <p:extLst>
      <p:ext uri="{BB962C8B-B14F-4D97-AF65-F5344CB8AC3E}">
        <p14:creationId xmlns:p14="http://schemas.microsoft.com/office/powerpoint/2010/main" val="21649384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a:t>
            </a:r>
            <a:r>
              <a:rPr lang="en-US" dirty="0" smtClean="0"/>
              <a:t>Experience with SharePoint </a:t>
            </a:r>
            <a:r>
              <a:rPr lang="en-US" dirty="0" smtClean="0"/>
              <a:t>Add-ins</a:t>
            </a:r>
            <a:endParaRPr lang="en-US" dirty="0"/>
          </a:p>
        </p:txBody>
      </p:sp>
      <p:sp>
        <p:nvSpPr>
          <p:cNvPr id="3" name="Content Placeholder 2"/>
          <p:cNvSpPr>
            <a:spLocks noGrp="1"/>
          </p:cNvSpPr>
          <p:nvPr>
            <p:ph idx="1"/>
          </p:nvPr>
        </p:nvSpPr>
        <p:spPr/>
        <p:txBody>
          <a:bodyPr/>
          <a:lstStyle/>
          <a:p>
            <a:r>
              <a:rPr lang="en-US" dirty="0" smtClean="0"/>
              <a:t>Users launch </a:t>
            </a:r>
            <a:r>
              <a:rPr lang="en-US" dirty="0" smtClean="0"/>
              <a:t>add-ins from </a:t>
            </a:r>
            <a:r>
              <a:rPr lang="en-US" dirty="0" smtClean="0"/>
              <a:t>tile on Site </a:t>
            </a:r>
            <a:r>
              <a:rPr lang="en-US" dirty="0" smtClean="0"/>
              <a:t>Contents</a:t>
            </a:r>
            <a:endParaRPr lang="en-US" dirty="0" smtClean="0"/>
          </a:p>
          <a:p>
            <a:pPr lvl="1"/>
            <a:r>
              <a:rPr lang="en-US" sz="2200" dirty="0" smtClean="0"/>
              <a:t>SharePoint </a:t>
            </a:r>
            <a:r>
              <a:rPr lang="en-US" sz="2200" dirty="0" smtClean="0"/>
              <a:t>add-ins grouped </a:t>
            </a:r>
            <a:r>
              <a:rPr lang="en-US" sz="2200" dirty="0" smtClean="0"/>
              <a:t>together with </a:t>
            </a:r>
            <a:r>
              <a:rPr lang="en-US" sz="2200" dirty="0" smtClean="0"/>
              <a:t>lists and libraries</a:t>
            </a:r>
            <a:endParaRPr lang="en-US" sz="2200" dirty="0" smtClean="0"/>
          </a:p>
          <a:p>
            <a:pPr lvl="1"/>
            <a:r>
              <a:rPr lang="en-US" sz="2200" dirty="0" smtClean="0"/>
              <a:t>Clicking </a:t>
            </a:r>
            <a:r>
              <a:rPr lang="en-US" sz="2200" dirty="0" smtClean="0"/>
              <a:t>on </a:t>
            </a:r>
            <a:r>
              <a:rPr lang="en-US" sz="2200" dirty="0" smtClean="0"/>
              <a:t>add-in tile </a:t>
            </a:r>
            <a:r>
              <a:rPr lang="en-US" sz="2200" dirty="0" smtClean="0"/>
              <a:t>redirects user to app's start </a:t>
            </a:r>
            <a:r>
              <a:rPr lang="en-US" sz="2200" dirty="0" smtClean="0"/>
              <a:t>page</a:t>
            </a:r>
          </a:p>
          <a:p>
            <a:pPr lvl="1"/>
            <a:r>
              <a:rPr lang="en-US" sz="2200" dirty="0"/>
              <a:t>Add-in tile provides fly-out menus for details and </a:t>
            </a:r>
            <a:r>
              <a:rPr lang="en-US" sz="2200" dirty="0" smtClean="0"/>
              <a:t>uninstall</a:t>
            </a:r>
            <a:endParaRPr lang="en-US" sz="2200" dirty="0"/>
          </a:p>
        </p:txBody>
      </p:sp>
      <p:pic>
        <p:nvPicPr>
          <p:cNvPr id="4" name="Picture 3"/>
          <p:cNvPicPr>
            <a:picLocks noChangeAspect="1"/>
          </p:cNvPicPr>
          <p:nvPr/>
        </p:nvPicPr>
        <p:blipFill>
          <a:blip r:embed="rId2"/>
          <a:stretch>
            <a:fillRect/>
          </a:stretch>
        </p:blipFill>
        <p:spPr>
          <a:xfrm>
            <a:off x="381000" y="3352800"/>
            <a:ext cx="6371934" cy="2169639"/>
          </a:xfrm>
          <a:prstGeom prst="rect">
            <a:avLst/>
          </a:prstGeom>
          <a:ln>
            <a:solidFill>
              <a:schemeClr val="bg1">
                <a:lumMod val="50000"/>
              </a:schemeClr>
            </a:solidFill>
          </a:ln>
        </p:spPr>
      </p:pic>
      <p:pic>
        <p:nvPicPr>
          <p:cNvPr id="5" name="Picture 4"/>
          <p:cNvPicPr>
            <a:picLocks noChangeAspect="1"/>
          </p:cNvPicPr>
          <p:nvPr/>
        </p:nvPicPr>
        <p:blipFill>
          <a:blip r:embed="rId3"/>
          <a:stretch>
            <a:fillRect/>
          </a:stretch>
        </p:blipFill>
        <p:spPr>
          <a:xfrm>
            <a:off x="5381625" y="4724400"/>
            <a:ext cx="3535227" cy="1524000"/>
          </a:xfrm>
          <a:prstGeom prst="rect">
            <a:avLst/>
          </a:prstGeom>
          <a:ln>
            <a:solidFill>
              <a:schemeClr val="bg1">
                <a:lumMod val="50000"/>
              </a:schemeClr>
            </a:solidFill>
          </a:ln>
        </p:spPr>
      </p:pic>
    </p:spTree>
    <p:extLst>
      <p:ext uri="{BB962C8B-B14F-4D97-AF65-F5344CB8AC3E}">
        <p14:creationId xmlns:p14="http://schemas.microsoft.com/office/powerpoint/2010/main" val="4085644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a:t>
            </a:r>
            <a:r>
              <a:rPr lang="en-US" dirty="0" smtClean="0"/>
              <a:t>Add-ins from </a:t>
            </a:r>
            <a:r>
              <a:rPr lang="en-US" dirty="0" smtClean="0"/>
              <a:t>the Business User Perspective</a:t>
            </a:r>
            <a:endParaRPr lang="en-US" dirty="0"/>
          </a:p>
        </p:txBody>
      </p:sp>
    </p:spTree>
    <p:extLst>
      <p:ext uri="{BB962C8B-B14F-4D97-AF65-F5344CB8AC3E}">
        <p14:creationId xmlns:p14="http://schemas.microsoft.com/office/powerpoint/2010/main" val="20120261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Developer Sites</a:t>
            </a:r>
            <a:endParaRPr lang="en-US" dirty="0"/>
          </a:p>
        </p:txBody>
      </p:sp>
      <p:sp>
        <p:nvSpPr>
          <p:cNvPr id="3" name="Content Placeholder 2"/>
          <p:cNvSpPr>
            <a:spLocks noGrp="1"/>
          </p:cNvSpPr>
          <p:nvPr>
            <p:ph idx="1"/>
          </p:nvPr>
        </p:nvSpPr>
        <p:spPr/>
        <p:txBody>
          <a:bodyPr>
            <a:normAutofit/>
          </a:bodyPr>
          <a:lstStyle/>
          <a:p>
            <a:r>
              <a:rPr lang="en-US" sz="2400" dirty="0" smtClean="0"/>
              <a:t>Allows for </a:t>
            </a:r>
            <a:r>
              <a:rPr lang="en-US" sz="2400" u="sng" dirty="0" smtClean="0"/>
              <a:t>remote</a:t>
            </a:r>
            <a:r>
              <a:rPr lang="en-US" sz="2400" dirty="0" smtClean="0"/>
              <a:t> </a:t>
            </a:r>
            <a:r>
              <a:rPr lang="en-US" sz="2400" dirty="0" smtClean="0"/>
              <a:t>add-in installation </a:t>
            </a:r>
            <a:r>
              <a:rPr lang="en-US" sz="2400" dirty="0" smtClean="0"/>
              <a:t>by Visual </a:t>
            </a:r>
            <a:r>
              <a:rPr lang="en-US" sz="2400" dirty="0" smtClean="0"/>
              <a:t>Studio</a:t>
            </a:r>
          </a:p>
          <a:p>
            <a:pPr lvl="1"/>
            <a:r>
              <a:rPr lang="en-US" sz="2000" dirty="0" smtClean="0"/>
              <a:t>Required for testing add-ins in SharePoint Online environment</a:t>
            </a:r>
            <a:endParaRPr lang="en-US" sz="2000" dirty="0"/>
          </a:p>
        </p:txBody>
      </p:sp>
      <p:pic>
        <p:nvPicPr>
          <p:cNvPr id="4" name="Picture 3"/>
          <p:cNvPicPr>
            <a:picLocks noChangeAspect="1"/>
          </p:cNvPicPr>
          <p:nvPr/>
        </p:nvPicPr>
        <p:blipFill>
          <a:blip r:embed="rId3"/>
          <a:stretch>
            <a:fillRect/>
          </a:stretch>
        </p:blipFill>
        <p:spPr>
          <a:xfrm>
            <a:off x="1143000" y="2347281"/>
            <a:ext cx="6629400" cy="4282119"/>
          </a:xfrm>
          <a:prstGeom prst="rect">
            <a:avLst/>
          </a:prstGeom>
        </p:spPr>
      </p:pic>
    </p:spTree>
    <p:extLst>
      <p:ext uri="{BB962C8B-B14F-4D97-AF65-F5344CB8AC3E}">
        <p14:creationId xmlns:p14="http://schemas.microsoft.com/office/powerpoint/2010/main" val="1668998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Developer Site</a:t>
            </a:r>
            <a:endParaRPr lang="en-US" dirty="0"/>
          </a:p>
        </p:txBody>
      </p:sp>
    </p:spTree>
    <p:extLst>
      <p:ext uri="{BB962C8B-B14F-4D97-AF65-F5344CB8AC3E}">
        <p14:creationId xmlns:p14="http://schemas.microsoft.com/office/powerpoint/2010/main" val="26143902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SharePoint Add-in Model</a:t>
            </a:r>
          </a:p>
          <a:p>
            <a:pPr>
              <a:buFont typeface="Wingdings" panose="05000000000000000000" pitchFamily="2" charset="2"/>
              <a:buChar char="Ø"/>
            </a:pPr>
            <a:r>
              <a:rPr lang="en-US" dirty="0"/>
              <a:t>SharePoint-hosted Add-in Architecture</a:t>
            </a:r>
          </a:p>
          <a:p>
            <a:r>
              <a:rPr lang="en-US" dirty="0"/>
              <a:t>User Interface Design Techniques</a:t>
            </a:r>
          </a:p>
          <a:p>
            <a:r>
              <a:rPr lang="en-US" dirty="0"/>
              <a:t>Developing Add-in Parts</a:t>
            </a:r>
          </a:p>
          <a:p>
            <a:r>
              <a:rPr lang="en-US" dirty="0"/>
              <a:t>Adding User Custom Actions</a:t>
            </a:r>
            <a:endParaRPr lang="en-US" dirty="0"/>
          </a:p>
        </p:txBody>
      </p:sp>
    </p:spTree>
    <p:extLst>
      <p:ext uri="{BB962C8B-B14F-4D97-AF65-F5344CB8AC3E}">
        <p14:creationId xmlns:p14="http://schemas.microsoft.com/office/powerpoint/2010/main" val="1975751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SharePoint-hosted Add-in Architecture</a:t>
            </a:r>
            <a:endParaRPr lang="en-US" dirty="0"/>
          </a:p>
        </p:txBody>
      </p:sp>
      <p:sp>
        <p:nvSpPr>
          <p:cNvPr id="9" name="Content Placeholder 8"/>
          <p:cNvSpPr>
            <a:spLocks noGrp="1"/>
          </p:cNvSpPr>
          <p:nvPr>
            <p:ph idx="1"/>
          </p:nvPr>
        </p:nvSpPr>
        <p:spPr/>
        <p:txBody>
          <a:bodyPr/>
          <a:lstStyle/>
          <a:p>
            <a:r>
              <a:rPr lang="en-US" dirty="0" smtClean="0"/>
              <a:t>SharePoint-hosted app fundamentals</a:t>
            </a:r>
          </a:p>
          <a:p>
            <a:pPr lvl="1"/>
            <a:r>
              <a:rPr lang="en-US" dirty="0" smtClean="0"/>
              <a:t>SharePoint host creates app web during installation</a:t>
            </a:r>
          </a:p>
          <a:p>
            <a:pPr lvl="1"/>
            <a:r>
              <a:rPr lang="en-US" dirty="0" smtClean="0"/>
              <a:t>App start page and resources are added into app web</a:t>
            </a:r>
          </a:p>
          <a:p>
            <a:pPr lvl="1"/>
            <a:r>
              <a:rPr lang="en-US" dirty="0" smtClean="0"/>
              <a:t>All app logic must be written in client-side JavaScript</a:t>
            </a:r>
          </a:p>
          <a:p>
            <a:pPr lvl="1"/>
            <a:r>
              <a:rPr lang="en-US" dirty="0" smtClean="0"/>
              <a:t>App authentication happens behind the scenes</a:t>
            </a:r>
            <a:endParaRPr lang="en-US" dirty="0"/>
          </a:p>
        </p:txBody>
      </p:sp>
      <p:sp>
        <p:nvSpPr>
          <p:cNvPr id="4" name="Rectangle 3"/>
          <p:cNvSpPr/>
          <p:nvPr/>
        </p:nvSpPr>
        <p:spPr>
          <a:xfrm>
            <a:off x="1143000" y="3962400"/>
            <a:ext cx="2743200" cy="2223868"/>
          </a:xfrm>
          <a:prstGeom prst="rect">
            <a:avLst/>
          </a:prstGeom>
          <a:solidFill>
            <a:schemeClr val="bg1">
              <a:lumMod val="8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tIns="45720" rtlCol="0" anchor="t" anchorCtr="0"/>
          <a:lstStyle/>
          <a:p>
            <a:r>
              <a:rPr lang="en-US" sz="1000" b="1" dirty="0" smtClean="0">
                <a:solidFill>
                  <a:srgbClr val="800000"/>
                </a:solidFill>
              </a:rPr>
              <a:t>SharePoint Tenancy</a:t>
            </a:r>
            <a:endParaRPr lang="en-US" sz="1000" b="1" dirty="0">
              <a:solidFill>
                <a:srgbClr val="800000"/>
              </a:solidFill>
            </a:endParaRPr>
          </a:p>
        </p:txBody>
      </p:sp>
      <p:sp>
        <p:nvSpPr>
          <p:cNvPr id="5" name="Rectangle 4"/>
          <p:cNvSpPr/>
          <p:nvPr/>
        </p:nvSpPr>
        <p:spPr>
          <a:xfrm>
            <a:off x="1371600" y="4273742"/>
            <a:ext cx="2362200" cy="1779094"/>
          </a:xfrm>
          <a:prstGeom prst="rect">
            <a:avLst/>
          </a:prstGeom>
          <a:solidFill>
            <a:schemeClr val="bg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tIns="45720" rtlCol="0" anchor="t" anchorCtr="0"/>
          <a:lstStyle/>
          <a:p>
            <a:r>
              <a:rPr lang="en-US" sz="1000" b="1" dirty="0" smtClean="0">
                <a:solidFill>
                  <a:srgbClr val="800000"/>
                </a:solidFill>
              </a:rPr>
              <a:t>Site Collection</a:t>
            </a:r>
            <a:endParaRPr lang="en-US" sz="1000" b="1" dirty="0">
              <a:solidFill>
                <a:srgbClr val="800000"/>
              </a:solidFill>
            </a:endParaRPr>
          </a:p>
        </p:txBody>
      </p:sp>
      <p:sp>
        <p:nvSpPr>
          <p:cNvPr id="6" name="Rectangle 5"/>
          <p:cNvSpPr/>
          <p:nvPr/>
        </p:nvSpPr>
        <p:spPr>
          <a:xfrm>
            <a:off x="1600201" y="4585083"/>
            <a:ext cx="1981200" cy="1334321"/>
          </a:xfrm>
          <a:prstGeom prst="rect">
            <a:avLst/>
          </a:prstGeom>
          <a:solidFill>
            <a:schemeClr val="bg1">
              <a:lumMod val="8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tIns="45720" rtlCol="0" anchor="t" anchorCtr="0"/>
          <a:lstStyle/>
          <a:p>
            <a:r>
              <a:rPr lang="en-US" sz="1000" b="1" dirty="0" smtClean="0">
                <a:solidFill>
                  <a:srgbClr val="800000"/>
                </a:solidFill>
              </a:rPr>
              <a:t>Site (Host Web)</a:t>
            </a:r>
            <a:endParaRPr lang="en-US" sz="1000" b="1" dirty="0">
              <a:solidFill>
                <a:srgbClr val="800000"/>
              </a:solidFill>
            </a:endParaRPr>
          </a:p>
        </p:txBody>
      </p:sp>
      <p:sp>
        <p:nvSpPr>
          <p:cNvPr id="7" name="Rectangle 6"/>
          <p:cNvSpPr/>
          <p:nvPr/>
        </p:nvSpPr>
        <p:spPr>
          <a:xfrm>
            <a:off x="1881267" y="4940903"/>
            <a:ext cx="1547733" cy="845069"/>
          </a:xfrm>
          <a:prstGeom prst="rect">
            <a:avLst/>
          </a:prstGeom>
          <a:solidFill>
            <a:schemeClr val="bg1">
              <a:lumMod val="9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tIns="45720" rtlCol="0" anchor="t" anchorCtr="0"/>
          <a:lstStyle/>
          <a:p>
            <a:r>
              <a:rPr lang="en-US" sz="1000" b="1" dirty="0" smtClean="0">
                <a:solidFill>
                  <a:srgbClr val="800000"/>
                </a:solidFill>
              </a:rPr>
              <a:t>App Web</a:t>
            </a:r>
            <a:endParaRPr lang="en-US" sz="1000" b="1" dirty="0">
              <a:solidFill>
                <a:srgbClr val="800000"/>
              </a:solidFill>
            </a:endParaRPr>
          </a:p>
        </p:txBody>
      </p:sp>
      <p:sp>
        <p:nvSpPr>
          <p:cNvPr id="8" name="Rounded Rectangle 7"/>
          <p:cNvSpPr/>
          <p:nvPr/>
        </p:nvSpPr>
        <p:spPr>
          <a:xfrm>
            <a:off x="2270029" y="5224437"/>
            <a:ext cx="685800" cy="4002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t>Start Page</a:t>
            </a:r>
            <a:endParaRPr lang="en-US" sz="1000" b="1" dirty="0"/>
          </a:p>
        </p:txBody>
      </p:sp>
    </p:spTree>
    <p:extLst>
      <p:ext uri="{BB962C8B-B14F-4D97-AF65-F5344CB8AC3E}">
        <p14:creationId xmlns:p14="http://schemas.microsoft.com/office/powerpoint/2010/main" val="21909158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Web</a:t>
            </a:r>
            <a:endParaRPr lang="en-US" dirty="0"/>
          </a:p>
        </p:txBody>
      </p:sp>
      <p:sp>
        <p:nvSpPr>
          <p:cNvPr id="3" name="Content Placeholder 2"/>
          <p:cNvSpPr>
            <a:spLocks noGrp="1"/>
          </p:cNvSpPr>
          <p:nvPr>
            <p:ph idx="1"/>
          </p:nvPr>
        </p:nvSpPr>
        <p:spPr/>
        <p:txBody>
          <a:bodyPr/>
          <a:lstStyle/>
          <a:p>
            <a:r>
              <a:rPr lang="en-US" dirty="0" smtClean="0"/>
              <a:t>App web is created during app installation</a:t>
            </a:r>
          </a:p>
          <a:p>
            <a:pPr lvl="1"/>
            <a:r>
              <a:rPr lang="en-US" dirty="0" smtClean="0"/>
              <a:t>App web created as child to site where app is installed</a:t>
            </a:r>
          </a:p>
          <a:p>
            <a:pPr lvl="1"/>
            <a:endParaRPr lang="en-US" dirty="0" smtClean="0"/>
          </a:p>
          <a:p>
            <a:r>
              <a:rPr lang="en-US" dirty="0" smtClean="0"/>
              <a:t>SharePoint-Hosted apps must create app web</a:t>
            </a:r>
          </a:p>
          <a:p>
            <a:pPr lvl="1"/>
            <a:r>
              <a:rPr lang="en-US" dirty="0" smtClean="0"/>
              <a:t>App must add start page and related resources</a:t>
            </a:r>
          </a:p>
          <a:p>
            <a:pPr lvl="1"/>
            <a:r>
              <a:rPr lang="en-US" dirty="0" smtClean="0"/>
              <a:t>App can add other SharePoint elements (e.g. lists)</a:t>
            </a:r>
          </a:p>
          <a:p>
            <a:pPr lvl="1"/>
            <a:endParaRPr lang="en-US" dirty="0"/>
          </a:p>
          <a:p>
            <a:r>
              <a:rPr lang="en-US" dirty="0" smtClean="0"/>
              <a:t>Provider-hosted apps </a:t>
            </a:r>
            <a:r>
              <a:rPr lang="en-US" i="1" dirty="0" smtClean="0"/>
              <a:t>can </a:t>
            </a:r>
            <a:r>
              <a:rPr lang="en-US" dirty="0" smtClean="0"/>
              <a:t>create app web</a:t>
            </a:r>
          </a:p>
          <a:p>
            <a:pPr lvl="1"/>
            <a:r>
              <a:rPr lang="en-US" dirty="0" smtClean="0"/>
              <a:t>Provider-hosted apps will not create app web by default</a:t>
            </a:r>
          </a:p>
          <a:p>
            <a:pPr lvl="1"/>
            <a:r>
              <a:rPr lang="en-US" dirty="0" smtClean="0"/>
              <a:t>Provider-hosted app can create app web if needed</a:t>
            </a:r>
          </a:p>
          <a:p>
            <a:pPr lvl="1"/>
            <a:endParaRPr lang="en-US" dirty="0" smtClean="0"/>
          </a:p>
          <a:p>
            <a:pPr lvl="1"/>
            <a:endParaRPr lang="en-US" dirty="0"/>
          </a:p>
        </p:txBody>
      </p:sp>
    </p:spTree>
    <p:extLst>
      <p:ext uri="{BB962C8B-B14F-4D97-AF65-F5344CB8AC3E}">
        <p14:creationId xmlns:p14="http://schemas.microsoft.com/office/powerpoint/2010/main" val="3219147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Web Hosting Domain</a:t>
            </a:r>
            <a:endParaRPr lang="en-US" dirty="0"/>
          </a:p>
        </p:txBody>
      </p:sp>
      <p:sp>
        <p:nvSpPr>
          <p:cNvPr id="3" name="Content Placeholder 2"/>
          <p:cNvSpPr>
            <a:spLocks noGrp="1"/>
          </p:cNvSpPr>
          <p:nvPr>
            <p:ph idx="1"/>
          </p:nvPr>
        </p:nvSpPr>
        <p:spPr/>
        <p:txBody>
          <a:bodyPr/>
          <a:lstStyle/>
          <a:p>
            <a:r>
              <a:rPr lang="en-US" dirty="0" smtClean="0"/>
              <a:t>App web pages served out of isolated domain</a:t>
            </a:r>
          </a:p>
          <a:p>
            <a:pPr lvl="1"/>
            <a:r>
              <a:rPr lang="en-US" dirty="0" smtClean="0"/>
              <a:t>Isolates JavaScript code on app web pages</a:t>
            </a:r>
          </a:p>
          <a:p>
            <a:pPr lvl="1"/>
            <a:r>
              <a:rPr lang="en-US" dirty="0" smtClean="0"/>
              <a:t>Allows SharePoint to authenticate callbacks from app</a:t>
            </a:r>
          </a:p>
          <a:p>
            <a:pPr lvl="1"/>
            <a:endParaRPr lang="en-US" dirty="0" smtClean="0"/>
          </a:p>
          <a:p>
            <a:pPr lvl="1"/>
            <a:endParaRPr lang="en-US" dirty="0" smtClean="0"/>
          </a:p>
          <a:p>
            <a:r>
              <a:rPr lang="en-US" dirty="0" smtClean="0"/>
              <a:t>URL to app web made up of 4 parts</a:t>
            </a:r>
          </a:p>
          <a:p>
            <a:pPr lvl="1"/>
            <a:r>
              <a:rPr lang="en-US" b="1" dirty="0" smtClean="0"/>
              <a:t>Tenancy name: </a:t>
            </a:r>
            <a:r>
              <a:rPr lang="en-US" dirty="0" err="1" smtClean="0"/>
              <a:t>wingtiptenant</a:t>
            </a:r>
            <a:endParaRPr lang="en-US" dirty="0" smtClean="0"/>
          </a:p>
          <a:p>
            <a:pPr lvl="1"/>
            <a:r>
              <a:rPr lang="en-US" b="1" dirty="0" smtClean="0"/>
              <a:t>APPUID: </a:t>
            </a:r>
            <a:r>
              <a:rPr lang="en-US" dirty="0" smtClean="0"/>
              <a:t>ee060af276f95a</a:t>
            </a:r>
          </a:p>
          <a:p>
            <a:pPr lvl="1"/>
            <a:r>
              <a:rPr lang="en-US" b="1" dirty="0" smtClean="0"/>
              <a:t>App web hosting domain: </a:t>
            </a:r>
            <a:r>
              <a:rPr lang="en-US" dirty="0" smtClean="0"/>
              <a:t>apps.wingtip.com</a:t>
            </a:r>
          </a:p>
          <a:p>
            <a:pPr lvl="1"/>
            <a:r>
              <a:rPr lang="en-US" b="1" dirty="0" smtClean="0"/>
              <a:t>App name: </a:t>
            </a:r>
            <a:r>
              <a:rPr lang="en-US" dirty="0" err="1" smtClean="0"/>
              <a:t>MyFirstApp</a:t>
            </a:r>
            <a:endParaRPr lang="en-US" dirty="0" smtClean="0"/>
          </a:p>
          <a:p>
            <a:pPr lvl="1"/>
            <a:endParaRPr lang="en-US" dirty="0"/>
          </a:p>
        </p:txBody>
      </p:sp>
      <p:sp>
        <p:nvSpPr>
          <p:cNvPr id="4" name="Rectangle 3"/>
          <p:cNvSpPr/>
          <p:nvPr/>
        </p:nvSpPr>
        <p:spPr>
          <a:xfrm>
            <a:off x="381000" y="3048000"/>
            <a:ext cx="8229600" cy="533400"/>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latin typeface="Lucida Console" panose="020B0609040504020204" pitchFamily="49" charset="0"/>
              </a:rPr>
              <a:t>https://</a:t>
            </a:r>
            <a:r>
              <a:rPr lang="en-US" sz="1600" b="1" dirty="0" smtClean="0">
                <a:solidFill>
                  <a:schemeClr val="tx1"/>
                </a:solidFill>
                <a:latin typeface="Lucida Console" panose="020B0609040504020204" pitchFamily="49" charset="0"/>
              </a:rPr>
              <a:t>wingtiptenant-ee060af276f95a.apps.wingtip.com/MyFirstApp</a:t>
            </a:r>
            <a:endParaRPr lang="en-US" sz="1600" b="1" dirty="0">
              <a:solidFill>
                <a:schemeClr val="tx1"/>
              </a:solidFill>
              <a:latin typeface="Lucida Console" panose="020B0609040504020204" pitchFamily="49" charset="0"/>
            </a:endParaRPr>
          </a:p>
        </p:txBody>
      </p:sp>
    </p:spTree>
    <p:extLst>
      <p:ext uri="{BB962C8B-B14F-4D97-AF65-F5344CB8AC3E}">
        <p14:creationId xmlns:p14="http://schemas.microsoft.com/office/powerpoint/2010/main" val="32220205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dirty="0" smtClean="0"/>
              <a:t>SharePoint Add-in Model</a:t>
            </a:r>
          </a:p>
          <a:p>
            <a:r>
              <a:rPr lang="en-US" dirty="0" smtClean="0"/>
              <a:t>SharePoint-hosted Add-in Architecture</a:t>
            </a:r>
            <a:endParaRPr lang="en-US" dirty="0" smtClean="0"/>
          </a:p>
          <a:p>
            <a:r>
              <a:rPr lang="en-US" dirty="0" smtClean="0"/>
              <a:t>User Interface Design Techniques</a:t>
            </a:r>
          </a:p>
          <a:p>
            <a:r>
              <a:rPr lang="en-US" dirty="0" smtClean="0"/>
              <a:t>Developing Add-in Parts</a:t>
            </a:r>
            <a:endParaRPr lang="en-US" dirty="0"/>
          </a:p>
          <a:p>
            <a:r>
              <a:rPr lang="en-US" dirty="0" smtClean="0"/>
              <a:t>Adding User Custom </a:t>
            </a:r>
            <a:r>
              <a:rPr lang="en-US" dirty="0"/>
              <a:t>Actions</a:t>
            </a:r>
          </a:p>
        </p:txBody>
      </p:sp>
    </p:spTree>
    <p:extLst>
      <p:ext uri="{BB962C8B-B14F-4D97-AF65-F5344CB8AC3E}">
        <p14:creationId xmlns:p14="http://schemas.microsoft.com/office/powerpoint/2010/main" val="3146491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Start Page URL</a:t>
            </a:r>
            <a:endParaRPr lang="en-US" dirty="0"/>
          </a:p>
        </p:txBody>
      </p:sp>
      <p:sp>
        <p:nvSpPr>
          <p:cNvPr id="3" name="Content Placeholder 2"/>
          <p:cNvSpPr>
            <a:spLocks noGrp="1"/>
          </p:cNvSpPr>
          <p:nvPr>
            <p:ph idx="1"/>
          </p:nvPr>
        </p:nvSpPr>
        <p:spPr/>
        <p:txBody>
          <a:bodyPr/>
          <a:lstStyle/>
          <a:p>
            <a:r>
              <a:rPr lang="en-US" dirty="0" smtClean="0"/>
              <a:t>Dynamic tokens used in start page URL</a:t>
            </a:r>
          </a:p>
          <a:p>
            <a:pPr lvl="1">
              <a:spcBef>
                <a:spcPts val="1200"/>
              </a:spcBef>
            </a:pPr>
            <a:r>
              <a:rPr lang="en-US" dirty="0" smtClean="0"/>
              <a:t>SharePoint-Hosted apps use </a:t>
            </a:r>
            <a:r>
              <a:rPr lang="en-US" b="1" dirty="0" smtClean="0"/>
              <a:t>~</a:t>
            </a:r>
            <a:r>
              <a:rPr lang="en-US" b="1" dirty="0" err="1" smtClean="0"/>
              <a:t>appWebUrl</a:t>
            </a:r>
            <a:r>
              <a:rPr lang="en-US" b="1" dirty="0" smtClean="0"/>
              <a:t> </a:t>
            </a:r>
            <a:r>
              <a:rPr lang="en-US" dirty="0" smtClean="0"/>
              <a:t>token</a:t>
            </a:r>
          </a:p>
          <a:p>
            <a:pPr lvl="2"/>
            <a:r>
              <a:rPr lang="en-US" b="1" dirty="0" smtClean="0"/>
              <a:t>~</a:t>
            </a:r>
            <a:r>
              <a:rPr lang="en-US" b="1" dirty="0" err="1" smtClean="0"/>
              <a:t>appWebUrl</a:t>
            </a:r>
            <a:r>
              <a:rPr lang="en-US" dirty="0" smtClean="0">
                <a:solidFill>
                  <a:schemeClr val="tx1">
                    <a:lumMod val="50000"/>
                    <a:lumOff val="50000"/>
                  </a:schemeClr>
                </a:solidFill>
              </a:rPr>
              <a:t>/Pages/Default.aspx</a:t>
            </a:r>
          </a:p>
          <a:p>
            <a:pPr lvl="1">
              <a:spcBef>
                <a:spcPts val="3000"/>
              </a:spcBef>
            </a:pPr>
            <a:r>
              <a:rPr lang="en-US" dirty="0" smtClean="0"/>
              <a:t>All apps should use </a:t>
            </a:r>
            <a:r>
              <a:rPr lang="en-US" b="1" dirty="0" smtClean="0"/>
              <a:t>{</a:t>
            </a:r>
            <a:r>
              <a:rPr lang="en-US" b="1" dirty="0" err="1" smtClean="0"/>
              <a:t>StandardTokens</a:t>
            </a:r>
            <a:r>
              <a:rPr lang="en-US" b="1" dirty="0" smtClean="0"/>
              <a:t>} </a:t>
            </a:r>
            <a:r>
              <a:rPr lang="en-US" dirty="0" smtClean="0"/>
              <a:t>token</a:t>
            </a:r>
          </a:p>
          <a:p>
            <a:pPr lvl="2">
              <a:spcBef>
                <a:spcPts val="1200"/>
              </a:spcBef>
            </a:pPr>
            <a:r>
              <a:rPr lang="en-US" dirty="0" smtClean="0">
                <a:solidFill>
                  <a:schemeClr val="tx1">
                    <a:lumMod val="50000"/>
                    <a:lumOff val="50000"/>
                  </a:schemeClr>
                </a:solidFill>
              </a:rPr>
              <a:t>~</a:t>
            </a:r>
            <a:r>
              <a:rPr lang="en-US" dirty="0" err="1" smtClean="0">
                <a:solidFill>
                  <a:schemeClr val="tx1">
                    <a:lumMod val="50000"/>
                    <a:lumOff val="50000"/>
                  </a:schemeClr>
                </a:solidFill>
              </a:rPr>
              <a:t>appWebUrl</a:t>
            </a:r>
            <a:r>
              <a:rPr lang="en-US" dirty="0" smtClean="0">
                <a:solidFill>
                  <a:schemeClr val="tx1">
                    <a:lumMod val="50000"/>
                    <a:lumOff val="50000"/>
                  </a:schemeClr>
                </a:solidFill>
              </a:rPr>
              <a:t>/Pages/Default.aspx?</a:t>
            </a:r>
            <a:r>
              <a:rPr lang="en-US" b="1" dirty="0" smtClean="0"/>
              <a:t>{</a:t>
            </a:r>
            <a:r>
              <a:rPr lang="en-US" b="1" dirty="0" err="1" smtClean="0"/>
              <a:t>StandardTokens</a:t>
            </a:r>
            <a:r>
              <a:rPr lang="en-US" b="1" dirty="0" smtClean="0"/>
              <a:t>}</a:t>
            </a:r>
          </a:p>
        </p:txBody>
      </p:sp>
    </p:spTree>
    <p:extLst>
      <p:ext uri="{BB962C8B-B14F-4D97-AF65-F5344CB8AC3E}">
        <p14:creationId xmlns:p14="http://schemas.microsoft.com/office/powerpoint/2010/main" val="20183610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t>
            </a:r>
            <a:r>
              <a:rPr lang="en-US" b="1" dirty="0" err="1"/>
              <a:t>StandardTokens</a:t>
            </a:r>
            <a:r>
              <a:rPr lang="en-US" b="1" dirty="0"/>
              <a:t>}</a:t>
            </a:r>
            <a:endParaRPr lang="en-US" dirty="0"/>
          </a:p>
        </p:txBody>
      </p:sp>
      <p:sp>
        <p:nvSpPr>
          <p:cNvPr id="3" name="Content Placeholder 2"/>
          <p:cNvSpPr>
            <a:spLocks noGrp="1"/>
          </p:cNvSpPr>
          <p:nvPr>
            <p:ph idx="1"/>
          </p:nvPr>
        </p:nvSpPr>
        <p:spPr/>
        <p:txBody>
          <a:bodyPr/>
          <a:lstStyle/>
          <a:p>
            <a:r>
              <a:rPr lang="en-US" b="1" dirty="0" smtClean="0"/>
              <a:t>Start Page URL contains {</a:t>
            </a:r>
            <a:r>
              <a:rPr lang="en-US" b="1" dirty="0" err="1" smtClean="0"/>
              <a:t>StandardTokens</a:t>
            </a:r>
            <a:r>
              <a:rPr lang="en-US" b="1" dirty="0" smtClean="0"/>
              <a:t>}</a:t>
            </a:r>
          </a:p>
          <a:p>
            <a:pPr lvl="1"/>
            <a:r>
              <a:rPr lang="en-US" b="1" dirty="0" smtClean="0"/>
              <a:t>Dynamic placeholder for </a:t>
            </a:r>
            <a:r>
              <a:rPr lang="en-US" b="1" dirty="0" err="1" smtClean="0"/>
              <a:t>querystring</a:t>
            </a:r>
            <a:r>
              <a:rPr lang="en-US" b="1" dirty="0" smtClean="0"/>
              <a:t> parameters</a:t>
            </a:r>
            <a:endParaRPr lang="en-US" dirty="0"/>
          </a:p>
        </p:txBody>
      </p:sp>
      <p:graphicFrame>
        <p:nvGraphicFramePr>
          <p:cNvPr id="4" name="Table 3"/>
          <p:cNvGraphicFramePr>
            <a:graphicFrameLocks noGrp="1"/>
          </p:cNvGraphicFramePr>
          <p:nvPr>
            <p:extLst/>
          </p:nvPr>
        </p:nvGraphicFramePr>
        <p:xfrm>
          <a:off x="1143000" y="2590800"/>
          <a:ext cx="7010400" cy="2225040"/>
        </p:xfrm>
        <a:graphic>
          <a:graphicData uri="http://schemas.openxmlformats.org/drawingml/2006/table">
            <a:tbl>
              <a:tblPr firstRow="1" firstCol="1" bandRow="1">
                <a:tableStyleId>{5C22544A-7EE6-4342-B048-85BDC9FD1C3A}</a:tableStyleId>
              </a:tblPr>
              <a:tblGrid>
                <a:gridCol w="1882422"/>
                <a:gridCol w="5127978"/>
              </a:tblGrid>
              <a:tr h="370840">
                <a:tc>
                  <a:txBody>
                    <a:bodyPr/>
                    <a:lstStyle/>
                    <a:p>
                      <a:pPr algn="ctr"/>
                      <a:r>
                        <a:rPr lang="en-US" sz="1400" dirty="0" smtClean="0"/>
                        <a:t>Parameter</a:t>
                      </a:r>
                      <a:endParaRPr lang="en-US" sz="1400" dirty="0"/>
                    </a:p>
                  </a:txBody>
                  <a:tcPr/>
                </a:tc>
                <a:tc>
                  <a:txBody>
                    <a:bodyPr/>
                    <a:lstStyle/>
                    <a:p>
                      <a:pPr algn="ctr"/>
                      <a:r>
                        <a:rPr lang="en-US" sz="1400" dirty="0" smtClean="0"/>
                        <a:t>Purpose</a:t>
                      </a:r>
                      <a:endParaRPr lang="en-US" sz="1400" dirty="0"/>
                    </a:p>
                  </a:txBody>
                  <a:tcPr/>
                </a:tc>
              </a:tr>
              <a:tr h="370840">
                <a:tc>
                  <a:txBody>
                    <a:bodyPr/>
                    <a:lstStyle/>
                    <a:p>
                      <a:r>
                        <a:rPr lang="en-US" sz="1400" dirty="0" err="1" smtClean="0"/>
                        <a:t>SPHostUrl</a:t>
                      </a:r>
                      <a:endParaRPr lang="en-US" sz="1400" dirty="0"/>
                    </a:p>
                  </a:txBody>
                  <a:tcPr/>
                </a:tc>
                <a:tc>
                  <a:txBody>
                    <a:bodyPr/>
                    <a:lstStyle/>
                    <a:p>
                      <a:r>
                        <a:rPr lang="en-US" sz="1400" dirty="0" smtClean="0"/>
                        <a:t>URL back to host web</a:t>
                      </a:r>
                      <a:endParaRPr lang="en-US" sz="1400" dirty="0"/>
                    </a:p>
                  </a:txBody>
                  <a:tcPr/>
                </a:tc>
              </a:tr>
              <a:tr h="370840">
                <a:tc>
                  <a:txBody>
                    <a:bodyPr/>
                    <a:lstStyle/>
                    <a:p>
                      <a:r>
                        <a:rPr lang="en-US" sz="1400" dirty="0" err="1" smtClean="0"/>
                        <a:t>SPAppWebUrl</a:t>
                      </a:r>
                      <a:endParaRPr lang="en-US" sz="1400" dirty="0"/>
                    </a:p>
                  </a:txBody>
                  <a:tcPr/>
                </a:tc>
                <a:tc>
                  <a:txBody>
                    <a:bodyPr/>
                    <a:lstStyle/>
                    <a:p>
                      <a:r>
                        <a:rPr lang="en-US" sz="1400" dirty="0" smtClean="0"/>
                        <a:t>URL to app web</a:t>
                      </a:r>
                      <a:endParaRPr lang="en-US" sz="1400" dirty="0"/>
                    </a:p>
                  </a:txBody>
                  <a:tcPr/>
                </a:tc>
              </a:tr>
              <a:tr h="370840">
                <a:tc>
                  <a:txBody>
                    <a:bodyPr/>
                    <a:lstStyle/>
                    <a:p>
                      <a:r>
                        <a:rPr lang="en-US" sz="1400" dirty="0" err="1" smtClean="0"/>
                        <a:t>SPLanguage</a:t>
                      </a:r>
                      <a:endParaRPr lang="en-US" sz="1400" dirty="0"/>
                    </a:p>
                  </a:txBody>
                  <a:tcPr/>
                </a:tc>
                <a:tc>
                  <a:txBody>
                    <a:bodyPr/>
                    <a:lstStyle/>
                    <a:p>
                      <a:r>
                        <a:rPr lang="en-US" sz="1400" dirty="0" smtClean="0"/>
                        <a:t>Language in use (e.g.</a:t>
                      </a:r>
                      <a:r>
                        <a:rPr lang="en-US" sz="1400" baseline="0" dirty="0" smtClean="0"/>
                        <a:t> en-US)</a:t>
                      </a:r>
                      <a:endParaRPr lang="en-US" sz="14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smtClean="0"/>
                        <a:t>SPClientTag</a:t>
                      </a:r>
                      <a:endParaRPr lang="en-US" sz="1400" dirty="0" smtClean="0"/>
                    </a:p>
                  </a:txBody>
                  <a:tcPr/>
                </a:tc>
                <a:tc>
                  <a:txBody>
                    <a:bodyPr/>
                    <a:lstStyle/>
                    <a:p>
                      <a:r>
                        <a:rPr lang="en-US" sz="1400" dirty="0" smtClean="0"/>
                        <a:t>Client cache control number for the current website.</a:t>
                      </a:r>
                      <a:endParaRPr lang="en-US" sz="1400" dirty="0"/>
                    </a:p>
                  </a:txBody>
                  <a:tcPr/>
                </a:tc>
              </a:tr>
              <a:tr h="370840">
                <a:tc>
                  <a:txBody>
                    <a:bodyPr/>
                    <a:lstStyle/>
                    <a:p>
                      <a:r>
                        <a:rPr lang="en-US" sz="1400" dirty="0" err="1" smtClean="0"/>
                        <a:t>SPProductNumber</a:t>
                      </a:r>
                      <a:endParaRPr lang="en-US" sz="1400" dirty="0"/>
                    </a:p>
                  </a:txBody>
                  <a:tcPr/>
                </a:tc>
                <a:tc>
                  <a:txBody>
                    <a:bodyPr/>
                    <a:lstStyle/>
                    <a:p>
                      <a:r>
                        <a:rPr lang="en-US" sz="1400" dirty="0" smtClean="0"/>
                        <a:t>Version of SharePoint (e.g. </a:t>
                      </a:r>
                      <a:r>
                        <a:rPr lang="en-US" sz="1400" dirty="0" smtClean="0">
                          <a:effectLst/>
                        </a:rPr>
                        <a:t>15.0.4433.1011)</a:t>
                      </a:r>
                      <a:endParaRPr lang="en-US" sz="1400" dirty="0"/>
                    </a:p>
                  </a:txBody>
                  <a:tcPr/>
                </a:tc>
              </a:tr>
            </a:tbl>
          </a:graphicData>
        </a:graphic>
      </p:graphicFrame>
    </p:spTree>
    <p:extLst>
      <p:ext uri="{BB962C8B-B14F-4D97-AF65-F5344CB8AC3E}">
        <p14:creationId xmlns:p14="http://schemas.microsoft.com/office/powerpoint/2010/main" val="25288821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SharePoint Add-in Model</a:t>
            </a:r>
          </a:p>
          <a:p>
            <a:pPr>
              <a:buFont typeface="Wingdings" panose="05000000000000000000" pitchFamily="2" charset="2"/>
              <a:buChar char="ü"/>
            </a:pPr>
            <a:r>
              <a:rPr lang="en-US" dirty="0"/>
              <a:t>SharePoint-hosted Add-in Architecture</a:t>
            </a:r>
          </a:p>
          <a:p>
            <a:pPr>
              <a:buFont typeface="Wingdings" panose="05000000000000000000" pitchFamily="2" charset="2"/>
              <a:buChar char="Ø"/>
            </a:pPr>
            <a:r>
              <a:rPr lang="en-US" dirty="0"/>
              <a:t>User Interface Design Techniques</a:t>
            </a:r>
          </a:p>
          <a:p>
            <a:r>
              <a:rPr lang="en-US" dirty="0"/>
              <a:t>Developing Add-in Parts</a:t>
            </a:r>
          </a:p>
          <a:p>
            <a:r>
              <a:rPr lang="en-US" dirty="0"/>
              <a:t>Adding User Custom Actions</a:t>
            </a:r>
            <a:endParaRPr lang="en-US" dirty="0"/>
          </a:p>
        </p:txBody>
      </p:sp>
    </p:spTree>
    <p:extLst>
      <p:ext uri="{BB962C8B-B14F-4D97-AF65-F5344CB8AC3E}">
        <p14:creationId xmlns:p14="http://schemas.microsoft.com/office/powerpoint/2010/main" val="39845291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a:t>
            </a:r>
            <a:r>
              <a:rPr lang="en-US" dirty="0" smtClean="0"/>
              <a:t>Add-in User </a:t>
            </a:r>
            <a:r>
              <a:rPr lang="en-US" dirty="0" smtClean="0"/>
              <a:t>Interface Design</a:t>
            </a:r>
            <a:endParaRPr lang="en-US" dirty="0"/>
          </a:p>
        </p:txBody>
      </p:sp>
      <p:sp>
        <p:nvSpPr>
          <p:cNvPr id="3" name="Content Placeholder 2"/>
          <p:cNvSpPr>
            <a:spLocks noGrp="1"/>
          </p:cNvSpPr>
          <p:nvPr>
            <p:ph idx="1"/>
          </p:nvPr>
        </p:nvSpPr>
        <p:spPr/>
        <p:txBody>
          <a:bodyPr/>
          <a:lstStyle/>
          <a:p>
            <a:r>
              <a:rPr lang="en-US" dirty="0" smtClean="0"/>
              <a:t>Start page (required)</a:t>
            </a:r>
          </a:p>
          <a:p>
            <a:pPr lvl="1"/>
            <a:r>
              <a:rPr lang="en-US" dirty="0" smtClean="0"/>
              <a:t>Represents user entry point into </a:t>
            </a:r>
            <a:r>
              <a:rPr lang="en-US" dirty="0" smtClean="0"/>
              <a:t>add-in</a:t>
            </a:r>
            <a:endParaRPr lang="en-US" dirty="0" smtClean="0"/>
          </a:p>
          <a:p>
            <a:pPr lvl="1"/>
            <a:r>
              <a:rPr lang="en-US" dirty="0" smtClean="0"/>
              <a:t>Can be implemented with .</a:t>
            </a:r>
            <a:r>
              <a:rPr lang="en-US" dirty="0" err="1" smtClean="0"/>
              <a:t>aspx</a:t>
            </a:r>
            <a:r>
              <a:rPr lang="en-US" dirty="0"/>
              <a:t> file or .</a:t>
            </a:r>
            <a:r>
              <a:rPr lang="en-US" dirty="0" err="1"/>
              <a:t>htm</a:t>
            </a:r>
            <a:r>
              <a:rPr lang="en-US" dirty="0"/>
              <a:t> file </a:t>
            </a:r>
            <a:endParaRPr lang="en-US" dirty="0" smtClean="0"/>
          </a:p>
          <a:p>
            <a:pPr>
              <a:lnSpc>
                <a:spcPct val="150000"/>
              </a:lnSpc>
            </a:pPr>
            <a:r>
              <a:rPr lang="en-US" dirty="0" smtClean="0"/>
              <a:t>Add-in Parts</a:t>
            </a:r>
            <a:endParaRPr lang="en-US" dirty="0" smtClean="0"/>
          </a:p>
          <a:p>
            <a:pPr lvl="1"/>
            <a:r>
              <a:rPr lang="en-US" dirty="0" smtClean="0"/>
              <a:t>External page (e.g. from app web) surfaced in host web</a:t>
            </a:r>
          </a:p>
          <a:p>
            <a:pPr lvl="1"/>
            <a:r>
              <a:rPr lang="en-US" dirty="0" smtClean="0"/>
              <a:t>Displayed on host web pages using </a:t>
            </a:r>
            <a:r>
              <a:rPr lang="en-US" dirty="0" err="1" smtClean="0"/>
              <a:t>iFrame</a:t>
            </a:r>
            <a:endParaRPr lang="en-US" dirty="0" smtClean="0"/>
          </a:p>
          <a:p>
            <a:pPr>
              <a:lnSpc>
                <a:spcPct val="150000"/>
              </a:lnSpc>
            </a:pPr>
            <a:r>
              <a:rPr lang="en-US" dirty="0" smtClean="0"/>
              <a:t>User Custom </a:t>
            </a:r>
            <a:r>
              <a:rPr lang="en-US" dirty="0" smtClean="0"/>
              <a:t>A</a:t>
            </a:r>
            <a:r>
              <a:rPr lang="en-US" dirty="0" smtClean="0"/>
              <a:t>ctions</a:t>
            </a:r>
            <a:endParaRPr lang="en-US" dirty="0" smtClean="0"/>
          </a:p>
          <a:p>
            <a:pPr lvl="1"/>
            <a:r>
              <a:rPr lang="en-US" dirty="0" smtClean="0"/>
              <a:t>URL-based command surfaced in host web</a:t>
            </a:r>
          </a:p>
          <a:p>
            <a:pPr lvl="1"/>
            <a:r>
              <a:rPr lang="en-US" dirty="0" smtClean="0"/>
              <a:t>Used to create ECB commands and ribbon controls</a:t>
            </a:r>
            <a:endParaRPr lang="en-US" dirty="0"/>
          </a:p>
        </p:txBody>
      </p:sp>
    </p:spTree>
    <p:extLst>
      <p:ext uri="{BB962C8B-B14F-4D97-AF65-F5344CB8AC3E}">
        <p14:creationId xmlns:p14="http://schemas.microsoft.com/office/powerpoint/2010/main" val="1238065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 in a SharePoint-Hosted </a:t>
            </a:r>
            <a:r>
              <a:rPr lang="en-US" dirty="0" smtClean="0"/>
              <a:t>Add-in</a:t>
            </a:r>
            <a:endParaRPr lang="en-US" dirty="0"/>
          </a:p>
        </p:txBody>
      </p:sp>
      <p:sp>
        <p:nvSpPr>
          <p:cNvPr id="3" name="Content Placeholder 2"/>
          <p:cNvSpPr>
            <a:spLocks noGrp="1"/>
          </p:cNvSpPr>
          <p:nvPr>
            <p:ph idx="1"/>
          </p:nvPr>
        </p:nvSpPr>
        <p:spPr/>
        <p:txBody>
          <a:bodyPr/>
          <a:lstStyle/>
          <a:p>
            <a:r>
              <a:rPr lang="en-US" dirty="0" smtClean="0"/>
              <a:t>Visual Studio adds Modules to each new project</a:t>
            </a:r>
          </a:p>
          <a:p>
            <a:pPr marL="804862" lvl="1" indent="-457200">
              <a:buFont typeface="+mj-lt"/>
              <a:buAutoNum type="arabicPeriod"/>
            </a:pPr>
            <a:r>
              <a:rPr lang="en-US" dirty="0" smtClean="0"/>
              <a:t>Content</a:t>
            </a:r>
          </a:p>
          <a:p>
            <a:pPr marL="804862" lvl="1" indent="-457200">
              <a:buFont typeface="+mj-lt"/>
              <a:buAutoNum type="arabicPeriod"/>
            </a:pPr>
            <a:r>
              <a:rPr lang="en-US" dirty="0" smtClean="0"/>
              <a:t>Images</a:t>
            </a:r>
          </a:p>
          <a:p>
            <a:pPr marL="804862" lvl="1" indent="-457200">
              <a:buFont typeface="+mj-lt"/>
              <a:buAutoNum type="arabicPeriod"/>
            </a:pPr>
            <a:r>
              <a:rPr lang="en-US" dirty="0" smtClean="0"/>
              <a:t>Pages</a:t>
            </a:r>
          </a:p>
          <a:p>
            <a:pPr marL="804862" lvl="1" indent="-457200">
              <a:buFont typeface="+mj-lt"/>
              <a:buAutoNum type="arabicPeriod"/>
            </a:pPr>
            <a:r>
              <a:rPr lang="en-US" dirty="0" smtClean="0"/>
              <a:t>Scripts</a:t>
            </a:r>
          </a:p>
          <a:p>
            <a:pPr marL="804862" lvl="1" indent="-457200">
              <a:buFont typeface="+mj-lt"/>
              <a:buAutoNum type="arabicPeriod"/>
            </a:pPr>
            <a:endParaRPr lang="en-US" dirty="0"/>
          </a:p>
        </p:txBody>
      </p:sp>
      <p:pic>
        <p:nvPicPr>
          <p:cNvPr id="4" name="Picture 3"/>
          <p:cNvPicPr>
            <a:picLocks noChangeAspect="1"/>
          </p:cNvPicPr>
          <p:nvPr/>
        </p:nvPicPr>
        <p:blipFill>
          <a:blip r:embed="rId3"/>
          <a:stretch>
            <a:fillRect/>
          </a:stretch>
        </p:blipFill>
        <p:spPr>
          <a:xfrm>
            <a:off x="3429000" y="2286000"/>
            <a:ext cx="2667000" cy="416880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441878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App.master</a:t>
            </a:r>
            <a:endParaRPr lang="en-US" dirty="0"/>
          </a:p>
        </p:txBody>
      </p:sp>
      <p:sp>
        <p:nvSpPr>
          <p:cNvPr id="3" name="Content Placeholder 2"/>
          <p:cNvSpPr>
            <a:spLocks noGrp="1"/>
          </p:cNvSpPr>
          <p:nvPr>
            <p:ph idx="1"/>
          </p:nvPr>
        </p:nvSpPr>
        <p:spPr/>
        <p:txBody>
          <a:bodyPr/>
          <a:lstStyle/>
          <a:p>
            <a:r>
              <a:rPr lang="en-US" dirty="0" smtClean="0"/>
              <a:t>App web uses </a:t>
            </a:r>
            <a:r>
              <a:rPr lang="en-US" dirty="0" err="1" smtClean="0">
                <a:latin typeface="Courier New" panose="02070309020205020404" pitchFamily="49" charset="0"/>
                <a:cs typeface="Courier New" panose="02070309020205020404" pitchFamily="49" charset="0"/>
              </a:rPr>
              <a:t>app.master</a:t>
            </a:r>
            <a:r>
              <a:rPr lang="en-US" dirty="0" smtClean="0"/>
              <a:t> by default</a:t>
            </a:r>
          </a:p>
          <a:p>
            <a:pPr lvl="1"/>
            <a:r>
              <a:rPr lang="en-US" dirty="0" smtClean="0"/>
              <a:t>Gives app SharePoint look and feel</a:t>
            </a:r>
          </a:p>
          <a:p>
            <a:pPr lvl="1"/>
            <a:r>
              <a:rPr lang="en-US" dirty="0" smtClean="0"/>
              <a:t>Provides app with required link back to host web</a:t>
            </a:r>
          </a:p>
          <a:p>
            <a:pPr lvl="1"/>
            <a:r>
              <a:rPr lang="en-US" dirty="0" smtClean="0"/>
              <a:t>Does not have Site Actions menu or top link bar</a:t>
            </a:r>
          </a:p>
          <a:p>
            <a:endParaRPr lang="en-US" dirty="0" smtClean="0"/>
          </a:p>
        </p:txBody>
      </p:sp>
      <p:pic>
        <p:nvPicPr>
          <p:cNvPr id="4" name="Picture 3"/>
          <p:cNvPicPr>
            <a:picLocks noChangeAspect="1"/>
          </p:cNvPicPr>
          <p:nvPr/>
        </p:nvPicPr>
        <p:blipFill>
          <a:blip r:embed="rId3"/>
          <a:stretch>
            <a:fillRect/>
          </a:stretch>
        </p:blipFill>
        <p:spPr>
          <a:xfrm>
            <a:off x="2243643" y="3429000"/>
            <a:ext cx="4656715" cy="31242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444817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700" dirty="0" smtClean="0"/>
              <a:t>Multi-page </a:t>
            </a:r>
            <a:r>
              <a:rPr lang="en-US" sz="2700" dirty="0" smtClean="0"/>
              <a:t>Add-in with </a:t>
            </a:r>
            <a:r>
              <a:rPr lang="en-US" sz="2700" dirty="0" smtClean="0"/>
              <a:t>Custom Master Pages</a:t>
            </a:r>
            <a:endParaRPr lang="en-US" sz="2700" dirty="0"/>
          </a:p>
        </p:txBody>
      </p:sp>
      <p:sp>
        <p:nvSpPr>
          <p:cNvPr id="3" name="Content Placeholder 2"/>
          <p:cNvSpPr>
            <a:spLocks noGrp="1"/>
          </p:cNvSpPr>
          <p:nvPr>
            <p:ph idx="1"/>
          </p:nvPr>
        </p:nvSpPr>
        <p:spPr/>
        <p:txBody>
          <a:bodyPr/>
          <a:lstStyle/>
          <a:p>
            <a:r>
              <a:rPr lang="en-US" dirty="0" smtClean="0"/>
              <a:t>Multiple pages can use same master page</a:t>
            </a:r>
          </a:p>
          <a:p>
            <a:pPr lvl="1"/>
            <a:r>
              <a:rPr lang="en-US" dirty="0" smtClean="0"/>
              <a:t>Link to host web can be added to master page</a:t>
            </a:r>
          </a:p>
          <a:p>
            <a:pPr lvl="1"/>
            <a:r>
              <a:rPr lang="en-US" dirty="0" smtClean="0"/>
              <a:t>Navigation can be added to master page</a:t>
            </a:r>
          </a:p>
          <a:p>
            <a:pPr lvl="1"/>
            <a:r>
              <a:rPr lang="en-US" b="1" dirty="0" smtClean="0">
                <a:solidFill>
                  <a:srgbClr val="800000"/>
                </a:solidFill>
              </a:rPr>
              <a:t>Issue</a:t>
            </a:r>
            <a:r>
              <a:rPr lang="en-US" dirty="0" smtClean="0"/>
              <a:t>: query string parameters only sent to start page</a:t>
            </a:r>
            <a:endParaRPr lang="en-US" dirty="0"/>
          </a:p>
        </p:txBody>
      </p:sp>
      <p:pic>
        <p:nvPicPr>
          <p:cNvPr id="7" name="Picture 6"/>
          <p:cNvPicPr>
            <a:picLocks noChangeAspect="1"/>
          </p:cNvPicPr>
          <p:nvPr/>
        </p:nvPicPr>
        <p:blipFill>
          <a:blip r:embed="rId3"/>
          <a:stretch>
            <a:fillRect/>
          </a:stretch>
        </p:blipFill>
        <p:spPr>
          <a:xfrm>
            <a:off x="379828" y="3581400"/>
            <a:ext cx="1906172" cy="2924988"/>
          </a:xfrm>
          <a:prstGeom prst="rect">
            <a:avLst/>
          </a:prstGeom>
          <a:ln>
            <a:solidFill>
              <a:schemeClr val="bg1">
                <a:lumMod val="50000"/>
              </a:schemeClr>
            </a:solidFill>
          </a:ln>
        </p:spPr>
      </p:pic>
      <p:pic>
        <p:nvPicPr>
          <p:cNvPr id="5" name="Picture 4"/>
          <p:cNvPicPr>
            <a:picLocks noChangeAspect="1"/>
          </p:cNvPicPr>
          <p:nvPr/>
        </p:nvPicPr>
        <p:blipFill>
          <a:blip r:embed="rId4"/>
          <a:stretch>
            <a:fillRect/>
          </a:stretch>
        </p:blipFill>
        <p:spPr>
          <a:xfrm>
            <a:off x="2743200" y="4449117"/>
            <a:ext cx="6337519" cy="2332683"/>
          </a:xfrm>
          <a:prstGeom prst="rect">
            <a:avLst/>
          </a:prstGeom>
        </p:spPr>
      </p:pic>
    </p:spTree>
    <p:extLst>
      <p:ext uri="{BB962C8B-B14F-4D97-AF65-F5344CB8AC3E}">
        <p14:creationId xmlns:p14="http://schemas.microsoft.com/office/powerpoint/2010/main" val="18926903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a:t>
            </a:r>
            <a:r>
              <a:rPr lang="en-US" dirty="0" smtClean="0"/>
              <a:t>Page </a:t>
            </a:r>
            <a:r>
              <a:rPr lang="en-US" dirty="0" smtClean="0"/>
              <a:t>App (SPA) Model</a:t>
            </a:r>
            <a:endParaRPr lang="en-US" dirty="0"/>
          </a:p>
        </p:txBody>
      </p:sp>
      <p:sp>
        <p:nvSpPr>
          <p:cNvPr id="3" name="Content Placeholder 2"/>
          <p:cNvSpPr>
            <a:spLocks noGrp="1"/>
          </p:cNvSpPr>
          <p:nvPr>
            <p:ph idx="1"/>
          </p:nvPr>
        </p:nvSpPr>
        <p:spPr/>
        <p:txBody>
          <a:bodyPr/>
          <a:lstStyle/>
          <a:p>
            <a:r>
              <a:rPr lang="en-US" dirty="0" smtClean="0"/>
              <a:t>Web applications often designed as SPAs</a:t>
            </a:r>
          </a:p>
          <a:p>
            <a:pPr lvl="1"/>
            <a:r>
              <a:rPr lang="en-US" dirty="0"/>
              <a:t>Design leads to better and more fluid user experience</a:t>
            </a:r>
          </a:p>
          <a:p>
            <a:pPr lvl="1"/>
            <a:r>
              <a:rPr lang="en-US" dirty="0" smtClean="0"/>
              <a:t>Request </a:t>
            </a:r>
            <a:r>
              <a:rPr lang="en-US" dirty="0" smtClean="0"/>
              <a:t>data posted to start page is always there</a:t>
            </a:r>
          </a:p>
          <a:p>
            <a:pPr lvl="1"/>
            <a:r>
              <a:rPr lang="en-US" dirty="0" smtClean="0"/>
              <a:t>JavaScript variables do not unload/reload</a:t>
            </a:r>
          </a:p>
          <a:p>
            <a:pPr lvl="1"/>
            <a:r>
              <a:rPr lang="en-US" dirty="0"/>
              <a:t>App makes AJAX calls and uses client-side JavaScript</a:t>
            </a:r>
          </a:p>
          <a:p>
            <a:pPr lvl="1"/>
            <a:endParaRPr lang="en-US" dirty="0" smtClean="0"/>
          </a:p>
          <a:p>
            <a:pPr lvl="1"/>
            <a:endParaRPr lang="en-US" dirty="0"/>
          </a:p>
          <a:p>
            <a:endParaRPr lang="en-US" dirty="0"/>
          </a:p>
        </p:txBody>
      </p:sp>
      <p:sp>
        <p:nvSpPr>
          <p:cNvPr id="6" name="Rectangle 5"/>
          <p:cNvSpPr/>
          <p:nvPr/>
        </p:nvSpPr>
        <p:spPr>
          <a:xfrm>
            <a:off x="5911947" y="3767797"/>
            <a:ext cx="2362200" cy="28956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600" dirty="0" smtClean="0">
                <a:solidFill>
                  <a:srgbClr val="800000"/>
                </a:solidFill>
              </a:rPr>
              <a:t>Web Server</a:t>
            </a:r>
            <a:endParaRPr lang="en-US" sz="1600" dirty="0">
              <a:solidFill>
                <a:srgbClr val="800000"/>
              </a:solidFill>
            </a:endParaRPr>
          </a:p>
        </p:txBody>
      </p:sp>
      <p:sp>
        <p:nvSpPr>
          <p:cNvPr id="5" name="Rectangle 4"/>
          <p:cNvSpPr/>
          <p:nvPr/>
        </p:nvSpPr>
        <p:spPr>
          <a:xfrm>
            <a:off x="6369147" y="3996397"/>
            <a:ext cx="9144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Page</a:t>
            </a:r>
            <a:endParaRPr lang="en-US" sz="1600" dirty="0"/>
          </a:p>
        </p:txBody>
      </p:sp>
      <p:sp>
        <p:nvSpPr>
          <p:cNvPr id="7" name="Rectangle 6"/>
          <p:cNvSpPr/>
          <p:nvPr/>
        </p:nvSpPr>
        <p:spPr>
          <a:xfrm>
            <a:off x="6369147" y="5253697"/>
            <a:ext cx="1600200" cy="9906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800000"/>
                </a:solidFill>
              </a:rPr>
              <a:t>Web Service Entry Points</a:t>
            </a:r>
            <a:endParaRPr lang="en-US" sz="1600" dirty="0">
              <a:solidFill>
                <a:srgbClr val="800000"/>
              </a:solidFill>
            </a:endParaRPr>
          </a:p>
        </p:txBody>
      </p:sp>
      <p:cxnSp>
        <p:nvCxnSpPr>
          <p:cNvPr id="9" name="Straight Arrow Connector 8"/>
          <p:cNvCxnSpPr>
            <a:stCxn id="5" idx="1"/>
          </p:cNvCxnSpPr>
          <p:nvPr/>
        </p:nvCxnSpPr>
        <p:spPr>
          <a:xfrm flipH="1">
            <a:off x="4304127" y="4491697"/>
            <a:ext cx="2065020" cy="25241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4304127" y="5063197"/>
            <a:ext cx="1912620" cy="452436"/>
          </a:xfrm>
          <a:prstGeom prst="straightConnector1">
            <a:avLst/>
          </a:prstGeom>
          <a:ln w="285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flipV="1">
            <a:off x="4311747" y="5215597"/>
            <a:ext cx="1912620" cy="452436"/>
          </a:xfrm>
          <a:prstGeom prst="straightConnector1">
            <a:avLst/>
          </a:prstGeom>
          <a:ln w="285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flipV="1">
            <a:off x="4311747" y="5367997"/>
            <a:ext cx="1912620" cy="452436"/>
          </a:xfrm>
          <a:prstGeom prst="straightConnector1">
            <a:avLst/>
          </a:prstGeom>
          <a:ln w="285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4829907" y="5139397"/>
            <a:ext cx="853440" cy="628652"/>
          </a:xfrm>
          <a:prstGeom prst="ellipse">
            <a:avLst/>
          </a:prstGeom>
          <a:solidFill>
            <a:schemeClr val="bg1"/>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rgbClr val="800000"/>
                </a:solidFill>
              </a:rPr>
              <a:t>AJAX</a:t>
            </a:r>
            <a:endParaRPr lang="en-US" sz="1200" b="1" dirty="0">
              <a:solidFill>
                <a:srgbClr val="800000"/>
              </a:solidFill>
            </a:endParaRPr>
          </a:p>
        </p:txBody>
      </p:sp>
      <p:pic>
        <p:nvPicPr>
          <p:cNvPr id="8" name="Picture 7"/>
          <p:cNvPicPr>
            <a:picLocks noChangeAspect="1"/>
          </p:cNvPicPr>
          <p:nvPr/>
        </p:nvPicPr>
        <p:blipFill>
          <a:blip r:embed="rId2"/>
          <a:stretch>
            <a:fillRect/>
          </a:stretch>
        </p:blipFill>
        <p:spPr>
          <a:xfrm>
            <a:off x="304800" y="4038600"/>
            <a:ext cx="3900227" cy="2223281"/>
          </a:xfrm>
          <a:prstGeom prst="rect">
            <a:avLst/>
          </a:prstGeom>
        </p:spPr>
      </p:pic>
    </p:spTree>
    <p:extLst>
      <p:ext uri="{BB962C8B-B14F-4D97-AF65-F5344CB8AC3E}">
        <p14:creationId xmlns:p14="http://schemas.microsoft.com/office/powerpoint/2010/main" val="36062269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Single Page App</a:t>
            </a:r>
            <a:endParaRPr lang="en-US" dirty="0"/>
          </a:p>
        </p:txBody>
      </p:sp>
    </p:spTree>
    <p:extLst>
      <p:ext uri="{BB962C8B-B14F-4D97-AF65-F5344CB8AC3E}">
        <p14:creationId xmlns:p14="http://schemas.microsoft.com/office/powerpoint/2010/main" val="12134769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SharePoint Add-in Model</a:t>
            </a:r>
          </a:p>
          <a:p>
            <a:pPr>
              <a:buFont typeface="Wingdings" panose="05000000000000000000" pitchFamily="2" charset="2"/>
              <a:buChar char="ü"/>
            </a:pPr>
            <a:r>
              <a:rPr lang="en-US" dirty="0"/>
              <a:t>SharePoint-hosted Add-in Architecture</a:t>
            </a:r>
          </a:p>
          <a:p>
            <a:pPr>
              <a:buFont typeface="Wingdings" panose="05000000000000000000" pitchFamily="2" charset="2"/>
              <a:buChar char="ü"/>
            </a:pPr>
            <a:r>
              <a:rPr lang="en-US" dirty="0"/>
              <a:t>User Interface Design Techniques</a:t>
            </a:r>
          </a:p>
          <a:p>
            <a:pPr>
              <a:buFont typeface="Wingdings" panose="05000000000000000000" pitchFamily="2" charset="2"/>
              <a:buChar char="Ø"/>
            </a:pPr>
            <a:r>
              <a:rPr lang="en-US" dirty="0"/>
              <a:t>Developing Add-in Parts</a:t>
            </a:r>
          </a:p>
          <a:p>
            <a:r>
              <a:rPr lang="en-US" dirty="0"/>
              <a:t>Adding User Custom Actions</a:t>
            </a:r>
            <a:endParaRPr lang="en-US" dirty="0"/>
          </a:p>
        </p:txBody>
      </p:sp>
    </p:spTree>
    <p:extLst>
      <p:ext uri="{BB962C8B-B14F-4D97-AF65-F5344CB8AC3E}">
        <p14:creationId xmlns:p14="http://schemas.microsoft.com/office/powerpoint/2010/main" val="35466921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Pain Points with SharePoint Solutions</a:t>
            </a:r>
            <a:endParaRPr lang="en-US" dirty="0"/>
          </a:p>
        </p:txBody>
      </p:sp>
      <p:sp>
        <p:nvSpPr>
          <p:cNvPr id="3" name="Content Placeholder 2"/>
          <p:cNvSpPr>
            <a:spLocks noGrp="1"/>
          </p:cNvSpPr>
          <p:nvPr>
            <p:ph idx="1"/>
          </p:nvPr>
        </p:nvSpPr>
        <p:spPr/>
        <p:txBody>
          <a:bodyPr>
            <a:normAutofit lnSpcReduction="10000"/>
          </a:bodyPr>
          <a:lstStyle/>
          <a:p>
            <a:r>
              <a:rPr lang="en-US" sz="2400" dirty="0" smtClean="0"/>
              <a:t>Custom code runs inside SharePoint environment</a:t>
            </a:r>
          </a:p>
          <a:p>
            <a:pPr lvl="1"/>
            <a:r>
              <a:rPr lang="en-US" sz="2000" dirty="0" smtClean="0"/>
              <a:t>This poses risks and compromises scalability</a:t>
            </a:r>
          </a:p>
          <a:p>
            <a:r>
              <a:rPr lang="en-US" sz="2400" dirty="0" smtClean="0"/>
              <a:t>Custom solutions are SharePoint version dependent</a:t>
            </a:r>
          </a:p>
          <a:p>
            <a:pPr lvl="1"/>
            <a:r>
              <a:rPr lang="en-US" sz="2000" dirty="0" smtClean="0"/>
              <a:t>Server-side code has must be rewritten for next version</a:t>
            </a:r>
          </a:p>
          <a:p>
            <a:pPr lvl="1"/>
            <a:r>
              <a:rPr lang="en-US" sz="2000" dirty="0" smtClean="0"/>
              <a:t>SharePoint solutions hard code version specific paths to resources</a:t>
            </a:r>
          </a:p>
          <a:p>
            <a:pPr lvl="1"/>
            <a:r>
              <a:rPr lang="en-US" sz="2000" dirty="0" smtClean="0"/>
              <a:t>Makes it hard to migrate to new versions of SharePoint</a:t>
            </a:r>
          </a:p>
          <a:p>
            <a:r>
              <a:rPr lang="en-US" sz="2400" dirty="0" smtClean="0"/>
              <a:t>Permissions model based entirely on user identity</a:t>
            </a:r>
          </a:p>
          <a:p>
            <a:pPr lvl="1"/>
            <a:r>
              <a:rPr lang="en-US" sz="2000" dirty="0" smtClean="0"/>
              <a:t>You cannot configure permissions for the solution itself</a:t>
            </a:r>
          </a:p>
          <a:p>
            <a:pPr lvl="1"/>
            <a:r>
              <a:rPr lang="en-US" sz="2000" dirty="0" smtClean="0"/>
              <a:t>Impersonation solves the too-little-permissions problem</a:t>
            </a:r>
          </a:p>
          <a:p>
            <a:pPr lvl="1"/>
            <a:r>
              <a:rPr lang="en-US" sz="2000" dirty="0" smtClean="0"/>
              <a:t>Impersonation causes too-many-permissions problem</a:t>
            </a:r>
          </a:p>
          <a:p>
            <a:r>
              <a:rPr lang="en-US" sz="2400" dirty="0" smtClean="0"/>
              <a:t>SharePoint solutions are hard to manage</a:t>
            </a:r>
          </a:p>
          <a:p>
            <a:pPr lvl="1"/>
            <a:r>
              <a:rPr lang="en-US" sz="2000" dirty="0" smtClean="0"/>
              <a:t>They lack effective support and easily understood semantics for distribution, installation and upgrade</a:t>
            </a:r>
          </a:p>
        </p:txBody>
      </p:sp>
    </p:spTree>
    <p:extLst>
      <p:ext uri="{BB962C8B-B14F-4D97-AF65-F5344CB8AC3E}">
        <p14:creationId xmlns:p14="http://schemas.microsoft.com/office/powerpoint/2010/main" val="145745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dirty="0" smtClean="0"/>
              <a:t>Creating </a:t>
            </a:r>
            <a:r>
              <a:rPr lang="en-US" sz="2600" dirty="0" smtClean="0"/>
              <a:t>Add-in Parts </a:t>
            </a:r>
            <a:r>
              <a:rPr lang="en-US" sz="2600" dirty="0" smtClean="0"/>
              <a:t>Using Client Web Parts</a:t>
            </a:r>
            <a:endParaRPr lang="en-US" sz="2600" dirty="0"/>
          </a:p>
        </p:txBody>
      </p:sp>
      <p:sp>
        <p:nvSpPr>
          <p:cNvPr id="3" name="Content Placeholder 2"/>
          <p:cNvSpPr>
            <a:spLocks noGrp="1"/>
          </p:cNvSpPr>
          <p:nvPr>
            <p:ph idx="1"/>
          </p:nvPr>
        </p:nvSpPr>
        <p:spPr/>
        <p:txBody>
          <a:bodyPr/>
          <a:lstStyle/>
          <a:p>
            <a:r>
              <a:rPr lang="en-US" dirty="0" smtClean="0"/>
              <a:t>Add-in parts implemented </a:t>
            </a:r>
            <a:r>
              <a:rPr lang="en-US" dirty="0" smtClean="0"/>
              <a:t>using client Web Part</a:t>
            </a:r>
          </a:p>
          <a:p>
            <a:endParaRPr lang="en-US" dirty="0"/>
          </a:p>
          <a:p>
            <a:endParaRPr lang="en-US" dirty="0" smtClean="0"/>
          </a:p>
          <a:p>
            <a:pPr marL="334962" lvl="1" indent="0">
              <a:buNone/>
            </a:pPr>
            <a:endParaRPr lang="en-US" dirty="0" smtClean="0"/>
          </a:p>
          <a:p>
            <a:pPr marL="334962" lvl="1" indent="0">
              <a:buNone/>
            </a:pPr>
            <a:endParaRPr lang="en-US" dirty="0" smtClean="0"/>
          </a:p>
          <a:p>
            <a:r>
              <a:rPr lang="en-US" dirty="0" smtClean="0"/>
              <a:t>Add-in parts </a:t>
            </a:r>
            <a:r>
              <a:rPr lang="en-US" dirty="0" smtClean="0"/>
              <a:t>added to host web </a:t>
            </a:r>
            <a:r>
              <a:rPr lang="en-US" dirty="0" smtClean="0"/>
              <a:t>pages</a:t>
            </a:r>
            <a:endParaRPr lang="en-US" dirty="0"/>
          </a:p>
        </p:txBody>
      </p:sp>
      <p:pic>
        <p:nvPicPr>
          <p:cNvPr id="5" name="Picture 4"/>
          <p:cNvPicPr>
            <a:picLocks noChangeAspect="1"/>
          </p:cNvPicPr>
          <p:nvPr/>
        </p:nvPicPr>
        <p:blipFill>
          <a:blip r:embed="rId3"/>
          <a:stretch>
            <a:fillRect/>
          </a:stretch>
        </p:blipFill>
        <p:spPr>
          <a:xfrm>
            <a:off x="1050471" y="4480360"/>
            <a:ext cx="5336381" cy="2149040"/>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1028700" y="2057400"/>
            <a:ext cx="7086600" cy="1738938"/>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lvl="0" indent="-342900" defTabSz="-13873163" fontAlgn="base">
              <a:lnSpc>
                <a:spcPct val="107000"/>
              </a:lnSpc>
            </a:pP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&lt;?</a:t>
            </a:r>
            <a:r>
              <a:rPr lang="en-US" sz="1000" kern="0" dirty="0">
                <a:solidFill>
                  <a:srgbClr val="A31515"/>
                </a:solidFill>
                <a:latin typeface="Consolas" pitchFamily="49" charset="0"/>
                <a:ea typeface="Calibri" panose="020F0502020204030204" pitchFamily="34" charset="0"/>
                <a:cs typeface="Times New Roman" panose="02020603050405020304" pitchFamily="18" charset="0"/>
              </a:rPr>
              <a:t>xml</a:t>
            </a: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 </a:t>
            </a:r>
            <a:r>
              <a:rPr lang="en-US" sz="1000" kern="0" dirty="0">
                <a:solidFill>
                  <a:srgbClr val="FF0000"/>
                </a:solidFill>
                <a:latin typeface="Consolas" pitchFamily="49" charset="0"/>
                <a:ea typeface="Calibri" panose="020F0502020204030204" pitchFamily="34" charset="0"/>
                <a:cs typeface="Times New Roman" panose="02020603050405020304" pitchFamily="18" charset="0"/>
              </a:rPr>
              <a:t>version</a:t>
            </a: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0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1.0</a:t>
            </a:r>
            <a:r>
              <a:rPr lang="en-US" sz="10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 </a:t>
            </a:r>
            <a:r>
              <a:rPr lang="en-US" sz="1000" kern="0" dirty="0">
                <a:solidFill>
                  <a:srgbClr val="FF0000"/>
                </a:solidFill>
                <a:latin typeface="Consolas" pitchFamily="49" charset="0"/>
                <a:ea typeface="Calibri" panose="020F0502020204030204" pitchFamily="34" charset="0"/>
                <a:cs typeface="Times New Roman" panose="02020603050405020304" pitchFamily="18" charset="0"/>
              </a:rPr>
              <a:t>encoding</a:t>
            </a: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0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utf-8</a:t>
            </a:r>
            <a:r>
              <a:rPr lang="en-US" sz="10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?&gt;</a:t>
            </a:r>
            <a:endParaRPr lang="en-US" sz="800" kern="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indent="-342900" defTabSz="-13873163" fontAlgn="base">
              <a:lnSpc>
                <a:spcPct val="107000"/>
              </a:lnSpc>
            </a:pP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&lt;</a:t>
            </a:r>
            <a:r>
              <a:rPr lang="en-US" sz="1000" kern="0" dirty="0">
                <a:solidFill>
                  <a:srgbClr val="A31515"/>
                </a:solidFill>
                <a:latin typeface="Consolas" pitchFamily="49" charset="0"/>
                <a:ea typeface="Calibri" panose="020F0502020204030204" pitchFamily="34" charset="0"/>
                <a:cs typeface="Times New Roman" panose="02020603050405020304" pitchFamily="18" charset="0"/>
              </a:rPr>
              <a:t>Elements</a:t>
            </a: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 </a:t>
            </a:r>
            <a:r>
              <a:rPr lang="en-US" sz="1000" kern="0" dirty="0" err="1">
                <a:solidFill>
                  <a:srgbClr val="FF0000"/>
                </a:solidFill>
                <a:latin typeface="Consolas" pitchFamily="49" charset="0"/>
                <a:ea typeface="Calibri" panose="020F0502020204030204" pitchFamily="34" charset="0"/>
                <a:cs typeface="Times New Roman" panose="02020603050405020304" pitchFamily="18" charset="0"/>
              </a:rPr>
              <a:t>xmlns</a:t>
            </a: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0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http://schemas.microsoft.com/</a:t>
            </a:r>
            <a:r>
              <a:rPr lang="en-US" sz="1000" kern="0" dirty="0" err="1">
                <a:solidFill>
                  <a:srgbClr val="0000FF"/>
                </a:solidFill>
                <a:latin typeface="Consolas" pitchFamily="49" charset="0"/>
                <a:ea typeface="Calibri" panose="020F0502020204030204" pitchFamily="34" charset="0"/>
                <a:cs typeface="Times New Roman" panose="02020603050405020304" pitchFamily="18" charset="0"/>
              </a:rPr>
              <a:t>sharepoint</a:t>
            </a: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0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&gt;</a:t>
            </a:r>
            <a:endParaRPr lang="en-US" sz="800" kern="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indent="-342900" defTabSz="-13873163" fontAlgn="base">
              <a:lnSpc>
                <a:spcPct val="107000"/>
              </a:lnSpc>
            </a:pP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  &lt;</a:t>
            </a:r>
            <a:r>
              <a:rPr lang="en-US" sz="1000" kern="0" dirty="0" err="1">
                <a:solidFill>
                  <a:srgbClr val="A31515"/>
                </a:solidFill>
                <a:latin typeface="Consolas" pitchFamily="49" charset="0"/>
                <a:ea typeface="Calibri" panose="020F0502020204030204" pitchFamily="34" charset="0"/>
                <a:cs typeface="Times New Roman" panose="02020603050405020304" pitchFamily="18" charset="0"/>
              </a:rPr>
              <a:t>ClientWebPart</a:t>
            </a: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 </a:t>
            </a:r>
            <a:r>
              <a:rPr lang="en-US" sz="1000" kern="0" dirty="0">
                <a:solidFill>
                  <a:srgbClr val="FF0000"/>
                </a:solidFill>
                <a:latin typeface="Consolas" pitchFamily="49" charset="0"/>
                <a:ea typeface="Calibri" panose="020F0502020204030204" pitchFamily="34" charset="0"/>
                <a:cs typeface="Times New Roman" panose="02020603050405020304" pitchFamily="18" charset="0"/>
              </a:rPr>
              <a:t>Name</a:t>
            </a: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0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AppPart1</a:t>
            </a:r>
            <a:r>
              <a:rPr lang="en-US" sz="1000" kern="0" dirty="0">
                <a:solidFill>
                  <a:srgbClr val="000000"/>
                </a:solidFill>
                <a:latin typeface="Consolas" pitchFamily="49" charset="0"/>
                <a:ea typeface="Calibri" panose="020F0502020204030204" pitchFamily="34" charset="0"/>
                <a:cs typeface="Times New Roman" panose="02020603050405020304" pitchFamily="18" charset="0"/>
              </a:rPr>
              <a:t>"</a:t>
            </a:r>
            <a:endParaRPr lang="en-US" sz="800" kern="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indent="-342900" defTabSz="-13873163" fontAlgn="base">
              <a:lnSpc>
                <a:spcPct val="107000"/>
              </a:lnSpc>
            </a:pP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                 </a:t>
            </a:r>
            <a:r>
              <a:rPr lang="en-US" sz="1000" kern="0" dirty="0">
                <a:solidFill>
                  <a:srgbClr val="FF0000"/>
                </a:solidFill>
                <a:latin typeface="Consolas" pitchFamily="49" charset="0"/>
                <a:ea typeface="Calibri" panose="020F0502020204030204" pitchFamily="34" charset="0"/>
                <a:cs typeface="Times New Roman" panose="02020603050405020304" pitchFamily="18" charset="0"/>
              </a:rPr>
              <a:t>Title</a:t>
            </a: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0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Wingtip App Part Title</a:t>
            </a:r>
            <a:r>
              <a:rPr lang="en-US" sz="1000" kern="0" dirty="0">
                <a:solidFill>
                  <a:srgbClr val="000000"/>
                </a:solidFill>
                <a:latin typeface="Consolas" pitchFamily="49" charset="0"/>
                <a:ea typeface="Calibri" panose="020F0502020204030204" pitchFamily="34" charset="0"/>
                <a:cs typeface="Times New Roman" panose="02020603050405020304" pitchFamily="18" charset="0"/>
              </a:rPr>
              <a:t>"</a:t>
            </a:r>
            <a:endParaRPr lang="en-US" sz="800" kern="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indent="-342900" defTabSz="-13873163" fontAlgn="base">
              <a:lnSpc>
                <a:spcPct val="107000"/>
              </a:lnSpc>
            </a:pP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                 </a:t>
            </a:r>
            <a:r>
              <a:rPr lang="en-US" sz="1000" kern="0" dirty="0">
                <a:solidFill>
                  <a:srgbClr val="FF0000"/>
                </a:solidFill>
                <a:latin typeface="Consolas" pitchFamily="49" charset="0"/>
                <a:ea typeface="Calibri" panose="020F0502020204030204" pitchFamily="34" charset="0"/>
                <a:cs typeface="Times New Roman" panose="02020603050405020304" pitchFamily="18" charset="0"/>
              </a:rPr>
              <a:t>Description</a:t>
            </a: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0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My app part</a:t>
            </a:r>
            <a:r>
              <a:rPr lang="en-US" sz="1000" kern="0" dirty="0">
                <a:solidFill>
                  <a:srgbClr val="000000"/>
                </a:solidFill>
                <a:latin typeface="Consolas" pitchFamily="49" charset="0"/>
                <a:ea typeface="Calibri" panose="020F0502020204030204" pitchFamily="34" charset="0"/>
                <a:cs typeface="Times New Roman" panose="02020603050405020304" pitchFamily="18" charset="0"/>
              </a:rPr>
              <a:t>"</a:t>
            </a:r>
            <a:endParaRPr lang="en-US" sz="800" kern="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indent="-342900" defTabSz="-13873163" fontAlgn="base">
              <a:lnSpc>
                <a:spcPct val="107000"/>
              </a:lnSpc>
            </a:pP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                 </a:t>
            </a:r>
            <a:r>
              <a:rPr lang="en-US" sz="1000" kern="0" dirty="0" err="1">
                <a:solidFill>
                  <a:srgbClr val="FF0000"/>
                </a:solidFill>
                <a:latin typeface="Consolas" pitchFamily="49" charset="0"/>
                <a:ea typeface="Calibri" panose="020F0502020204030204" pitchFamily="34" charset="0"/>
                <a:cs typeface="Times New Roman" panose="02020603050405020304" pitchFamily="18" charset="0"/>
              </a:rPr>
              <a:t>DefaultWidth</a:t>
            </a: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0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600</a:t>
            </a:r>
            <a:r>
              <a:rPr lang="en-US" sz="1000" kern="0" dirty="0">
                <a:solidFill>
                  <a:srgbClr val="000000"/>
                </a:solidFill>
                <a:latin typeface="Consolas" pitchFamily="49" charset="0"/>
                <a:ea typeface="Calibri" panose="020F0502020204030204" pitchFamily="34" charset="0"/>
                <a:cs typeface="Times New Roman" panose="02020603050405020304" pitchFamily="18" charset="0"/>
              </a:rPr>
              <a:t>"</a:t>
            </a:r>
            <a:endParaRPr lang="en-US" sz="800" kern="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indent="-342900" defTabSz="-13873163" fontAlgn="base">
              <a:lnSpc>
                <a:spcPct val="107000"/>
              </a:lnSpc>
            </a:pP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                 </a:t>
            </a:r>
            <a:r>
              <a:rPr lang="en-US" sz="1000" kern="0" dirty="0" err="1">
                <a:solidFill>
                  <a:srgbClr val="FF0000"/>
                </a:solidFill>
                <a:latin typeface="Consolas" pitchFamily="49" charset="0"/>
                <a:ea typeface="Calibri" panose="020F0502020204030204" pitchFamily="34" charset="0"/>
                <a:cs typeface="Times New Roman" panose="02020603050405020304" pitchFamily="18" charset="0"/>
              </a:rPr>
              <a:t>DefaultHeight</a:t>
            </a: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0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360</a:t>
            </a:r>
            <a:r>
              <a:rPr lang="en-US" sz="10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&gt;</a:t>
            </a:r>
            <a:endParaRPr lang="en-US" sz="800" kern="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indent="-342900" defTabSz="-13873163" fontAlgn="base">
              <a:lnSpc>
                <a:spcPct val="107000"/>
              </a:lnSpc>
            </a:pP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    &lt;</a:t>
            </a:r>
            <a:r>
              <a:rPr lang="en-US" sz="1000" kern="0" dirty="0">
                <a:solidFill>
                  <a:srgbClr val="A31515"/>
                </a:solidFill>
                <a:latin typeface="Consolas" pitchFamily="49" charset="0"/>
                <a:ea typeface="Calibri" panose="020F0502020204030204" pitchFamily="34" charset="0"/>
                <a:cs typeface="Times New Roman" panose="02020603050405020304" pitchFamily="18" charset="0"/>
              </a:rPr>
              <a:t>Content</a:t>
            </a: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 </a:t>
            </a:r>
            <a:r>
              <a:rPr lang="en-US" sz="1000" kern="0" dirty="0">
                <a:solidFill>
                  <a:srgbClr val="FF0000"/>
                </a:solidFill>
                <a:latin typeface="Consolas" pitchFamily="49" charset="0"/>
                <a:ea typeface="Calibri" panose="020F0502020204030204" pitchFamily="34" charset="0"/>
                <a:cs typeface="Times New Roman" panose="02020603050405020304" pitchFamily="18" charset="0"/>
              </a:rPr>
              <a:t>Type</a:t>
            </a: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0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html</a:t>
            </a:r>
            <a:r>
              <a:rPr lang="en-US" sz="10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 </a:t>
            </a:r>
            <a:r>
              <a:rPr lang="en-US" sz="1000" kern="0" dirty="0" err="1">
                <a:solidFill>
                  <a:srgbClr val="FF0000"/>
                </a:solidFill>
                <a:latin typeface="Consolas" pitchFamily="49" charset="0"/>
                <a:ea typeface="Calibri" panose="020F0502020204030204" pitchFamily="34" charset="0"/>
                <a:cs typeface="Times New Roman" panose="02020603050405020304" pitchFamily="18" charset="0"/>
              </a:rPr>
              <a:t>Src</a:t>
            </a: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0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000" kern="0" dirty="0" err="1">
                <a:solidFill>
                  <a:srgbClr val="0000FF"/>
                </a:solidFill>
                <a:latin typeface="Consolas" pitchFamily="49" charset="0"/>
                <a:ea typeface="Calibri" panose="020F0502020204030204" pitchFamily="34" charset="0"/>
                <a:cs typeface="Times New Roman" panose="02020603050405020304" pitchFamily="18" charset="0"/>
              </a:rPr>
              <a:t>remoteAppUrl</a:t>
            </a: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/Pages/AppPart.aspx?{</a:t>
            </a:r>
            <a:r>
              <a:rPr lang="en-US" sz="1000" kern="0" dirty="0" err="1">
                <a:solidFill>
                  <a:srgbClr val="0000FF"/>
                </a:solidFill>
                <a:latin typeface="Consolas" pitchFamily="49" charset="0"/>
                <a:ea typeface="Calibri" panose="020F0502020204030204" pitchFamily="34" charset="0"/>
                <a:cs typeface="Times New Roman" panose="02020603050405020304" pitchFamily="18" charset="0"/>
              </a:rPr>
              <a:t>StandardTokens</a:t>
            </a: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0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 /&gt;</a:t>
            </a:r>
            <a:endParaRPr lang="en-US" sz="800" kern="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indent="-342900" defTabSz="-13873163" fontAlgn="base">
              <a:lnSpc>
                <a:spcPct val="107000"/>
              </a:lnSpc>
            </a:pP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  &lt;/</a:t>
            </a:r>
            <a:r>
              <a:rPr lang="en-US" sz="1000" kern="0" dirty="0" err="1">
                <a:solidFill>
                  <a:srgbClr val="A31515"/>
                </a:solidFill>
                <a:latin typeface="Consolas" pitchFamily="49" charset="0"/>
                <a:ea typeface="Calibri" panose="020F0502020204030204" pitchFamily="34" charset="0"/>
                <a:cs typeface="Times New Roman" panose="02020603050405020304" pitchFamily="18" charset="0"/>
              </a:rPr>
              <a:t>ClientWebPart</a:t>
            </a: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&gt;</a:t>
            </a:r>
            <a:endParaRPr lang="en-US" sz="800" kern="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indent="-342900" defTabSz="-13873163" fontAlgn="base">
              <a:lnSpc>
                <a:spcPct val="107000"/>
              </a:lnSpc>
            </a:pP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&lt;/</a:t>
            </a:r>
            <a:r>
              <a:rPr lang="en-US" sz="1000" kern="0" dirty="0">
                <a:solidFill>
                  <a:srgbClr val="A31515"/>
                </a:solidFill>
                <a:latin typeface="Consolas" pitchFamily="49" charset="0"/>
                <a:ea typeface="Calibri" panose="020F0502020204030204" pitchFamily="34" charset="0"/>
                <a:cs typeface="Times New Roman" panose="02020603050405020304" pitchFamily="18" charset="0"/>
              </a:rPr>
              <a:t>Elements</a:t>
            </a:r>
            <a:r>
              <a:rPr lang="en-US" sz="1000" kern="0" dirty="0" smtClean="0">
                <a:solidFill>
                  <a:srgbClr val="0000FF"/>
                </a:solidFill>
                <a:latin typeface="Consolas" pitchFamily="49" charset="0"/>
                <a:ea typeface="Calibri" panose="020F0502020204030204" pitchFamily="34" charset="0"/>
                <a:cs typeface="Times New Roman" panose="02020603050405020304" pitchFamily="18" charset="0"/>
              </a:rPr>
              <a:t>&gt;</a:t>
            </a:r>
            <a:endParaRPr lang="en-US" sz="800" kern="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498364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Add-in Parts</a:t>
            </a:r>
            <a:endParaRPr lang="en-US" dirty="0"/>
          </a:p>
        </p:txBody>
      </p:sp>
    </p:spTree>
    <p:extLst>
      <p:ext uri="{BB962C8B-B14F-4D97-AF65-F5344CB8AC3E}">
        <p14:creationId xmlns:p14="http://schemas.microsoft.com/office/powerpoint/2010/main" val="39947420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SharePoint Add-in Model</a:t>
            </a:r>
          </a:p>
          <a:p>
            <a:pPr>
              <a:buFont typeface="Wingdings" panose="05000000000000000000" pitchFamily="2" charset="2"/>
              <a:buChar char="ü"/>
            </a:pPr>
            <a:r>
              <a:rPr lang="en-US" dirty="0"/>
              <a:t>SharePoint-hosted Add-in Architecture</a:t>
            </a:r>
          </a:p>
          <a:p>
            <a:pPr>
              <a:buFont typeface="Wingdings" panose="05000000000000000000" pitchFamily="2" charset="2"/>
              <a:buChar char="ü"/>
            </a:pPr>
            <a:r>
              <a:rPr lang="en-US" dirty="0"/>
              <a:t>User Interface Design Techniques</a:t>
            </a:r>
          </a:p>
          <a:p>
            <a:pPr>
              <a:buFont typeface="Wingdings" panose="05000000000000000000" pitchFamily="2" charset="2"/>
              <a:buChar char="ü"/>
            </a:pPr>
            <a:r>
              <a:rPr lang="en-US" dirty="0"/>
              <a:t>Developing Add-in Parts</a:t>
            </a:r>
          </a:p>
          <a:p>
            <a:pPr>
              <a:buFont typeface="Wingdings" panose="05000000000000000000" pitchFamily="2" charset="2"/>
              <a:buChar char="Ø"/>
            </a:pPr>
            <a:r>
              <a:rPr lang="en-US" dirty="0"/>
              <a:t>Adding User Custom Actions</a:t>
            </a:r>
            <a:endParaRPr lang="en-US" dirty="0"/>
          </a:p>
        </p:txBody>
      </p:sp>
    </p:spTree>
    <p:extLst>
      <p:ext uri="{BB962C8B-B14F-4D97-AF65-F5344CB8AC3E}">
        <p14:creationId xmlns:p14="http://schemas.microsoft.com/office/powerpoint/2010/main" val="370876236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t>
            </a:r>
            <a:r>
              <a:rPr lang="en-US" dirty="0" smtClean="0"/>
              <a:t>User Custom </a:t>
            </a:r>
            <a:r>
              <a:rPr lang="en-US" dirty="0" smtClean="0"/>
              <a:t>Actions</a:t>
            </a:r>
            <a:endParaRPr lang="en-US" dirty="0"/>
          </a:p>
        </p:txBody>
      </p:sp>
      <p:sp>
        <p:nvSpPr>
          <p:cNvPr id="3" name="Content Placeholder 2"/>
          <p:cNvSpPr>
            <a:spLocks noGrp="1"/>
          </p:cNvSpPr>
          <p:nvPr>
            <p:ph idx="1"/>
          </p:nvPr>
        </p:nvSpPr>
        <p:spPr/>
        <p:txBody>
          <a:bodyPr/>
          <a:lstStyle/>
          <a:p>
            <a:r>
              <a:rPr lang="en-US" dirty="0" smtClean="0"/>
              <a:t>User custom </a:t>
            </a:r>
            <a:r>
              <a:rPr lang="en-US" dirty="0" smtClean="0"/>
              <a:t>actions used to extend host web UI</a:t>
            </a:r>
          </a:p>
          <a:p>
            <a:pPr lvl="1"/>
            <a:r>
              <a:rPr lang="en-US" dirty="0" smtClean="0"/>
              <a:t>Used to create ECB menu items and ribbon buttons</a:t>
            </a:r>
          </a:p>
          <a:p>
            <a:pPr lvl="1"/>
            <a:r>
              <a:rPr lang="en-US" dirty="0" smtClean="0"/>
              <a:t>Cannot use JavaScript or other types of custom actions</a:t>
            </a:r>
          </a:p>
          <a:p>
            <a:pPr lvl="1"/>
            <a:r>
              <a:rPr lang="en-US" dirty="0" smtClean="0"/>
              <a:t>Supports </a:t>
            </a:r>
            <a:r>
              <a:rPr lang="en-US" dirty="0" smtClean="0"/>
              <a:t>several important dynamic tokens</a:t>
            </a:r>
            <a:endParaRPr lang="en-US" dirty="0"/>
          </a:p>
        </p:txBody>
      </p:sp>
      <p:pic>
        <p:nvPicPr>
          <p:cNvPr id="5" name="Picture 4"/>
          <p:cNvPicPr>
            <a:picLocks noChangeAspect="1"/>
          </p:cNvPicPr>
          <p:nvPr/>
        </p:nvPicPr>
        <p:blipFill>
          <a:blip r:embed="rId3"/>
          <a:stretch>
            <a:fillRect/>
          </a:stretch>
        </p:blipFill>
        <p:spPr>
          <a:xfrm>
            <a:off x="3935307" y="3352800"/>
            <a:ext cx="4675293" cy="2390775"/>
          </a:xfrm>
          <a:prstGeom prst="rect">
            <a:avLst/>
          </a:prstGeom>
          <a:ln>
            <a:solidFill>
              <a:schemeClr val="bg1">
                <a:lumMod val="50000"/>
              </a:schemeClr>
            </a:solidFill>
          </a:ln>
          <a:effectLst>
            <a:outerShdw blurRad="292100" dist="139700" dir="2700000" algn="tl" rotWithShape="0">
              <a:srgbClr val="333333">
                <a:alpha val="65000"/>
              </a:srgbClr>
            </a:outerShdw>
          </a:effectLst>
        </p:spPr>
      </p:pic>
      <p:sp>
        <p:nvSpPr>
          <p:cNvPr id="6" name="TextBox 5"/>
          <p:cNvSpPr txBox="1"/>
          <p:nvPr/>
        </p:nvSpPr>
        <p:spPr>
          <a:xfrm>
            <a:off x="457200" y="4038600"/>
            <a:ext cx="6858000" cy="2620076"/>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lvl="0" indent="-342900" defTabSz="-13873163" fontAlgn="base">
              <a:lnSpc>
                <a:spcPct val="107000"/>
              </a:lnSpc>
            </a:pP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&lt;?</a:t>
            </a:r>
            <a:r>
              <a:rPr lang="en-US" sz="1100" kern="0" dirty="0">
                <a:solidFill>
                  <a:srgbClr val="A31515"/>
                </a:solidFill>
                <a:latin typeface="Consolas" pitchFamily="49" charset="0"/>
                <a:ea typeface="Calibri" panose="020F0502020204030204" pitchFamily="34" charset="0"/>
                <a:cs typeface="Times New Roman" panose="02020603050405020304" pitchFamily="18" charset="0"/>
              </a:rPr>
              <a:t>xml</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 </a:t>
            </a:r>
            <a:r>
              <a:rPr lang="en-US" sz="1100" kern="0" dirty="0">
                <a:solidFill>
                  <a:srgbClr val="FF0000"/>
                </a:solidFill>
                <a:latin typeface="Consolas" pitchFamily="49" charset="0"/>
                <a:ea typeface="Calibri" panose="020F0502020204030204" pitchFamily="34" charset="0"/>
                <a:cs typeface="Times New Roman" panose="02020603050405020304" pitchFamily="18" charset="0"/>
              </a:rPr>
              <a:t>version</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1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1.0</a:t>
            </a:r>
            <a:r>
              <a:rPr lang="en-US" sz="11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 </a:t>
            </a:r>
            <a:r>
              <a:rPr lang="en-US" sz="1100" kern="0" dirty="0">
                <a:solidFill>
                  <a:srgbClr val="FF0000"/>
                </a:solidFill>
                <a:latin typeface="Consolas" pitchFamily="49" charset="0"/>
                <a:ea typeface="Calibri" panose="020F0502020204030204" pitchFamily="34" charset="0"/>
                <a:cs typeface="Times New Roman" panose="02020603050405020304" pitchFamily="18" charset="0"/>
              </a:rPr>
              <a:t>encoding</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1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utf-8</a:t>
            </a:r>
            <a:r>
              <a:rPr lang="en-US" sz="11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?&gt;</a:t>
            </a:r>
            <a:endParaRPr lang="en-US" sz="1000" kern="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indent="-342900" defTabSz="-13873163" fontAlgn="base">
              <a:lnSpc>
                <a:spcPct val="107000"/>
              </a:lnSpc>
            </a:pP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&lt;</a:t>
            </a:r>
            <a:r>
              <a:rPr lang="en-US" sz="1100" kern="0" dirty="0">
                <a:solidFill>
                  <a:srgbClr val="A31515"/>
                </a:solidFill>
                <a:latin typeface="Consolas" pitchFamily="49" charset="0"/>
                <a:ea typeface="Calibri" panose="020F0502020204030204" pitchFamily="34" charset="0"/>
                <a:cs typeface="Times New Roman" panose="02020603050405020304" pitchFamily="18" charset="0"/>
              </a:rPr>
              <a:t>Elements</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 </a:t>
            </a:r>
            <a:r>
              <a:rPr lang="en-US" sz="1100" kern="0" dirty="0" err="1">
                <a:solidFill>
                  <a:srgbClr val="FF0000"/>
                </a:solidFill>
                <a:latin typeface="Consolas" pitchFamily="49" charset="0"/>
                <a:ea typeface="Calibri" panose="020F0502020204030204" pitchFamily="34" charset="0"/>
                <a:cs typeface="Times New Roman" panose="02020603050405020304" pitchFamily="18" charset="0"/>
              </a:rPr>
              <a:t>xmlns</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1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http://schemas.microsoft.com/</a:t>
            </a:r>
            <a:r>
              <a:rPr lang="en-US" sz="1100" kern="0" dirty="0" err="1">
                <a:solidFill>
                  <a:srgbClr val="0000FF"/>
                </a:solidFill>
                <a:latin typeface="Consolas" pitchFamily="49" charset="0"/>
                <a:ea typeface="Calibri" panose="020F0502020204030204" pitchFamily="34" charset="0"/>
                <a:cs typeface="Times New Roman" panose="02020603050405020304" pitchFamily="18" charset="0"/>
              </a:rPr>
              <a:t>sharepoint</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1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&gt;</a:t>
            </a:r>
            <a:endParaRPr lang="en-US" sz="1000" kern="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indent="-342900" defTabSz="-13873163" fontAlgn="base">
              <a:lnSpc>
                <a:spcPct val="107000"/>
              </a:lnSpc>
            </a:pP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  &lt;</a:t>
            </a:r>
            <a:r>
              <a:rPr lang="en-US" sz="1100" kern="0" dirty="0" err="1">
                <a:solidFill>
                  <a:srgbClr val="A31515"/>
                </a:solidFill>
                <a:latin typeface="Consolas" pitchFamily="49" charset="0"/>
                <a:ea typeface="Calibri" panose="020F0502020204030204" pitchFamily="34" charset="0"/>
                <a:cs typeface="Times New Roman" panose="02020603050405020304" pitchFamily="18" charset="0"/>
              </a:rPr>
              <a:t>CustomAction</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 </a:t>
            </a:r>
            <a:r>
              <a:rPr lang="en-US" sz="1100" kern="0" dirty="0">
                <a:solidFill>
                  <a:srgbClr val="FF0000"/>
                </a:solidFill>
                <a:latin typeface="Consolas" pitchFamily="49" charset="0"/>
                <a:ea typeface="Calibri" panose="020F0502020204030204" pitchFamily="34" charset="0"/>
                <a:cs typeface="Times New Roman" panose="02020603050405020304" pitchFamily="18" charset="0"/>
              </a:rPr>
              <a:t>Id</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1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CustomAction1</a:t>
            </a:r>
            <a:r>
              <a:rPr lang="en-US" sz="1100" kern="0" dirty="0">
                <a:solidFill>
                  <a:srgbClr val="000000"/>
                </a:solidFill>
                <a:latin typeface="Consolas" pitchFamily="49" charset="0"/>
                <a:ea typeface="Calibri" panose="020F0502020204030204" pitchFamily="34" charset="0"/>
                <a:cs typeface="Times New Roman" panose="02020603050405020304" pitchFamily="18" charset="0"/>
              </a:rPr>
              <a:t>"</a:t>
            </a:r>
            <a:endParaRPr lang="en-US" sz="1000" kern="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indent="-342900" defTabSz="-13873163" fontAlgn="base">
              <a:lnSpc>
                <a:spcPct val="107000"/>
              </a:lnSpc>
            </a:pP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                </a:t>
            </a:r>
            <a:r>
              <a:rPr lang="en-US" sz="1100" kern="0" dirty="0" err="1">
                <a:solidFill>
                  <a:srgbClr val="FF0000"/>
                </a:solidFill>
                <a:latin typeface="Consolas" pitchFamily="49" charset="0"/>
                <a:ea typeface="Calibri" panose="020F0502020204030204" pitchFamily="34" charset="0"/>
                <a:cs typeface="Times New Roman" panose="02020603050405020304" pitchFamily="18" charset="0"/>
              </a:rPr>
              <a:t>RegistrationType</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1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List</a:t>
            </a:r>
            <a:r>
              <a:rPr lang="en-US" sz="1100" kern="0" dirty="0">
                <a:solidFill>
                  <a:srgbClr val="000000"/>
                </a:solidFill>
                <a:latin typeface="Consolas" pitchFamily="49" charset="0"/>
                <a:ea typeface="Calibri" panose="020F0502020204030204" pitchFamily="34" charset="0"/>
                <a:cs typeface="Times New Roman" panose="02020603050405020304" pitchFamily="18" charset="0"/>
              </a:rPr>
              <a:t>"</a:t>
            </a:r>
            <a:endParaRPr lang="en-US" sz="1000" kern="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indent="-342900" defTabSz="-13873163" fontAlgn="base">
              <a:lnSpc>
                <a:spcPct val="107000"/>
              </a:lnSpc>
            </a:pP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                </a:t>
            </a:r>
            <a:r>
              <a:rPr lang="en-US" sz="1100" kern="0" dirty="0" err="1">
                <a:solidFill>
                  <a:srgbClr val="FF0000"/>
                </a:solidFill>
                <a:latin typeface="Consolas" pitchFamily="49" charset="0"/>
                <a:ea typeface="Calibri" panose="020F0502020204030204" pitchFamily="34" charset="0"/>
                <a:cs typeface="Times New Roman" panose="02020603050405020304" pitchFamily="18" charset="0"/>
              </a:rPr>
              <a:t>RegistrationId</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1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100</a:t>
            </a:r>
            <a:r>
              <a:rPr lang="en-US" sz="1100" kern="0" dirty="0">
                <a:solidFill>
                  <a:srgbClr val="000000"/>
                </a:solidFill>
                <a:latin typeface="Consolas" pitchFamily="49" charset="0"/>
                <a:ea typeface="Calibri" panose="020F0502020204030204" pitchFamily="34" charset="0"/>
                <a:cs typeface="Times New Roman" panose="02020603050405020304" pitchFamily="18" charset="0"/>
              </a:rPr>
              <a:t>"</a:t>
            </a:r>
            <a:endParaRPr lang="en-US" sz="1000" kern="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indent="-342900" defTabSz="-13873163" fontAlgn="base">
              <a:lnSpc>
                <a:spcPct val="107000"/>
              </a:lnSpc>
            </a:pP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                </a:t>
            </a:r>
            <a:r>
              <a:rPr lang="en-US" sz="1100" kern="0" dirty="0">
                <a:solidFill>
                  <a:srgbClr val="FF0000"/>
                </a:solidFill>
                <a:latin typeface="Consolas" pitchFamily="49" charset="0"/>
                <a:ea typeface="Calibri" panose="020F0502020204030204" pitchFamily="34" charset="0"/>
                <a:cs typeface="Times New Roman" panose="02020603050405020304" pitchFamily="18" charset="0"/>
              </a:rPr>
              <a:t>Location</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1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100" kern="0" dirty="0" err="1">
                <a:solidFill>
                  <a:srgbClr val="0000FF"/>
                </a:solidFill>
                <a:latin typeface="Consolas" pitchFamily="49" charset="0"/>
                <a:ea typeface="Calibri" panose="020F0502020204030204" pitchFamily="34" charset="0"/>
                <a:cs typeface="Times New Roman" panose="02020603050405020304" pitchFamily="18" charset="0"/>
              </a:rPr>
              <a:t>EditControlBlock</a:t>
            </a:r>
            <a:r>
              <a:rPr lang="en-US" sz="1100" kern="0" dirty="0">
                <a:solidFill>
                  <a:srgbClr val="000000"/>
                </a:solidFill>
                <a:latin typeface="Consolas" pitchFamily="49" charset="0"/>
                <a:ea typeface="Calibri" panose="020F0502020204030204" pitchFamily="34" charset="0"/>
                <a:cs typeface="Times New Roman" panose="02020603050405020304" pitchFamily="18" charset="0"/>
              </a:rPr>
              <a:t>"</a:t>
            </a:r>
            <a:endParaRPr lang="en-US" sz="1000" kern="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indent="-342900" defTabSz="-13873163" fontAlgn="base">
              <a:lnSpc>
                <a:spcPct val="107000"/>
              </a:lnSpc>
            </a:pP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                </a:t>
            </a:r>
            <a:r>
              <a:rPr lang="en-US" sz="1100" kern="0" dirty="0">
                <a:solidFill>
                  <a:srgbClr val="FF0000"/>
                </a:solidFill>
                <a:latin typeface="Consolas" pitchFamily="49" charset="0"/>
                <a:ea typeface="Calibri" panose="020F0502020204030204" pitchFamily="34" charset="0"/>
                <a:cs typeface="Times New Roman" panose="02020603050405020304" pitchFamily="18" charset="0"/>
              </a:rPr>
              <a:t>Sequence</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1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10</a:t>
            </a:r>
            <a:r>
              <a:rPr lang="en-US" sz="1100" kern="0" dirty="0">
                <a:solidFill>
                  <a:srgbClr val="000000"/>
                </a:solidFill>
                <a:latin typeface="Consolas" pitchFamily="49" charset="0"/>
                <a:ea typeface="Calibri" panose="020F0502020204030204" pitchFamily="34" charset="0"/>
                <a:cs typeface="Times New Roman" panose="02020603050405020304" pitchFamily="18" charset="0"/>
              </a:rPr>
              <a:t>"</a:t>
            </a:r>
            <a:endParaRPr lang="en-US" sz="1000" kern="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indent="-342900" defTabSz="-13873163" fontAlgn="base">
              <a:lnSpc>
                <a:spcPct val="107000"/>
              </a:lnSpc>
            </a:pP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                </a:t>
            </a:r>
            <a:r>
              <a:rPr lang="en-US" sz="1100" kern="0" dirty="0">
                <a:solidFill>
                  <a:srgbClr val="FF0000"/>
                </a:solidFill>
                <a:latin typeface="Consolas" pitchFamily="49" charset="0"/>
                <a:ea typeface="Calibri" panose="020F0502020204030204" pitchFamily="34" charset="0"/>
                <a:cs typeface="Times New Roman" panose="02020603050405020304" pitchFamily="18" charset="0"/>
              </a:rPr>
              <a:t>Title</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1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Custom Action</a:t>
            </a:r>
            <a:r>
              <a:rPr lang="en-US" sz="11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&gt;</a:t>
            </a:r>
            <a:endParaRPr lang="en-US" sz="1000" kern="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indent="-342900" defTabSz="-13873163" fontAlgn="base">
              <a:lnSpc>
                <a:spcPct val="107000"/>
              </a:lnSpc>
            </a:pP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    &lt;</a:t>
            </a:r>
            <a:r>
              <a:rPr lang="en-US" sz="1100" kern="0" dirty="0" err="1">
                <a:solidFill>
                  <a:srgbClr val="A31515"/>
                </a:solidFill>
                <a:latin typeface="Consolas" pitchFamily="49" charset="0"/>
                <a:ea typeface="Calibri" panose="020F0502020204030204" pitchFamily="34" charset="0"/>
                <a:cs typeface="Times New Roman" panose="02020603050405020304" pitchFamily="18" charset="0"/>
              </a:rPr>
              <a:t>UrlAction</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 </a:t>
            </a:r>
            <a:r>
              <a:rPr lang="en-US" sz="1100" kern="0" dirty="0" err="1">
                <a:solidFill>
                  <a:srgbClr val="FF0000"/>
                </a:solidFill>
                <a:latin typeface="Consolas" pitchFamily="49" charset="0"/>
                <a:ea typeface="Calibri" panose="020F0502020204030204" pitchFamily="34" charset="0"/>
                <a:cs typeface="Times New Roman" panose="02020603050405020304" pitchFamily="18" charset="0"/>
              </a:rPr>
              <a:t>Url</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1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100" kern="0" dirty="0" err="1">
                <a:solidFill>
                  <a:srgbClr val="0000FF"/>
                </a:solidFill>
                <a:latin typeface="Consolas" pitchFamily="49" charset="0"/>
                <a:ea typeface="Calibri" panose="020F0502020204030204" pitchFamily="34" charset="0"/>
                <a:cs typeface="Times New Roman" panose="02020603050405020304" pitchFamily="18" charset="0"/>
              </a:rPr>
              <a:t>remoteAppUrl</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/Pages/</a:t>
            </a:r>
            <a:r>
              <a:rPr lang="en-US" sz="1100" kern="0" dirty="0" err="1">
                <a:solidFill>
                  <a:srgbClr val="0000FF"/>
                </a:solidFill>
                <a:latin typeface="Consolas" pitchFamily="49" charset="0"/>
                <a:ea typeface="Calibri" panose="020F0502020204030204" pitchFamily="34" charset="0"/>
                <a:cs typeface="Times New Roman" panose="02020603050405020304" pitchFamily="18" charset="0"/>
              </a:rPr>
              <a:t>CustomAction.aspx?Source</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={Source}</a:t>
            </a:r>
          </a:p>
          <a:p>
            <a:pPr lvl="0" indent="-342900" defTabSz="-13873163" fontAlgn="base">
              <a:lnSpc>
                <a:spcPct val="107000"/>
              </a:lnSpc>
            </a:pP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       </a:t>
            </a:r>
            <a:r>
              <a:rPr lang="en-US" sz="1100" kern="0" dirty="0">
                <a:solidFill>
                  <a:srgbClr val="FF0000"/>
                </a:solidFill>
                <a:latin typeface="Consolas" pitchFamily="49" charset="0"/>
                <a:ea typeface="Calibri" panose="020F0502020204030204" pitchFamily="34" charset="0"/>
                <a:cs typeface="Times New Roman" panose="02020603050405020304" pitchFamily="18" charset="0"/>
              </a:rPr>
              <a:t>&amp;</a:t>
            </a:r>
            <a:r>
              <a:rPr lang="en-US" sz="1100" kern="0" dirty="0" err="1">
                <a:solidFill>
                  <a:srgbClr val="FF0000"/>
                </a:solidFill>
                <a:latin typeface="Consolas" pitchFamily="49" charset="0"/>
                <a:ea typeface="Calibri" panose="020F0502020204030204" pitchFamily="34" charset="0"/>
                <a:cs typeface="Times New Roman" panose="02020603050405020304" pitchFamily="18" charset="0"/>
              </a:rPr>
              <a:t>amp;</a:t>
            </a:r>
            <a:r>
              <a:rPr lang="en-US" sz="1100" kern="0" dirty="0" err="1">
                <a:solidFill>
                  <a:srgbClr val="0000FF"/>
                </a:solidFill>
                <a:latin typeface="Consolas" pitchFamily="49" charset="0"/>
                <a:ea typeface="Calibri" panose="020F0502020204030204" pitchFamily="34" charset="0"/>
                <a:cs typeface="Times New Roman" panose="02020603050405020304" pitchFamily="18" charset="0"/>
              </a:rPr>
              <a:t>ListURLDir</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100" kern="0" dirty="0" err="1">
                <a:solidFill>
                  <a:srgbClr val="0000FF"/>
                </a:solidFill>
                <a:latin typeface="Consolas" pitchFamily="49" charset="0"/>
                <a:ea typeface="Calibri" panose="020F0502020204030204" pitchFamily="34" charset="0"/>
                <a:cs typeface="Times New Roman" panose="02020603050405020304" pitchFamily="18" charset="0"/>
              </a:rPr>
              <a:t>ListUrlDir</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100" kern="0" dirty="0">
                <a:solidFill>
                  <a:srgbClr val="FF0000"/>
                </a:solidFill>
                <a:latin typeface="Consolas" pitchFamily="49" charset="0"/>
                <a:ea typeface="Calibri" panose="020F0502020204030204" pitchFamily="34" charset="0"/>
                <a:cs typeface="Times New Roman" panose="02020603050405020304" pitchFamily="18" charset="0"/>
              </a:rPr>
              <a:t>&amp;</a:t>
            </a:r>
            <a:r>
              <a:rPr lang="en-US" sz="1100" kern="0" dirty="0" err="1">
                <a:solidFill>
                  <a:srgbClr val="FF0000"/>
                </a:solidFill>
                <a:latin typeface="Consolas" pitchFamily="49" charset="0"/>
                <a:ea typeface="Calibri" panose="020F0502020204030204" pitchFamily="34" charset="0"/>
                <a:cs typeface="Times New Roman" panose="02020603050405020304" pitchFamily="18" charset="0"/>
              </a:rPr>
              <a:t>amp;</a:t>
            </a:r>
            <a:r>
              <a:rPr lang="en-US" sz="1100" kern="0" dirty="0" err="1">
                <a:solidFill>
                  <a:srgbClr val="0000FF"/>
                </a:solidFill>
                <a:latin typeface="Consolas" pitchFamily="49" charset="0"/>
                <a:ea typeface="Calibri" panose="020F0502020204030204" pitchFamily="34" charset="0"/>
                <a:cs typeface="Times New Roman" panose="02020603050405020304" pitchFamily="18" charset="0"/>
              </a:rPr>
              <a:t>ListID</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100" kern="0" dirty="0" err="1">
                <a:solidFill>
                  <a:srgbClr val="0000FF"/>
                </a:solidFill>
                <a:latin typeface="Consolas" pitchFamily="49" charset="0"/>
                <a:ea typeface="Calibri" panose="020F0502020204030204" pitchFamily="34" charset="0"/>
                <a:cs typeface="Times New Roman" panose="02020603050405020304" pitchFamily="18" charset="0"/>
              </a:rPr>
              <a:t>ListId</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a:t>
            </a:r>
          </a:p>
          <a:p>
            <a:pPr lvl="0" indent="-342900" defTabSz="-13873163" fontAlgn="base">
              <a:lnSpc>
                <a:spcPct val="107000"/>
              </a:lnSpc>
            </a:pP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       </a:t>
            </a:r>
            <a:r>
              <a:rPr lang="en-US" sz="1100" kern="0" dirty="0">
                <a:solidFill>
                  <a:srgbClr val="FF0000"/>
                </a:solidFill>
                <a:latin typeface="Consolas" pitchFamily="49" charset="0"/>
                <a:ea typeface="Calibri" panose="020F0502020204030204" pitchFamily="34" charset="0"/>
                <a:cs typeface="Times New Roman" panose="02020603050405020304" pitchFamily="18" charset="0"/>
              </a:rPr>
              <a:t>&amp;</a:t>
            </a:r>
            <a:r>
              <a:rPr lang="en-US" sz="1100" kern="0" dirty="0" err="1">
                <a:solidFill>
                  <a:srgbClr val="FF0000"/>
                </a:solidFill>
                <a:latin typeface="Consolas" pitchFamily="49" charset="0"/>
                <a:ea typeface="Calibri" panose="020F0502020204030204" pitchFamily="34" charset="0"/>
                <a:cs typeface="Times New Roman" panose="02020603050405020304" pitchFamily="18" charset="0"/>
              </a:rPr>
              <a:t>amp;</a:t>
            </a:r>
            <a:r>
              <a:rPr lang="en-US" sz="1100" kern="0" dirty="0" err="1">
                <a:solidFill>
                  <a:srgbClr val="0000FF"/>
                </a:solidFill>
                <a:latin typeface="Consolas" pitchFamily="49" charset="0"/>
                <a:ea typeface="Calibri" panose="020F0502020204030204" pitchFamily="34" charset="0"/>
                <a:cs typeface="Times New Roman" panose="02020603050405020304" pitchFamily="18" charset="0"/>
              </a:rPr>
              <a:t>ItemURL</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100" kern="0" dirty="0" err="1">
                <a:solidFill>
                  <a:srgbClr val="0000FF"/>
                </a:solidFill>
                <a:latin typeface="Consolas" pitchFamily="49" charset="0"/>
                <a:ea typeface="Calibri" panose="020F0502020204030204" pitchFamily="34" charset="0"/>
                <a:cs typeface="Times New Roman" panose="02020603050405020304" pitchFamily="18" charset="0"/>
              </a:rPr>
              <a:t>ItemUrl</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100" kern="0" dirty="0">
                <a:solidFill>
                  <a:srgbClr val="FF0000"/>
                </a:solidFill>
                <a:latin typeface="Consolas" pitchFamily="49" charset="0"/>
                <a:ea typeface="Calibri" panose="020F0502020204030204" pitchFamily="34" charset="0"/>
                <a:cs typeface="Times New Roman" panose="02020603050405020304" pitchFamily="18" charset="0"/>
              </a:rPr>
              <a:t>&amp;</a:t>
            </a:r>
            <a:r>
              <a:rPr lang="en-US" sz="1100" kern="0" dirty="0" err="1">
                <a:solidFill>
                  <a:srgbClr val="FF0000"/>
                </a:solidFill>
                <a:latin typeface="Consolas" pitchFamily="49" charset="0"/>
                <a:ea typeface="Calibri" panose="020F0502020204030204" pitchFamily="34" charset="0"/>
                <a:cs typeface="Times New Roman" panose="02020603050405020304" pitchFamily="18" charset="0"/>
              </a:rPr>
              <a:t>amp;</a:t>
            </a:r>
            <a:r>
              <a:rPr lang="en-US" sz="1100" kern="0" dirty="0" err="1">
                <a:solidFill>
                  <a:srgbClr val="0000FF"/>
                </a:solidFill>
                <a:latin typeface="Consolas" pitchFamily="49" charset="0"/>
                <a:ea typeface="Calibri" panose="020F0502020204030204" pitchFamily="34" charset="0"/>
                <a:cs typeface="Times New Roman" panose="02020603050405020304" pitchFamily="18" charset="0"/>
              </a:rPr>
              <a:t>ItemID</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100" kern="0" dirty="0" err="1">
                <a:solidFill>
                  <a:srgbClr val="0000FF"/>
                </a:solidFill>
                <a:latin typeface="Consolas" pitchFamily="49" charset="0"/>
                <a:ea typeface="Calibri" panose="020F0502020204030204" pitchFamily="34" charset="0"/>
                <a:cs typeface="Times New Roman" panose="02020603050405020304" pitchFamily="18" charset="0"/>
              </a:rPr>
              <a:t>ItemId</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a:t>
            </a:r>
          </a:p>
          <a:p>
            <a:pPr lvl="0" indent="-342900" defTabSz="-13873163" fontAlgn="base">
              <a:lnSpc>
                <a:spcPct val="107000"/>
              </a:lnSpc>
            </a:pP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       </a:t>
            </a:r>
            <a:r>
              <a:rPr lang="en-US" sz="1100" kern="0" dirty="0">
                <a:solidFill>
                  <a:srgbClr val="FF0000"/>
                </a:solidFill>
                <a:latin typeface="Consolas" pitchFamily="49" charset="0"/>
                <a:ea typeface="Calibri" panose="020F0502020204030204" pitchFamily="34" charset="0"/>
                <a:cs typeface="Times New Roman" panose="02020603050405020304" pitchFamily="18" charset="0"/>
              </a:rPr>
              <a:t>&amp;amp;</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100" kern="0" dirty="0" err="1">
                <a:solidFill>
                  <a:srgbClr val="0000FF"/>
                </a:solidFill>
                <a:latin typeface="Consolas" pitchFamily="49" charset="0"/>
                <a:ea typeface="Calibri" panose="020F0502020204030204" pitchFamily="34" charset="0"/>
                <a:cs typeface="Times New Roman" panose="02020603050405020304" pitchFamily="18" charset="0"/>
              </a:rPr>
              <a:t>StandardTokens</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1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/&gt;</a:t>
            </a:r>
            <a:endParaRPr lang="en-US" sz="1000" kern="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indent="-342900" defTabSz="-13873163" fontAlgn="base">
              <a:lnSpc>
                <a:spcPct val="107000"/>
              </a:lnSpc>
            </a:pP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  &lt;/</a:t>
            </a:r>
            <a:r>
              <a:rPr lang="en-US" sz="1100" kern="0" dirty="0" err="1">
                <a:solidFill>
                  <a:srgbClr val="A31515"/>
                </a:solidFill>
                <a:latin typeface="Consolas" pitchFamily="49" charset="0"/>
                <a:ea typeface="Calibri" panose="020F0502020204030204" pitchFamily="34" charset="0"/>
                <a:cs typeface="Times New Roman" panose="02020603050405020304" pitchFamily="18" charset="0"/>
              </a:rPr>
              <a:t>CustomAction</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&gt;</a:t>
            </a:r>
            <a:endParaRPr lang="en-US" sz="1000" kern="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indent="-342900" defTabSz="-13873163" fontAlgn="base">
              <a:lnSpc>
                <a:spcPct val="107000"/>
              </a:lnSpc>
            </a:pP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&lt;/</a:t>
            </a:r>
            <a:r>
              <a:rPr lang="en-US" sz="1100" kern="0" dirty="0">
                <a:solidFill>
                  <a:srgbClr val="A31515"/>
                </a:solidFill>
                <a:latin typeface="Consolas" pitchFamily="49" charset="0"/>
                <a:ea typeface="Calibri" panose="020F0502020204030204" pitchFamily="34" charset="0"/>
                <a:cs typeface="Times New Roman" panose="02020603050405020304" pitchFamily="18" charset="0"/>
              </a:rPr>
              <a:t>Elements</a:t>
            </a:r>
            <a:r>
              <a:rPr lang="en-US" sz="1100" kern="0" dirty="0" smtClean="0">
                <a:solidFill>
                  <a:srgbClr val="0000FF"/>
                </a:solidFill>
                <a:latin typeface="Consolas" pitchFamily="49" charset="0"/>
                <a:ea typeface="Calibri" panose="020F0502020204030204" pitchFamily="34" charset="0"/>
                <a:cs typeface="Times New Roman" panose="02020603050405020304" pitchFamily="18" charset="0"/>
              </a:rPr>
              <a:t>&gt;</a:t>
            </a:r>
            <a:endParaRPr lang="en-US" sz="1000" kern="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5089420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URL Tokens for </a:t>
            </a:r>
            <a:r>
              <a:rPr lang="en-US" dirty="0" smtClean="0"/>
              <a:t>User Custom </a:t>
            </a:r>
            <a:r>
              <a:rPr lang="en-US" dirty="0" smtClean="0"/>
              <a:t>Actions</a:t>
            </a:r>
            <a:endParaRPr lang="en-US" dirty="0"/>
          </a:p>
        </p:txBody>
      </p:sp>
      <p:sp>
        <p:nvSpPr>
          <p:cNvPr id="4" name="Content Placeholder 3"/>
          <p:cNvSpPr>
            <a:spLocks noGrp="1"/>
          </p:cNvSpPr>
          <p:nvPr>
            <p:ph idx="1"/>
          </p:nvPr>
        </p:nvSpPr>
        <p:spPr/>
        <p:txBody>
          <a:bodyPr>
            <a:normAutofit/>
          </a:bodyPr>
          <a:lstStyle/>
          <a:p>
            <a:r>
              <a:rPr lang="en-US" sz="2400" dirty="0" smtClean="0"/>
              <a:t>Certain tokens must be used with certain actions</a:t>
            </a:r>
          </a:p>
          <a:p>
            <a:pPr lvl="1"/>
            <a:r>
              <a:rPr lang="en-US" sz="2000" dirty="0" smtClean="0"/>
              <a:t>Token use changes between ECB actions and Ribbon actions</a:t>
            </a:r>
            <a:endParaRPr lang="en-US" sz="2000" dirty="0"/>
          </a:p>
        </p:txBody>
      </p:sp>
      <p:graphicFrame>
        <p:nvGraphicFramePr>
          <p:cNvPr id="5" name="Table 4"/>
          <p:cNvGraphicFramePr>
            <a:graphicFrameLocks noGrp="1"/>
          </p:cNvGraphicFramePr>
          <p:nvPr>
            <p:extLst/>
          </p:nvPr>
        </p:nvGraphicFramePr>
        <p:xfrm>
          <a:off x="1143000" y="2316478"/>
          <a:ext cx="7086600" cy="4389122"/>
        </p:xfrm>
        <a:graphic>
          <a:graphicData uri="http://schemas.openxmlformats.org/drawingml/2006/table">
            <a:tbl>
              <a:tblPr firstRow="1" firstCol="1" bandRow="1">
                <a:tableStyleId>{5C22544A-7EE6-4342-B048-85BDC9FD1C3A}</a:tableStyleId>
              </a:tblPr>
              <a:tblGrid>
                <a:gridCol w="1828800"/>
                <a:gridCol w="5257800"/>
              </a:tblGrid>
              <a:tr h="356706">
                <a:tc>
                  <a:txBody>
                    <a:bodyPr/>
                    <a:lstStyle/>
                    <a:p>
                      <a:pPr algn="ctr"/>
                      <a:r>
                        <a:rPr lang="en-US" sz="1200" b="1" dirty="0" smtClean="0"/>
                        <a:t>Token</a:t>
                      </a:r>
                      <a:endParaRPr lang="en-US" sz="1200" b="1" dirty="0"/>
                    </a:p>
                  </a:txBody>
                  <a:tcPr anchor="ctr"/>
                </a:tc>
                <a:tc>
                  <a:txBody>
                    <a:bodyPr/>
                    <a:lstStyle/>
                    <a:p>
                      <a:pPr algn="ctr"/>
                      <a:r>
                        <a:rPr lang="en-US" sz="1200" b="1" dirty="0" smtClean="0"/>
                        <a:t>Purpose</a:t>
                      </a:r>
                      <a:endParaRPr lang="en-US" sz="1200" b="1" dirty="0"/>
                    </a:p>
                  </a:txBody>
                  <a:tcPr anchor="ctr"/>
                </a:tc>
              </a:tr>
              <a:tr h="2999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a:t>
                      </a:r>
                      <a:r>
                        <a:rPr lang="en-US" sz="1100" dirty="0" err="1" smtClean="0"/>
                        <a:t>AppWebUrl</a:t>
                      </a:r>
                      <a:r>
                        <a:rPr lang="en-US" sz="1100" dirty="0" smtClean="0"/>
                        <a:t>}</a:t>
                      </a:r>
                    </a:p>
                  </a:txBody>
                  <a:tcPr/>
                </a:tc>
                <a:tc>
                  <a:txBody>
                    <a:bodyPr/>
                    <a:lstStyle/>
                    <a:p>
                      <a:r>
                        <a:rPr lang="en-US" sz="1100" dirty="0" smtClean="0"/>
                        <a:t>URL of the app web in an app for SharePoint</a:t>
                      </a:r>
                      <a:endParaRPr lang="en-US" sz="1100" dirty="0"/>
                    </a:p>
                  </a:txBody>
                  <a:tcPr/>
                </a:tc>
              </a:tr>
              <a:tr h="2999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a:t>
                      </a:r>
                      <a:r>
                        <a:rPr lang="en-US" sz="1100" dirty="0" err="1" smtClean="0"/>
                        <a:t>HostLogoUrl</a:t>
                      </a:r>
                      <a:r>
                        <a:rPr lang="en-US" sz="1100" dirty="0" smtClean="0"/>
                        <a:t>}</a:t>
                      </a:r>
                    </a:p>
                  </a:txBody>
                  <a:tcPr/>
                </a:tc>
                <a:tc>
                  <a:txBody>
                    <a:bodyPr/>
                    <a:lstStyle/>
                    <a:p>
                      <a:r>
                        <a:rPr lang="en-US" sz="1100" dirty="0" smtClean="0"/>
                        <a:t>Logo for the host web of an app for SharePoint</a:t>
                      </a:r>
                      <a:endParaRPr lang="en-US" sz="1100" dirty="0"/>
                    </a:p>
                  </a:txBody>
                  <a:tcPr/>
                </a:tc>
              </a:tr>
              <a:tr h="2999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a:t>
                      </a:r>
                      <a:r>
                        <a:rPr lang="en-US" sz="1100" dirty="0" err="1" smtClean="0"/>
                        <a:t>HostTitle</a:t>
                      </a:r>
                      <a:r>
                        <a:rPr lang="en-US" sz="1100" dirty="0" smtClean="0"/>
                        <a:t>}</a:t>
                      </a:r>
                    </a:p>
                  </a:txBody>
                  <a:tcPr/>
                </a:tc>
                <a:tc>
                  <a:txBody>
                    <a:bodyPr/>
                    <a:lstStyle/>
                    <a:p>
                      <a:r>
                        <a:rPr lang="en-US" sz="1100" dirty="0" smtClean="0"/>
                        <a:t>Title of the host web of an app for SharePoint</a:t>
                      </a:r>
                      <a:endParaRPr lang="en-US" sz="1100" dirty="0"/>
                    </a:p>
                  </a:txBody>
                  <a:tcPr/>
                </a:tc>
              </a:tr>
              <a:tr h="2999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a:t>
                      </a:r>
                      <a:r>
                        <a:rPr lang="en-US" sz="1100" dirty="0" err="1" smtClean="0"/>
                        <a:t>HostUrl</a:t>
                      </a:r>
                      <a:r>
                        <a:rPr lang="en-US" sz="1100" dirty="0" smtClean="0"/>
                        <a:t>}</a:t>
                      </a:r>
                    </a:p>
                  </a:txBody>
                  <a:tcPr/>
                </a:tc>
                <a:tc>
                  <a:txBody>
                    <a:bodyPr/>
                    <a:lstStyle/>
                    <a:p>
                      <a:r>
                        <a:rPr lang="en-US" sz="1100" dirty="0" smtClean="0"/>
                        <a:t>URL of the host web of an app for SharePoint</a:t>
                      </a:r>
                      <a:endParaRPr lang="en-US" sz="1100" dirty="0"/>
                    </a:p>
                  </a:txBody>
                  <a:tcPr/>
                </a:tc>
              </a:tr>
              <a:tr h="2999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a:t>
                      </a:r>
                      <a:r>
                        <a:rPr lang="en-US" sz="1100" dirty="0" err="1" smtClean="0"/>
                        <a:t>ItemId</a:t>
                      </a:r>
                      <a:r>
                        <a:rPr lang="en-US" sz="1100" dirty="0" smtClean="0"/>
                        <a:t>}</a:t>
                      </a:r>
                    </a:p>
                  </a:txBody>
                  <a:tcPr/>
                </a:tc>
                <a:tc>
                  <a:txBody>
                    <a:bodyPr/>
                    <a:lstStyle/>
                    <a:p>
                      <a:r>
                        <a:rPr lang="en-US" sz="1100" dirty="0" smtClean="0"/>
                        <a:t>Integer-based ID of item in a list or library </a:t>
                      </a:r>
                      <a:r>
                        <a:rPr lang="en-US" sz="1100" b="1" dirty="0" smtClean="0">
                          <a:solidFill>
                            <a:srgbClr val="800000"/>
                          </a:solidFill>
                        </a:rPr>
                        <a:t>(ECB</a:t>
                      </a:r>
                      <a:r>
                        <a:rPr lang="en-US" sz="1100" b="1" baseline="0" dirty="0" smtClean="0">
                          <a:solidFill>
                            <a:srgbClr val="800000"/>
                          </a:solidFill>
                        </a:rPr>
                        <a:t> menu actions only</a:t>
                      </a:r>
                      <a:r>
                        <a:rPr lang="en-US" sz="1100" b="1" dirty="0" smtClean="0">
                          <a:solidFill>
                            <a:srgbClr val="800000"/>
                          </a:solidFill>
                        </a:rPr>
                        <a:t>)</a:t>
                      </a:r>
                      <a:endParaRPr lang="en-US" sz="1100" b="1" dirty="0">
                        <a:solidFill>
                          <a:srgbClr val="800000"/>
                        </a:solidFill>
                      </a:endParaRPr>
                    </a:p>
                  </a:txBody>
                  <a:tcPr/>
                </a:tc>
              </a:tr>
              <a:tr h="2999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a:t>
                      </a:r>
                      <a:r>
                        <a:rPr lang="en-US" sz="1100" dirty="0" err="1" smtClean="0"/>
                        <a:t>SelectedItemId</a:t>
                      </a:r>
                      <a:r>
                        <a:rPr lang="en-US" sz="1100" dirty="0" smtClean="0"/>
                        <a:t>}</a:t>
                      </a:r>
                    </a:p>
                  </a:txBody>
                  <a:tcPr/>
                </a:tc>
                <a:tc>
                  <a:txBody>
                    <a:bodyPr/>
                    <a:lstStyle/>
                    <a:p>
                      <a:r>
                        <a:rPr lang="en-US" sz="1100" dirty="0" smtClean="0"/>
                        <a:t>Array of item IDs in a list or library </a:t>
                      </a:r>
                      <a:r>
                        <a:rPr lang="en-US" sz="1100" b="1" dirty="0" smtClean="0">
                          <a:solidFill>
                            <a:srgbClr val="800000"/>
                          </a:solidFill>
                        </a:rPr>
                        <a:t>(Ribbon </a:t>
                      </a:r>
                      <a:r>
                        <a:rPr lang="en-US" sz="1100" b="1" baseline="0" dirty="0" smtClean="0">
                          <a:solidFill>
                            <a:srgbClr val="800000"/>
                          </a:solidFill>
                        </a:rPr>
                        <a:t>menu actions only</a:t>
                      </a:r>
                      <a:r>
                        <a:rPr lang="en-US" sz="1100" b="1" dirty="0" smtClean="0">
                          <a:solidFill>
                            <a:srgbClr val="800000"/>
                          </a:solidFill>
                        </a:rPr>
                        <a:t>)</a:t>
                      </a:r>
                      <a:endParaRPr lang="en-US" sz="1100" b="1" dirty="0">
                        <a:solidFill>
                          <a:srgbClr val="800000"/>
                        </a:solidFill>
                      </a:endParaRPr>
                    </a:p>
                  </a:txBody>
                  <a:tcPr/>
                </a:tc>
              </a:tr>
              <a:tr h="2999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a:t>
                      </a:r>
                      <a:r>
                        <a:rPr lang="en-US" sz="1100" dirty="0" err="1" smtClean="0"/>
                        <a:t>ItemUrl</a:t>
                      </a:r>
                      <a:r>
                        <a:rPr lang="en-US" sz="1100" dirty="0" smtClean="0"/>
                        <a:t>}</a:t>
                      </a:r>
                    </a:p>
                  </a:txBody>
                  <a:tcPr/>
                </a:tc>
                <a:tc>
                  <a:txBody>
                    <a:bodyPr/>
                    <a:lstStyle/>
                    <a:p>
                      <a:r>
                        <a:rPr lang="en-US" sz="1100" dirty="0" smtClean="0"/>
                        <a:t>URL of target</a:t>
                      </a:r>
                      <a:r>
                        <a:rPr lang="en-US" sz="1100" baseline="0" dirty="0" smtClean="0"/>
                        <a:t> </a:t>
                      </a:r>
                      <a:r>
                        <a:rPr lang="en-US" sz="1100" dirty="0" smtClean="0"/>
                        <a:t>item being acted upon </a:t>
                      </a:r>
                      <a:r>
                        <a:rPr lang="en-US" sz="1100" b="1" dirty="0" smtClean="0">
                          <a:solidFill>
                            <a:srgbClr val="800000"/>
                          </a:solidFill>
                        </a:rPr>
                        <a:t>(ECB</a:t>
                      </a:r>
                      <a:r>
                        <a:rPr lang="en-US" sz="1100" b="1" baseline="0" dirty="0" smtClean="0">
                          <a:solidFill>
                            <a:srgbClr val="800000"/>
                          </a:solidFill>
                        </a:rPr>
                        <a:t> menu actions only</a:t>
                      </a:r>
                      <a:r>
                        <a:rPr lang="en-US" sz="1100" b="1" dirty="0" smtClean="0">
                          <a:solidFill>
                            <a:srgbClr val="800000"/>
                          </a:solidFill>
                        </a:rPr>
                        <a:t>)</a:t>
                      </a:r>
                      <a:endParaRPr lang="en-US" sz="1100" b="1" dirty="0">
                        <a:solidFill>
                          <a:srgbClr val="800000"/>
                        </a:solidFill>
                      </a:endParaRPr>
                    </a:p>
                  </a:txBody>
                  <a:tcPr/>
                </a:tc>
              </a:tr>
              <a:tr h="2999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a:t>
                      </a:r>
                      <a:r>
                        <a:rPr lang="en-US" sz="1100" dirty="0" err="1" smtClean="0"/>
                        <a:t>SelectedItemUrl</a:t>
                      </a:r>
                      <a:r>
                        <a:rPr lang="en-US" sz="1100" dirty="0" smtClean="0"/>
                        <a:t>}</a:t>
                      </a:r>
                    </a:p>
                  </a:txBody>
                  <a:tcPr/>
                </a:tc>
                <a:tc>
                  <a:txBody>
                    <a:bodyPr/>
                    <a:lstStyle/>
                    <a:p>
                      <a:r>
                        <a:rPr lang="en-US" sz="1100" dirty="0" smtClean="0"/>
                        <a:t>URL array of target</a:t>
                      </a:r>
                      <a:r>
                        <a:rPr lang="en-US" sz="1100" baseline="0" dirty="0" smtClean="0"/>
                        <a:t> </a:t>
                      </a:r>
                      <a:r>
                        <a:rPr lang="en-US" sz="1100" dirty="0" smtClean="0"/>
                        <a:t>items being acted upon (</a:t>
                      </a:r>
                      <a:r>
                        <a:rPr lang="en-US" sz="1100" b="1" dirty="0" smtClean="0">
                          <a:solidFill>
                            <a:srgbClr val="800000"/>
                          </a:solidFill>
                        </a:rPr>
                        <a:t>Ribbon </a:t>
                      </a:r>
                      <a:r>
                        <a:rPr lang="en-US" sz="1100" b="1" baseline="0" dirty="0" smtClean="0">
                          <a:solidFill>
                            <a:srgbClr val="800000"/>
                          </a:solidFill>
                        </a:rPr>
                        <a:t>menu actions only</a:t>
                      </a:r>
                      <a:r>
                        <a:rPr lang="en-US" sz="1100" b="1" dirty="0" smtClean="0">
                          <a:solidFill>
                            <a:srgbClr val="800000"/>
                          </a:solidFill>
                        </a:rPr>
                        <a:t>)</a:t>
                      </a:r>
                      <a:endParaRPr lang="en-US" sz="1100" b="1" dirty="0">
                        <a:solidFill>
                          <a:srgbClr val="800000"/>
                        </a:solidFill>
                      </a:endParaRPr>
                    </a:p>
                  </a:txBody>
                  <a:tcPr/>
                </a:tc>
              </a:tr>
              <a:tr h="2721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{Language}</a:t>
                      </a:r>
                    </a:p>
                  </a:txBody>
                  <a:tcPr/>
                </a:tc>
                <a:tc>
                  <a:txBody>
                    <a:bodyPr/>
                    <a:lstStyle/>
                    <a:p>
                      <a:r>
                        <a:rPr lang="en-US" sz="1100" dirty="0" smtClean="0"/>
                        <a:t>current language/culture of the host web of an app for SharePoint</a:t>
                      </a:r>
                      <a:endParaRPr lang="en-US" sz="1100" dirty="0"/>
                    </a:p>
                  </a:txBody>
                  <a:tcPr/>
                </a:tc>
              </a:tr>
              <a:tr h="2721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a:t>
                      </a:r>
                      <a:r>
                        <a:rPr lang="en-US" sz="1100" dirty="0" err="1" smtClean="0"/>
                        <a:t>ListId</a:t>
                      </a:r>
                      <a:r>
                        <a:rPr lang="en-US" sz="1100" dirty="0" smtClean="0"/>
                        <a:t>}</a:t>
                      </a:r>
                    </a:p>
                  </a:txBody>
                  <a:tcPr/>
                </a:tc>
                <a:tc>
                  <a:txBody>
                    <a:bodyPr/>
                    <a:lstStyle/>
                    <a:p>
                      <a:r>
                        <a:rPr lang="en-US" sz="1100" dirty="0" smtClean="0"/>
                        <a:t>ID of the current list (a GUID).</a:t>
                      </a:r>
                      <a:endParaRPr lang="en-US" sz="1100" dirty="0"/>
                    </a:p>
                  </a:txBody>
                  <a:tcPr/>
                </a:tc>
              </a:tr>
              <a:tr h="2721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a:t>
                      </a:r>
                      <a:r>
                        <a:rPr lang="en-US" sz="1100" dirty="0" err="1" smtClean="0"/>
                        <a:t>RecurrenceId</a:t>
                      </a:r>
                      <a:r>
                        <a:rPr lang="en-US" sz="1100" dirty="0" smtClean="0"/>
                        <a:t>}</a:t>
                      </a:r>
                    </a:p>
                  </a:txBody>
                  <a:tcPr/>
                </a:tc>
                <a:tc>
                  <a:txBody>
                    <a:bodyPr/>
                    <a:lstStyle/>
                    <a:p>
                      <a:r>
                        <a:rPr lang="en-US" sz="1100" dirty="0" smtClean="0"/>
                        <a:t>Recurrence index of a recurring event</a:t>
                      </a:r>
                      <a:endParaRPr lang="en-US" sz="1100" dirty="0"/>
                    </a:p>
                  </a:txBody>
                  <a:tcPr/>
                </a:tc>
              </a:tr>
              <a:tr h="2721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{Site}</a:t>
                      </a:r>
                    </a:p>
                  </a:txBody>
                  <a:tcPr/>
                </a:tc>
                <a:tc>
                  <a:txBody>
                    <a:bodyPr/>
                    <a:lstStyle/>
                    <a:p>
                      <a:r>
                        <a:rPr lang="en-US" sz="1100" dirty="0" smtClean="0"/>
                        <a:t>URL of the current website</a:t>
                      </a:r>
                      <a:endParaRPr lang="en-US" sz="1100" dirty="0"/>
                    </a:p>
                  </a:txBody>
                  <a:tcPr/>
                </a:tc>
              </a:tr>
              <a:tr h="2721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a:t>
                      </a:r>
                      <a:r>
                        <a:rPr lang="en-US" sz="1100" dirty="0" err="1" smtClean="0"/>
                        <a:t>SiteCollection</a:t>
                      </a:r>
                      <a:r>
                        <a:rPr lang="en-US" sz="1100" dirty="0" smtClean="0"/>
                        <a:t>}</a:t>
                      </a:r>
                    </a:p>
                  </a:txBody>
                  <a:tcPr/>
                </a:tc>
                <a:tc>
                  <a:txBody>
                    <a:bodyPr/>
                    <a:lstStyle/>
                    <a:p>
                      <a:r>
                        <a:rPr lang="en-US" sz="1100" dirty="0" smtClean="0"/>
                        <a:t>URL of the parent site of the current website</a:t>
                      </a:r>
                      <a:endParaRPr lang="en-US" sz="1100" dirty="0"/>
                    </a:p>
                  </a:txBody>
                  <a:tcPr/>
                </a:tc>
              </a:tr>
              <a:tr h="2721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a:t>
                      </a:r>
                      <a:r>
                        <a:rPr lang="en-US" sz="1100" dirty="0" err="1" smtClean="0"/>
                        <a:t>SiteUrl</a:t>
                      </a:r>
                      <a:r>
                        <a:rPr lang="en-US" sz="1100" dirty="0" smtClean="0"/>
                        <a:t>}</a:t>
                      </a:r>
                    </a:p>
                  </a:txBody>
                  <a:tcPr/>
                </a:tc>
                <a:tc>
                  <a:txBody>
                    <a:bodyPr/>
                    <a:lstStyle/>
                    <a:p>
                      <a:r>
                        <a:rPr lang="en-US" sz="1100" dirty="0" smtClean="0"/>
                        <a:t>URL of the current website</a:t>
                      </a:r>
                      <a:endParaRPr lang="en-US" sz="1100" dirty="0"/>
                    </a:p>
                  </a:txBody>
                  <a:tcPr/>
                </a:tc>
              </a:tr>
            </a:tbl>
          </a:graphicData>
        </a:graphic>
      </p:graphicFrame>
    </p:spTree>
    <p:extLst>
      <p:ext uri="{BB962C8B-B14F-4D97-AF65-F5344CB8AC3E}">
        <p14:creationId xmlns:p14="http://schemas.microsoft.com/office/powerpoint/2010/main" val="40031624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Adding </a:t>
            </a:r>
            <a:r>
              <a:rPr lang="en-US" dirty="0" smtClean="0"/>
              <a:t>User Custom </a:t>
            </a:r>
            <a:r>
              <a:rPr lang="en-US" dirty="0" smtClean="0"/>
              <a:t>Actions</a:t>
            </a:r>
            <a:endParaRPr lang="en-US" dirty="0"/>
          </a:p>
        </p:txBody>
      </p:sp>
    </p:spTree>
    <p:extLst>
      <p:ext uri="{BB962C8B-B14F-4D97-AF65-F5344CB8AC3E}">
        <p14:creationId xmlns:p14="http://schemas.microsoft.com/office/powerpoint/2010/main" val="12552352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SharePoint Add-in Model</a:t>
            </a:r>
          </a:p>
          <a:p>
            <a:pPr>
              <a:buFont typeface="Wingdings" panose="05000000000000000000" pitchFamily="2" charset="2"/>
              <a:buChar char="ü"/>
            </a:pPr>
            <a:r>
              <a:rPr lang="en-US" dirty="0"/>
              <a:t>SharePoint-hosted Add-in Architecture</a:t>
            </a:r>
          </a:p>
          <a:p>
            <a:pPr>
              <a:buFont typeface="Wingdings" panose="05000000000000000000" pitchFamily="2" charset="2"/>
              <a:buChar char="ü"/>
            </a:pPr>
            <a:r>
              <a:rPr lang="en-US" dirty="0"/>
              <a:t>User Interface Design Techniques</a:t>
            </a:r>
          </a:p>
          <a:p>
            <a:pPr>
              <a:buFont typeface="Wingdings" panose="05000000000000000000" pitchFamily="2" charset="2"/>
              <a:buChar char="ü"/>
            </a:pPr>
            <a:r>
              <a:rPr lang="en-US" dirty="0"/>
              <a:t>Developing Add-in Parts</a:t>
            </a:r>
          </a:p>
          <a:p>
            <a:pPr>
              <a:buFont typeface="Wingdings" panose="05000000000000000000" pitchFamily="2" charset="2"/>
              <a:buChar char="ü"/>
            </a:pPr>
            <a:r>
              <a:rPr lang="en-US" dirty="0"/>
              <a:t>Adding User Custom Actions</a:t>
            </a:r>
            <a:endParaRPr lang="en-US" dirty="0"/>
          </a:p>
        </p:txBody>
      </p:sp>
    </p:spTree>
    <p:extLst>
      <p:ext uri="{BB962C8B-B14F-4D97-AF65-F5344CB8AC3E}">
        <p14:creationId xmlns:p14="http://schemas.microsoft.com/office/powerpoint/2010/main" val="23124388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What's in a Name?</a:t>
            </a:r>
            <a:endParaRPr lang="en-US" dirty="0"/>
          </a:p>
        </p:txBody>
      </p:sp>
      <p:sp>
        <p:nvSpPr>
          <p:cNvPr id="3" name="Content Placeholder 2"/>
          <p:cNvSpPr>
            <a:spLocks noGrp="1"/>
          </p:cNvSpPr>
          <p:nvPr>
            <p:ph idx="1"/>
          </p:nvPr>
        </p:nvSpPr>
        <p:spPr/>
        <p:txBody>
          <a:bodyPr>
            <a:normAutofit/>
          </a:bodyPr>
          <a:lstStyle/>
          <a:p>
            <a:r>
              <a:rPr lang="en-US" sz="2400" dirty="0" smtClean="0"/>
              <a:t>SharePoint 2013 introduced new development model</a:t>
            </a:r>
          </a:p>
          <a:p>
            <a:pPr lvl="1"/>
            <a:r>
              <a:rPr lang="en-US" sz="2000" dirty="0" smtClean="0"/>
              <a:t>Originally introduced as "SharePoint App Model"</a:t>
            </a:r>
          </a:p>
          <a:p>
            <a:pPr lvl="1"/>
            <a:endParaRPr lang="en-US" sz="2000" dirty="0" smtClean="0"/>
          </a:p>
          <a:p>
            <a:r>
              <a:rPr lang="en-US" sz="2400" dirty="0" smtClean="0"/>
              <a:t>In Q2 of 2015, Microsoft changed the name</a:t>
            </a:r>
          </a:p>
          <a:p>
            <a:pPr lvl="1"/>
            <a:r>
              <a:rPr lang="en-US" sz="2000" dirty="0" smtClean="0"/>
              <a:t>"SharePoint Apps" renamed to "SharePoint Add-ins"</a:t>
            </a:r>
          </a:p>
          <a:p>
            <a:pPr lvl="1"/>
            <a:endParaRPr lang="en-US" sz="2000" dirty="0" smtClean="0"/>
          </a:p>
          <a:p>
            <a:r>
              <a:rPr lang="en-US" sz="2400" dirty="0" smtClean="0"/>
              <a:t>Name change provides a potential source of confusion</a:t>
            </a:r>
          </a:p>
          <a:p>
            <a:pPr lvl="1"/>
            <a:r>
              <a:rPr lang="en-US" sz="2000" dirty="0" smtClean="0"/>
              <a:t>"SharePoint App" and "SharePoint add-in" are the same thing</a:t>
            </a:r>
          </a:p>
          <a:p>
            <a:pPr lvl="1"/>
            <a:r>
              <a:rPr lang="en-US" sz="2000" dirty="0" smtClean="0"/>
              <a:t>Visual Studio still calls them </a:t>
            </a:r>
            <a:r>
              <a:rPr lang="en-US" sz="2000" dirty="0"/>
              <a:t>"SharePoint </a:t>
            </a:r>
            <a:r>
              <a:rPr lang="en-US" sz="2000" dirty="0" smtClean="0"/>
              <a:t>Apps"</a:t>
            </a:r>
          </a:p>
          <a:p>
            <a:pPr lvl="1"/>
            <a:r>
              <a:rPr lang="en-US" sz="2000" dirty="0" smtClean="0"/>
              <a:t>SharePoint UI still calls them </a:t>
            </a:r>
            <a:r>
              <a:rPr lang="en-US" sz="2000" dirty="0"/>
              <a:t>"SharePoint </a:t>
            </a:r>
            <a:r>
              <a:rPr lang="en-US" sz="2000" dirty="0" smtClean="0"/>
              <a:t>Apps" </a:t>
            </a:r>
          </a:p>
        </p:txBody>
      </p:sp>
    </p:spTree>
    <p:extLst>
      <p:ext uri="{BB962C8B-B14F-4D97-AF65-F5344CB8AC3E}">
        <p14:creationId xmlns:p14="http://schemas.microsoft.com/office/powerpoint/2010/main" val="2422417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a:t>
            </a:r>
            <a:r>
              <a:rPr lang="en-US" dirty="0" smtClean="0"/>
              <a:t>Add-in Model </a:t>
            </a:r>
            <a:r>
              <a:rPr lang="en-US" dirty="0" smtClean="0"/>
              <a:t>Overview</a:t>
            </a:r>
            <a:endParaRPr lang="en-US" dirty="0"/>
          </a:p>
        </p:txBody>
      </p:sp>
      <p:sp>
        <p:nvSpPr>
          <p:cNvPr id="3" name="Content Placeholder 2"/>
          <p:cNvSpPr>
            <a:spLocks noGrp="1"/>
          </p:cNvSpPr>
          <p:nvPr>
            <p:ph idx="1"/>
          </p:nvPr>
        </p:nvSpPr>
        <p:spPr/>
        <p:txBody>
          <a:bodyPr/>
          <a:lstStyle/>
          <a:p>
            <a:r>
              <a:rPr lang="en-US" sz="2600" dirty="0" smtClean="0"/>
              <a:t>SharePoint app model based on these assumptions:</a:t>
            </a:r>
          </a:p>
          <a:p>
            <a:pPr lvl="1">
              <a:spcBef>
                <a:spcPts val="600"/>
              </a:spcBef>
              <a:spcAft>
                <a:spcPts val="600"/>
              </a:spcAft>
            </a:pPr>
            <a:r>
              <a:rPr lang="en-US" dirty="0" smtClean="0"/>
              <a:t>Add-ins </a:t>
            </a:r>
            <a:r>
              <a:rPr lang="en-US" dirty="0"/>
              <a:t>supported </a:t>
            </a:r>
            <a:r>
              <a:rPr lang="en-US" dirty="0" smtClean="0"/>
              <a:t>in </a:t>
            </a:r>
            <a:r>
              <a:rPr lang="en-US" dirty="0" smtClean="0"/>
              <a:t>SPO and </a:t>
            </a:r>
            <a:r>
              <a:rPr lang="en-US" dirty="0" smtClean="0"/>
              <a:t>in on-premises farms</a:t>
            </a:r>
          </a:p>
          <a:p>
            <a:pPr lvl="1">
              <a:spcBef>
                <a:spcPts val="600"/>
              </a:spcBef>
              <a:spcAft>
                <a:spcPts val="600"/>
              </a:spcAft>
            </a:pPr>
            <a:r>
              <a:rPr lang="en-US" dirty="0"/>
              <a:t>Add-in code </a:t>
            </a:r>
            <a:r>
              <a:rPr lang="en-US" dirty="0" smtClean="0"/>
              <a:t>never runs in SharePoint host environment</a:t>
            </a:r>
          </a:p>
          <a:p>
            <a:pPr lvl="1">
              <a:spcBef>
                <a:spcPts val="600"/>
              </a:spcBef>
              <a:spcAft>
                <a:spcPts val="600"/>
              </a:spcAft>
            </a:pPr>
            <a:r>
              <a:rPr lang="en-US" dirty="0"/>
              <a:t>Add-in talks </a:t>
            </a:r>
            <a:r>
              <a:rPr lang="en-US" dirty="0" smtClean="0"/>
              <a:t>to SharePoint using Web </a:t>
            </a:r>
            <a:r>
              <a:rPr lang="en-US" dirty="0" smtClean="0"/>
              <a:t>services</a:t>
            </a:r>
            <a:endParaRPr lang="en-US" dirty="0" smtClean="0"/>
          </a:p>
          <a:p>
            <a:pPr lvl="1">
              <a:spcBef>
                <a:spcPts val="600"/>
              </a:spcBef>
              <a:spcAft>
                <a:spcPts val="600"/>
              </a:spcAft>
            </a:pPr>
            <a:r>
              <a:rPr lang="en-US" dirty="0"/>
              <a:t>Add-in is </a:t>
            </a:r>
            <a:r>
              <a:rPr lang="en-US" dirty="0" smtClean="0"/>
              <a:t>authenticated and has established identity</a:t>
            </a:r>
          </a:p>
          <a:p>
            <a:pPr lvl="1">
              <a:spcBef>
                <a:spcPts val="600"/>
              </a:spcBef>
              <a:spcAft>
                <a:spcPts val="600"/>
              </a:spcAft>
            </a:pPr>
            <a:r>
              <a:rPr lang="en-US" dirty="0"/>
              <a:t>Add-in has </a:t>
            </a:r>
            <a:r>
              <a:rPr lang="en-US" dirty="0" smtClean="0"/>
              <a:t>permissions independent of </a:t>
            </a:r>
            <a:r>
              <a:rPr lang="en-US" dirty="0" smtClean="0"/>
              <a:t>current user</a:t>
            </a:r>
            <a:endParaRPr lang="en-US" dirty="0" smtClean="0"/>
          </a:p>
          <a:p>
            <a:pPr lvl="1">
              <a:spcBef>
                <a:spcPts val="600"/>
              </a:spcBef>
              <a:spcAft>
                <a:spcPts val="600"/>
              </a:spcAft>
            </a:pPr>
            <a:r>
              <a:rPr lang="en-US" dirty="0"/>
              <a:t>Add-in deployed </a:t>
            </a:r>
            <a:r>
              <a:rPr lang="en-US" dirty="0" smtClean="0"/>
              <a:t>to catalogs using a publishing scheme</a:t>
            </a:r>
          </a:p>
          <a:p>
            <a:pPr lvl="1">
              <a:spcBef>
                <a:spcPts val="600"/>
              </a:spcBef>
              <a:spcAft>
                <a:spcPts val="600"/>
              </a:spcAft>
            </a:pPr>
            <a:r>
              <a:rPr lang="en-US" dirty="0" smtClean="0"/>
              <a:t>Published </a:t>
            </a:r>
            <a:r>
              <a:rPr lang="en-US" dirty="0"/>
              <a:t>a</a:t>
            </a:r>
            <a:r>
              <a:rPr lang="en-US" dirty="0" smtClean="0"/>
              <a:t>dd-ins </a:t>
            </a:r>
            <a:r>
              <a:rPr lang="en-US" dirty="0" smtClean="0"/>
              <a:t>easier </a:t>
            </a:r>
            <a:r>
              <a:rPr lang="en-US" dirty="0" smtClean="0"/>
              <a:t>to find, install and upgrade</a:t>
            </a:r>
          </a:p>
        </p:txBody>
      </p:sp>
    </p:spTree>
    <p:extLst>
      <p:ext uri="{BB962C8B-B14F-4D97-AF65-F5344CB8AC3E}">
        <p14:creationId xmlns:p14="http://schemas.microsoft.com/office/powerpoint/2010/main" val="30376584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Tenancies</a:t>
            </a:r>
            <a:endParaRPr lang="en-US" dirty="0"/>
          </a:p>
        </p:txBody>
      </p:sp>
      <p:sp>
        <p:nvSpPr>
          <p:cNvPr id="3" name="Content Placeholder 2"/>
          <p:cNvSpPr>
            <a:spLocks noGrp="1"/>
          </p:cNvSpPr>
          <p:nvPr>
            <p:ph idx="1"/>
          </p:nvPr>
        </p:nvSpPr>
        <p:spPr/>
        <p:txBody>
          <a:bodyPr/>
          <a:lstStyle/>
          <a:p>
            <a:r>
              <a:rPr lang="en-US" dirty="0"/>
              <a:t>A </a:t>
            </a:r>
            <a:r>
              <a:rPr lang="en-US" dirty="0" smtClean="0"/>
              <a:t>tenancy is a set </a:t>
            </a:r>
            <a:r>
              <a:rPr lang="en-US" dirty="0"/>
              <a:t>of site collections</a:t>
            </a:r>
          </a:p>
          <a:p>
            <a:pPr lvl="1"/>
            <a:r>
              <a:rPr lang="en-US" dirty="0" smtClean="0"/>
              <a:t>Configured </a:t>
            </a:r>
            <a:r>
              <a:rPr lang="en-US" dirty="0"/>
              <a:t>and administrated as a unit </a:t>
            </a:r>
          </a:p>
          <a:p>
            <a:pPr lvl="1"/>
            <a:r>
              <a:rPr lang="en-US" dirty="0" smtClean="0"/>
              <a:t>Created with administrative site collection </a:t>
            </a:r>
          </a:p>
          <a:p>
            <a:pPr lvl="1"/>
            <a:r>
              <a:rPr lang="en-US" dirty="0" smtClean="0"/>
              <a:t>A scope </a:t>
            </a:r>
            <a:r>
              <a:rPr lang="en-US" dirty="0"/>
              <a:t>for provisioning </a:t>
            </a:r>
            <a:r>
              <a:rPr lang="en-US" dirty="0" smtClean="0"/>
              <a:t>new site collection</a:t>
            </a:r>
            <a:endParaRPr lang="en-US" dirty="0"/>
          </a:p>
          <a:p>
            <a:pPr lvl="1"/>
            <a:r>
              <a:rPr lang="en-US" dirty="0" smtClean="0"/>
              <a:t>Central </a:t>
            </a:r>
            <a:r>
              <a:rPr lang="en-US" dirty="0"/>
              <a:t>concept </a:t>
            </a:r>
            <a:r>
              <a:rPr lang="en-US" dirty="0" smtClean="0"/>
              <a:t>to site management </a:t>
            </a:r>
            <a:r>
              <a:rPr lang="en-US" dirty="0"/>
              <a:t>in Office 365 </a:t>
            </a:r>
            <a:endParaRPr lang="en-US" dirty="0" smtClean="0"/>
          </a:p>
          <a:p>
            <a:pPr lvl="1"/>
            <a:r>
              <a:rPr lang="en-US" dirty="0" smtClean="0"/>
              <a:t>A requirement for installing SharePoint apps</a:t>
            </a:r>
            <a:endParaRPr lang="en-US" dirty="0"/>
          </a:p>
          <a:p>
            <a:pPr marL="347662" lvl="1" indent="0">
              <a:buNone/>
            </a:pPr>
            <a:endParaRPr lang="en-US" dirty="0"/>
          </a:p>
          <a:p>
            <a:r>
              <a:rPr lang="en-US" dirty="0" smtClean="0"/>
              <a:t>What about tenancies </a:t>
            </a:r>
            <a:r>
              <a:rPr lang="en-US" dirty="0"/>
              <a:t>in </a:t>
            </a:r>
            <a:r>
              <a:rPr lang="en-US" dirty="0" smtClean="0"/>
              <a:t>on-premises farms</a:t>
            </a:r>
            <a:r>
              <a:rPr lang="en-US" dirty="0"/>
              <a:t>?</a:t>
            </a:r>
          </a:p>
          <a:p>
            <a:pPr lvl="1"/>
            <a:r>
              <a:rPr lang="en-US" dirty="0" smtClean="0"/>
              <a:t>Most farms do not have explicitly created tenancies</a:t>
            </a:r>
          </a:p>
          <a:p>
            <a:pPr lvl="1"/>
            <a:r>
              <a:rPr lang="en-US" dirty="0" smtClean="0"/>
              <a:t>To add support for SharePoint apps, on-premises farm can be configured with a farm-wide default tenancy</a:t>
            </a:r>
          </a:p>
        </p:txBody>
      </p:sp>
    </p:spTree>
    <p:extLst>
      <p:ext uri="{BB962C8B-B14F-4D97-AF65-F5344CB8AC3E}">
        <p14:creationId xmlns:p14="http://schemas.microsoft.com/office/powerpoint/2010/main" val="32651953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Application Support for </a:t>
            </a:r>
            <a:r>
              <a:rPr lang="en-US" dirty="0" smtClean="0"/>
              <a:t>Add-ins</a:t>
            </a:r>
            <a:endParaRPr lang="en-US" dirty="0"/>
          </a:p>
        </p:txBody>
      </p:sp>
      <p:sp>
        <p:nvSpPr>
          <p:cNvPr id="3" name="Content Placeholder 2"/>
          <p:cNvSpPr>
            <a:spLocks noGrp="1"/>
          </p:cNvSpPr>
          <p:nvPr>
            <p:ph idx="1"/>
          </p:nvPr>
        </p:nvSpPr>
        <p:spPr/>
        <p:txBody>
          <a:bodyPr>
            <a:normAutofit/>
          </a:bodyPr>
          <a:lstStyle/>
          <a:p>
            <a:r>
              <a:rPr lang="en-US" sz="2400" dirty="0" smtClean="0"/>
              <a:t>App support requires two service applications</a:t>
            </a:r>
          </a:p>
          <a:p>
            <a:pPr lvl="1"/>
            <a:r>
              <a:rPr lang="en-US" sz="2000" dirty="0" smtClean="0"/>
              <a:t>App Management Service</a:t>
            </a:r>
          </a:p>
          <a:p>
            <a:pPr lvl="1"/>
            <a:r>
              <a:rPr lang="en-US" sz="2000" dirty="0" smtClean="0"/>
              <a:t>Site Subscription Management Service</a:t>
            </a:r>
          </a:p>
          <a:p>
            <a:endParaRPr lang="en-US" dirty="0" smtClean="0"/>
          </a:p>
          <a:p>
            <a:endParaRPr lang="en-US" sz="2400" dirty="0" smtClean="0"/>
          </a:p>
          <a:p>
            <a:endParaRPr lang="en-US" dirty="0" smtClean="0"/>
          </a:p>
          <a:p>
            <a:pPr lvl="1"/>
            <a:endParaRPr lang="en-US" sz="2000" dirty="0" smtClean="0"/>
          </a:p>
          <a:p>
            <a:endParaRPr lang="en-US" sz="2400" dirty="0" smtClean="0"/>
          </a:p>
          <a:p>
            <a:endParaRPr lang="en-US" sz="2400" dirty="0" smtClean="0"/>
          </a:p>
          <a:p>
            <a:endParaRPr lang="en-US" sz="2400" dirty="0" smtClean="0"/>
          </a:p>
          <a:p>
            <a:pPr lvl="1"/>
            <a:r>
              <a:rPr lang="en-US" sz="1800" dirty="0" smtClean="0"/>
              <a:t>These services must be created in on-premises farms to support </a:t>
            </a:r>
            <a:r>
              <a:rPr lang="en-US" sz="1800" dirty="0" smtClean="0"/>
              <a:t>add-ins</a:t>
            </a:r>
            <a:endParaRPr lang="en-US" sz="1800" dirty="0"/>
          </a:p>
        </p:txBody>
      </p:sp>
      <p:pic>
        <p:nvPicPr>
          <p:cNvPr id="4" name="Picture 3"/>
          <p:cNvPicPr>
            <a:picLocks noChangeAspect="1"/>
          </p:cNvPicPr>
          <p:nvPr/>
        </p:nvPicPr>
        <p:blipFill>
          <a:blip r:embed="rId3"/>
          <a:stretch>
            <a:fillRect/>
          </a:stretch>
        </p:blipFill>
        <p:spPr>
          <a:xfrm>
            <a:off x="1066800" y="2819400"/>
            <a:ext cx="5257800" cy="291126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271770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 Installation </a:t>
            </a:r>
            <a:r>
              <a:rPr lang="en-US" dirty="0" smtClean="0"/>
              <a:t>Scopes</a:t>
            </a:r>
            <a:endParaRPr lang="en-US" dirty="0"/>
          </a:p>
        </p:txBody>
      </p:sp>
      <p:sp>
        <p:nvSpPr>
          <p:cNvPr id="3" name="Content Placeholder 2"/>
          <p:cNvSpPr>
            <a:spLocks noGrp="1"/>
          </p:cNvSpPr>
          <p:nvPr>
            <p:ph idx="1"/>
          </p:nvPr>
        </p:nvSpPr>
        <p:spPr/>
        <p:txBody>
          <a:bodyPr>
            <a:normAutofit lnSpcReduction="10000"/>
          </a:bodyPr>
          <a:lstStyle/>
          <a:p>
            <a:r>
              <a:rPr lang="en-US" sz="2400" dirty="0" smtClean="0"/>
              <a:t>Site-scoped Installation</a:t>
            </a:r>
          </a:p>
          <a:p>
            <a:pPr lvl="1"/>
            <a:r>
              <a:rPr lang="en-US" sz="2000" dirty="0" smtClean="0"/>
              <a:t>Add-in installed </a:t>
            </a:r>
            <a:r>
              <a:rPr lang="en-US" sz="2000" dirty="0" smtClean="0"/>
              <a:t>in </a:t>
            </a:r>
            <a:r>
              <a:rPr lang="en-US" sz="2000" dirty="0" smtClean="0"/>
              <a:t>SharePoint </a:t>
            </a:r>
            <a:r>
              <a:rPr lang="en-US" sz="2000" dirty="0" smtClean="0"/>
              <a:t>site which becomes </a:t>
            </a:r>
            <a:r>
              <a:rPr lang="en-US" sz="2000" b="1" dirty="0" smtClean="0"/>
              <a:t>host web</a:t>
            </a:r>
          </a:p>
          <a:p>
            <a:pPr lvl="1"/>
            <a:r>
              <a:rPr lang="en-US" sz="2000" dirty="0" smtClean="0"/>
              <a:t>Add-in can </a:t>
            </a:r>
            <a:r>
              <a:rPr lang="en-US" sz="2000" dirty="0" smtClean="0"/>
              <a:t>be installed multiple times across site collections</a:t>
            </a:r>
          </a:p>
          <a:p>
            <a:pPr lvl="1"/>
            <a:r>
              <a:rPr lang="en-US" sz="2000" dirty="0" smtClean="0"/>
              <a:t>Each installed instance of an </a:t>
            </a:r>
            <a:r>
              <a:rPr lang="en-US" sz="2000" dirty="0" smtClean="0"/>
              <a:t>add-in gets its </a:t>
            </a:r>
            <a:r>
              <a:rPr lang="en-US" sz="2000" dirty="0" smtClean="0"/>
              <a:t>own app web</a:t>
            </a:r>
            <a:endParaRPr lang="en-US" sz="2000" dirty="0"/>
          </a:p>
          <a:p>
            <a:pPr lvl="1"/>
            <a:endParaRPr lang="en-US" sz="2000" dirty="0" smtClean="0"/>
          </a:p>
          <a:p>
            <a:pPr lvl="1"/>
            <a:endParaRPr lang="en-US" sz="2000" dirty="0" smtClean="0"/>
          </a:p>
          <a:p>
            <a:pPr lvl="1"/>
            <a:endParaRPr lang="en-US" sz="2000" dirty="0"/>
          </a:p>
          <a:p>
            <a:pPr lvl="1"/>
            <a:endParaRPr lang="en-US" sz="2000" dirty="0" smtClean="0"/>
          </a:p>
          <a:p>
            <a:pPr lvl="1"/>
            <a:endParaRPr lang="en-US" sz="2000" dirty="0"/>
          </a:p>
          <a:p>
            <a:r>
              <a:rPr lang="en-US" sz="2400" dirty="0" smtClean="0"/>
              <a:t>Tenancy-scoped Installation</a:t>
            </a:r>
          </a:p>
          <a:p>
            <a:pPr lvl="1"/>
            <a:r>
              <a:rPr lang="en-US" sz="2000" dirty="0" smtClean="0"/>
              <a:t>Provides centralized approach to </a:t>
            </a:r>
            <a:r>
              <a:rPr lang="en-US" sz="2000" dirty="0"/>
              <a:t>app </a:t>
            </a:r>
            <a:r>
              <a:rPr lang="en-US" sz="2000" dirty="0" smtClean="0"/>
              <a:t>deployment &amp; management</a:t>
            </a:r>
          </a:p>
          <a:p>
            <a:pPr lvl="1"/>
            <a:r>
              <a:rPr lang="en-US" sz="2000" dirty="0" smtClean="0"/>
              <a:t>Requires app to first be installed in an app catalog site</a:t>
            </a:r>
          </a:p>
          <a:p>
            <a:pPr lvl="1"/>
            <a:r>
              <a:rPr lang="en-US" sz="2000" dirty="0" smtClean="0"/>
              <a:t>Once installed, the app is then configured </a:t>
            </a:r>
            <a:r>
              <a:rPr lang="en-US" sz="2000" dirty="0"/>
              <a:t>for use </a:t>
            </a:r>
            <a:r>
              <a:rPr lang="en-US" sz="2000" dirty="0" smtClean="0"/>
              <a:t>multiple sites</a:t>
            </a:r>
            <a:endParaRPr lang="en-US" sz="2000" dirty="0"/>
          </a:p>
          <a:p>
            <a:pPr lvl="1"/>
            <a:r>
              <a:rPr lang="en-US" sz="2000" dirty="0" smtClean="0"/>
              <a:t>Tenancy install scoped to web application in on-premises farms</a:t>
            </a:r>
          </a:p>
        </p:txBody>
      </p:sp>
      <p:pic>
        <p:nvPicPr>
          <p:cNvPr id="4" name="Picture 3"/>
          <p:cNvPicPr>
            <a:picLocks noChangeAspect="1"/>
          </p:cNvPicPr>
          <p:nvPr/>
        </p:nvPicPr>
        <p:blipFill>
          <a:blip r:embed="rId3"/>
          <a:stretch>
            <a:fillRect/>
          </a:stretch>
        </p:blipFill>
        <p:spPr>
          <a:xfrm>
            <a:off x="1476568" y="3164711"/>
            <a:ext cx="2729207" cy="1139819"/>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4"/>
          <a:stretch>
            <a:fillRect/>
          </a:stretch>
        </p:blipFill>
        <p:spPr>
          <a:xfrm>
            <a:off x="5257800" y="3164711"/>
            <a:ext cx="2832262" cy="147484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406416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Hosting Options for SharePoint </a:t>
            </a:r>
            <a:r>
              <a:rPr lang="en-US" dirty="0" smtClean="0"/>
              <a:t>Add-ins</a:t>
            </a:r>
            <a:endParaRPr lang="en-US" dirty="0"/>
          </a:p>
        </p:txBody>
      </p:sp>
      <p:sp>
        <p:nvSpPr>
          <p:cNvPr id="3" name="Content Placeholder 2"/>
          <p:cNvSpPr>
            <a:spLocks noGrp="1"/>
          </p:cNvSpPr>
          <p:nvPr>
            <p:ph idx="1"/>
          </p:nvPr>
        </p:nvSpPr>
        <p:spPr/>
        <p:txBody>
          <a:bodyPr/>
          <a:lstStyle/>
          <a:p>
            <a:r>
              <a:rPr lang="en-US" dirty="0" smtClean="0"/>
              <a:t>SharePoint-Hosted </a:t>
            </a:r>
            <a:r>
              <a:rPr lang="en-US" dirty="0" smtClean="0"/>
              <a:t>Add-ins</a:t>
            </a:r>
            <a:endParaRPr lang="en-US" dirty="0" smtClean="0"/>
          </a:p>
          <a:p>
            <a:pPr lvl="1"/>
            <a:r>
              <a:rPr lang="en-US" dirty="0" smtClean="0"/>
              <a:t>App resources added to SharePoint host</a:t>
            </a:r>
          </a:p>
          <a:p>
            <a:pPr lvl="1"/>
            <a:r>
              <a:rPr lang="en-US" dirty="0" smtClean="0"/>
              <a:t>Stored in child site known as </a:t>
            </a:r>
            <a:r>
              <a:rPr lang="en-US" b="1" dirty="0" smtClean="0"/>
              <a:t>app web</a:t>
            </a:r>
          </a:p>
          <a:p>
            <a:pPr lvl="1"/>
            <a:r>
              <a:rPr lang="en-US" dirty="0" smtClean="0"/>
              <a:t>Add-in can </a:t>
            </a:r>
            <a:r>
              <a:rPr lang="en-US" dirty="0" smtClean="0"/>
              <a:t>have </a:t>
            </a:r>
            <a:r>
              <a:rPr lang="en-US" dirty="0" smtClean="0"/>
              <a:t>only client-side </a:t>
            </a:r>
            <a:r>
              <a:rPr lang="en-US" dirty="0" smtClean="0"/>
              <a:t>code</a:t>
            </a:r>
          </a:p>
          <a:p>
            <a:pPr lvl="1"/>
            <a:r>
              <a:rPr lang="en-US" dirty="0" smtClean="0"/>
              <a:t>Add-in cannot </a:t>
            </a:r>
            <a:r>
              <a:rPr lang="en-US" dirty="0" smtClean="0"/>
              <a:t>have server-side code</a:t>
            </a:r>
          </a:p>
          <a:p>
            <a:pPr lvl="1"/>
            <a:endParaRPr lang="en-US" dirty="0" smtClean="0"/>
          </a:p>
          <a:p>
            <a:r>
              <a:rPr lang="en-US" dirty="0" smtClean="0"/>
              <a:t>Provider-Hosted </a:t>
            </a:r>
            <a:r>
              <a:rPr lang="en-US" dirty="0" smtClean="0"/>
              <a:t>Add-ins</a:t>
            </a:r>
            <a:endParaRPr lang="en-US" dirty="0" smtClean="0"/>
          </a:p>
          <a:p>
            <a:pPr lvl="1"/>
            <a:r>
              <a:rPr lang="en-US" dirty="0" smtClean="0"/>
              <a:t>Add-in pages deployed to remote </a:t>
            </a:r>
            <a:r>
              <a:rPr lang="en-US" dirty="0" smtClean="0"/>
              <a:t>server</a:t>
            </a:r>
          </a:p>
          <a:p>
            <a:pPr lvl="1"/>
            <a:r>
              <a:rPr lang="en-US" dirty="0" smtClean="0"/>
              <a:t>Remote site known as </a:t>
            </a:r>
            <a:r>
              <a:rPr lang="en-US" b="1" dirty="0" smtClean="0"/>
              <a:t>remote web</a:t>
            </a:r>
          </a:p>
          <a:p>
            <a:pPr lvl="1"/>
            <a:r>
              <a:rPr lang="en-US" dirty="0" smtClean="0"/>
              <a:t>Add-in can </a:t>
            </a:r>
            <a:r>
              <a:rPr lang="en-US" dirty="0" smtClean="0"/>
              <a:t>have client-side code</a:t>
            </a:r>
          </a:p>
          <a:p>
            <a:pPr lvl="1"/>
            <a:r>
              <a:rPr lang="en-US" dirty="0" smtClean="0"/>
              <a:t>Add-in can </a:t>
            </a:r>
            <a:r>
              <a:rPr lang="en-US" dirty="0" smtClean="0"/>
              <a:t>have server-side </a:t>
            </a:r>
            <a:r>
              <a:rPr lang="en-US" dirty="0" smtClean="0"/>
              <a:t>.NET </a:t>
            </a:r>
            <a:r>
              <a:rPr lang="en-US" dirty="0" smtClean="0"/>
              <a:t>code</a:t>
            </a:r>
            <a:endParaRPr lang="en-US" dirty="0" smtClean="0"/>
          </a:p>
        </p:txBody>
      </p:sp>
      <p:pic>
        <p:nvPicPr>
          <p:cNvPr id="4" name="Picture 3"/>
          <p:cNvPicPr>
            <a:picLocks noChangeAspect="1"/>
          </p:cNvPicPr>
          <p:nvPr/>
        </p:nvPicPr>
        <p:blipFill>
          <a:blip r:embed="rId3"/>
          <a:stretch>
            <a:fillRect/>
          </a:stretch>
        </p:blipFill>
        <p:spPr>
          <a:xfrm>
            <a:off x="6934201" y="1219200"/>
            <a:ext cx="1729289" cy="2560753"/>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4"/>
          <a:stretch>
            <a:fillRect/>
          </a:stretch>
        </p:blipFill>
        <p:spPr>
          <a:xfrm>
            <a:off x="6934200" y="4134175"/>
            <a:ext cx="1718404" cy="247787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54039987"/>
      </p:ext>
    </p:extLst>
  </p:cSld>
  <p:clrMapOvr>
    <a:masterClrMapping/>
  </p:clrMapOvr>
  <p:timing>
    <p:tnLst>
      <p:par>
        <p:cTn id="1" dur="indefinite" restart="never" nodeType="tmRoot"/>
      </p:par>
    </p:tnLst>
  </p:timing>
</p:sld>
</file>

<file path=ppt/theme/theme1.xml><?xml version="1.0" encoding="utf-8"?>
<a:theme xmlns:a="http://schemas.openxmlformats.org/drawingml/2006/main" name="CPT Course Modul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4.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2.xml><?xml version="1.0" encoding="utf-8"?>
<ds:datastoreItem xmlns:ds="http://schemas.openxmlformats.org/officeDocument/2006/customXml" ds:itemID="{E31B5E98-6A59-4EC7-A18B-B162600408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4.xml><?xml version="1.0" encoding="utf-8"?>
<ds:datastoreItem xmlns:ds="http://schemas.openxmlformats.org/officeDocument/2006/customXml" ds:itemID="{A5547237-B119-45CA-BEFC-A2DA2BDB03E7}">
  <ds:schemaRefs>
    <ds:schemaRef ds:uri="http://purl.org/dc/terms/"/>
    <ds:schemaRef ds:uri="http://schemas.microsoft.com/office/2006/documentManagement/types"/>
    <ds:schemaRef ds:uri="http://www.w3.org/XML/1998/namespace"/>
    <ds:schemaRef ds:uri="http://purl.org/dc/dcmitype/"/>
    <ds:schemaRef ds:uri="http://purl.org/dc/elements/1.1/"/>
    <ds:schemaRef ds:uri="http://schemas.microsoft.com/office/2006/metadata/properties"/>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CPT Course Module</Template>
  <TotalTime>4172</TotalTime>
  <Words>4307</Words>
  <Application>Microsoft Office PowerPoint</Application>
  <PresentationFormat>On-screen Show (4:3)</PresentationFormat>
  <Paragraphs>376</Paragraphs>
  <Slides>36</Slides>
  <Notes>27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Arial</vt:lpstr>
      <vt:lpstr>Arial Black</vt:lpstr>
      <vt:lpstr>Calibri</vt:lpstr>
      <vt:lpstr>Consolas</vt:lpstr>
      <vt:lpstr>Courier New</vt:lpstr>
      <vt:lpstr>Lucida Console</vt:lpstr>
      <vt:lpstr>Times New Roman</vt:lpstr>
      <vt:lpstr>Wingdings</vt:lpstr>
      <vt:lpstr>CPT Course Module</vt:lpstr>
      <vt:lpstr>Developing SharePoint-hosted Add-ins</vt:lpstr>
      <vt:lpstr>Agenda</vt:lpstr>
      <vt:lpstr>Pain Points with SharePoint Solutions</vt:lpstr>
      <vt:lpstr>What's in a Name?</vt:lpstr>
      <vt:lpstr>SharePoint Add-in Model Overview</vt:lpstr>
      <vt:lpstr>SharePoint Tenancies</vt:lpstr>
      <vt:lpstr>Service Application Support for Add-ins</vt:lpstr>
      <vt:lpstr>Add-in Installation Scopes</vt:lpstr>
      <vt:lpstr>Hosting Options for SharePoint Add-ins</vt:lpstr>
      <vt:lpstr>Autohosted App Support Discontinued</vt:lpstr>
      <vt:lpstr>Add-in Start Page</vt:lpstr>
      <vt:lpstr>User Experience with SharePoint Add-ins</vt:lpstr>
      <vt:lpstr>Working with Add-ins from the Business User Perspective</vt:lpstr>
      <vt:lpstr>Developer Sites</vt:lpstr>
      <vt:lpstr>Creating a Developer Site</vt:lpstr>
      <vt:lpstr>Agenda</vt:lpstr>
      <vt:lpstr>SharePoint-hosted Add-in Architecture</vt:lpstr>
      <vt:lpstr>App Web</vt:lpstr>
      <vt:lpstr>App Web Hosting Domain</vt:lpstr>
      <vt:lpstr>Start Page URL</vt:lpstr>
      <vt:lpstr>{StandardTokens}</vt:lpstr>
      <vt:lpstr>Agenda</vt:lpstr>
      <vt:lpstr>SharePoint Add-in User Interface Design</vt:lpstr>
      <vt:lpstr>Modules in a SharePoint-Hosted Add-in</vt:lpstr>
      <vt:lpstr>App.master</vt:lpstr>
      <vt:lpstr>Multi-page Add-in with Custom Master Pages</vt:lpstr>
      <vt:lpstr>Single Page App (SPA) Model</vt:lpstr>
      <vt:lpstr>Creating a Single Page App</vt:lpstr>
      <vt:lpstr>Agenda</vt:lpstr>
      <vt:lpstr>Creating Add-in Parts Using Client Web Parts</vt:lpstr>
      <vt:lpstr>Developing Add-in Parts</vt:lpstr>
      <vt:lpstr>Agenda</vt:lpstr>
      <vt:lpstr>Creating User Custom Actions</vt:lpstr>
      <vt:lpstr>URL Tokens for User Custom Actions</vt:lpstr>
      <vt:lpstr>Adding User Custom Actions</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SharePoint-hosted Add-ins</dc:title>
  <dc:creator>Windows User</dc:creator>
  <cp:lastModifiedBy>Ted Pattison</cp:lastModifiedBy>
  <cp:revision>126</cp:revision>
  <dcterms:created xsi:type="dcterms:W3CDTF">2012-07-07T16:17:22Z</dcterms:created>
  <dcterms:modified xsi:type="dcterms:W3CDTF">2015-10-05T14:32:04Z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