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1"/>
  </p:notesMasterIdLst>
  <p:handoutMasterIdLst>
    <p:handoutMasterId r:id="rId52"/>
  </p:handoutMasterIdLst>
  <p:sldIdLst>
    <p:sldId id="279" r:id="rId6"/>
    <p:sldId id="344" r:id="rId7"/>
    <p:sldId id="363" r:id="rId8"/>
    <p:sldId id="364" r:id="rId9"/>
    <p:sldId id="365" r:id="rId10"/>
    <p:sldId id="366" r:id="rId11"/>
    <p:sldId id="367" r:id="rId12"/>
    <p:sldId id="368" r:id="rId13"/>
    <p:sldId id="369" r:id="rId14"/>
    <p:sldId id="370" r:id="rId15"/>
    <p:sldId id="371" r:id="rId16"/>
    <p:sldId id="372" r:id="rId17"/>
    <p:sldId id="362" r:id="rId18"/>
    <p:sldId id="352" r:id="rId19"/>
    <p:sldId id="354" r:id="rId20"/>
    <p:sldId id="353" r:id="rId21"/>
    <p:sldId id="355" r:id="rId22"/>
    <p:sldId id="356" r:id="rId23"/>
    <p:sldId id="358" r:id="rId24"/>
    <p:sldId id="357" r:id="rId25"/>
    <p:sldId id="359" r:id="rId26"/>
    <p:sldId id="361" r:id="rId27"/>
    <p:sldId id="342" r:id="rId28"/>
    <p:sldId id="325" r:id="rId29"/>
    <p:sldId id="326" r:id="rId30"/>
    <p:sldId id="327" r:id="rId31"/>
    <p:sldId id="328" r:id="rId32"/>
    <p:sldId id="330" r:id="rId33"/>
    <p:sldId id="331" r:id="rId34"/>
    <p:sldId id="332" r:id="rId35"/>
    <p:sldId id="346" r:id="rId36"/>
    <p:sldId id="333" r:id="rId37"/>
    <p:sldId id="345" r:id="rId38"/>
    <p:sldId id="347" r:id="rId39"/>
    <p:sldId id="334" r:id="rId40"/>
    <p:sldId id="335" r:id="rId41"/>
    <p:sldId id="349" r:id="rId42"/>
    <p:sldId id="336" r:id="rId43"/>
    <p:sldId id="337" r:id="rId44"/>
    <p:sldId id="338" r:id="rId45"/>
    <p:sldId id="339" r:id="rId46"/>
    <p:sldId id="340" r:id="rId47"/>
    <p:sldId id="341" r:id="rId48"/>
    <p:sldId id="314" r:id="rId49"/>
    <p:sldId id="348" r:id="rId5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1E"/>
    <a:srgbClr val="800000"/>
    <a:srgbClr val="33CC33"/>
    <a:srgbClr val="FFFFCC"/>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51937" autoAdjust="0"/>
  </p:normalViewPr>
  <p:slideViewPr>
    <p:cSldViewPr>
      <p:cViewPr varScale="1">
        <p:scale>
          <a:sx n="43" d="100"/>
          <a:sy n="43" d="100"/>
        </p:scale>
        <p:origin x="2362" y="38"/>
      </p:cViewPr>
      <p:guideLst>
        <p:guide orient="horz" pos="2160"/>
        <p:guide pos="2880"/>
      </p:guideLst>
    </p:cSldViewPr>
  </p:slideViewPr>
  <p:notesTextViewPr>
    <p:cViewPr>
      <p:scale>
        <a:sx n="200" d="100"/>
        <a:sy n="200" d="100"/>
      </p:scale>
      <p:origin x="0" y="0"/>
    </p:cViewPr>
  </p:notesTextViewPr>
  <p:sorterViewPr>
    <p:cViewPr varScale="1">
      <p:scale>
        <a:sx n="100" d="100"/>
        <a:sy n="100" d="100"/>
      </p:scale>
      <p:origin x="0" y="0"/>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This module begins with a quick primer on the fundamentals of REST and the OData protocol. Next, the module examines the architecture and the functionality of the SharePoint REST API provided by SharePoint Online. Students will learn how to formulate REST URIs which target SharePoint objects such as sites, lists and list items and how to execute asynchronous REST API calls using the jQuery library. The module steps through how to use the SharePoint REST API to implement the full range of CRUD behavior in a SharePoint-hosted add-in by creating, reading, updating and deleting items in a SharePoint list. The module demonstrates how to implement paging with SharePoint list items using skip tokens returned by the SharePoint REST API. Students will also learn advanced OData programming techniques in SharePoint Online for dealing with the request digest and using verbose metadata and </a:t>
            </a:r>
            <a:r>
              <a:rPr lang="en-US" dirty="0" err="1" smtClean="0">
                <a:effectLst/>
              </a:rPr>
              <a:t>eTags</a:t>
            </a:r>
            <a:r>
              <a:rPr lang="en-US" dirty="0" smtClean="0">
                <a:effectLst/>
              </a:rPr>
              <a:t> to implement optimistic concurrency when performing updates.</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sz="2800" dirty="0" smtClean="0"/>
          </a:p>
          <a:p>
            <a:r>
              <a:rPr lang="en-US" sz="2800" dirty="0" smtClean="0"/>
              <a:t>In SharePoint 2013 the </a:t>
            </a:r>
            <a:r>
              <a:rPr lang="en-US" dirty="0" smtClean="0"/>
              <a:t>Service root URI contains the URI to the target SharePoint</a:t>
            </a:r>
            <a:r>
              <a:rPr lang="en-US" baseline="0" dirty="0" smtClean="0"/>
              <a:t> site and then the relative path to the </a:t>
            </a:r>
            <a:r>
              <a:rPr lang="en-US" b="1" baseline="0" dirty="0" smtClean="0"/>
              <a:t>client.svc </a:t>
            </a:r>
            <a:r>
              <a:rPr lang="en-US" baseline="0" dirty="0" smtClean="0"/>
              <a:t>entry point inside the </a:t>
            </a:r>
            <a:r>
              <a:rPr lang="en-US" b="1" baseline="0" dirty="0" smtClean="0"/>
              <a:t>_</a:t>
            </a:r>
            <a:r>
              <a:rPr lang="en-US" b="1" baseline="0" dirty="0" err="1" smtClean="0"/>
              <a:t>vti_bin</a:t>
            </a:r>
            <a:r>
              <a:rPr lang="en-US" b="1" baseline="0" dirty="0" smtClean="0"/>
              <a:t> </a:t>
            </a:r>
            <a:r>
              <a:rPr lang="en-US" baseline="0" dirty="0" smtClean="0"/>
              <a:t>virtual directory. After that you add the resource path to specify an object such as a site or list. Here's an example of a resource path for the current site.</a:t>
            </a:r>
          </a:p>
          <a:p>
            <a:endParaRPr lang="en-US" baseline="0" dirty="0" smtClean="0"/>
          </a:p>
          <a:p>
            <a:pPr marL="171450" indent="-171450">
              <a:buFont typeface="Arial" panose="020B0604020202020204" pitchFamily="34" charset="0"/>
              <a:buChar char="•"/>
            </a:pPr>
            <a:r>
              <a:rPr lang="en-US" sz="900" dirty="0" smtClean="0">
                <a:latin typeface="Courier New" pitchFamily="49" charset="0"/>
                <a:cs typeface="Courier New" pitchFamily="49" charset="0"/>
              </a:rPr>
              <a:t>http://wingtipserver/</a:t>
            </a:r>
            <a:r>
              <a:rPr lang="en-US" sz="900" b="1" dirty="0" smtClean="0">
                <a:solidFill>
                  <a:schemeClr val="accent2">
                    <a:lumMod val="50000"/>
                  </a:schemeClr>
                </a:solidFill>
                <a:latin typeface="Courier New" pitchFamily="49" charset="0"/>
                <a:cs typeface="Courier New" pitchFamily="49" charset="0"/>
              </a:rPr>
              <a:t>_vti_bin/client.svc</a:t>
            </a:r>
            <a:r>
              <a:rPr lang="en-US" sz="900" dirty="0" smtClean="0">
                <a:latin typeface="Courier New" pitchFamily="49" charset="0"/>
                <a:cs typeface="Courier New" pitchFamily="49" charset="0"/>
              </a:rPr>
              <a:t>/web</a:t>
            </a:r>
            <a:endParaRPr lang="en-US" dirty="0" smtClean="0"/>
          </a:p>
          <a:p>
            <a:endParaRPr lang="en-US" sz="2800" dirty="0" smtClean="0"/>
          </a:p>
          <a:p>
            <a:r>
              <a:rPr lang="en-US" sz="2800" dirty="0" smtClean="0"/>
              <a:t>SharePoint</a:t>
            </a:r>
            <a:r>
              <a:rPr lang="en-US" sz="2800" baseline="0" dirty="0" smtClean="0"/>
              <a:t> 2013 allows </a:t>
            </a:r>
            <a:r>
              <a:rPr lang="en-US" sz="2800" dirty="0" smtClean="0"/>
              <a:t>REST URLs can go through the </a:t>
            </a:r>
            <a:r>
              <a:rPr lang="en-US" sz="2800" b="1" dirty="0" smtClean="0"/>
              <a:t>_</a:t>
            </a:r>
            <a:r>
              <a:rPr lang="en-US" sz="2800" b="1" dirty="0" err="1" smtClean="0"/>
              <a:t>api</a:t>
            </a:r>
            <a:r>
              <a:rPr lang="en-US" sz="2800" b="1" dirty="0" smtClean="0"/>
              <a:t> </a:t>
            </a:r>
            <a:r>
              <a:rPr lang="en-US" sz="2800" dirty="0" smtClean="0"/>
              <a:t>folder which cleans up the look of the </a:t>
            </a:r>
            <a:r>
              <a:rPr lang="en-US" sz="2400" dirty="0" smtClean="0"/>
              <a:t>URLs that need to be built and removes client.svc file name from URL. The URL below is equivalent to the one above and should be preferred.</a:t>
            </a:r>
          </a:p>
          <a:p>
            <a:endParaRPr lang="en-US" sz="2400" dirty="0" smtClean="0"/>
          </a:p>
          <a:p>
            <a:pPr marL="342900" indent="-342900">
              <a:buFont typeface="Arial" panose="020B0604020202020204" pitchFamily="34" charset="0"/>
              <a:buChar char="•"/>
            </a:pPr>
            <a:r>
              <a:rPr lang="en-US" sz="2400" dirty="0" smtClean="0">
                <a:latin typeface="Courier New" pitchFamily="49" charset="0"/>
                <a:cs typeface="Courier New" pitchFamily="49" charset="0"/>
              </a:rPr>
              <a:t>http://wingtipserver/</a:t>
            </a:r>
            <a:r>
              <a:rPr lang="en-US" sz="2400" b="1" dirty="0" smtClean="0">
                <a:solidFill>
                  <a:schemeClr val="accent2">
                    <a:lumMod val="50000"/>
                  </a:schemeClr>
                </a:solidFill>
                <a:latin typeface="Courier New" pitchFamily="49" charset="0"/>
                <a:cs typeface="Courier New" pitchFamily="49" charset="0"/>
              </a:rPr>
              <a:t>_api</a:t>
            </a:r>
            <a:r>
              <a:rPr lang="en-US" sz="2400" dirty="0" smtClean="0">
                <a:latin typeface="Courier New" pitchFamily="49" charset="0"/>
                <a:cs typeface="Courier New" pitchFamily="49" charset="0"/>
              </a:rPr>
              <a:t>/web</a:t>
            </a:r>
            <a:endParaRPr lang="en-US" sz="2400" dirty="0" smtClean="0"/>
          </a:p>
        </p:txBody>
      </p:sp>
    </p:spTree>
    <p:extLst>
      <p:ext uri="{BB962C8B-B14F-4D97-AF65-F5344CB8AC3E}">
        <p14:creationId xmlns:p14="http://schemas.microsoft.com/office/powerpoint/2010/main" val="3232038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dirty="0" smtClean="0"/>
              <a:t>The collection of lists for</a:t>
            </a:r>
            <a:r>
              <a:rPr lang="en-US" baseline="0" dirty="0" smtClean="0"/>
              <a:t> the current site: </a:t>
            </a:r>
            <a:r>
              <a:rPr lang="en-US" b="1" baseline="0" dirty="0" smtClean="0"/>
              <a:t>/</a:t>
            </a:r>
            <a:r>
              <a:rPr lang="en-US" sz="2000" b="1" dirty="0" smtClean="0">
                <a:latin typeface="Lucida Console" pitchFamily="49" charset="0"/>
              </a:rPr>
              <a:t>_</a:t>
            </a:r>
            <a:r>
              <a:rPr lang="en-US" sz="2000" b="1" dirty="0" err="1" smtClean="0">
                <a:latin typeface="Lucida Console" pitchFamily="49" charset="0"/>
              </a:rPr>
              <a:t>api</a:t>
            </a:r>
            <a:r>
              <a:rPr lang="en-US" sz="2000" b="1" dirty="0" smtClean="0">
                <a:latin typeface="Lucida Console" pitchFamily="49" charset="0"/>
              </a:rPr>
              <a:t>/web/lists</a:t>
            </a:r>
          </a:p>
          <a:p>
            <a:pPr lvl="0">
              <a:lnSpc>
                <a:spcPct val="150000"/>
              </a:lnSpc>
            </a:pPr>
            <a:r>
              <a:rPr lang="en-US" sz="2000" dirty="0" smtClean="0">
                <a:latin typeface="Lucida Console" pitchFamily="49" charset="0"/>
              </a:rPr>
              <a:t>Get a specific list by its title:</a:t>
            </a:r>
            <a:r>
              <a:rPr lang="en-US" sz="2000" baseline="0" dirty="0" smtClean="0">
                <a:latin typeface="Lucida Console" pitchFamily="49" charset="0"/>
              </a:rPr>
              <a:t> </a:t>
            </a:r>
            <a:r>
              <a:rPr lang="en-US" sz="2000" b="1" baseline="0" dirty="0" smtClean="0">
                <a:latin typeface="Lucida Console" pitchFamily="49" charset="0"/>
              </a:rPr>
              <a:t>/</a:t>
            </a:r>
            <a:r>
              <a:rPr lang="en-US" sz="2000" b="1" dirty="0" smtClean="0">
                <a:latin typeface="Lucida Console" pitchFamily="49" charset="0"/>
              </a:rPr>
              <a:t>_</a:t>
            </a:r>
            <a:r>
              <a:rPr lang="en-US" sz="2000" b="1" dirty="0" err="1" smtClean="0">
                <a:latin typeface="Lucida Console" pitchFamily="49" charset="0"/>
              </a:rPr>
              <a:t>api</a:t>
            </a:r>
            <a:r>
              <a:rPr lang="en-US" sz="2000" b="1" dirty="0" smtClean="0">
                <a:latin typeface="Lucida Console" pitchFamily="49" charset="0"/>
              </a:rPr>
              <a:t>/web/lists/</a:t>
            </a:r>
            <a:r>
              <a:rPr lang="en-US" sz="2000" b="1" dirty="0" err="1" smtClean="0">
                <a:latin typeface="Lucida Console" pitchFamily="49" charset="0"/>
              </a:rPr>
              <a:t>getByTitle</a:t>
            </a:r>
            <a:r>
              <a:rPr lang="en-US" sz="2000" b="1" dirty="0" smtClean="0">
                <a:latin typeface="Lucida Console" pitchFamily="49" charset="0"/>
              </a:rPr>
              <a:t>('Announcements')</a:t>
            </a:r>
            <a:endParaRPr lang="en-US" sz="2000" dirty="0" smtClean="0">
              <a:latin typeface="Lucida Console" pitchFamily="49" charset="0"/>
            </a:endParaRPr>
          </a:p>
          <a:p>
            <a:pPr marL="0" lvl="0" indent="-350048">
              <a:lnSpc>
                <a:spcPct val="150000"/>
              </a:lnSpc>
              <a:buNone/>
            </a:pPr>
            <a:r>
              <a:rPr lang="en-US" sz="2000" dirty="0" smtClean="0">
                <a:latin typeface="Lucida Console" pitchFamily="49" charset="0"/>
              </a:rPr>
              <a:t>Get all the Web templates within</a:t>
            </a:r>
            <a:r>
              <a:rPr lang="en-US" sz="2000" baseline="0" dirty="0" smtClean="0">
                <a:latin typeface="Lucida Console" pitchFamily="49" charset="0"/>
              </a:rPr>
              <a:t> the current site which is based on US English: </a:t>
            </a:r>
            <a:r>
              <a:rPr lang="en-US" sz="2000" b="1" baseline="0" dirty="0" smtClean="0">
                <a:latin typeface="Lucida Console" pitchFamily="49" charset="0"/>
              </a:rPr>
              <a:t>/</a:t>
            </a:r>
            <a:r>
              <a:rPr lang="en-US" sz="2000" b="1" dirty="0" smtClean="0">
                <a:latin typeface="Lucida Console" pitchFamily="49" charset="0"/>
              </a:rPr>
              <a:t>_</a:t>
            </a:r>
            <a:r>
              <a:rPr lang="en-US" sz="2000" b="1" dirty="0" err="1" smtClean="0">
                <a:latin typeface="Lucida Console" pitchFamily="49" charset="0"/>
              </a:rPr>
              <a:t>api</a:t>
            </a:r>
            <a:r>
              <a:rPr lang="en-US" sz="2000" b="1" dirty="0" smtClean="0">
                <a:latin typeface="Lucida Console" pitchFamily="49" charset="0"/>
              </a:rPr>
              <a:t>/web/</a:t>
            </a:r>
            <a:r>
              <a:rPr lang="en-US" sz="2000" b="1" dirty="0" err="1" smtClean="0">
                <a:latin typeface="Lucida Console" pitchFamily="49" charset="0"/>
              </a:rPr>
              <a:t>getAvailableWebTemplates</a:t>
            </a:r>
            <a:r>
              <a:rPr lang="en-US" sz="2000" b="1" dirty="0" smtClean="0">
                <a:latin typeface="Lucida Console" pitchFamily="49" charset="0"/>
              </a:rPr>
              <a:t>(</a:t>
            </a:r>
            <a:r>
              <a:rPr lang="en-US" sz="2000" b="1" dirty="0" err="1" smtClean="0">
                <a:latin typeface="Lucida Console" pitchFamily="49" charset="0"/>
              </a:rPr>
              <a:t>lcid</a:t>
            </a:r>
            <a:r>
              <a:rPr lang="en-US" sz="2000" b="1" dirty="0" smtClean="0">
                <a:latin typeface="Lucida Console" pitchFamily="49" charset="0"/>
              </a:rPr>
              <a:t>=1033)</a:t>
            </a:r>
          </a:p>
          <a:p>
            <a:endParaRPr lang="en-US" dirty="0" smtClean="0"/>
          </a:p>
          <a:p>
            <a:r>
              <a:rPr lang="en-US" dirty="0" smtClean="0"/>
              <a:t>Refer to the following</a:t>
            </a:r>
            <a:r>
              <a:rPr lang="en-US" baseline="0" dirty="0" smtClean="0"/>
              <a:t> article on MSDN, specifically figure 9, to see how SharePoint constructs </a:t>
            </a:r>
            <a:r>
              <a:rPr lang="en-US" b="1" baseline="0" dirty="0" smtClean="0"/>
              <a:t>REST URLs:</a:t>
            </a:r>
          </a:p>
          <a:p>
            <a:r>
              <a:rPr lang="en-US" baseline="0" dirty="0" smtClean="0"/>
              <a:t>http://msdn.microsoft.com/en-us/library/office/apps/fp142385(v=office.15).aspx </a:t>
            </a:r>
            <a:endParaRPr lang="en-US" dirty="0" smtClean="0"/>
          </a:p>
          <a:p>
            <a:endParaRPr lang="en-US" dirty="0" smtClean="0"/>
          </a:p>
          <a:p>
            <a:r>
              <a:rPr lang="en-US" dirty="0" smtClean="0"/>
              <a:t>A fantastic resource for the detailed documentation for all REST APIs can be found in the protocol documents:</a:t>
            </a:r>
          </a:p>
          <a:p>
            <a:endParaRPr lang="en-US" b="1" dirty="0" smtClean="0"/>
          </a:p>
          <a:p>
            <a:r>
              <a:rPr lang="en-US" b="1" dirty="0" smtClean="0"/>
              <a:t>Web Versions:</a:t>
            </a:r>
          </a:p>
          <a:p>
            <a:r>
              <a:rPr lang="en-US" dirty="0" smtClean="0"/>
              <a:t>http://msdn.microsoft.com/en-us/library/cc339475(v=office.12).aspx</a:t>
            </a:r>
          </a:p>
          <a:p>
            <a:r>
              <a:rPr lang="en-US" b="1" dirty="0" smtClean="0"/>
              <a:t>ZIP of all protocol docs as PDFs:</a:t>
            </a:r>
            <a:endParaRPr lang="en-US" b="1" baseline="0" dirty="0" smtClean="0"/>
          </a:p>
          <a:p>
            <a:r>
              <a:rPr lang="en-US" dirty="0" smtClean="0"/>
              <a:t>http://download.microsoft.com/download/8/5/8/858F2155-D48D-4C68-9205-29460FD7698F/SharePointProtocols.zip</a:t>
            </a:r>
            <a:endParaRPr lang="en-US" dirty="0"/>
          </a:p>
        </p:txBody>
      </p:sp>
    </p:spTree>
    <p:extLst>
      <p:ext uri="{BB962C8B-B14F-4D97-AF65-F5344CB8AC3E}">
        <p14:creationId xmlns:p14="http://schemas.microsoft.com/office/powerpoint/2010/main" val="1178421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best parts of REST is that it simplifies calling Web service operations. All you need is a browser that can authenticate</a:t>
            </a:r>
            <a:r>
              <a:rPr lang="en-US" baseline="0" dirty="0" smtClean="0"/>
              <a:t> against a SharePoint 2013 site and you can simply run queries by typing the REST-based URIs for HTTP GET operations. This becomes a fast and easy way for you to learn how to put together URIs that query, filter and sort content from SharePoint sites.</a:t>
            </a:r>
            <a:endParaRPr lang="en-US" dirty="0"/>
          </a:p>
        </p:txBody>
      </p:sp>
    </p:spTree>
    <p:extLst>
      <p:ext uri="{BB962C8B-B14F-4D97-AF65-F5344CB8AC3E}">
        <p14:creationId xmlns:p14="http://schemas.microsoft.com/office/powerpoint/2010/main" val="20072166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60330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263905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007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84516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7093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 the last few years REST-based Web services have become increasing popular</a:t>
            </a:r>
            <a:r>
              <a:rPr lang="en-US" baseline="0" dirty="0" smtClean="0"/>
              <a:t> through the IT industry and particularly within Microsoft. REST-based Web services are </a:t>
            </a:r>
            <a:r>
              <a:rPr lang="en-US" dirty="0" smtClean="0"/>
              <a:t>much easier to use than SOAP-based Web service and therefore</a:t>
            </a:r>
            <a:r>
              <a:rPr lang="en-US" baseline="0" dirty="0" smtClean="0"/>
              <a:t> lower the barrier of entry to different types of potential clients. REST-based Web services are also much easier to call from JavaScript code especially when using the jQuery library.</a:t>
            </a:r>
            <a:endParaRPr lang="en-US" dirty="0" smtClean="0"/>
          </a:p>
        </p:txBody>
      </p:sp>
    </p:spTree>
    <p:extLst>
      <p:ext uri="{BB962C8B-B14F-4D97-AF65-F5344CB8AC3E}">
        <p14:creationId xmlns:p14="http://schemas.microsoft.com/office/powerpoint/2010/main" val="3370692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OData is quickly becoming the industry’s new data access API. It’s popularity is based on the fact that it is the first mainstream data access API for HTTP-based Clients. OData serves to standardize performing CRUD (Create, Read, Update, Delete) operations from across</a:t>
            </a:r>
            <a:r>
              <a:rPr lang="en-US" baseline="0" dirty="0" smtClean="0"/>
              <a:t> the network using HTTP verbs such as GET, PUT and POST.</a:t>
            </a:r>
          </a:p>
          <a:p>
            <a:endParaRPr lang="en-US" dirty="0" smtClean="0"/>
          </a:p>
          <a:p>
            <a:pPr lvl="0"/>
            <a:r>
              <a:rPr lang="en-US" dirty="0" smtClean="0"/>
              <a:t>OData services are becoming more popular on the Internet.</a:t>
            </a:r>
            <a:r>
              <a:rPr lang="en-US" baseline="0" dirty="0" smtClean="0"/>
              <a:t> Examples of OData services include </a:t>
            </a:r>
            <a:r>
              <a:rPr lang="en-US" sz="2300" dirty="0" err="1" smtClean="0"/>
              <a:t>NetFlix</a:t>
            </a:r>
            <a:r>
              <a:rPr lang="en-US" sz="2300" dirty="0" smtClean="0"/>
              <a:t>, Dallas, and the Azure</a:t>
            </a:r>
            <a:r>
              <a:rPr lang="en-US" sz="2300" baseline="0" dirty="0" smtClean="0"/>
              <a:t> Data Mart. Client application such as Excel 2010 and Excel 2013 are examples of </a:t>
            </a:r>
            <a:r>
              <a:rPr lang="en-US" dirty="0" smtClean="0"/>
              <a:t>client</a:t>
            </a:r>
            <a:r>
              <a:rPr lang="en-US" baseline="0" dirty="0" smtClean="0"/>
              <a:t> application that can consume data from any </a:t>
            </a:r>
            <a:r>
              <a:rPr lang="en-US" baseline="0" dirty="0" err="1" smtClean="0"/>
              <a:t>OData</a:t>
            </a:r>
            <a:r>
              <a:rPr lang="en-US" baseline="0" dirty="0" smtClean="0"/>
              <a:t>-based data source.</a:t>
            </a:r>
            <a:endParaRPr lang="en-US" dirty="0" smtClean="0"/>
          </a:p>
          <a:p>
            <a:endParaRPr lang="en-US" dirty="0"/>
          </a:p>
        </p:txBody>
      </p:sp>
    </p:spTree>
    <p:extLst>
      <p:ext uri="{BB962C8B-B14F-4D97-AF65-F5344CB8AC3E}">
        <p14:creationId xmlns:p14="http://schemas.microsoft.com/office/powerpoint/2010/main" val="1641765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understand</a:t>
            </a:r>
            <a:r>
              <a:rPr lang="en-US" baseline="0" dirty="0" smtClean="0"/>
              <a:t> how to use OData as a developer, you must understand how OData URIs are constructed. Each </a:t>
            </a:r>
            <a:r>
              <a:rPr lang="en-US" dirty="0" smtClean="0"/>
              <a:t>URI has three significant parts, The first part of the URI is the Service root URI which points to a site on the Internet and a path to an entry</a:t>
            </a:r>
            <a:r>
              <a:rPr lang="en-US" baseline="0" dirty="0" smtClean="0"/>
              <a:t> point such as a .svc file. The next part of the URI is the </a:t>
            </a:r>
            <a:r>
              <a:rPr lang="en-US" dirty="0" smtClean="0"/>
              <a:t>Resource path which identifies a specific object such as a site,</a:t>
            </a:r>
            <a:r>
              <a:rPr lang="en-US" baseline="0" dirty="0" smtClean="0"/>
              <a:t> a collection (</a:t>
            </a:r>
            <a:r>
              <a:rPr lang="en-US" baseline="0" dirty="0" err="1" smtClean="0"/>
              <a:t>e.g</a:t>
            </a:r>
            <a:r>
              <a:rPr lang="en-US" baseline="0" dirty="0" smtClean="0"/>
              <a:t> list) or an entry (e.g. item). The final part of the URI are the optional query string parameters that allow you to request special processing instructions such as filtering and sorting.</a:t>
            </a:r>
            <a:endParaRPr lang="en-US" dirty="0"/>
          </a:p>
        </p:txBody>
      </p:sp>
    </p:spTree>
    <p:extLst>
      <p:ext uri="{BB962C8B-B14F-4D97-AF65-F5344CB8AC3E}">
        <p14:creationId xmlns:p14="http://schemas.microsoft.com/office/powerpoint/2010/main" val="497483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0" marR="0" lvl="1" indent="0" algn="l" defTabSz="914363" rtl="0" eaLnBrk="1" fontAlgn="auto" latinLnBrk="0" hangingPunct="1">
              <a:lnSpc>
                <a:spcPct val="90000"/>
              </a:lnSpc>
              <a:spcBef>
                <a:spcPts val="0"/>
              </a:spcBef>
              <a:spcAft>
                <a:spcPts val="333"/>
              </a:spcAft>
              <a:buClrTx/>
              <a:buSzTx/>
              <a:buFontTx/>
              <a:buNone/>
              <a:tabLst/>
              <a:defRPr/>
            </a:pPr>
            <a:r>
              <a:rPr lang="en-US" sz="2800" dirty="0" smtClean="0"/>
              <a:t>When you run REST-based queries</a:t>
            </a:r>
            <a:r>
              <a:rPr lang="en-US" sz="2800" baseline="0" dirty="0" smtClean="0"/>
              <a:t> against SharePoint 2013 sites, you have the option of having the data returned as either XML in the ATOM format or JSON (JavaScript Object Notation). The default behavior is to return XML but you can change this default behavior to return JSON by including the </a:t>
            </a:r>
            <a:r>
              <a:rPr lang="en-US" sz="2800" dirty="0" smtClean="0"/>
              <a:t>ACCEPT header with a value of </a:t>
            </a:r>
            <a:r>
              <a:rPr lang="en-US" sz="2400" b="1" dirty="0" smtClean="0">
                <a:solidFill>
                  <a:srgbClr val="C00000"/>
                </a:solidFill>
              </a:rPr>
              <a:t>"application/</a:t>
            </a:r>
            <a:r>
              <a:rPr lang="en-US" sz="2400" b="1" dirty="0" err="1" smtClean="0">
                <a:solidFill>
                  <a:srgbClr val="C00000"/>
                </a:solidFill>
              </a:rPr>
              <a:t>json</a:t>
            </a:r>
            <a:r>
              <a:rPr lang="en-US" sz="2400" b="1" dirty="0" smtClean="0">
                <a:solidFill>
                  <a:srgbClr val="C00000"/>
                </a:solidFill>
              </a:rPr>
              <a:t>"</a:t>
            </a:r>
            <a:r>
              <a:rPr lang="en-US" sz="2400" b="0" dirty="0" smtClean="0">
                <a:solidFill>
                  <a:srgbClr val="C00000"/>
                </a:solidFill>
              </a:rPr>
              <a:t>. If you include the ACCEPT header with</a:t>
            </a:r>
            <a:r>
              <a:rPr lang="en-US" sz="2400" b="0" baseline="0" dirty="0" smtClean="0">
                <a:solidFill>
                  <a:srgbClr val="C00000"/>
                </a:solidFill>
              </a:rPr>
              <a:t> an </a:t>
            </a:r>
            <a:r>
              <a:rPr lang="en-US" sz="2400" b="0" dirty="0" smtClean="0">
                <a:solidFill>
                  <a:srgbClr val="C00000"/>
                </a:solidFill>
              </a:rPr>
              <a:t>explicit</a:t>
            </a:r>
            <a:r>
              <a:rPr lang="en-US" sz="2400" b="0" baseline="0" dirty="0" smtClean="0">
                <a:solidFill>
                  <a:srgbClr val="C00000"/>
                </a:solidFill>
              </a:rPr>
              <a:t> value of </a:t>
            </a:r>
            <a:r>
              <a:rPr lang="en-US" sz="2400" b="1" dirty="0" smtClean="0">
                <a:solidFill>
                  <a:srgbClr val="C00000"/>
                </a:solidFill>
              </a:rPr>
              <a:t>"application/</a:t>
            </a:r>
            <a:r>
              <a:rPr lang="en-US" sz="2400" b="1" dirty="0" err="1" smtClean="0">
                <a:solidFill>
                  <a:srgbClr val="C00000"/>
                </a:solidFill>
              </a:rPr>
              <a:t>atom+xml</a:t>
            </a:r>
            <a:r>
              <a:rPr lang="en-US" sz="2400" b="1" dirty="0" smtClean="0">
                <a:solidFill>
                  <a:srgbClr val="C00000"/>
                </a:solidFill>
              </a:rPr>
              <a:t>"</a:t>
            </a:r>
            <a:r>
              <a:rPr lang="en-US" sz="2400" b="0" dirty="0" smtClean="0">
                <a:solidFill>
                  <a:srgbClr val="C00000"/>
                </a:solidFill>
              </a:rPr>
              <a:t>, this has the same result as the default behavior in that the results are returned as ATOM-based XML.</a:t>
            </a:r>
          </a:p>
          <a:p>
            <a:pPr marL="0" marR="0" lvl="1" indent="0" algn="l" defTabSz="914363" rtl="0" eaLnBrk="1" fontAlgn="auto" latinLnBrk="0" hangingPunct="1">
              <a:lnSpc>
                <a:spcPct val="90000"/>
              </a:lnSpc>
              <a:spcBef>
                <a:spcPts val="0"/>
              </a:spcBef>
              <a:spcAft>
                <a:spcPts val="333"/>
              </a:spcAft>
              <a:buClrTx/>
              <a:buSzTx/>
              <a:buFontTx/>
              <a:buNone/>
              <a:tabLst/>
              <a:defRPr/>
            </a:pPr>
            <a:endParaRPr lang="en-US" sz="2400" b="0" dirty="0" smtClean="0">
              <a:solidFill>
                <a:srgbClr val="C00000"/>
              </a:solidFill>
            </a:endParaRPr>
          </a:p>
          <a:p>
            <a:pPr marL="0" marR="0" lvl="1" indent="0" algn="l" defTabSz="914363" rtl="0" eaLnBrk="1" fontAlgn="auto" latinLnBrk="0" hangingPunct="1">
              <a:lnSpc>
                <a:spcPct val="90000"/>
              </a:lnSpc>
              <a:spcBef>
                <a:spcPts val="0"/>
              </a:spcBef>
              <a:spcAft>
                <a:spcPts val="333"/>
              </a:spcAft>
              <a:buClrTx/>
              <a:buSzTx/>
              <a:buFontTx/>
              <a:buNone/>
              <a:tabLst/>
              <a:defRPr/>
            </a:pPr>
            <a:r>
              <a:rPr lang="en-US" sz="2400" b="0" dirty="0" smtClean="0">
                <a:solidFill>
                  <a:srgbClr val="C00000"/>
                </a:solidFill>
              </a:rPr>
              <a:t>Both</a:t>
            </a:r>
            <a:r>
              <a:rPr lang="en-US" sz="2400" b="0" baseline="0" dirty="0" smtClean="0">
                <a:solidFill>
                  <a:srgbClr val="C00000"/>
                </a:solidFill>
              </a:rPr>
              <a:t> XML &amp; JSON can be consumed client-side and server-side:</a:t>
            </a:r>
          </a:p>
          <a:p>
            <a:pPr marL="342900" marR="0" lvl="1" indent="-342900" algn="l" defTabSz="914363"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2400" b="0" baseline="0" dirty="0" smtClean="0">
                <a:solidFill>
                  <a:srgbClr val="C00000"/>
                </a:solidFill>
              </a:rPr>
              <a:t>Both can be serialized &amp; </a:t>
            </a:r>
            <a:r>
              <a:rPr lang="en-US" sz="2400" b="0" baseline="0" dirty="0" err="1" smtClean="0">
                <a:solidFill>
                  <a:srgbClr val="C00000"/>
                </a:solidFill>
              </a:rPr>
              <a:t>deserialized</a:t>
            </a:r>
            <a:r>
              <a:rPr lang="en-US" sz="2400" b="0" baseline="0" dirty="0" smtClean="0">
                <a:solidFill>
                  <a:srgbClr val="C00000"/>
                </a:solidFill>
              </a:rPr>
              <a:t> into strongly typed objects in managed code</a:t>
            </a:r>
          </a:p>
          <a:p>
            <a:pPr marL="800100" marR="0" lvl="2" indent="-342900" algn="l" defTabSz="914363"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2400" b="0" baseline="0" dirty="0" smtClean="0">
                <a:solidFill>
                  <a:srgbClr val="C00000"/>
                </a:solidFill>
              </a:rPr>
              <a:t>ATOM-PUB: using standard XML serialization objects &amp; techniques</a:t>
            </a:r>
          </a:p>
          <a:p>
            <a:pPr marL="800100" marR="0" lvl="2" indent="-342900" algn="l" defTabSz="914363"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2400" b="0" baseline="0" dirty="0" smtClean="0">
                <a:solidFill>
                  <a:srgbClr val="C00000"/>
                </a:solidFill>
              </a:rPr>
              <a:t>JSON: using the </a:t>
            </a:r>
            <a:r>
              <a:rPr lang="en-US" sz="2400" b="0" baseline="0" dirty="0" err="1" smtClean="0">
                <a:solidFill>
                  <a:srgbClr val="C00000"/>
                </a:solidFill>
              </a:rPr>
              <a:t>JavaScriptSerializer</a:t>
            </a:r>
            <a:r>
              <a:rPr lang="en-US" sz="2400" b="0" baseline="0" dirty="0" smtClean="0">
                <a:solidFill>
                  <a:srgbClr val="C00000"/>
                </a:solidFill>
              </a:rPr>
              <a:t> object</a:t>
            </a:r>
          </a:p>
          <a:p>
            <a:pPr marL="342900" marR="0" lvl="1" indent="-342900" algn="l" defTabSz="914363"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2400" b="0" baseline="0" dirty="0" smtClean="0">
                <a:solidFill>
                  <a:srgbClr val="C00000"/>
                </a:solidFill>
              </a:rPr>
              <a:t>In client-side code, XML is a bit more cumbersome to work with</a:t>
            </a:r>
          </a:p>
          <a:p>
            <a:pPr marL="800100" marR="0" lvl="2" indent="-342900" algn="l" defTabSz="914363"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2400" b="0" baseline="0" dirty="0" smtClean="0">
                <a:solidFill>
                  <a:srgbClr val="C00000"/>
                </a:solidFill>
              </a:rPr>
              <a:t>ATOM-PUB: manual parsing of XML</a:t>
            </a:r>
          </a:p>
          <a:p>
            <a:pPr marL="800100" marR="0" lvl="2" indent="-342900" algn="l" defTabSz="914363"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2400" b="0" baseline="0" dirty="0" smtClean="0">
                <a:solidFill>
                  <a:srgbClr val="C00000"/>
                </a:solidFill>
              </a:rPr>
              <a:t>JSON: community libraries, such as </a:t>
            </a:r>
            <a:r>
              <a:rPr lang="en-US" sz="2400" b="0" baseline="0" dirty="0" err="1" smtClean="0">
                <a:solidFill>
                  <a:srgbClr val="C00000"/>
                </a:solidFill>
              </a:rPr>
              <a:t>datajs</a:t>
            </a:r>
            <a:r>
              <a:rPr lang="en-US" sz="2400" b="0" baseline="0" dirty="0" smtClean="0">
                <a:solidFill>
                  <a:srgbClr val="C00000"/>
                </a:solidFill>
              </a:rPr>
              <a:t> (covered later), make it easier to consume</a:t>
            </a:r>
            <a:endParaRPr lang="en-US" sz="2400" b="0" dirty="0" smtClean="0">
              <a:solidFill>
                <a:srgbClr val="C00000"/>
              </a:solidFill>
            </a:endParaRPr>
          </a:p>
        </p:txBody>
      </p:sp>
    </p:spTree>
    <p:extLst>
      <p:ext uri="{BB962C8B-B14F-4D97-AF65-F5344CB8AC3E}">
        <p14:creationId xmlns:p14="http://schemas.microsoft.com/office/powerpoint/2010/main" val="756217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34617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The SharePoint client-side object model (CSOM) debuted in SharePoint 2010 where it was made available as a</a:t>
            </a:r>
            <a:r>
              <a:rPr lang="en-US" sz="1200" baseline="0" dirty="0" smtClean="0"/>
              <a:t> WFC entry point named </a:t>
            </a:r>
            <a:r>
              <a:rPr lang="en-US" sz="1200" b="1" dirty="0" err="1" smtClean="0">
                <a:solidFill>
                  <a:schemeClr val="bg2">
                    <a:lumMod val="75000"/>
                  </a:schemeClr>
                </a:solidFill>
              </a:rPr>
              <a:t>client.svc</a:t>
            </a:r>
            <a:r>
              <a:rPr lang="en-US" sz="1200" b="0" dirty="0" smtClean="0">
                <a:solidFill>
                  <a:schemeClr val="bg2">
                    <a:lumMod val="75000"/>
                  </a:schemeClr>
                </a:solidFill>
              </a:rPr>
              <a:t>. However, SharePoint 2010 did not support developers accessing </a:t>
            </a:r>
            <a:r>
              <a:rPr lang="en-US" sz="1200" b="0" dirty="0" err="1" smtClean="0">
                <a:solidFill>
                  <a:schemeClr val="bg2">
                    <a:lumMod val="75000"/>
                  </a:schemeClr>
                </a:solidFill>
              </a:rPr>
              <a:t>client.svc</a:t>
            </a:r>
            <a:r>
              <a:rPr lang="en-US" sz="1200" b="0" baseline="0" dirty="0" smtClean="0">
                <a:solidFill>
                  <a:schemeClr val="bg2">
                    <a:lumMod val="75000"/>
                  </a:schemeClr>
                </a:solidFill>
              </a:rPr>
              <a:t> directly. Instead, the developer uses client-side proxy objects exposed by either a .NET assembly or a JavaScript library.</a:t>
            </a:r>
            <a:endParaRPr lang="en-US" dirty="0"/>
          </a:p>
        </p:txBody>
      </p:sp>
    </p:spTree>
    <p:extLst>
      <p:ext uri="{BB962C8B-B14F-4D97-AF65-F5344CB8AC3E}">
        <p14:creationId xmlns:p14="http://schemas.microsoft.com/office/powerpoint/2010/main" val="676578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In SharePoint 2010, the product provided </a:t>
            </a:r>
            <a:r>
              <a:rPr lang="en-US" sz="1200" dirty="0" err="1" smtClean="0"/>
              <a:t>OData</a:t>
            </a:r>
            <a:r>
              <a:rPr lang="en-US" sz="1200" dirty="0" smtClean="0"/>
              <a:t> support through the Web server entry point </a:t>
            </a:r>
            <a:r>
              <a:rPr lang="en-US" sz="1200" b="1" dirty="0" err="1" smtClean="0"/>
              <a:t>ListData.svc</a:t>
            </a:r>
            <a:r>
              <a:rPr lang="en-US" sz="1200" dirty="0" smtClean="0"/>
              <a:t>. The </a:t>
            </a:r>
            <a:r>
              <a:rPr lang="en-US" sz="1200" b="1" dirty="0" err="1" smtClean="0"/>
              <a:t>ListData.</a:t>
            </a:r>
            <a:r>
              <a:rPr lang="en-US" sz="1200" b="1" baseline="0" dirty="0" err="1" smtClean="0"/>
              <a:t>svc</a:t>
            </a:r>
            <a:r>
              <a:rPr lang="en-US" sz="1200" baseline="0" dirty="0" smtClean="0"/>
              <a:t> Web service is available in SharePoint 2013. However, you should understand that it is mainly provided for backwards compatibility for older clients that are migrating to SharePoint 2013. When creating new projects for SharePoint 2013 and later, you should not be using </a:t>
            </a:r>
            <a:r>
              <a:rPr lang="en-US" sz="1200" b="1" baseline="0" dirty="0" err="1" smtClean="0"/>
              <a:t>ListData.svc</a:t>
            </a:r>
            <a:r>
              <a:rPr lang="en-US" sz="1200" baseline="0" dirty="0" smtClean="0"/>
              <a:t>. Instead, you </a:t>
            </a:r>
            <a:r>
              <a:rPr lang="en-US" sz="1200" dirty="0" smtClean="0"/>
              <a:t>should be using the newer remote APIs with </a:t>
            </a:r>
            <a:r>
              <a:rPr lang="en-US" sz="1200" dirty="0" err="1" smtClean="0"/>
              <a:t>OData</a:t>
            </a:r>
            <a:r>
              <a:rPr lang="en-US" sz="1200" dirty="0" smtClean="0"/>
              <a:t> support that are discussed later in this module.</a:t>
            </a:r>
            <a:endParaRPr lang="en-US" sz="1200" dirty="0"/>
          </a:p>
        </p:txBody>
      </p:sp>
    </p:spTree>
    <p:extLst>
      <p:ext uri="{BB962C8B-B14F-4D97-AF65-F5344CB8AC3E}">
        <p14:creationId xmlns:p14="http://schemas.microsoft.com/office/powerpoint/2010/main" val="17650426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2457"/>
            <a:ext cx="8060249" cy="609398"/>
          </a:xfrm>
        </p:spPr>
        <p:txBody>
          <a:bodyPr anchor="b" anchorCtr="0">
            <a:noAutofit/>
          </a:bodyPr>
          <a:lstStyle>
            <a:lvl1pPr>
              <a:defRPr sz="3001">
                <a:solidFill>
                  <a:srgbClr val="0072C6"/>
                </a:solidFill>
              </a:defRPr>
            </a:lvl1pPr>
          </a:lstStyle>
          <a:p>
            <a:r>
              <a:rPr lang="en-US" smtClean="0"/>
              <a:t>Click to edit Master title style</a:t>
            </a:r>
            <a:endParaRPr lang="en-US" dirty="0"/>
          </a:p>
        </p:txBody>
      </p:sp>
      <p:sp>
        <p:nvSpPr>
          <p:cNvPr id="5" name="Rectangle 4"/>
          <p:cNvSpPr/>
          <p:nvPr userDrawn="1"/>
        </p:nvSpPr>
        <p:spPr bwMode="gray">
          <a:xfrm flipV="1">
            <a:off x="456129" y="6476999"/>
            <a:ext cx="8231743"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 name="Rectangle 5"/>
          <p:cNvSpPr/>
          <p:nvPr userDrawn="1"/>
        </p:nvSpPr>
        <p:spPr bwMode="gray">
          <a:xfrm>
            <a:off x="0" y="1217029"/>
            <a:ext cx="86878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644451261"/>
      </p:ext>
    </p:extLst>
  </p:cSld>
  <p:clrMapOvr>
    <a:masterClrMapping/>
  </p:clrMapOvr>
  <p:transition spd="slow">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1189177"/>
            <a:ext cx="8740142" cy="1985641"/>
          </a:xfrm>
        </p:spPr>
        <p:txBody>
          <a:bodyPr>
            <a:spAutoFit/>
          </a:bodyPr>
          <a:lstStyle>
            <a:lvl1pPr>
              <a:defRPr>
                <a:gradFill>
                  <a:gsLst>
                    <a:gs pos="1250">
                      <a:schemeClr val="tx2"/>
                    </a:gs>
                    <a:gs pos="99000">
                      <a:schemeClr val="tx2"/>
                    </a:gs>
                  </a:gsLst>
                  <a:lin ang="5400000" scaled="0"/>
                </a:gra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9873121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01930" y="1189176"/>
            <a:ext cx="8741880" cy="2018835"/>
          </a:xfrm>
        </p:spPr>
        <p:txBody>
          <a:bodyPr/>
          <a:lstStyle>
            <a:lvl1pPr marL="0" indent="0">
              <a:buNone/>
              <a:defRPr/>
            </a:lvl1pPr>
            <a:lvl2pPr marL="21011" indent="0">
              <a:buNone/>
              <a:defRPr sz="1471"/>
            </a:lvl2pPr>
            <a:lvl3pPr marL="164588" indent="0">
              <a:buNone/>
              <a:defRPr sz="1471"/>
            </a:lvl3pPr>
            <a:lvl4pPr marL="350187" indent="0">
              <a:buNone/>
              <a:defRPr sz="1324"/>
            </a:lvl4pPr>
            <a:lvl5pPr marL="543957" indent="0">
              <a:buNone/>
              <a:defRPr sz="132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6459786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mo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bwMode="auto">
          <a:xfrm>
            <a:off x="201976" y="1187644"/>
            <a:ext cx="7395458"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01930" y="1186356"/>
            <a:ext cx="7394337" cy="2697988"/>
          </a:xfrm>
          <a:noFill/>
        </p:spPr>
        <p:txBody>
          <a:bodyPr tIns="91440" bIns="91440" anchor="t" anchorCtr="0"/>
          <a:lstStyle>
            <a:lvl1pPr>
              <a:defRPr sz="5294" spc="-74" baseline="0">
                <a:gradFill>
                  <a:gsLst>
                    <a:gs pos="91241">
                      <a:schemeClr val="tx1"/>
                    </a:gs>
                    <a:gs pos="57000">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01930" y="3877277"/>
            <a:ext cx="7395505" cy="1793881"/>
          </a:xfrm>
          <a:noFill/>
        </p:spPr>
        <p:txBody>
          <a:bodyPr lIns="182880" tIns="146304" rIns="182880" bIns="146304">
            <a:noAutofit/>
          </a:bodyPr>
          <a:lstStyle>
            <a:lvl1pPr marL="0" indent="0">
              <a:spcBef>
                <a:spcPts val="0"/>
              </a:spcBef>
              <a:buNone/>
              <a:defRPr sz="2647" spc="0" baseline="0">
                <a:gradFill>
                  <a:gsLst>
                    <a:gs pos="91241">
                      <a:schemeClr val="tx1"/>
                    </a:gs>
                    <a:gs pos="57000">
                      <a:schemeClr val="tx1"/>
                    </a:gs>
                    <a:gs pos="18000">
                      <a:schemeClr val="tx1"/>
                    </a:gs>
                  </a:gsLst>
                  <a:lin ang="5400000" scaled="0"/>
                </a:gradFill>
                <a:latin typeface="+mj-lt"/>
              </a:defRPr>
            </a:lvl1pPr>
          </a:lstStyle>
          <a:p>
            <a:pPr lvl="0"/>
            <a:r>
              <a:rPr lang="en-US" dirty="0" smtClean="0"/>
              <a:t>Speaker Name</a:t>
            </a:r>
          </a:p>
        </p:txBody>
      </p:sp>
      <p:sp>
        <p:nvSpPr>
          <p:cNvPr id="12" name="Rectangle 11"/>
          <p:cNvSpPr/>
          <p:nvPr userDrawn="1"/>
        </p:nvSpPr>
        <p:spPr bwMode="gray">
          <a:xfrm flipH="1">
            <a:off x="4908159" y="5629606"/>
            <a:ext cx="3743140" cy="413419"/>
          </a:xfrm>
          <a:prstGeom prst="rect">
            <a:avLst/>
          </a:prstGeom>
          <a:solidFill>
            <a:srgbClr val="9FC54D">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lvl="0" algn="ctr" defTabSz="685647" fontAlgn="base">
              <a:spcBef>
                <a:spcPct val="0"/>
              </a:spcBef>
              <a:spcAft>
                <a:spcPct val="0"/>
              </a:spcAft>
            </a:pPr>
            <a:endParaRPr lang="en-US" sz="1471" dirty="0">
              <a:gradFill>
                <a:gsLst>
                  <a:gs pos="0">
                    <a:schemeClr val="tx1">
                      <a:lumMod val="50000"/>
                    </a:schemeClr>
                  </a:gs>
                  <a:gs pos="100000">
                    <a:schemeClr val="tx1">
                      <a:lumMod val="50000"/>
                    </a:schemeClr>
                  </a:gs>
                </a:gsLst>
                <a:lin ang="5400000" scaled="0"/>
              </a:gradFill>
            </a:endParaRPr>
          </a:p>
        </p:txBody>
      </p:sp>
      <p:sp>
        <p:nvSpPr>
          <p:cNvPr id="13" name="Rectangle 12"/>
          <p:cNvSpPr/>
          <p:nvPr userDrawn="1"/>
        </p:nvSpPr>
        <p:spPr bwMode="gray">
          <a:xfrm flipH="1">
            <a:off x="5468867" y="5795020"/>
            <a:ext cx="3675134" cy="409756"/>
          </a:xfrm>
          <a:prstGeom prst="rect">
            <a:avLst/>
          </a:prstGeom>
          <a:solidFill>
            <a:srgbClr val="9FC54D">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lvl="0" algn="ctr" defTabSz="685647" fontAlgn="base">
              <a:spcBef>
                <a:spcPct val="0"/>
              </a:spcBef>
              <a:spcAft>
                <a:spcPct val="0"/>
              </a:spcAft>
            </a:pPr>
            <a:endParaRPr lang="en-US" sz="1471" dirty="0">
              <a:gradFill>
                <a:gsLst>
                  <a:gs pos="0">
                    <a:schemeClr val="tx1">
                      <a:lumMod val="50000"/>
                    </a:schemeClr>
                  </a:gs>
                  <a:gs pos="100000">
                    <a:schemeClr val="tx1">
                      <a:lumMod val="50000"/>
                    </a:schemeClr>
                  </a:gs>
                </a:gsLst>
                <a:lin ang="5400000" scaled="0"/>
              </a:gradFill>
            </a:endParaRPr>
          </a:p>
        </p:txBody>
      </p:sp>
      <p:sp>
        <p:nvSpPr>
          <p:cNvPr id="14" name="Rectangle 13"/>
          <p:cNvSpPr/>
          <p:nvPr userDrawn="1"/>
        </p:nvSpPr>
        <p:spPr bwMode="gray">
          <a:xfrm flipH="1">
            <a:off x="5289136" y="6160357"/>
            <a:ext cx="3729810" cy="409756"/>
          </a:xfrm>
          <a:prstGeom prst="rect">
            <a:avLst/>
          </a:prstGeom>
          <a:solidFill>
            <a:srgbClr val="9FC54D">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lvl="0" algn="ctr" defTabSz="685647" fontAlgn="base">
              <a:spcBef>
                <a:spcPct val="0"/>
              </a:spcBef>
              <a:spcAft>
                <a:spcPct val="0"/>
              </a:spcAft>
            </a:pPr>
            <a:endParaRPr lang="en-US" sz="1471" dirty="0">
              <a:gradFill>
                <a:gsLst>
                  <a:gs pos="0">
                    <a:schemeClr val="tx1">
                      <a:lumMod val="50000"/>
                    </a:schemeClr>
                  </a:gs>
                  <a:gs pos="100000">
                    <a:schemeClr val="tx1">
                      <a:lumMod val="50000"/>
                    </a:schemeClr>
                  </a:gs>
                </a:gsLst>
                <a:lin ang="5400000" scaled="0"/>
              </a:gradFill>
            </a:endParaRPr>
          </a:p>
        </p:txBody>
      </p:sp>
    </p:spTree>
    <p:extLst>
      <p:ext uri="{BB962C8B-B14F-4D97-AF65-F5344CB8AC3E}">
        <p14:creationId xmlns:p14="http://schemas.microsoft.com/office/powerpoint/2010/main" val="11276921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850" fill="hold"/>
                                        <p:tgtEl>
                                          <p:spTgt spid="12"/>
                                        </p:tgtEl>
                                        <p:attrNameLst>
                                          <p:attrName>ppt_x</p:attrName>
                                        </p:attrNameLst>
                                      </p:cBhvr>
                                      <p:tavLst>
                                        <p:tav tm="0">
                                          <p:val>
                                            <p:strVal val="1+#ppt_w/2"/>
                                          </p:val>
                                        </p:tav>
                                        <p:tav tm="100000">
                                          <p:val>
                                            <p:strVal val="#ppt_x"/>
                                          </p:val>
                                        </p:tav>
                                      </p:tavLst>
                                    </p:anim>
                                    <p:anim calcmode="lin" valueType="num">
                                      <p:cBhvr additive="base">
                                        <p:cTn id="8" dur="85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850" fill="hold"/>
                                        <p:tgtEl>
                                          <p:spTgt spid="14"/>
                                        </p:tgtEl>
                                        <p:attrNameLst>
                                          <p:attrName>ppt_x</p:attrName>
                                        </p:attrNameLst>
                                      </p:cBhvr>
                                      <p:tavLst>
                                        <p:tav tm="0">
                                          <p:val>
                                            <p:strVal val="1+#ppt_w/2"/>
                                          </p:val>
                                        </p:tav>
                                        <p:tav tm="100000">
                                          <p:val>
                                            <p:strVal val="#ppt_x"/>
                                          </p:val>
                                        </p:tav>
                                      </p:tavLst>
                                    </p:anim>
                                    <p:anim calcmode="lin" valueType="num">
                                      <p:cBhvr additive="base">
                                        <p:cTn id="12" dur="850" fill="hold"/>
                                        <p:tgtEl>
                                          <p:spTgt spid="1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850" fill="hold"/>
                                        <p:tgtEl>
                                          <p:spTgt spid="13"/>
                                        </p:tgtEl>
                                        <p:attrNameLst>
                                          <p:attrName>ppt_x</p:attrName>
                                        </p:attrNameLst>
                                      </p:cBhvr>
                                      <p:tavLst>
                                        <p:tav tm="0">
                                          <p:val>
                                            <p:strVal val="0-#ppt_w/2"/>
                                          </p:val>
                                        </p:tav>
                                        <p:tav tm="100000">
                                          <p:val>
                                            <p:strVal val="#ppt_x"/>
                                          </p:val>
                                        </p:tav>
                                      </p:tavLst>
                                    </p:anim>
                                    <p:anim calcmode="lin" valueType="num">
                                      <p:cBhvr additive="base">
                                        <p:cTn id="16" dur="850" fill="hold"/>
                                        <p:tgtEl>
                                          <p:spTgt spid="13"/>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8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750"/>
                                        <p:tgtEl>
                                          <p:spTgt spid="2"/>
                                        </p:tgtEl>
                                      </p:cBhvr>
                                    </p:animEffect>
                                  </p:childTnLst>
                                </p:cTn>
                              </p:par>
                              <p:par>
                                <p:cTn id="20" presetID="63" presetClass="path" presetSubtype="0" decel="100000" fill="hold" grpId="1" nodeType="withEffect">
                                  <p:stCondLst>
                                    <p:cond delay="580"/>
                                  </p:stCondLst>
                                  <p:childTnLst>
                                    <p:animMotion origin="layout" path="M -0.02409 1.50289E-6 L -4.16667E-7 1.50289E-6 " pathEditMode="relative" rAng="0" ptsTypes="AA">
                                      <p:cBhvr>
                                        <p:cTn id="21" dur="500" fill="hold"/>
                                        <p:tgtEl>
                                          <p:spTgt spid="2"/>
                                        </p:tgtEl>
                                        <p:attrNameLst>
                                          <p:attrName>ppt_x</p:attrName>
                                          <p:attrName>ppt_y</p:attrName>
                                        </p:attrNameLst>
                                      </p:cBhvr>
                                      <p:rCtr x="1198" y="0"/>
                                    </p:animMotion>
                                  </p:childTnLst>
                                </p:cTn>
                              </p:par>
                              <p:par>
                                <p:cTn id="22" presetID="10" presetClass="entr" presetSubtype="0" fill="hold" grpId="0" nodeType="withEffect">
                                  <p:stCondLst>
                                    <p:cond delay="68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750"/>
                                        <p:tgtEl>
                                          <p:spTgt spid="5"/>
                                        </p:tgtEl>
                                      </p:cBhvr>
                                    </p:animEffect>
                                  </p:childTnLst>
                                </p:cTn>
                              </p:par>
                              <p:par>
                                <p:cTn id="25" presetID="63" presetClass="path" presetSubtype="0" decel="100000" fill="hold" grpId="1" nodeType="withEffect">
                                  <p:stCondLst>
                                    <p:cond delay="680"/>
                                  </p:stCondLst>
                                  <p:childTnLst>
                                    <p:animMotion origin="layout" path="M -0.02409 1.50289E-6 L -4.16667E-7 1.50289E-6 " pathEditMode="relative" rAng="0" ptsTypes="AA">
                                      <p:cBhvr>
                                        <p:cTn id="26" dur="500" fill="hold"/>
                                        <p:tgtEl>
                                          <p:spTgt spid="5"/>
                                        </p:tgtEl>
                                        <p:attrNameLst>
                                          <p:attrName>ppt_x</p:attrName>
                                          <p:attrName>ppt_y</p:attrName>
                                        </p:attrNameLst>
                                      </p:cBhvr>
                                      <p:rCtr x="119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p:tmplLst>
          <p:tmpl>
            <p:tnLst>
              <p:par>
                <p:cTn presetID="10" presetClass="entr" presetSubtype="0" fill="hold" nodeType="withEffect">
                  <p:stCondLst>
                    <p:cond delay="680"/>
                  </p:stCondLst>
                  <p:childTnLst>
                    <p:set>
                      <p:cBhvr>
                        <p:cTn dur="1" fill="hold">
                          <p:stCondLst>
                            <p:cond delay="0"/>
                          </p:stCondLst>
                        </p:cTn>
                        <p:tgtEl>
                          <p:spTgt spid="5"/>
                        </p:tgtEl>
                        <p:attrNameLst>
                          <p:attrName>style.visibility</p:attrName>
                        </p:attrNameLst>
                      </p:cBhvr>
                      <p:to>
                        <p:strVal val="visible"/>
                      </p:to>
                    </p:set>
                    <p:animEffect transition="in" filter="fade">
                      <p:cBhvr>
                        <p:cTn dur="750"/>
                        <p:tgtEl>
                          <p:spTgt spid="5"/>
                        </p:tgtEl>
                      </p:cBhvr>
                    </p:animEffect>
                  </p:childTnLst>
                </p:cTn>
              </p:par>
            </p:tnLst>
          </p:tmpl>
        </p:tmplLst>
      </p:bldP>
      <p:bldP spid="5" grpId="1">
        <p:tmplLst>
          <p:tmpl>
            <p:tnLst>
              <p:par>
                <p:cTn presetID="63" presetClass="path" presetSubtype="0" decel="100000" fill="hold" nodeType="withEffect">
                  <p:stCondLst>
                    <p:cond delay="680"/>
                  </p:stCondLst>
                  <p:childTnLst>
                    <p:animMotion origin="layout" path="M -0.02409 1.50289E-6 L -4.16667E-7 1.50289E-6 " pathEditMode="relative" rAng="0" ptsTypes="AA">
                      <p:cBhvr>
                        <p:cTn dur="500" fill="hold"/>
                        <p:tgtEl>
                          <p:spTgt spid="5"/>
                        </p:tgtEl>
                        <p:attrNameLst>
                          <p:attrName>ppt_x</p:attrName>
                          <p:attrName>ppt_y</p:attrName>
                        </p:attrNameLst>
                      </p:cBhvr>
                      <p:rCtr x="1198" y="0"/>
                    </p:animMotion>
                  </p:childTnLst>
                </p:cTn>
              </p:par>
            </p:tnLst>
          </p:tmpl>
        </p:tmplLst>
      </p:bldP>
      <p:bldP spid="12" grpId="0" animBg="1"/>
      <p:bldP spid="13" grpId="0" animBg="1"/>
      <p:bldP spid="14"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gi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1"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 id="2147483661" r:id="rId7"/>
    <p:sldLayoutId id="2147483662" r:id="rId8"/>
    <p:sldLayoutId id="2147483663" r:id="rId9"/>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4.xml"/><Relationship Id="rId4" Type="http://schemas.openxmlformats.org/officeDocument/2006/relationships/image" Target="../media/image16.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WMF"/><Relationship Id="rId7" Type="http://schemas.openxmlformats.org/officeDocument/2006/relationships/image" Target="../media/image29.WMF"/><Relationship Id="rId2" Type="http://schemas.openxmlformats.org/officeDocument/2006/relationships/image" Target="../media/image24.png"/><Relationship Id="rId1" Type="http://schemas.openxmlformats.org/officeDocument/2006/relationships/slideLayout" Target="../slideLayouts/slideLayout4.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wmf"/><Relationship Id="rId10" Type="http://schemas.openxmlformats.org/officeDocument/2006/relationships/image" Target="../media/image32.WMF"/><Relationship Id="rId4" Type="http://schemas.openxmlformats.org/officeDocument/2006/relationships/image" Target="../media/image26.png"/><Relationship Id="rId9" Type="http://schemas.openxmlformats.org/officeDocument/2006/relationships/image" Target="../media/image31.WMF"/></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Programming the </a:t>
            </a:r>
            <a:r>
              <a:rPr lang="en-US" dirty="0" smtClean="0"/>
              <a:t>SharePoint </a:t>
            </a:r>
            <a:r>
              <a:rPr lang="en-US" dirty="0"/>
              <a:t>REST API</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Using the $filter Parameter</a:t>
            </a:r>
            <a:endParaRPr lang="en-US" dirty="0"/>
          </a:p>
        </p:txBody>
      </p:sp>
      <p:pic>
        <p:nvPicPr>
          <p:cNvPr id="5" name="Picture 4"/>
          <p:cNvPicPr>
            <a:picLocks noChangeAspect="1"/>
          </p:cNvPicPr>
          <p:nvPr/>
        </p:nvPicPr>
        <p:blipFill>
          <a:blip r:embed="rId2"/>
          <a:stretch>
            <a:fillRect/>
          </a:stretch>
        </p:blipFill>
        <p:spPr>
          <a:xfrm>
            <a:off x="571500" y="1524000"/>
            <a:ext cx="7772400" cy="4621425"/>
          </a:xfrm>
          <a:prstGeom prst="rect">
            <a:avLst/>
          </a:prstGeom>
        </p:spPr>
      </p:pic>
    </p:spTree>
    <p:extLst>
      <p:ext uri="{BB962C8B-B14F-4D97-AF65-F5344CB8AC3E}">
        <p14:creationId xmlns:p14="http://schemas.microsoft.com/office/powerpoint/2010/main" val="8373873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$filter Parameter String Functions</a:t>
            </a:r>
            <a:endParaRPr lang="en-US" dirty="0"/>
          </a:p>
        </p:txBody>
      </p:sp>
      <p:pic>
        <p:nvPicPr>
          <p:cNvPr id="6" name="Picture 5"/>
          <p:cNvPicPr>
            <a:picLocks noChangeAspect="1"/>
          </p:cNvPicPr>
          <p:nvPr/>
        </p:nvPicPr>
        <p:blipFill>
          <a:blip r:embed="rId2"/>
          <a:stretch>
            <a:fillRect/>
          </a:stretch>
        </p:blipFill>
        <p:spPr>
          <a:xfrm>
            <a:off x="152400" y="1371600"/>
            <a:ext cx="8809294" cy="2590800"/>
          </a:xfrm>
          <a:prstGeom prst="rect">
            <a:avLst/>
          </a:prstGeom>
        </p:spPr>
      </p:pic>
    </p:spTree>
    <p:extLst>
      <p:ext uri="{BB962C8B-B14F-4D97-AF65-F5344CB8AC3E}">
        <p14:creationId xmlns:p14="http://schemas.microsoft.com/office/powerpoint/2010/main" val="2934922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Other $filter Parameter Functions</a:t>
            </a:r>
            <a:endParaRPr lang="en-US" dirty="0"/>
          </a:p>
        </p:txBody>
      </p:sp>
      <p:grpSp>
        <p:nvGrpSpPr>
          <p:cNvPr id="7" name="Group 6"/>
          <p:cNvGrpSpPr/>
          <p:nvPr/>
        </p:nvGrpSpPr>
        <p:grpSpPr>
          <a:xfrm>
            <a:off x="304800" y="1295400"/>
            <a:ext cx="7543800" cy="5022708"/>
            <a:chOff x="304800" y="1295400"/>
            <a:chExt cx="5806243" cy="3865832"/>
          </a:xfrm>
        </p:grpSpPr>
        <p:pic>
          <p:nvPicPr>
            <p:cNvPr id="3" name="Picture 2"/>
            <p:cNvPicPr>
              <a:picLocks noChangeAspect="1"/>
            </p:cNvPicPr>
            <p:nvPr/>
          </p:nvPicPr>
          <p:blipFill>
            <a:blip r:embed="rId2"/>
            <a:stretch>
              <a:fillRect/>
            </a:stretch>
          </p:blipFill>
          <p:spPr>
            <a:xfrm>
              <a:off x="304800" y="1295400"/>
              <a:ext cx="5065737" cy="1454994"/>
            </a:xfrm>
            <a:prstGeom prst="rect">
              <a:avLst/>
            </a:prstGeom>
          </p:spPr>
        </p:pic>
        <p:pic>
          <p:nvPicPr>
            <p:cNvPr id="4" name="Picture 3"/>
            <p:cNvPicPr>
              <a:picLocks noChangeAspect="1"/>
            </p:cNvPicPr>
            <p:nvPr/>
          </p:nvPicPr>
          <p:blipFill>
            <a:blip r:embed="rId3"/>
            <a:stretch>
              <a:fillRect/>
            </a:stretch>
          </p:blipFill>
          <p:spPr>
            <a:xfrm>
              <a:off x="304800" y="2920170"/>
              <a:ext cx="5065737" cy="1454994"/>
            </a:xfrm>
            <a:prstGeom prst="rect">
              <a:avLst/>
            </a:prstGeom>
          </p:spPr>
        </p:pic>
        <p:pic>
          <p:nvPicPr>
            <p:cNvPr id="5" name="Picture 4"/>
            <p:cNvPicPr>
              <a:picLocks noChangeAspect="1"/>
            </p:cNvPicPr>
            <p:nvPr/>
          </p:nvPicPr>
          <p:blipFill>
            <a:blip r:embed="rId4"/>
            <a:stretch>
              <a:fillRect/>
            </a:stretch>
          </p:blipFill>
          <p:spPr>
            <a:xfrm>
              <a:off x="304800" y="4525718"/>
              <a:ext cx="5806243" cy="635514"/>
            </a:xfrm>
            <a:prstGeom prst="rect">
              <a:avLst/>
            </a:prstGeom>
          </p:spPr>
        </p:pic>
      </p:grpSp>
    </p:spTree>
    <p:extLst>
      <p:ext uri="{BB962C8B-B14F-4D97-AF65-F5344CB8AC3E}">
        <p14:creationId xmlns:p14="http://schemas.microsoft.com/office/powerpoint/2010/main" val="8985394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GB" dirty="0" smtClean="0"/>
              <a:t>Understanding REST and ODATA</a:t>
            </a:r>
          </a:p>
          <a:p>
            <a:pPr>
              <a:buFont typeface="Wingdings" panose="05000000000000000000" pitchFamily="2" charset="2"/>
              <a:buChar char="Ø"/>
            </a:pPr>
            <a:r>
              <a:rPr lang="en-GB" dirty="0" smtClean="0"/>
              <a:t>The </a:t>
            </a:r>
            <a:r>
              <a:rPr lang="en-GB" dirty="0" smtClean="0"/>
              <a:t>SharePoint REST API</a:t>
            </a:r>
          </a:p>
          <a:p>
            <a:r>
              <a:rPr lang="en-US" dirty="0" smtClean="0"/>
              <a:t>Programming the SharePoint REST API</a:t>
            </a:r>
            <a:endParaRPr lang="en-GB" dirty="0"/>
          </a:p>
          <a:p>
            <a:r>
              <a:rPr lang="en-GB" dirty="0" smtClean="0"/>
              <a:t>Paging SharePoint List Items</a:t>
            </a:r>
            <a:endParaRPr lang="en-GB" dirty="0"/>
          </a:p>
          <a:p>
            <a:r>
              <a:rPr lang="en-GB" dirty="0" smtClean="0"/>
              <a:t>Modifying SharePoint List Items</a:t>
            </a:r>
            <a:endParaRPr lang="en-GB" dirty="0"/>
          </a:p>
        </p:txBody>
      </p:sp>
    </p:spTree>
    <p:extLst>
      <p:ext uri="{BB962C8B-B14F-4D97-AF65-F5344CB8AC3E}">
        <p14:creationId xmlns:p14="http://schemas.microsoft.com/office/powerpoint/2010/main" val="2220601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Communications with SharePoint</a:t>
            </a:r>
            <a:endParaRPr lang="en-US" dirty="0"/>
          </a:p>
        </p:txBody>
      </p:sp>
      <p:sp>
        <p:nvSpPr>
          <p:cNvPr id="3" name="Content Placeholder 2"/>
          <p:cNvSpPr>
            <a:spLocks noGrp="1"/>
          </p:cNvSpPr>
          <p:nvPr>
            <p:ph idx="1"/>
          </p:nvPr>
        </p:nvSpPr>
        <p:spPr/>
        <p:txBody>
          <a:bodyPr/>
          <a:lstStyle/>
          <a:p>
            <a:r>
              <a:rPr lang="en-US" dirty="0" smtClean="0"/>
              <a:t>In SharePoint 2003 and SharePoint 2007</a:t>
            </a:r>
          </a:p>
          <a:p>
            <a:pPr lvl="1"/>
            <a:r>
              <a:rPr lang="en-US" dirty="0" smtClean="0"/>
              <a:t>SOAP-based web services (e.g. Lists.asmx)</a:t>
            </a:r>
          </a:p>
          <a:p>
            <a:pPr>
              <a:lnSpc>
                <a:spcPct val="150000"/>
              </a:lnSpc>
            </a:pPr>
            <a:r>
              <a:rPr lang="en-US" dirty="0" smtClean="0"/>
              <a:t>In SharePoint 2010</a:t>
            </a:r>
          </a:p>
          <a:p>
            <a:pPr lvl="1"/>
            <a:r>
              <a:rPr lang="en-US" dirty="0" smtClean="0"/>
              <a:t>Client-side Object Model (CSOM)</a:t>
            </a:r>
          </a:p>
          <a:p>
            <a:pPr lvl="1"/>
            <a:r>
              <a:rPr lang="en-US" dirty="0" smtClean="0"/>
              <a:t>REST API for list items accessible through </a:t>
            </a:r>
            <a:r>
              <a:rPr lang="en-US" sz="2000" b="1" dirty="0" err="1" smtClean="0"/>
              <a:t>ListData.svc</a:t>
            </a:r>
            <a:endParaRPr lang="en-US" b="1" dirty="0" smtClean="0"/>
          </a:p>
          <a:p>
            <a:pPr>
              <a:lnSpc>
                <a:spcPct val="150000"/>
              </a:lnSpc>
            </a:pPr>
            <a:r>
              <a:rPr lang="en-US" dirty="0" smtClean="0"/>
              <a:t>In SharePoint 2013</a:t>
            </a:r>
          </a:p>
          <a:p>
            <a:pPr lvl="1"/>
            <a:r>
              <a:rPr lang="en-US" dirty="0" smtClean="0"/>
              <a:t>Expanded CSOM Support</a:t>
            </a:r>
          </a:p>
          <a:p>
            <a:pPr lvl="1"/>
            <a:r>
              <a:rPr lang="en-US" dirty="0" smtClean="0"/>
              <a:t>New SharePoint REST API replaces </a:t>
            </a:r>
            <a:r>
              <a:rPr lang="en-US" sz="2000" b="1" dirty="0" err="1" smtClean="0"/>
              <a:t>ListData.svc</a:t>
            </a:r>
            <a:endParaRPr lang="en-US" b="1" dirty="0" smtClean="0"/>
          </a:p>
          <a:p>
            <a:pPr lvl="1"/>
            <a:endParaRPr lang="en-US" dirty="0"/>
          </a:p>
        </p:txBody>
      </p:sp>
    </p:spTree>
    <p:extLst>
      <p:ext uri="{BB962C8B-B14F-4D97-AF65-F5344CB8AC3E}">
        <p14:creationId xmlns:p14="http://schemas.microsoft.com/office/powerpoint/2010/main" val="937210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What About ListData.svc?</a:t>
            </a:r>
            <a:endParaRPr lang="en-US" dirty="0"/>
          </a:p>
        </p:txBody>
      </p:sp>
      <p:sp>
        <p:nvSpPr>
          <p:cNvPr id="5" name="Content Placeholder 4"/>
          <p:cNvSpPr>
            <a:spLocks noGrp="1"/>
          </p:cNvSpPr>
          <p:nvPr>
            <p:ph idx="1"/>
          </p:nvPr>
        </p:nvSpPr>
        <p:spPr/>
        <p:txBody>
          <a:bodyPr/>
          <a:lstStyle/>
          <a:p>
            <a:r>
              <a:rPr lang="en-US" dirty="0" err="1" smtClean="0">
                <a:latin typeface="Courier New" panose="02070309020205020404" pitchFamily="49" charset="0"/>
                <a:cs typeface="Courier New" panose="02070309020205020404" pitchFamily="49" charset="0"/>
              </a:rPr>
              <a:t>ListData.svc</a:t>
            </a:r>
            <a:r>
              <a:rPr lang="en-US" dirty="0" smtClean="0"/>
              <a:t> added REST support for reading &amp; writing to SharePoint lists in SharePoint 2010</a:t>
            </a:r>
          </a:p>
          <a:p>
            <a:r>
              <a:rPr lang="en-US" dirty="0" smtClean="0"/>
              <a:t>Still present in SharePoint 2013, but primarily only for backwards capability </a:t>
            </a:r>
          </a:p>
          <a:p>
            <a:pPr lvl="1"/>
            <a:r>
              <a:rPr lang="en-US" dirty="0" smtClean="0"/>
              <a:t>Existing code won’t break</a:t>
            </a:r>
          </a:p>
          <a:p>
            <a:r>
              <a:rPr lang="en-US" dirty="0" smtClean="0"/>
              <a:t>New development recommendation: use new SharePoint 2013 REST/</a:t>
            </a:r>
            <a:r>
              <a:rPr lang="en-US" dirty="0" err="1" smtClean="0"/>
              <a:t>OData</a:t>
            </a:r>
            <a:r>
              <a:rPr lang="en-US" dirty="0" smtClean="0"/>
              <a:t> API</a:t>
            </a:r>
          </a:p>
        </p:txBody>
      </p:sp>
    </p:spTree>
    <p:extLst>
      <p:ext uri="{BB962C8B-B14F-4D97-AF65-F5344CB8AC3E}">
        <p14:creationId xmlns:p14="http://schemas.microsoft.com/office/powerpoint/2010/main" val="4109785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34780" y="3582160"/>
            <a:ext cx="6682293" cy="2696890"/>
          </a:xfrm>
          <a:prstGeom prst="rect">
            <a:avLst/>
          </a:prstGeom>
          <a:ln w="19050">
            <a:solidFill>
              <a:schemeClr val="bg1">
                <a:lumMod val="50000"/>
              </a:schemeClr>
            </a:solidFill>
          </a:ln>
        </p:spPr>
      </p:pic>
      <p:sp>
        <p:nvSpPr>
          <p:cNvPr id="2" name="Title 1"/>
          <p:cNvSpPr>
            <a:spLocks noGrp="1"/>
          </p:cNvSpPr>
          <p:nvPr>
            <p:ph type="title"/>
          </p:nvPr>
        </p:nvSpPr>
        <p:spPr/>
        <p:txBody>
          <a:bodyPr/>
          <a:lstStyle/>
          <a:p>
            <a:r>
              <a:rPr lang="en-US" smtClean="0"/>
              <a:t>SharePoint REST API Architecture</a:t>
            </a:r>
            <a:endParaRPr lang="en-US" dirty="0"/>
          </a:p>
        </p:txBody>
      </p:sp>
      <p:sp>
        <p:nvSpPr>
          <p:cNvPr id="8" name="Content Placeholder 7"/>
          <p:cNvSpPr>
            <a:spLocks noGrp="1"/>
          </p:cNvSpPr>
          <p:nvPr>
            <p:ph idx="1"/>
          </p:nvPr>
        </p:nvSpPr>
        <p:spPr/>
        <p:txBody>
          <a:bodyPr>
            <a:normAutofit/>
          </a:bodyPr>
          <a:lstStyle/>
          <a:p>
            <a:r>
              <a:rPr lang="en-US" sz="2400" dirty="0" smtClean="0"/>
              <a:t>REST API entry point is </a:t>
            </a:r>
            <a:r>
              <a:rPr lang="en-US" sz="2400" dirty="0" err="1" smtClean="0"/>
              <a:t>client.svc</a:t>
            </a:r>
            <a:endParaRPr lang="en-US" sz="2400" dirty="0" smtClean="0"/>
          </a:p>
          <a:p>
            <a:pPr lvl="1"/>
            <a:r>
              <a:rPr lang="en-US" sz="2000" dirty="0" smtClean="0"/>
              <a:t>In SharePoint 2010, </a:t>
            </a:r>
            <a:r>
              <a:rPr lang="en-US" sz="2000" dirty="0" err="1" smtClean="0"/>
              <a:t>client.svc</a:t>
            </a:r>
            <a:r>
              <a:rPr lang="en-US" sz="2000" dirty="0" smtClean="0"/>
              <a:t> only used by CSOM</a:t>
            </a:r>
          </a:p>
          <a:p>
            <a:pPr lvl="1"/>
            <a:r>
              <a:rPr lang="en-US" sz="2000" dirty="0" smtClean="0"/>
              <a:t>In SharePoint 2013, </a:t>
            </a:r>
            <a:r>
              <a:rPr lang="en-US" sz="2000" dirty="0" err="1" smtClean="0"/>
              <a:t>client.svc</a:t>
            </a:r>
            <a:r>
              <a:rPr lang="en-US" sz="2000" dirty="0" smtClean="0"/>
              <a:t> used by CSOM and REST API</a:t>
            </a:r>
          </a:p>
          <a:p>
            <a:endParaRPr lang="en-US" sz="2400" dirty="0"/>
          </a:p>
        </p:txBody>
      </p:sp>
      <p:grpSp>
        <p:nvGrpSpPr>
          <p:cNvPr id="23" name="Group 22"/>
          <p:cNvGrpSpPr/>
          <p:nvPr/>
        </p:nvGrpSpPr>
        <p:grpSpPr>
          <a:xfrm>
            <a:off x="4675682" y="2971800"/>
            <a:ext cx="4114800" cy="1676400"/>
            <a:chOff x="4343400" y="2971800"/>
            <a:chExt cx="4267200" cy="1828800"/>
          </a:xfrm>
        </p:grpSpPr>
        <p:sp>
          <p:nvSpPr>
            <p:cNvPr id="21" name="Rectangle 20"/>
            <p:cNvSpPr/>
            <p:nvPr/>
          </p:nvSpPr>
          <p:spPr>
            <a:xfrm>
              <a:off x="4343400" y="2971800"/>
              <a:ext cx="4267200" cy="1828800"/>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7172159" y="3270666"/>
              <a:ext cx="1279608" cy="1002467"/>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client.svc</a:t>
              </a:r>
              <a:endParaRPr lang="en-US" dirty="0"/>
            </a:p>
          </p:txBody>
        </p:sp>
        <p:sp>
          <p:nvSpPr>
            <p:cNvPr id="6" name="Rounded Rectangle 5"/>
            <p:cNvSpPr/>
            <p:nvPr/>
          </p:nvSpPr>
          <p:spPr>
            <a:xfrm>
              <a:off x="4548100" y="4006433"/>
              <a:ext cx="1676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CSOM Client</a:t>
              </a:r>
              <a:endParaRPr lang="en-US" sz="1400" dirty="0"/>
            </a:p>
          </p:txBody>
        </p:sp>
        <p:sp>
          <p:nvSpPr>
            <p:cNvPr id="7" name="Rounded Rectangle 6"/>
            <p:cNvSpPr/>
            <p:nvPr/>
          </p:nvSpPr>
          <p:spPr>
            <a:xfrm>
              <a:off x="4559343" y="3207804"/>
              <a:ext cx="1676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REST API Client</a:t>
              </a:r>
              <a:endParaRPr lang="en-US" sz="1400" dirty="0"/>
            </a:p>
          </p:txBody>
        </p:sp>
        <p:cxnSp>
          <p:nvCxnSpPr>
            <p:cNvPr id="10" name="Straight Arrow Connector 9"/>
            <p:cNvCxnSpPr>
              <a:stCxn id="7" idx="3"/>
            </p:cNvCxnSpPr>
            <p:nvPr/>
          </p:nvCxnSpPr>
          <p:spPr>
            <a:xfrm>
              <a:off x="6235743" y="3474504"/>
              <a:ext cx="791489" cy="2287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p:cNvCxnSpPr>
            <p:nvPr/>
          </p:nvCxnSpPr>
          <p:spPr>
            <a:xfrm flipV="1">
              <a:off x="6224500" y="3983269"/>
              <a:ext cx="802732" cy="28986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64426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SharePoint REST URLs and the _</a:t>
            </a:r>
            <a:r>
              <a:rPr lang="en-US" dirty="0" err="1" smtClean="0"/>
              <a:t>api</a:t>
            </a:r>
            <a:r>
              <a:rPr lang="en-US" dirty="0" smtClean="0"/>
              <a:t> Alias</a:t>
            </a:r>
            <a:endParaRPr lang="en-US" dirty="0"/>
          </a:p>
        </p:txBody>
      </p:sp>
      <p:sp>
        <p:nvSpPr>
          <p:cNvPr id="5" name="Content Placeholder 4"/>
          <p:cNvSpPr>
            <a:spLocks noGrp="1"/>
          </p:cNvSpPr>
          <p:nvPr>
            <p:ph idx="1"/>
          </p:nvPr>
        </p:nvSpPr>
        <p:spPr/>
        <p:txBody>
          <a:bodyPr>
            <a:normAutofit/>
          </a:bodyPr>
          <a:lstStyle/>
          <a:p>
            <a:r>
              <a:rPr lang="en-US" sz="2400" dirty="0" smtClean="0"/>
              <a:t>SharePoint REST API provides _</a:t>
            </a:r>
            <a:r>
              <a:rPr lang="en-US" sz="2400" dirty="0" err="1" smtClean="0"/>
              <a:t>api</a:t>
            </a:r>
            <a:r>
              <a:rPr lang="en-US" sz="2400" dirty="0" smtClean="0"/>
              <a:t> alias</a:t>
            </a:r>
          </a:p>
          <a:p>
            <a:pPr lvl="1"/>
            <a:r>
              <a:rPr lang="en-US" sz="2000" dirty="0" smtClean="0"/>
              <a:t>The </a:t>
            </a:r>
            <a:r>
              <a:rPr lang="en-US" sz="2000" b="1" dirty="0" smtClean="0">
                <a:solidFill>
                  <a:schemeClr val="accent1">
                    <a:lumMod val="50000"/>
                  </a:schemeClr>
                </a:solidFill>
              </a:rPr>
              <a:t>_</a:t>
            </a:r>
            <a:r>
              <a:rPr lang="en-US" sz="2000" b="1" dirty="0" err="1" smtClean="0">
                <a:solidFill>
                  <a:schemeClr val="accent1">
                    <a:lumMod val="50000"/>
                  </a:schemeClr>
                </a:solidFill>
              </a:rPr>
              <a:t>api</a:t>
            </a:r>
            <a:r>
              <a:rPr lang="en-US" sz="2000" dirty="0" smtClean="0"/>
              <a:t> alias maps </a:t>
            </a:r>
            <a:r>
              <a:rPr lang="en-US" sz="2000" dirty="0"/>
              <a:t>to </a:t>
            </a:r>
            <a:r>
              <a:rPr lang="en-US" sz="2000" b="1" dirty="0">
                <a:solidFill>
                  <a:schemeClr val="accent1">
                    <a:lumMod val="50000"/>
                  </a:schemeClr>
                </a:solidFill>
              </a:rPr>
              <a:t>_</a:t>
            </a:r>
            <a:r>
              <a:rPr lang="en-US" sz="2000" b="1" dirty="0" err="1">
                <a:solidFill>
                  <a:schemeClr val="accent1">
                    <a:lumMod val="50000"/>
                  </a:schemeClr>
                </a:solidFill>
              </a:rPr>
              <a:t>vti_bin</a:t>
            </a:r>
            <a:r>
              <a:rPr lang="en-US" sz="2000" b="1" dirty="0">
                <a:solidFill>
                  <a:schemeClr val="accent1">
                    <a:lumMod val="50000"/>
                  </a:schemeClr>
                </a:solidFill>
              </a:rPr>
              <a:t>/</a:t>
            </a:r>
            <a:r>
              <a:rPr lang="en-US" sz="2000" b="1" dirty="0" err="1">
                <a:solidFill>
                  <a:schemeClr val="accent1">
                    <a:lumMod val="50000"/>
                  </a:schemeClr>
                </a:solidFill>
              </a:rPr>
              <a:t>client.svc</a:t>
            </a:r>
            <a:endParaRPr lang="en-US" sz="2000" b="1" dirty="0" smtClean="0">
              <a:solidFill>
                <a:schemeClr val="accent1">
                  <a:lumMod val="50000"/>
                </a:schemeClr>
              </a:solidFill>
            </a:endParaRPr>
          </a:p>
          <a:p>
            <a:pPr lvl="1"/>
            <a:r>
              <a:rPr lang="en-US" sz="2000" dirty="0" smtClean="0"/>
              <a:t>Alias used to make SharePoint REST API URLs cleaner</a:t>
            </a:r>
          </a:p>
          <a:p>
            <a:pPr lvl="1"/>
            <a:r>
              <a:rPr lang="en-US" sz="2000" dirty="0" smtClean="0"/>
              <a:t>Alias serves to decouple URLs from underlying architecture</a:t>
            </a:r>
          </a:p>
          <a:p>
            <a:pPr>
              <a:lnSpc>
                <a:spcPct val="200000"/>
              </a:lnSpc>
            </a:pPr>
            <a:r>
              <a:rPr lang="en-US" sz="2400" dirty="0" smtClean="0"/>
              <a:t>This URL works but it is not recommended</a:t>
            </a:r>
          </a:p>
          <a:p>
            <a:pPr lvl="1"/>
            <a:r>
              <a:rPr lang="en-US" sz="2000" b="1" dirty="0" smtClean="0">
                <a:solidFill>
                  <a:schemeClr val="tx1">
                    <a:lumMod val="50000"/>
                    <a:lumOff val="50000"/>
                  </a:schemeClr>
                </a:solidFill>
              </a:rPr>
              <a:t>http://intranet.wingtip.com/</a:t>
            </a:r>
            <a:r>
              <a:rPr lang="en-US" sz="2000" b="1" dirty="0" smtClean="0">
                <a:solidFill>
                  <a:schemeClr val="accent1">
                    <a:lumMod val="50000"/>
                  </a:schemeClr>
                </a:solidFill>
              </a:rPr>
              <a:t>_vti_bin/client.svc</a:t>
            </a:r>
            <a:r>
              <a:rPr lang="en-US" sz="2000" b="1" dirty="0" smtClean="0">
                <a:solidFill>
                  <a:schemeClr val="tx1">
                    <a:lumMod val="50000"/>
                    <a:lumOff val="50000"/>
                  </a:schemeClr>
                </a:solidFill>
              </a:rPr>
              <a:t>/web</a:t>
            </a:r>
            <a:endParaRPr lang="en-US" sz="2000" dirty="0" smtClean="0">
              <a:solidFill>
                <a:schemeClr val="tx1">
                  <a:lumMod val="50000"/>
                  <a:lumOff val="50000"/>
                </a:schemeClr>
              </a:solidFill>
            </a:endParaRPr>
          </a:p>
          <a:p>
            <a:pPr>
              <a:lnSpc>
                <a:spcPct val="200000"/>
              </a:lnSpc>
            </a:pPr>
            <a:r>
              <a:rPr lang="en-US" sz="2400" dirty="0" smtClean="0"/>
              <a:t>SharePoint REST API URLs should be created with _</a:t>
            </a:r>
            <a:r>
              <a:rPr lang="en-US" sz="2400" dirty="0" err="1" smtClean="0"/>
              <a:t>api</a:t>
            </a:r>
            <a:endParaRPr lang="en-US" sz="2400" dirty="0" smtClean="0"/>
          </a:p>
          <a:p>
            <a:pPr lvl="1"/>
            <a:r>
              <a:rPr lang="en-US" sz="2000" b="1" dirty="0" smtClean="0">
                <a:solidFill>
                  <a:schemeClr val="tx1">
                    <a:lumMod val="50000"/>
                    <a:lumOff val="50000"/>
                  </a:schemeClr>
                </a:solidFill>
              </a:rPr>
              <a:t>http://intranet.wingtip.com/</a:t>
            </a:r>
            <a:r>
              <a:rPr lang="en-US" sz="2000" b="1" dirty="0" smtClean="0">
                <a:solidFill>
                  <a:schemeClr val="accent1">
                    <a:lumMod val="50000"/>
                  </a:schemeClr>
                </a:solidFill>
              </a:rPr>
              <a:t>_api</a:t>
            </a:r>
            <a:r>
              <a:rPr lang="en-US" sz="2000" b="1" dirty="0" smtClean="0">
                <a:solidFill>
                  <a:schemeClr val="tx1">
                    <a:lumMod val="50000"/>
                    <a:lumOff val="50000"/>
                  </a:schemeClr>
                </a:solidFill>
              </a:rPr>
              <a:t>/web</a:t>
            </a:r>
          </a:p>
          <a:p>
            <a:endParaRPr lang="en-US" sz="2400" dirty="0"/>
          </a:p>
        </p:txBody>
      </p:sp>
    </p:spTree>
    <p:extLst>
      <p:ext uri="{BB962C8B-B14F-4D97-AF65-F5344CB8AC3E}">
        <p14:creationId xmlns:p14="http://schemas.microsoft.com/office/powerpoint/2010/main" val="32022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Anatomy of a SharePoint REST URL</a:t>
            </a:r>
          </a:p>
        </p:txBody>
      </p:sp>
      <p:sp>
        <p:nvSpPr>
          <p:cNvPr id="5" name="Content Placeholder 4"/>
          <p:cNvSpPr>
            <a:spLocks noGrp="1"/>
          </p:cNvSpPr>
          <p:nvPr>
            <p:ph idx="1"/>
          </p:nvPr>
        </p:nvSpPr>
        <p:spPr>
          <a:xfrm>
            <a:off x="381000" y="1447801"/>
            <a:ext cx="8382000" cy="5181600"/>
          </a:xfrm>
        </p:spPr>
        <p:txBody>
          <a:bodyPr/>
          <a:lstStyle/>
          <a:p>
            <a:r>
              <a:rPr lang="en-US" dirty="0" smtClean="0"/>
              <a:t>SharePoint REST made up of three parts</a:t>
            </a:r>
          </a:p>
          <a:p>
            <a:pPr lvl="1"/>
            <a:r>
              <a:rPr lang="en-US" dirty="0" smtClean="0"/>
              <a:t>Base URI</a:t>
            </a:r>
          </a:p>
          <a:p>
            <a:pPr lvl="2"/>
            <a:r>
              <a:rPr lang="en-US" dirty="0" smtClean="0">
                <a:solidFill>
                  <a:srgbClr val="1F4E79"/>
                </a:solidFill>
                <a:latin typeface="Lucida Console" panose="020B0609040504020204" pitchFamily="49" charset="0"/>
                <a:ea typeface="Calibri" panose="020F0502020204030204" pitchFamily="34" charset="0"/>
                <a:cs typeface="Times New Roman" panose="02020603050405020304" pitchFamily="18" charset="0"/>
              </a:rPr>
              <a:t>http://intranet.wingtip.com/_api</a:t>
            </a:r>
            <a:endParaRPr lang="en-US" dirty="0" smtClean="0"/>
          </a:p>
          <a:p>
            <a:pPr lvl="1"/>
            <a:r>
              <a:rPr lang="en-US" dirty="0" smtClean="0"/>
              <a:t>Target SharePoint Object</a:t>
            </a:r>
          </a:p>
          <a:p>
            <a:pPr lvl="2"/>
            <a:r>
              <a:rPr lang="en-US" dirty="0" smtClean="0">
                <a:solidFill>
                  <a:srgbClr val="7030A0"/>
                </a:solidFill>
                <a:ea typeface="Calibri" panose="020F0502020204030204" pitchFamily="34" charset="0"/>
                <a:cs typeface="Times New Roman" panose="02020603050405020304" pitchFamily="18" charset="0"/>
              </a:rPr>
              <a:t>web</a:t>
            </a:r>
            <a:endParaRPr lang="en-US" dirty="0" smtClean="0"/>
          </a:p>
          <a:p>
            <a:pPr lvl="1"/>
            <a:r>
              <a:rPr lang="en-US" dirty="0" smtClean="0"/>
              <a:t>Query String Parameter options</a:t>
            </a:r>
          </a:p>
          <a:p>
            <a:pPr lvl="2"/>
            <a:r>
              <a:rPr lang="en-US" dirty="0" smtClean="0">
                <a:solidFill>
                  <a:srgbClr val="385723"/>
                </a:solidFill>
                <a:ea typeface="Calibri" panose="020F0502020204030204" pitchFamily="34" charset="0"/>
                <a:cs typeface="Times New Roman" panose="02020603050405020304" pitchFamily="18" charset="0"/>
              </a:rPr>
              <a:t>?$select=</a:t>
            </a:r>
            <a:r>
              <a:rPr lang="en-US" dirty="0" err="1" smtClean="0">
                <a:solidFill>
                  <a:srgbClr val="385723"/>
                </a:solidFill>
                <a:ea typeface="Calibri" panose="020F0502020204030204" pitchFamily="34" charset="0"/>
                <a:cs typeface="Times New Roman" panose="02020603050405020304" pitchFamily="18" charset="0"/>
              </a:rPr>
              <a:t>Id,Title,MasterUrl</a:t>
            </a:r>
            <a:endParaRPr lang="en-US" dirty="0" smtClean="0"/>
          </a:p>
        </p:txBody>
      </p:sp>
      <p:pic>
        <p:nvPicPr>
          <p:cNvPr id="2" name="Picture 1"/>
          <p:cNvPicPr>
            <a:picLocks noChangeAspect="1"/>
          </p:cNvPicPr>
          <p:nvPr/>
        </p:nvPicPr>
        <p:blipFill>
          <a:blip r:embed="rId3"/>
          <a:stretch>
            <a:fillRect/>
          </a:stretch>
        </p:blipFill>
        <p:spPr>
          <a:xfrm>
            <a:off x="358515" y="4800600"/>
            <a:ext cx="8404485" cy="471373"/>
          </a:xfrm>
          <a:prstGeom prst="rect">
            <a:avLst/>
          </a:prstGeom>
          <a:ln>
            <a:solidFill>
              <a:schemeClr val="bg1">
                <a:lumMod val="50000"/>
              </a:schemeClr>
            </a:solidFill>
          </a:ln>
        </p:spPr>
      </p:pic>
    </p:spTree>
    <p:extLst>
      <p:ext uri="{BB962C8B-B14F-4D97-AF65-F5344CB8AC3E}">
        <p14:creationId xmlns:p14="http://schemas.microsoft.com/office/powerpoint/2010/main" val="36334263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SharePoint Objects to URLs</a:t>
            </a:r>
          </a:p>
        </p:txBody>
      </p:sp>
      <p:graphicFrame>
        <p:nvGraphicFramePr>
          <p:cNvPr id="4" name="Table Placeholder 3"/>
          <p:cNvGraphicFramePr>
            <a:graphicFrameLocks noGrp="1"/>
          </p:cNvGraphicFramePr>
          <p:nvPr>
            <p:ph idx="1"/>
            <p:extLst>
              <p:ext uri="{D42A27DB-BD31-4B8C-83A1-F6EECF244321}">
                <p14:modId xmlns:p14="http://schemas.microsoft.com/office/powerpoint/2010/main" val="4024056477"/>
              </p:ext>
            </p:extLst>
          </p:nvPr>
        </p:nvGraphicFramePr>
        <p:xfrm>
          <a:off x="381000" y="1447800"/>
          <a:ext cx="8382000" cy="3708400"/>
        </p:xfrm>
        <a:graphic>
          <a:graphicData uri="http://schemas.openxmlformats.org/drawingml/2006/table">
            <a:tbl>
              <a:tblPr firstRow="1" bandRow="1">
                <a:tableStyleId>{5C22544A-7EE6-4342-B048-85BDC9FD1C3A}</a:tableStyleId>
              </a:tblPr>
              <a:tblGrid>
                <a:gridCol w="2095500"/>
                <a:gridCol w="6286500"/>
              </a:tblGrid>
              <a:tr h="370840">
                <a:tc>
                  <a:txBody>
                    <a:bodyPr/>
                    <a:lstStyle/>
                    <a:p>
                      <a:r>
                        <a:rPr lang="en-US" sz="1600" dirty="0" smtClean="0"/>
                        <a:t>SharePoint Object</a:t>
                      </a:r>
                      <a:endParaRPr lang="en-US" sz="1600" dirty="0"/>
                    </a:p>
                  </a:txBody>
                  <a:tcPr marL="93133" marR="93133"/>
                </a:tc>
                <a:tc>
                  <a:txBody>
                    <a:bodyPr/>
                    <a:lstStyle/>
                    <a:p>
                      <a:r>
                        <a:rPr lang="en-US" sz="1600" dirty="0" smtClean="0"/>
                        <a:t>Object mapping</a:t>
                      </a:r>
                      <a:endParaRPr lang="en-US" sz="1600" dirty="0"/>
                    </a:p>
                  </a:txBody>
                  <a:tcPr marL="93133" marR="93133"/>
                </a:tc>
              </a:tr>
              <a:tr h="370840">
                <a:tc>
                  <a:txBody>
                    <a:bodyPr/>
                    <a:lstStyle/>
                    <a:p>
                      <a:r>
                        <a:rPr lang="en-US" sz="1600" dirty="0" smtClean="0"/>
                        <a:t>Site Collection</a:t>
                      </a:r>
                      <a:endParaRPr lang="en-US" sz="1600" dirty="0"/>
                    </a:p>
                  </a:txBody>
                  <a:tcPr marL="93133" marR="93133"/>
                </a:tc>
                <a:tc>
                  <a:txBody>
                    <a:bodyPr/>
                    <a:lstStyle/>
                    <a:p>
                      <a:r>
                        <a:rPr lang="en-US" sz="1400" b="1" dirty="0" smtClean="0">
                          <a:latin typeface="Lucida Console" panose="020B0609040504020204" pitchFamily="49" charset="0"/>
                        </a:rPr>
                        <a:t>site</a:t>
                      </a:r>
                      <a:endParaRPr lang="en-US" sz="1400" b="1" dirty="0">
                        <a:latin typeface="Lucida Console" panose="020B0609040504020204" pitchFamily="49" charset="0"/>
                      </a:endParaRPr>
                    </a:p>
                  </a:txBody>
                  <a:tcPr marL="93133" marR="93133"/>
                </a:tc>
              </a:tr>
              <a:tr h="370840">
                <a:tc>
                  <a:txBody>
                    <a:bodyPr/>
                    <a:lstStyle/>
                    <a:p>
                      <a:r>
                        <a:rPr lang="en-US" sz="1600" dirty="0" smtClean="0"/>
                        <a:t>Site</a:t>
                      </a:r>
                      <a:endParaRPr lang="en-US" sz="1600" dirty="0"/>
                    </a:p>
                  </a:txBody>
                  <a:tcPr marL="93133" marR="93133"/>
                </a:tc>
                <a:tc>
                  <a:txBody>
                    <a:bodyPr/>
                    <a:lstStyle/>
                    <a:p>
                      <a:r>
                        <a:rPr lang="en-US" sz="1400" b="1" dirty="0" smtClean="0">
                          <a:latin typeface="Lucida Console" panose="020B0609040504020204" pitchFamily="49" charset="0"/>
                        </a:rPr>
                        <a:t>web</a:t>
                      </a:r>
                      <a:endParaRPr lang="en-US" sz="1400" b="1" dirty="0">
                        <a:latin typeface="Lucida Console" panose="020B0609040504020204" pitchFamily="49" charset="0"/>
                      </a:endParaRPr>
                    </a:p>
                  </a:txBody>
                  <a:tcPr marL="93133" marR="93133"/>
                </a:tc>
              </a:tr>
              <a:tr h="370840">
                <a:tc>
                  <a:txBody>
                    <a:bodyPr/>
                    <a:lstStyle/>
                    <a:p>
                      <a:r>
                        <a:rPr lang="en-US" sz="1600" dirty="0" smtClean="0"/>
                        <a:t>Lists collection</a:t>
                      </a:r>
                      <a:endParaRPr lang="en-US" sz="1600" dirty="0"/>
                    </a:p>
                  </a:txBody>
                  <a:tcPr marL="93133" marR="93133"/>
                </a:tc>
                <a:tc>
                  <a:txBody>
                    <a:bodyPr/>
                    <a:lstStyle/>
                    <a:p>
                      <a:r>
                        <a:rPr lang="en-US" sz="1400" b="1" dirty="0" smtClean="0">
                          <a:latin typeface="Lucida Console" panose="020B0609040504020204" pitchFamily="49" charset="0"/>
                        </a:rPr>
                        <a:t>web/lists</a:t>
                      </a:r>
                      <a:endParaRPr lang="en-US" sz="1400" b="1" dirty="0">
                        <a:latin typeface="Lucida Console" panose="020B0609040504020204" pitchFamily="49" charset="0"/>
                      </a:endParaRPr>
                    </a:p>
                  </a:txBody>
                  <a:tcPr marL="93133" marR="93133"/>
                </a:tc>
              </a:tr>
              <a:tr h="370840">
                <a:tc>
                  <a:txBody>
                    <a:bodyPr/>
                    <a:lstStyle/>
                    <a:p>
                      <a:r>
                        <a:rPr lang="en-US" sz="1600" dirty="0" smtClean="0"/>
                        <a:t>List by ID</a:t>
                      </a:r>
                      <a:endParaRPr lang="en-US" sz="1600" dirty="0"/>
                    </a:p>
                  </a:txBody>
                  <a:tcPr marL="93133" marR="93133"/>
                </a:tc>
                <a:tc>
                  <a:txBody>
                    <a:bodyPr/>
                    <a:lstStyle/>
                    <a:p>
                      <a:r>
                        <a:rPr lang="en-US" sz="1400" b="1" dirty="0" smtClean="0">
                          <a:latin typeface="Lucida Console" panose="020B0609040504020204" pitchFamily="49" charset="0"/>
                        </a:rPr>
                        <a:t>web/lists(guid'402cd788-9c5c-4931-92d6-09f18efb368c')</a:t>
                      </a:r>
                      <a:endParaRPr lang="en-US" sz="1400" b="1" dirty="0">
                        <a:latin typeface="Lucida Console" panose="020B0609040504020204" pitchFamily="49" charset="0"/>
                      </a:endParaRPr>
                    </a:p>
                  </a:txBody>
                  <a:tcPr marL="93133" marR="93133"/>
                </a:tc>
              </a:tr>
              <a:tr h="370840">
                <a:tc>
                  <a:txBody>
                    <a:bodyPr/>
                    <a:lstStyle/>
                    <a:p>
                      <a:r>
                        <a:rPr lang="en-US" sz="1600" dirty="0" smtClean="0"/>
                        <a:t>List by Title</a:t>
                      </a:r>
                      <a:endParaRPr lang="en-US" sz="1600" dirty="0"/>
                    </a:p>
                  </a:txBody>
                  <a:tcPr marL="93133" marR="9313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Lucida Console" panose="020B0609040504020204" pitchFamily="49" charset="0"/>
                        </a:rPr>
                        <a:t>web/lists/</a:t>
                      </a:r>
                      <a:r>
                        <a:rPr lang="en-US" sz="1400" b="1" dirty="0" err="1" smtClean="0">
                          <a:latin typeface="Lucida Console" panose="020B0609040504020204" pitchFamily="49" charset="0"/>
                        </a:rPr>
                        <a:t>getByTitle</a:t>
                      </a:r>
                      <a:r>
                        <a:rPr lang="en-US" sz="1400" b="1" dirty="0" smtClean="0">
                          <a:latin typeface="Lucida Console" panose="020B0609040504020204" pitchFamily="49" charset="0"/>
                        </a:rPr>
                        <a:t>('Customers')</a:t>
                      </a:r>
                    </a:p>
                  </a:txBody>
                  <a:tcPr marL="93133" marR="93133"/>
                </a:tc>
              </a:tr>
              <a:tr h="370840">
                <a:tc>
                  <a:txBody>
                    <a:bodyPr/>
                    <a:lstStyle/>
                    <a:p>
                      <a:r>
                        <a:rPr lang="en-US" sz="1600" dirty="0" smtClean="0"/>
                        <a:t>List property</a:t>
                      </a:r>
                      <a:endParaRPr lang="en-US" sz="1600" dirty="0"/>
                    </a:p>
                  </a:txBody>
                  <a:tcPr marL="93133" marR="9313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Lucida Console" panose="020B0609040504020204" pitchFamily="49" charset="0"/>
                        </a:rPr>
                        <a:t>web/lists/</a:t>
                      </a:r>
                      <a:r>
                        <a:rPr lang="en-US" sz="1400" b="1" dirty="0" err="1" smtClean="0">
                          <a:latin typeface="Lucida Console" panose="020B0609040504020204" pitchFamily="49" charset="0"/>
                        </a:rPr>
                        <a:t>getByTitle</a:t>
                      </a:r>
                      <a:r>
                        <a:rPr lang="en-US" sz="1400" b="1" dirty="0" smtClean="0">
                          <a:latin typeface="Lucida Console" panose="020B0609040504020204" pitchFamily="49" charset="0"/>
                        </a:rPr>
                        <a:t>('Customers')/Title</a:t>
                      </a:r>
                    </a:p>
                  </a:txBody>
                  <a:tcPr marL="93133" marR="93133"/>
                </a:tc>
              </a:tr>
              <a:tr h="370840">
                <a:tc>
                  <a:txBody>
                    <a:bodyPr/>
                    <a:lstStyle/>
                    <a:p>
                      <a:r>
                        <a:rPr lang="en-US" sz="1600" dirty="0" smtClean="0"/>
                        <a:t>List items collection</a:t>
                      </a:r>
                      <a:endParaRPr lang="en-US" sz="1600" dirty="0"/>
                    </a:p>
                  </a:txBody>
                  <a:tcPr marL="93133" marR="9313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Lucida Console" panose="020B0609040504020204" pitchFamily="49" charset="0"/>
                        </a:rPr>
                        <a:t>web/lists/</a:t>
                      </a:r>
                      <a:r>
                        <a:rPr lang="en-US" sz="1400" b="1" dirty="0" err="1" smtClean="0">
                          <a:latin typeface="Lucida Console" panose="020B0609040504020204" pitchFamily="49" charset="0"/>
                        </a:rPr>
                        <a:t>getByTitle</a:t>
                      </a:r>
                      <a:r>
                        <a:rPr lang="en-US" sz="1400" b="1" dirty="0" smtClean="0">
                          <a:latin typeface="Lucida Console" panose="020B0609040504020204" pitchFamily="49" charset="0"/>
                        </a:rPr>
                        <a:t>('Customers')/items</a:t>
                      </a:r>
                    </a:p>
                  </a:txBody>
                  <a:tcPr marL="93133" marR="93133"/>
                </a:tc>
              </a:tr>
              <a:tr h="370840">
                <a:tc>
                  <a:txBody>
                    <a:bodyPr/>
                    <a:lstStyle/>
                    <a:p>
                      <a:r>
                        <a:rPr lang="en-US" sz="1600" dirty="0" smtClean="0"/>
                        <a:t>List item</a:t>
                      </a:r>
                      <a:endParaRPr lang="en-US" sz="1600" dirty="0"/>
                    </a:p>
                  </a:txBody>
                  <a:tcPr marL="93133" marR="9313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Lucida Console" panose="020B0609040504020204" pitchFamily="49" charset="0"/>
                        </a:rPr>
                        <a:t>web/lists/</a:t>
                      </a:r>
                      <a:r>
                        <a:rPr lang="en-US" sz="1400" b="1" dirty="0" err="1" smtClean="0">
                          <a:latin typeface="Lucida Console" panose="020B0609040504020204" pitchFamily="49" charset="0"/>
                        </a:rPr>
                        <a:t>getByTitle</a:t>
                      </a:r>
                      <a:r>
                        <a:rPr lang="en-US" sz="1400" b="1" dirty="0" smtClean="0">
                          <a:latin typeface="Lucida Console" panose="020B0609040504020204" pitchFamily="49" charset="0"/>
                        </a:rPr>
                        <a:t>('Customers')/items(1)</a:t>
                      </a:r>
                    </a:p>
                  </a:txBody>
                  <a:tcPr marL="93133" marR="93133"/>
                </a:tc>
              </a:tr>
              <a:tr h="370840">
                <a:tc>
                  <a:txBody>
                    <a:bodyPr/>
                    <a:lstStyle/>
                    <a:p>
                      <a:r>
                        <a:rPr lang="en-US" sz="1600" dirty="0" smtClean="0"/>
                        <a:t>List item property</a:t>
                      </a:r>
                      <a:endParaRPr lang="en-US" sz="1600" dirty="0"/>
                    </a:p>
                  </a:txBody>
                  <a:tcPr marL="93133" marR="9313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Lucida Console" panose="020B0609040504020204" pitchFamily="49" charset="0"/>
                        </a:rPr>
                        <a:t>web/lists/</a:t>
                      </a:r>
                      <a:r>
                        <a:rPr lang="en-US" sz="1400" b="1" dirty="0" err="1" smtClean="0">
                          <a:latin typeface="Lucida Console" panose="020B0609040504020204" pitchFamily="49" charset="0"/>
                        </a:rPr>
                        <a:t>getByTitle</a:t>
                      </a:r>
                      <a:r>
                        <a:rPr lang="en-US" sz="1400" b="1" dirty="0" smtClean="0">
                          <a:latin typeface="Lucida Console" panose="020B0609040504020204" pitchFamily="49" charset="0"/>
                        </a:rPr>
                        <a:t>('Customers')/items(1)/FirstName</a:t>
                      </a:r>
                    </a:p>
                  </a:txBody>
                  <a:tcPr marL="93133" marR="93133"/>
                </a:tc>
              </a:tr>
            </a:tbl>
          </a:graphicData>
        </a:graphic>
      </p:graphicFrame>
    </p:spTree>
    <p:extLst>
      <p:ext uri="{BB962C8B-B14F-4D97-AF65-F5344CB8AC3E}">
        <p14:creationId xmlns:p14="http://schemas.microsoft.com/office/powerpoint/2010/main" val="1365862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GB" dirty="0" smtClean="0"/>
              <a:t>Understanding REST and ODATA</a:t>
            </a:r>
          </a:p>
          <a:p>
            <a:r>
              <a:rPr lang="en-GB" dirty="0" smtClean="0"/>
              <a:t>The </a:t>
            </a:r>
            <a:r>
              <a:rPr lang="en-GB" dirty="0" smtClean="0"/>
              <a:t>SharePoint REST API</a:t>
            </a:r>
          </a:p>
          <a:p>
            <a:r>
              <a:rPr lang="en-US" dirty="0" smtClean="0"/>
              <a:t>Programming the SharePoint REST API</a:t>
            </a:r>
            <a:endParaRPr lang="en-GB" dirty="0"/>
          </a:p>
          <a:p>
            <a:r>
              <a:rPr lang="en-GB" dirty="0" smtClean="0"/>
              <a:t>Paging SharePoint List Items</a:t>
            </a:r>
            <a:endParaRPr lang="en-GB" dirty="0"/>
          </a:p>
          <a:p>
            <a:r>
              <a:rPr lang="en-GB" dirty="0" smtClean="0"/>
              <a:t>Modifying SharePoint List Items</a:t>
            </a:r>
            <a:endParaRPr lang="en-GB" dirty="0"/>
          </a:p>
        </p:txBody>
      </p:sp>
    </p:spTree>
    <p:extLst>
      <p:ext uri="{BB962C8B-B14F-4D97-AF65-F5344CB8AC3E}">
        <p14:creationId xmlns:p14="http://schemas.microsoft.com/office/powerpoint/2010/main" val="30311232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Testing REST Calls Through the Browser</a:t>
            </a:r>
            <a:endParaRPr lang="en-US" dirty="0"/>
          </a:p>
        </p:txBody>
      </p:sp>
      <p:pic>
        <p:nvPicPr>
          <p:cNvPr id="7" name="Picture 6"/>
          <p:cNvPicPr>
            <a:picLocks noChangeAspect="1"/>
          </p:cNvPicPr>
          <p:nvPr/>
        </p:nvPicPr>
        <p:blipFill>
          <a:blip r:embed="rId3"/>
          <a:stretch>
            <a:fillRect/>
          </a:stretch>
        </p:blipFill>
        <p:spPr>
          <a:xfrm>
            <a:off x="276674" y="1219200"/>
            <a:ext cx="8146459" cy="4495800"/>
          </a:xfrm>
          <a:prstGeom prst="rect">
            <a:avLst/>
          </a:prstGeom>
        </p:spPr>
      </p:pic>
      <p:pic>
        <p:nvPicPr>
          <p:cNvPr id="5" name="Picture 4"/>
          <p:cNvPicPr>
            <a:picLocks noChangeAspect="1"/>
          </p:cNvPicPr>
          <p:nvPr/>
        </p:nvPicPr>
        <p:blipFill>
          <a:blip r:embed="rId4"/>
          <a:stretch>
            <a:fillRect/>
          </a:stretch>
        </p:blipFill>
        <p:spPr>
          <a:xfrm>
            <a:off x="6858000" y="4419600"/>
            <a:ext cx="2138105" cy="2276943"/>
          </a:xfrm>
          <a:prstGeom prst="rect">
            <a:avLst/>
          </a:prstGeom>
        </p:spPr>
      </p:pic>
      <p:sp>
        <p:nvSpPr>
          <p:cNvPr id="9" name="Right Arrow 8"/>
          <p:cNvSpPr/>
          <p:nvPr/>
        </p:nvSpPr>
        <p:spPr>
          <a:xfrm>
            <a:off x="6324600" y="5650753"/>
            <a:ext cx="685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273567" y="5372100"/>
            <a:ext cx="3276600" cy="685800"/>
          </a:xfrm>
          <a:prstGeom prst="rect">
            <a:avLst/>
          </a:prstGeom>
          <a:solidFill>
            <a:schemeClr val="accent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It can be helpful to disable the Internet Explorer option feed reading view</a:t>
            </a:r>
            <a:endParaRPr lang="en-US" sz="1400" dirty="0">
              <a:solidFill>
                <a:schemeClr val="tx1"/>
              </a:solidFill>
            </a:endParaRPr>
          </a:p>
        </p:txBody>
      </p:sp>
    </p:spTree>
    <p:extLst>
      <p:ext uri="{BB962C8B-B14F-4D97-AF65-F5344CB8AC3E}">
        <p14:creationId xmlns:p14="http://schemas.microsoft.com/office/powerpoint/2010/main" val="2849119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OData Support in SharePoint 2013</a:t>
            </a:r>
            <a:endParaRPr lang="en-US" dirty="0"/>
          </a:p>
        </p:txBody>
      </p:sp>
      <p:sp>
        <p:nvSpPr>
          <p:cNvPr id="3" name="Content Placeholder 2"/>
          <p:cNvSpPr>
            <a:spLocks noGrp="1"/>
          </p:cNvSpPr>
          <p:nvPr>
            <p:ph idx="1"/>
          </p:nvPr>
        </p:nvSpPr>
        <p:spPr/>
        <p:txBody>
          <a:bodyPr>
            <a:normAutofit/>
          </a:bodyPr>
          <a:lstStyle/>
          <a:p>
            <a:r>
              <a:rPr lang="en-US" sz="2400" dirty="0" smtClean="0"/>
              <a:t>SharePoint </a:t>
            </a:r>
            <a:r>
              <a:rPr lang="en-US" sz="2400" dirty="0"/>
              <a:t>Online supports </a:t>
            </a:r>
            <a:r>
              <a:rPr lang="en-US" sz="2400" dirty="0" smtClean="0"/>
              <a:t>ODATA version 4.0</a:t>
            </a:r>
            <a:endParaRPr lang="en-US" sz="2400" dirty="0"/>
          </a:p>
          <a:p>
            <a:pPr lvl="1"/>
            <a:r>
              <a:rPr lang="en-US" sz="2000" dirty="0" smtClean="0"/>
              <a:t>OData </a:t>
            </a:r>
            <a:r>
              <a:rPr lang="en-US" sz="2000" dirty="0"/>
              <a:t>v4.0 support added in December of 2014</a:t>
            </a:r>
          </a:p>
          <a:p>
            <a:endParaRPr lang="en-US" sz="2400" dirty="0" smtClean="0"/>
          </a:p>
          <a:p>
            <a:r>
              <a:rPr lang="en-US" sz="2400" dirty="0" smtClean="0"/>
              <a:t>SharePoint 2013 On-premises supports ODATA v3.0</a:t>
            </a:r>
          </a:p>
          <a:p>
            <a:pPr lvl="1"/>
            <a:r>
              <a:rPr lang="en-US" sz="2000" dirty="0" smtClean="0"/>
              <a:t>SharePoint </a:t>
            </a:r>
            <a:r>
              <a:rPr lang="en-US" sz="2000" dirty="0"/>
              <a:t>2013 </a:t>
            </a:r>
            <a:r>
              <a:rPr lang="en-US" sz="2000" dirty="0" smtClean="0"/>
              <a:t>SP1 supports for ODATA v3.0</a:t>
            </a:r>
          </a:p>
          <a:p>
            <a:pPr lvl="1"/>
            <a:r>
              <a:rPr lang="en-US" sz="2000" dirty="0" smtClean="0"/>
              <a:t>PowerShell script must be run to enable all ODATA formats</a:t>
            </a:r>
          </a:p>
        </p:txBody>
      </p:sp>
    </p:spTree>
    <p:extLst>
      <p:ext uri="{BB962C8B-B14F-4D97-AF65-F5344CB8AC3E}">
        <p14:creationId xmlns:p14="http://schemas.microsoft.com/office/powerpoint/2010/main" val="2386867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ODATA Formats and the Accept Header</a:t>
            </a:r>
            <a:endParaRPr lang="en-US" dirty="0"/>
          </a:p>
        </p:txBody>
      </p:sp>
      <p:sp>
        <p:nvSpPr>
          <p:cNvPr id="3" name="Content Placeholder 2"/>
          <p:cNvSpPr>
            <a:spLocks noGrp="1"/>
          </p:cNvSpPr>
          <p:nvPr>
            <p:ph idx="1"/>
          </p:nvPr>
        </p:nvSpPr>
        <p:spPr/>
        <p:txBody>
          <a:bodyPr/>
          <a:lstStyle/>
          <a:p>
            <a:r>
              <a:rPr lang="en-US" dirty="0" smtClean="0"/>
              <a:t>Verbose (aka Full Metadata)</a:t>
            </a:r>
          </a:p>
          <a:p>
            <a:pPr marL="347662" lvl="1" indent="0">
              <a:buNone/>
            </a:pPr>
            <a:r>
              <a:rPr lang="en-US" sz="2000" dirty="0">
                <a:solidFill>
                  <a:srgbClr val="74001E"/>
                </a:solidFill>
                <a:latin typeface="Lucida Console" panose="020B0609040504020204" pitchFamily="49" charset="0"/>
              </a:rPr>
              <a:t>accept: application/</a:t>
            </a:r>
            <a:r>
              <a:rPr lang="en-US" sz="2000" dirty="0" err="1">
                <a:solidFill>
                  <a:srgbClr val="74001E"/>
                </a:solidFill>
                <a:latin typeface="Lucida Console" panose="020B0609040504020204" pitchFamily="49" charset="0"/>
              </a:rPr>
              <a:t>json</a:t>
            </a:r>
            <a:r>
              <a:rPr lang="en-US" sz="2000" dirty="0">
                <a:solidFill>
                  <a:srgbClr val="74001E"/>
                </a:solidFill>
                <a:latin typeface="Lucida Console" panose="020B0609040504020204" pitchFamily="49" charset="0"/>
              </a:rPr>
              <a:t>; </a:t>
            </a:r>
            <a:r>
              <a:rPr lang="en-US" sz="2000" dirty="0" err="1" smtClean="0">
                <a:solidFill>
                  <a:srgbClr val="74001E"/>
                </a:solidFill>
                <a:latin typeface="Lucida Console" panose="020B0609040504020204" pitchFamily="49" charset="0"/>
              </a:rPr>
              <a:t>odata</a:t>
            </a:r>
            <a:r>
              <a:rPr lang="en-US" sz="2000" dirty="0" smtClean="0">
                <a:solidFill>
                  <a:srgbClr val="74001E"/>
                </a:solidFill>
                <a:latin typeface="Lucida Console" panose="020B0609040504020204" pitchFamily="49" charset="0"/>
              </a:rPr>
              <a:t>=verbose</a:t>
            </a:r>
            <a:r>
              <a:rPr lang="en-US" sz="2000" dirty="0" smtClean="0">
                <a:latin typeface="Lucida Console" panose="020B0609040504020204" pitchFamily="49" charset="0"/>
              </a:rPr>
              <a:t/>
            </a:r>
            <a:br>
              <a:rPr lang="en-US" sz="2000" dirty="0" smtClean="0">
                <a:latin typeface="Lucida Console" panose="020B0609040504020204" pitchFamily="49" charset="0"/>
              </a:rPr>
            </a:br>
            <a:endParaRPr lang="en-US" sz="2000" dirty="0" smtClean="0">
              <a:latin typeface="Lucida Console" panose="020B0609040504020204" pitchFamily="49" charset="0"/>
            </a:endParaRPr>
          </a:p>
          <a:p>
            <a:pPr>
              <a:lnSpc>
                <a:spcPct val="150000"/>
              </a:lnSpc>
            </a:pPr>
            <a:r>
              <a:rPr lang="en-US" dirty="0" smtClean="0"/>
              <a:t>Minimal Metadata</a:t>
            </a:r>
          </a:p>
          <a:p>
            <a:pPr marL="347662" lvl="1" indent="0">
              <a:buNone/>
            </a:pPr>
            <a:r>
              <a:rPr lang="en-US" sz="2000" dirty="0">
                <a:solidFill>
                  <a:srgbClr val="74001E"/>
                </a:solidFill>
                <a:latin typeface="Lucida Console" panose="020B0609040504020204" pitchFamily="49" charset="0"/>
              </a:rPr>
              <a:t>accept: application/</a:t>
            </a:r>
            <a:r>
              <a:rPr lang="en-US" sz="2000" dirty="0" err="1">
                <a:solidFill>
                  <a:srgbClr val="74001E"/>
                </a:solidFill>
                <a:latin typeface="Lucida Console" panose="020B0609040504020204" pitchFamily="49" charset="0"/>
              </a:rPr>
              <a:t>json</a:t>
            </a:r>
            <a:r>
              <a:rPr lang="en-US" sz="2000" dirty="0">
                <a:solidFill>
                  <a:srgbClr val="74001E"/>
                </a:solidFill>
                <a:latin typeface="Lucida Console" panose="020B0609040504020204" pitchFamily="49" charset="0"/>
              </a:rPr>
              <a:t>; </a:t>
            </a:r>
            <a:r>
              <a:rPr lang="en-US" sz="2000" dirty="0" err="1" smtClean="0">
                <a:solidFill>
                  <a:srgbClr val="74001E"/>
                </a:solidFill>
                <a:latin typeface="Lucida Console" panose="020B0609040504020204" pitchFamily="49" charset="0"/>
              </a:rPr>
              <a:t>odata</a:t>
            </a:r>
            <a:r>
              <a:rPr lang="en-US" sz="2000" dirty="0" smtClean="0">
                <a:solidFill>
                  <a:srgbClr val="74001E"/>
                </a:solidFill>
                <a:latin typeface="Lucida Console" panose="020B0609040504020204" pitchFamily="49" charset="0"/>
              </a:rPr>
              <a:t>=</a:t>
            </a:r>
            <a:r>
              <a:rPr lang="en-US" sz="2000" dirty="0" err="1" smtClean="0">
                <a:solidFill>
                  <a:srgbClr val="74001E"/>
                </a:solidFill>
                <a:latin typeface="Lucida Console" panose="020B0609040504020204" pitchFamily="49" charset="0"/>
              </a:rPr>
              <a:t>minimalmetadata</a:t>
            </a:r>
            <a:endParaRPr lang="en-US" sz="2000" dirty="0" smtClean="0">
              <a:solidFill>
                <a:srgbClr val="74001E"/>
              </a:solidFill>
              <a:latin typeface="Lucida Console" panose="020B0609040504020204" pitchFamily="49" charset="0"/>
            </a:endParaRPr>
          </a:p>
          <a:p>
            <a:pPr marL="347662" lvl="1" indent="0">
              <a:buNone/>
            </a:pPr>
            <a:r>
              <a:rPr lang="en-US" sz="2000" dirty="0">
                <a:solidFill>
                  <a:srgbClr val="74001E"/>
                </a:solidFill>
                <a:latin typeface="Lucida Console" panose="020B0609040504020204" pitchFamily="49" charset="0"/>
              </a:rPr>
              <a:t>accept: </a:t>
            </a:r>
            <a:r>
              <a:rPr lang="en-US" sz="2000" dirty="0" smtClean="0">
                <a:solidFill>
                  <a:srgbClr val="74001E"/>
                </a:solidFill>
                <a:latin typeface="Lucida Console" panose="020B0609040504020204" pitchFamily="49" charset="0"/>
              </a:rPr>
              <a:t>application/</a:t>
            </a:r>
            <a:r>
              <a:rPr lang="en-US" sz="2000" dirty="0" err="1" smtClean="0">
                <a:solidFill>
                  <a:srgbClr val="74001E"/>
                </a:solidFill>
                <a:latin typeface="Lucida Console" panose="020B0609040504020204" pitchFamily="49" charset="0"/>
              </a:rPr>
              <a:t>json</a:t>
            </a:r>
            <a:r>
              <a:rPr lang="en-US" sz="2000" dirty="0" smtClean="0">
                <a:latin typeface="Lucida Console" panose="020B0609040504020204" pitchFamily="49" charset="0"/>
              </a:rPr>
              <a:t/>
            </a:r>
            <a:br>
              <a:rPr lang="en-US" sz="2000" dirty="0" smtClean="0">
                <a:latin typeface="Lucida Console" panose="020B0609040504020204" pitchFamily="49" charset="0"/>
              </a:rPr>
            </a:br>
            <a:endParaRPr lang="en-US" sz="2000" dirty="0" smtClean="0">
              <a:latin typeface="Lucida Console" panose="020B0609040504020204" pitchFamily="49" charset="0"/>
            </a:endParaRPr>
          </a:p>
          <a:p>
            <a:pPr>
              <a:lnSpc>
                <a:spcPct val="150000"/>
              </a:lnSpc>
            </a:pPr>
            <a:r>
              <a:rPr lang="en-US" dirty="0" smtClean="0"/>
              <a:t>No Metadata</a:t>
            </a:r>
          </a:p>
          <a:p>
            <a:pPr marL="347662" lvl="1" indent="0">
              <a:buNone/>
            </a:pPr>
            <a:r>
              <a:rPr lang="en-US" sz="2000" dirty="0">
                <a:solidFill>
                  <a:srgbClr val="74001E"/>
                </a:solidFill>
                <a:latin typeface="Lucida Console" panose="020B0609040504020204" pitchFamily="49" charset="0"/>
              </a:rPr>
              <a:t>accept: application/</a:t>
            </a:r>
            <a:r>
              <a:rPr lang="en-US" sz="2000" dirty="0" err="1">
                <a:solidFill>
                  <a:srgbClr val="74001E"/>
                </a:solidFill>
                <a:latin typeface="Lucida Console" panose="020B0609040504020204" pitchFamily="49" charset="0"/>
              </a:rPr>
              <a:t>json</a:t>
            </a:r>
            <a:r>
              <a:rPr lang="en-US" sz="2000" dirty="0">
                <a:solidFill>
                  <a:srgbClr val="74001E"/>
                </a:solidFill>
                <a:latin typeface="Lucida Console" panose="020B0609040504020204" pitchFamily="49" charset="0"/>
              </a:rPr>
              <a:t>; </a:t>
            </a:r>
            <a:r>
              <a:rPr lang="en-US" sz="2000" dirty="0" err="1">
                <a:solidFill>
                  <a:srgbClr val="74001E"/>
                </a:solidFill>
                <a:latin typeface="Lucida Console" panose="020B0609040504020204" pitchFamily="49" charset="0"/>
              </a:rPr>
              <a:t>odata</a:t>
            </a:r>
            <a:r>
              <a:rPr lang="en-US" sz="2000" dirty="0">
                <a:solidFill>
                  <a:srgbClr val="74001E"/>
                </a:solidFill>
                <a:latin typeface="Lucida Console" panose="020B0609040504020204" pitchFamily="49" charset="0"/>
              </a:rPr>
              <a:t>=</a:t>
            </a:r>
            <a:r>
              <a:rPr lang="en-US" sz="2000" dirty="0" err="1">
                <a:solidFill>
                  <a:srgbClr val="74001E"/>
                </a:solidFill>
                <a:latin typeface="Lucida Console" panose="020B0609040504020204" pitchFamily="49" charset="0"/>
              </a:rPr>
              <a:t>nometadata</a:t>
            </a:r>
            <a:endParaRPr lang="en-US" sz="2000" dirty="0">
              <a:solidFill>
                <a:srgbClr val="74001E"/>
              </a:solidFill>
              <a:latin typeface="Lucida Console" panose="020B0609040504020204" pitchFamily="49" charset="0"/>
            </a:endParaRPr>
          </a:p>
          <a:p>
            <a:endParaRPr lang="en-US" dirty="0"/>
          </a:p>
        </p:txBody>
      </p:sp>
    </p:spTree>
    <p:extLst>
      <p:ext uri="{BB962C8B-B14F-4D97-AF65-F5344CB8AC3E}">
        <p14:creationId xmlns:p14="http://schemas.microsoft.com/office/powerpoint/2010/main" val="1068798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GB" dirty="0"/>
              <a:t>Understanding REST and ODATA</a:t>
            </a:r>
          </a:p>
          <a:p>
            <a:pPr>
              <a:buFont typeface="Wingdings" panose="05000000000000000000" pitchFamily="2" charset="2"/>
              <a:buChar char="ü"/>
            </a:pPr>
            <a:r>
              <a:rPr lang="en-GB" dirty="0" smtClean="0"/>
              <a:t>Creating </a:t>
            </a:r>
            <a:r>
              <a:rPr lang="en-GB" dirty="0"/>
              <a:t>REST URIs </a:t>
            </a:r>
            <a:r>
              <a:rPr lang="en-GB" dirty="0" smtClean="0"/>
              <a:t>for SharePoint </a:t>
            </a:r>
            <a:r>
              <a:rPr lang="en-GB" dirty="0"/>
              <a:t>Objects</a:t>
            </a:r>
          </a:p>
          <a:p>
            <a:pPr>
              <a:buFont typeface="Wingdings" panose="05000000000000000000" pitchFamily="2" charset="2"/>
              <a:buChar char="Ø"/>
            </a:pPr>
            <a:r>
              <a:rPr lang="en-US" dirty="0" smtClean="0"/>
              <a:t>Programming the SharePoint REST API</a:t>
            </a:r>
            <a:endParaRPr lang="en-GB" dirty="0"/>
          </a:p>
          <a:p>
            <a:r>
              <a:rPr lang="en-GB" dirty="0" smtClean="0"/>
              <a:t>Paging SharePoint List Items</a:t>
            </a:r>
            <a:endParaRPr lang="en-GB" dirty="0"/>
          </a:p>
          <a:p>
            <a:r>
              <a:rPr lang="en-GB" dirty="0" smtClean="0"/>
              <a:t>Modifying SharePoint List Items</a:t>
            </a:r>
            <a:endParaRPr lang="en-GB" dirty="0"/>
          </a:p>
        </p:txBody>
      </p:sp>
    </p:spTree>
    <p:extLst>
      <p:ext uri="{BB962C8B-B14F-4D97-AF65-F5344CB8AC3E}">
        <p14:creationId xmlns:p14="http://schemas.microsoft.com/office/powerpoint/2010/main" val="20112841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Root URI of the App Web</a:t>
            </a:r>
            <a:endParaRPr lang="en-US" dirty="0"/>
          </a:p>
        </p:txBody>
      </p:sp>
      <p:sp>
        <p:nvSpPr>
          <p:cNvPr id="3" name="Text Placeholder 2"/>
          <p:cNvSpPr>
            <a:spLocks noGrp="1"/>
          </p:cNvSpPr>
          <p:nvPr>
            <p:ph idx="1"/>
          </p:nvPr>
        </p:nvSpPr>
        <p:spPr>
          <a:prstGeom prst="rect">
            <a:avLst/>
          </a:prstGeom>
        </p:spPr>
        <p:txBody>
          <a:bodyPr/>
          <a:lstStyle/>
          <a:p>
            <a:r>
              <a:rPr lang="en-US" dirty="0" smtClean="0"/>
              <a:t>Creating the App Web’s Service Root URI</a:t>
            </a:r>
          </a:p>
          <a:p>
            <a:pPr lvl="1">
              <a:lnSpc>
                <a:spcPct val="150000"/>
              </a:lnSpc>
            </a:pPr>
            <a:r>
              <a:rPr lang="en-US" dirty="0" smtClean="0"/>
              <a:t>Use URL relative to </a:t>
            </a:r>
            <a:r>
              <a:rPr lang="en-US" b="1" dirty="0" smtClean="0"/>
              <a:t>Pages </a:t>
            </a:r>
            <a:r>
              <a:rPr lang="en-US" dirty="0" smtClean="0"/>
              <a:t>folder</a:t>
            </a:r>
          </a:p>
          <a:p>
            <a:pPr marL="344487" lvl="2"/>
            <a:endParaRPr lang="en-US" dirty="0" smtClean="0"/>
          </a:p>
          <a:p>
            <a:pPr marL="344487" lvl="2"/>
            <a:endParaRPr lang="en-US" dirty="0" smtClean="0"/>
          </a:p>
          <a:p>
            <a:pPr lvl="1"/>
            <a:r>
              <a:rPr lang="en-US" dirty="0" smtClean="0"/>
              <a:t>Use URL created from </a:t>
            </a:r>
            <a:r>
              <a:rPr lang="en-US" sz="1324" b="1" dirty="0" err="1">
                <a:solidFill>
                  <a:srgbClr val="800000"/>
                </a:solidFill>
              </a:rPr>
              <a:t>SPAppWebUrl</a:t>
            </a:r>
            <a:r>
              <a:rPr lang="en-US" dirty="0" smtClean="0"/>
              <a:t> query string parameter</a:t>
            </a:r>
          </a:p>
          <a:p>
            <a:pPr lvl="1"/>
            <a:endParaRPr lang="en-US" dirty="0"/>
          </a:p>
          <a:p>
            <a:pPr lvl="1"/>
            <a:endParaRPr lang="en-US" dirty="0" smtClean="0"/>
          </a:p>
          <a:p>
            <a:pPr lvl="1"/>
            <a:r>
              <a:rPr lang="en-US" dirty="0"/>
              <a:t>Use </a:t>
            </a:r>
            <a:r>
              <a:rPr lang="en-US" dirty="0" smtClean="0"/>
              <a:t>URL </a:t>
            </a:r>
            <a:r>
              <a:rPr lang="en-US" dirty="0"/>
              <a:t>created from </a:t>
            </a:r>
            <a:r>
              <a:rPr lang="en-US" sz="1324" b="1" dirty="0">
                <a:solidFill>
                  <a:srgbClr val="800000"/>
                </a:solidFill>
              </a:rPr>
              <a:t>_</a:t>
            </a:r>
            <a:r>
              <a:rPr lang="en-US" sz="1324" b="1" dirty="0" err="1" smtClean="0">
                <a:solidFill>
                  <a:srgbClr val="800000"/>
                </a:solidFill>
              </a:rPr>
              <a:t>spPageContextInfo.webAbsoluteUrl</a:t>
            </a:r>
            <a:endParaRPr lang="en-US" dirty="0"/>
          </a:p>
          <a:p>
            <a:pPr lvl="1"/>
            <a:endParaRPr lang="en-US" dirty="0" smtClean="0"/>
          </a:p>
          <a:p>
            <a:pPr lvl="1"/>
            <a:endParaRPr lang="en-US" dirty="0" smtClean="0"/>
          </a:p>
          <a:p>
            <a:pPr lvl="1"/>
            <a:endParaRPr lang="en-US" dirty="0" smtClean="0"/>
          </a:p>
        </p:txBody>
      </p:sp>
      <p:pic>
        <p:nvPicPr>
          <p:cNvPr id="4" name="Picture 3"/>
          <p:cNvPicPr>
            <a:picLocks noChangeAspect="1"/>
          </p:cNvPicPr>
          <p:nvPr/>
        </p:nvPicPr>
        <p:blipFill>
          <a:blip r:embed="rId2"/>
          <a:stretch>
            <a:fillRect/>
          </a:stretch>
        </p:blipFill>
        <p:spPr>
          <a:xfrm>
            <a:off x="1219200" y="2635483"/>
            <a:ext cx="6238970" cy="441031"/>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1219200" y="3849906"/>
            <a:ext cx="6766054" cy="548599"/>
          </a:xfrm>
          <a:prstGeom prst="rect">
            <a:avLst/>
          </a:prstGeom>
          <a:ln>
            <a:solidFill>
              <a:schemeClr val="bg1">
                <a:lumMod val="50000"/>
              </a:schemeClr>
            </a:solidFill>
          </a:ln>
        </p:spPr>
      </p:pic>
      <p:pic>
        <p:nvPicPr>
          <p:cNvPr id="6" name="Picture 5"/>
          <p:cNvPicPr>
            <a:picLocks noChangeAspect="1"/>
          </p:cNvPicPr>
          <p:nvPr/>
        </p:nvPicPr>
        <p:blipFill>
          <a:blip r:embed="rId4"/>
          <a:stretch>
            <a:fillRect/>
          </a:stretch>
        </p:blipFill>
        <p:spPr>
          <a:xfrm>
            <a:off x="1190171" y="5144886"/>
            <a:ext cx="6163680" cy="570114"/>
          </a:xfrm>
          <a:prstGeom prst="rect">
            <a:avLst/>
          </a:prstGeom>
          <a:ln>
            <a:solidFill>
              <a:schemeClr val="bg1">
                <a:lumMod val="50000"/>
              </a:schemeClr>
            </a:solidFill>
          </a:ln>
        </p:spPr>
      </p:pic>
    </p:spTree>
    <p:extLst>
      <p:ext uri="{BB962C8B-B14F-4D97-AF65-F5344CB8AC3E}">
        <p14:creationId xmlns:p14="http://schemas.microsoft.com/office/powerpoint/2010/main" val="2277880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left)">
                                      <p:cBhvr>
                                        <p:cTn id="15" dur="500"/>
                                        <p:tgtEl>
                                          <p:spTgt spid="3">
                                            <p:txEl>
                                              <p:pRg st="4" end="4"/>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wipe(left)">
                                      <p:cBhvr>
                                        <p:cTn id="23" dur="500"/>
                                        <p:tgtEl>
                                          <p:spTgt spid="3">
                                            <p:txEl>
                                              <p:pRg st="7" end="7"/>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p:cNvGrpSpPr/>
          <p:nvPr/>
        </p:nvGrpSpPr>
        <p:grpSpPr>
          <a:xfrm>
            <a:off x="7503974" y="1803068"/>
            <a:ext cx="1270018" cy="4147127"/>
            <a:chOff x="10282125" y="1135062"/>
            <a:chExt cx="1727312" cy="5640381"/>
          </a:xfrm>
        </p:grpSpPr>
        <p:sp>
          <p:nvSpPr>
            <p:cNvPr id="34" name="Rectangle 33"/>
            <p:cNvSpPr/>
            <p:nvPr/>
          </p:nvSpPr>
          <p:spPr bwMode="auto">
            <a:xfrm>
              <a:off x="10282125" y="1135062"/>
              <a:ext cx="1727312" cy="5640381"/>
            </a:xfrm>
            <a:prstGeom prst="rect">
              <a:avLst/>
            </a:prstGeom>
            <a:solidFill>
              <a:schemeClr val="accent4">
                <a:lumMod val="20000"/>
                <a:lumOff val="80000"/>
              </a:schemeClr>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7232" tIns="67232" rIns="67232" bIns="34290" numCol="1" rtlCol="0" anchor="t" anchorCtr="0" compatLnSpc="1">
              <a:prstTxWarp prst="textNoShape">
                <a:avLst/>
              </a:prstTxWarp>
            </a:bodyPr>
            <a:lstStyle/>
            <a:p>
              <a:pPr algn="ctr" defTabSz="685647" fontAlgn="base">
                <a:spcBef>
                  <a:spcPct val="0"/>
                </a:spcBef>
                <a:spcAft>
                  <a:spcPct val="0"/>
                </a:spcAft>
              </a:pPr>
              <a:r>
                <a:rPr lang="en-US" sz="735" dirty="0">
                  <a:solidFill>
                    <a:schemeClr val="accent6"/>
                  </a:solidFill>
                </a:rPr>
                <a:t>Will it work when app installed at tenancy scope</a:t>
              </a:r>
            </a:p>
          </p:txBody>
        </p:sp>
        <p:sp>
          <p:nvSpPr>
            <p:cNvPr id="39" name="Oval 38"/>
            <p:cNvSpPr/>
            <p:nvPr/>
          </p:nvSpPr>
          <p:spPr bwMode="auto">
            <a:xfrm>
              <a:off x="10794078" y="1986975"/>
              <a:ext cx="703406" cy="449217"/>
            </a:xfrm>
            <a:prstGeom prst="ellipse">
              <a:avLst/>
            </a:prstGeom>
            <a:solidFill>
              <a:srgbClr val="C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dirty="0">
                  <a:gradFill>
                    <a:gsLst>
                      <a:gs pos="0">
                        <a:srgbClr val="FFFFFF"/>
                      </a:gs>
                      <a:gs pos="100000">
                        <a:srgbClr val="FFFFFF"/>
                      </a:gs>
                    </a:gsLst>
                    <a:lin ang="5400000" scaled="0"/>
                  </a:gradFill>
                </a:rPr>
                <a:t>No</a:t>
              </a:r>
            </a:p>
          </p:txBody>
        </p:sp>
        <p:sp>
          <p:nvSpPr>
            <p:cNvPr id="42" name="Oval 41"/>
            <p:cNvSpPr/>
            <p:nvPr/>
          </p:nvSpPr>
          <p:spPr bwMode="auto">
            <a:xfrm>
              <a:off x="10794078" y="2888878"/>
              <a:ext cx="703406" cy="449217"/>
            </a:xfrm>
            <a:prstGeom prst="ellipse">
              <a:avLst/>
            </a:prstGeom>
            <a:solidFill>
              <a:srgbClr val="C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dirty="0">
                  <a:gradFill>
                    <a:gsLst>
                      <a:gs pos="0">
                        <a:srgbClr val="FFFFFF"/>
                      </a:gs>
                      <a:gs pos="100000">
                        <a:srgbClr val="FFFFFF"/>
                      </a:gs>
                    </a:gsLst>
                    <a:lin ang="5400000" scaled="0"/>
                  </a:gradFill>
                </a:rPr>
                <a:t>No</a:t>
              </a:r>
            </a:p>
          </p:txBody>
        </p:sp>
        <p:sp>
          <p:nvSpPr>
            <p:cNvPr id="44" name="Oval 43"/>
            <p:cNvSpPr/>
            <p:nvPr/>
          </p:nvSpPr>
          <p:spPr bwMode="auto">
            <a:xfrm>
              <a:off x="10799955" y="3939183"/>
              <a:ext cx="703406" cy="449217"/>
            </a:xfrm>
            <a:prstGeom prst="ellipse">
              <a:avLst/>
            </a:prstGeom>
            <a:solidFill>
              <a:srgbClr val="C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dirty="0">
                  <a:gradFill>
                    <a:gsLst>
                      <a:gs pos="0">
                        <a:srgbClr val="FFFFFF"/>
                      </a:gs>
                      <a:gs pos="100000">
                        <a:srgbClr val="FFFFFF"/>
                      </a:gs>
                    </a:gsLst>
                    <a:lin ang="5400000" scaled="0"/>
                  </a:gradFill>
                </a:rPr>
                <a:t>No</a:t>
              </a:r>
            </a:p>
          </p:txBody>
        </p:sp>
        <p:sp>
          <p:nvSpPr>
            <p:cNvPr id="47" name="Oval 46"/>
            <p:cNvSpPr/>
            <p:nvPr/>
          </p:nvSpPr>
          <p:spPr bwMode="auto">
            <a:xfrm>
              <a:off x="10833681" y="4990703"/>
              <a:ext cx="703406" cy="449217"/>
            </a:xfrm>
            <a:prstGeom prst="ellipse">
              <a:avLst/>
            </a:prstGeom>
            <a:solidFill>
              <a:srgbClr val="C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dirty="0">
                  <a:gradFill>
                    <a:gsLst>
                      <a:gs pos="0">
                        <a:srgbClr val="FFFFFF"/>
                      </a:gs>
                      <a:gs pos="100000">
                        <a:srgbClr val="FFFFFF"/>
                      </a:gs>
                    </a:gsLst>
                    <a:lin ang="5400000" scaled="0"/>
                  </a:gradFill>
                </a:rPr>
                <a:t>No</a:t>
              </a:r>
            </a:p>
          </p:txBody>
        </p:sp>
        <p:sp>
          <p:nvSpPr>
            <p:cNvPr id="51" name="Oval 50"/>
            <p:cNvSpPr/>
            <p:nvPr/>
          </p:nvSpPr>
          <p:spPr bwMode="auto">
            <a:xfrm>
              <a:off x="10714037" y="6011862"/>
              <a:ext cx="914400" cy="497154"/>
            </a:xfrm>
            <a:prstGeom prst="ellipse">
              <a:avLst/>
            </a:prstGeom>
            <a:solidFill>
              <a:srgbClr val="6E8B2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dirty="0">
                  <a:gradFill>
                    <a:gsLst>
                      <a:gs pos="0">
                        <a:srgbClr val="FFFFFF"/>
                      </a:gs>
                      <a:gs pos="100000">
                        <a:srgbClr val="FFFFFF"/>
                      </a:gs>
                    </a:gsLst>
                    <a:lin ang="5400000" scaled="0"/>
                  </a:gradFill>
                </a:rPr>
                <a:t>Yes</a:t>
              </a:r>
            </a:p>
          </p:txBody>
        </p:sp>
      </p:grpSp>
      <p:grpSp>
        <p:nvGrpSpPr>
          <p:cNvPr id="53" name="Group 52"/>
          <p:cNvGrpSpPr/>
          <p:nvPr/>
        </p:nvGrpSpPr>
        <p:grpSpPr>
          <a:xfrm>
            <a:off x="6100270" y="1801906"/>
            <a:ext cx="1270018" cy="4147127"/>
            <a:chOff x="8372990" y="1133481"/>
            <a:chExt cx="1727312" cy="5640381"/>
          </a:xfrm>
        </p:grpSpPr>
        <p:sp>
          <p:nvSpPr>
            <p:cNvPr id="33" name="Rectangle 32"/>
            <p:cNvSpPr/>
            <p:nvPr/>
          </p:nvSpPr>
          <p:spPr bwMode="auto">
            <a:xfrm>
              <a:off x="8372990" y="1133481"/>
              <a:ext cx="1727312" cy="5640381"/>
            </a:xfrm>
            <a:prstGeom prst="rect">
              <a:avLst/>
            </a:prstGeom>
            <a:solidFill>
              <a:schemeClr val="accent4">
                <a:lumMod val="20000"/>
                <a:lumOff val="80000"/>
              </a:schemeClr>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7232" tIns="67232" rIns="67232" bIns="34290" numCol="1" rtlCol="0" anchor="t" anchorCtr="0" compatLnSpc="1">
              <a:prstTxWarp prst="textNoShape">
                <a:avLst/>
              </a:prstTxWarp>
            </a:bodyPr>
            <a:lstStyle/>
            <a:p>
              <a:pPr algn="ctr" defTabSz="685647" fontAlgn="base">
                <a:spcBef>
                  <a:spcPct val="0"/>
                </a:spcBef>
                <a:spcAft>
                  <a:spcPct val="0"/>
                </a:spcAft>
              </a:pPr>
              <a:r>
                <a:rPr lang="en-US" sz="735" dirty="0">
                  <a:solidFill>
                    <a:schemeClr val="accent6"/>
                  </a:solidFill>
                </a:rPr>
                <a:t>Will it work when host web is not at top of domain</a:t>
              </a:r>
            </a:p>
          </p:txBody>
        </p:sp>
        <p:sp>
          <p:nvSpPr>
            <p:cNvPr id="38" name="Oval 37"/>
            <p:cNvSpPr/>
            <p:nvPr/>
          </p:nvSpPr>
          <p:spPr bwMode="auto">
            <a:xfrm>
              <a:off x="8888899" y="1986975"/>
              <a:ext cx="703406" cy="449217"/>
            </a:xfrm>
            <a:prstGeom prst="ellipse">
              <a:avLst/>
            </a:prstGeom>
            <a:solidFill>
              <a:srgbClr val="C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dirty="0">
                  <a:gradFill>
                    <a:gsLst>
                      <a:gs pos="0">
                        <a:srgbClr val="FFFFFF"/>
                      </a:gs>
                      <a:gs pos="100000">
                        <a:srgbClr val="FFFFFF"/>
                      </a:gs>
                    </a:gsLst>
                    <a:lin ang="5400000" scaled="0"/>
                  </a:gradFill>
                </a:rPr>
                <a:t>No</a:t>
              </a:r>
            </a:p>
          </p:txBody>
        </p:sp>
        <p:sp>
          <p:nvSpPr>
            <p:cNvPr id="41" name="Oval 40"/>
            <p:cNvSpPr/>
            <p:nvPr/>
          </p:nvSpPr>
          <p:spPr bwMode="auto">
            <a:xfrm>
              <a:off x="8888899" y="2941397"/>
              <a:ext cx="703406" cy="449217"/>
            </a:xfrm>
            <a:prstGeom prst="ellipse">
              <a:avLst/>
            </a:prstGeom>
            <a:solidFill>
              <a:srgbClr val="C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dirty="0">
                  <a:gradFill>
                    <a:gsLst>
                      <a:gs pos="0">
                        <a:srgbClr val="FFFFFF"/>
                      </a:gs>
                      <a:gs pos="100000">
                        <a:srgbClr val="FFFFFF"/>
                      </a:gs>
                    </a:gsLst>
                    <a:lin ang="5400000" scaled="0"/>
                  </a:gradFill>
                </a:rPr>
                <a:t>No</a:t>
              </a:r>
            </a:p>
          </p:txBody>
        </p:sp>
        <p:sp>
          <p:nvSpPr>
            <p:cNvPr id="43" name="Oval 42"/>
            <p:cNvSpPr/>
            <p:nvPr/>
          </p:nvSpPr>
          <p:spPr bwMode="auto">
            <a:xfrm>
              <a:off x="8809331" y="3893542"/>
              <a:ext cx="914400" cy="497154"/>
            </a:xfrm>
            <a:prstGeom prst="ellipse">
              <a:avLst/>
            </a:prstGeom>
            <a:solidFill>
              <a:srgbClr val="6E8B2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dirty="0">
                  <a:gradFill>
                    <a:gsLst>
                      <a:gs pos="0">
                        <a:srgbClr val="FFFFFF"/>
                      </a:gs>
                      <a:gs pos="100000">
                        <a:srgbClr val="FFFFFF"/>
                      </a:gs>
                    </a:gsLst>
                    <a:lin ang="5400000" scaled="0"/>
                  </a:gradFill>
                </a:rPr>
                <a:t>Yes</a:t>
              </a:r>
            </a:p>
          </p:txBody>
        </p:sp>
        <p:sp>
          <p:nvSpPr>
            <p:cNvPr id="46" name="Oval 45"/>
            <p:cNvSpPr/>
            <p:nvPr/>
          </p:nvSpPr>
          <p:spPr bwMode="auto">
            <a:xfrm>
              <a:off x="8843057" y="4945062"/>
              <a:ext cx="914400" cy="497154"/>
            </a:xfrm>
            <a:prstGeom prst="ellipse">
              <a:avLst/>
            </a:prstGeom>
            <a:solidFill>
              <a:srgbClr val="6E8B2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dirty="0">
                  <a:gradFill>
                    <a:gsLst>
                      <a:gs pos="0">
                        <a:srgbClr val="FFFFFF"/>
                      </a:gs>
                      <a:gs pos="100000">
                        <a:srgbClr val="FFFFFF"/>
                      </a:gs>
                    </a:gsLst>
                    <a:lin ang="5400000" scaled="0"/>
                  </a:gradFill>
                </a:rPr>
                <a:t>Yes</a:t>
              </a:r>
            </a:p>
          </p:txBody>
        </p:sp>
        <p:sp>
          <p:nvSpPr>
            <p:cNvPr id="49" name="Oval 48"/>
            <p:cNvSpPr/>
            <p:nvPr/>
          </p:nvSpPr>
          <p:spPr bwMode="auto">
            <a:xfrm>
              <a:off x="8858207" y="6011862"/>
              <a:ext cx="914400" cy="497154"/>
            </a:xfrm>
            <a:prstGeom prst="ellipse">
              <a:avLst/>
            </a:prstGeom>
            <a:solidFill>
              <a:srgbClr val="6E8B2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dirty="0">
                  <a:gradFill>
                    <a:gsLst>
                      <a:gs pos="0">
                        <a:srgbClr val="FFFFFF"/>
                      </a:gs>
                      <a:gs pos="100000">
                        <a:srgbClr val="FFFFFF"/>
                      </a:gs>
                    </a:gsLst>
                    <a:lin ang="5400000" scaled="0"/>
                  </a:gradFill>
                </a:rPr>
                <a:t>Yes</a:t>
              </a:r>
            </a:p>
          </p:txBody>
        </p:sp>
      </p:grpSp>
      <p:grpSp>
        <p:nvGrpSpPr>
          <p:cNvPr id="52" name="Group 51"/>
          <p:cNvGrpSpPr/>
          <p:nvPr/>
        </p:nvGrpSpPr>
        <p:grpSpPr>
          <a:xfrm>
            <a:off x="4696565" y="1801906"/>
            <a:ext cx="1270018" cy="4147127"/>
            <a:chOff x="6463855" y="1133481"/>
            <a:chExt cx="1727312" cy="5640381"/>
          </a:xfrm>
        </p:grpSpPr>
        <p:sp>
          <p:nvSpPr>
            <p:cNvPr id="32" name="Rectangle 31"/>
            <p:cNvSpPr/>
            <p:nvPr/>
          </p:nvSpPr>
          <p:spPr bwMode="auto">
            <a:xfrm>
              <a:off x="6463855" y="1133481"/>
              <a:ext cx="1727312" cy="5640381"/>
            </a:xfrm>
            <a:prstGeom prst="rect">
              <a:avLst/>
            </a:prstGeom>
            <a:solidFill>
              <a:schemeClr val="accent4">
                <a:lumMod val="20000"/>
                <a:lumOff val="80000"/>
              </a:schemeClr>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7232" tIns="67232" rIns="67232" bIns="34290" numCol="1" rtlCol="0" anchor="t" anchorCtr="0" compatLnSpc="1">
              <a:prstTxWarp prst="textNoShape">
                <a:avLst/>
              </a:prstTxWarp>
            </a:bodyPr>
            <a:lstStyle/>
            <a:p>
              <a:pPr algn="ctr" defTabSz="685647" fontAlgn="base">
                <a:lnSpc>
                  <a:spcPct val="150000"/>
                </a:lnSpc>
                <a:spcBef>
                  <a:spcPct val="0"/>
                </a:spcBef>
                <a:spcAft>
                  <a:spcPct val="0"/>
                </a:spcAft>
              </a:pPr>
              <a:r>
                <a:rPr lang="en-US" sz="1029" dirty="0">
                  <a:solidFill>
                    <a:schemeClr val="accent6"/>
                  </a:solidFill>
                </a:rPr>
                <a:t>Will it ever work?</a:t>
              </a:r>
            </a:p>
          </p:txBody>
        </p:sp>
        <p:sp>
          <p:nvSpPr>
            <p:cNvPr id="36" name="Oval 35"/>
            <p:cNvSpPr/>
            <p:nvPr/>
          </p:nvSpPr>
          <p:spPr bwMode="auto">
            <a:xfrm>
              <a:off x="6870311" y="2939120"/>
              <a:ext cx="914400" cy="497154"/>
            </a:xfrm>
            <a:prstGeom prst="ellipse">
              <a:avLst/>
            </a:prstGeom>
            <a:solidFill>
              <a:srgbClr val="6E8B2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dirty="0">
                  <a:gradFill>
                    <a:gsLst>
                      <a:gs pos="0">
                        <a:srgbClr val="FFFFFF"/>
                      </a:gs>
                      <a:gs pos="100000">
                        <a:srgbClr val="FFFFFF"/>
                      </a:gs>
                    </a:gsLst>
                    <a:lin ang="5400000" scaled="0"/>
                  </a:gradFill>
                </a:rPr>
                <a:t>Yes</a:t>
              </a:r>
            </a:p>
          </p:txBody>
        </p:sp>
        <p:sp>
          <p:nvSpPr>
            <p:cNvPr id="37" name="Oval 36"/>
            <p:cNvSpPr/>
            <p:nvPr/>
          </p:nvSpPr>
          <p:spPr bwMode="auto">
            <a:xfrm>
              <a:off x="6975808" y="2005304"/>
              <a:ext cx="703406" cy="449217"/>
            </a:xfrm>
            <a:prstGeom prst="ellipse">
              <a:avLst/>
            </a:prstGeom>
            <a:solidFill>
              <a:srgbClr val="C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dirty="0">
                  <a:gradFill>
                    <a:gsLst>
                      <a:gs pos="0">
                        <a:srgbClr val="FFFFFF"/>
                      </a:gs>
                      <a:gs pos="100000">
                        <a:srgbClr val="FFFFFF"/>
                      </a:gs>
                    </a:gsLst>
                    <a:lin ang="5400000" scaled="0"/>
                  </a:gradFill>
                </a:rPr>
                <a:t>No</a:t>
              </a:r>
            </a:p>
          </p:txBody>
        </p:sp>
        <p:sp>
          <p:nvSpPr>
            <p:cNvPr id="40" name="Oval 39"/>
            <p:cNvSpPr/>
            <p:nvPr/>
          </p:nvSpPr>
          <p:spPr bwMode="auto">
            <a:xfrm>
              <a:off x="6870311" y="3893542"/>
              <a:ext cx="914400" cy="497154"/>
            </a:xfrm>
            <a:prstGeom prst="ellipse">
              <a:avLst/>
            </a:prstGeom>
            <a:solidFill>
              <a:srgbClr val="6E8B2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dirty="0">
                  <a:gradFill>
                    <a:gsLst>
                      <a:gs pos="0">
                        <a:srgbClr val="FFFFFF"/>
                      </a:gs>
                      <a:gs pos="100000">
                        <a:srgbClr val="FFFFFF"/>
                      </a:gs>
                    </a:gsLst>
                    <a:lin ang="5400000" scaled="0"/>
                  </a:gradFill>
                </a:rPr>
                <a:t>Yes</a:t>
              </a:r>
            </a:p>
          </p:txBody>
        </p:sp>
        <p:sp>
          <p:nvSpPr>
            <p:cNvPr id="45" name="Oval 44"/>
            <p:cNvSpPr/>
            <p:nvPr/>
          </p:nvSpPr>
          <p:spPr bwMode="auto">
            <a:xfrm>
              <a:off x="6904037" y="4945062"/>
              <a:ext cx="914400" cy="497154"/>
            </a:xfrm>
            <a:prstGeom prst="ellipse">
              <a:avLst/>
            </a:prstGeom>
            <a:solidFill>
              <a:srgbClr val="6E8B2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dirty="0">
                  <a:gradFill>
                    <a:gsLst>
                      <a:gs pos="0">
                        <a:srgbClr val="FFFFFF"/>
                      </a:gs>
                      <a:gs pos="100000">
                        <a:srgbClr val="FFFFFF"/>
                      </a:gs>
                    </a:gsLst>
                    <a:lin ang="5400000" scaled="0"/>
                  </a:gradFill>
                </a:rPr>
                <a:t>Yes</a:t>
              </a:r>
            </a:p>
          </p:txBody>
        </p:sp>
        <p:sp>
          <p:nvSpPr>
            <p:cNvPr id="48" name="Oval 47"/>
            <p:cNvSpPr/>
            <p:nvPr/>
          </p:nvSpPr>
          <p:spPr bwMode="auto">
            <a:xfrm>
              <a:off x="6919187" y="6011862"/>
              <a:ext cx="914400" cy="497154"/>
            </a:xfrm>
            <a:prstGeom prst="ellipse">
              <a:avLst/>
            </a:prstGeom>
            <a:solidFill>
              <a:srgbClr val="6E8B2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dirty="0">
                  <a:gradFill>
                    <a:gsLst>
                      <a:gs pos="0">
                        <a:srgbClr val="FFFFFF"/>
                      </a:gs>
                      <a:gs pos="100000">
                        <a:srgbClr val="FFFFFF"/>
                      </a:gs>
                    </a:gsLst>
                    <a:lin ang="5400000" scaled="0"/>
                  </a:gradFill>
                </a:rPr>
                <a:t>Yes</a:t>
              </a:r>
            </a:p>
          </p:txBody>
        </p:sp>
      </p:grpSp>
      <p:sp>
        <p:nvSpPr>
          <p:cNvPr id="2" name="Title 1"/>
          <p:cNvSpPr>
            <a:spLocks noGrp="1"/>
          </p:cNvSpPr>
          <p:nvPr>
            <p:ph type="title"/>
          </p:nvPr>
        </p:nvSpPr>
        <p:spPr/>
        <p:txBody>
          <a:bodyPr/>
          <a:lstStyle/>
          <a:p>
            <a:r>
              <a:rPr lang="en-US" dirty="0" smtClean="0"/>
              <a:t>Finding the Service Root of the Host Web</a:t>
            </a:r>
            <a:endParaRPr lang="en-US" dirty="0"/>
          </a:p>
        </p:txBody>
      </p:sp>
      <p:grpSp>
        <p:nvGrpSpPr>
          <p:cNvPr id="5" name="Group 4"/>
          <p:cNvGrpSpPr/>
          <p:nvPr/>
        </p:nvGrpSpPr>
        <p:grpSpPr>
          <a:xfrm>
            <a:off x="202577" y="3666603"/>
            <a:ext cx="8572062" cy="701745"/>
            <a:chOff x="275518" y="3820418"/>
            <a:chExt cx="11658600" cy="954422"/>
          </a:xfrm>
        </p:grpSpPr>
        <p:pic>
          <p:nvPicPr>
            <p:cNvPr id="9" name="Picture 8"/>
            <p:cNvPicPr>
              <a:picLocks noChangeAspect="1"/>
            </p:cNvPicPr>
            <p:nvPr/>
          </p:nvPicPr>
          <p:blipFill>
            <a:blip r:embed="rId2"/>
            <a:stretch>
              <a:fillRect/>
            </a:stretch>
          </p:blipFill>
          <p:spPr>
            <a:xfrm>
              <a:off x="1531359" y="4150676"/>
              <a:ext cx="4663227" cy="294846"/>
            </a:xfrm>
            <a:prstGeom prst="rect">
              <a:avLst/>
            </a:prstGeom>
            <a:ln>
              <a:solidFill>
                <a:schemeClr val="tx1"/>
              </a:solidFill>
            </a:ln>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628" y="4127258"/>
              <a:ext cx="911644" cy="388912"/>
            </a:xfrm>
            <a:prstGeom prst="rect">
              <a:avLst/>
            </a:prstGeom>
          </p:spPr>
        </p:pic>
        <p:sp>
          <p:nvSpPr>
            <p:cNvPr id="26" name="Rectangle 25"/>
            <p:cNvSpPr/>
            <p:nvPr/>
          </p:nvSpPr>
          <p:spPr bwMode="auto">
            <a:xfrm>
              <a:off x="275518" y="3820418"/>
              <a:ext cx="11658600" cy="954422"/>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endParaRPr lang="en-US" sz="1471" dirty="0">
                <a:gradFill>
                  <a:gsLst>
                    <a:gs pos="0">
                      <a:srgbClr val="FFFFFF"/>
                    </a:gs>
                    <a:gs pos="100000">
                      <a:srgbClr val="FFFFFF"/>
                    </a:gs>
                  </a:gsLst>
                  <a:lin ang="5400000" scaled="0"/>
                </a:gradFill>
              </a:endParaRPr>
            </a:p>
          </p:txBody>
        </p:sp>
      </p:grpSp>
      <p:grpSp>
        <p:nvGrpSpPr>
          <p:cNvPr id="4" name="Group 3"/>
          <p:cNvGrpSpPr/>
          <p:nvPr/>
        </p:nvGrpSpPr>
        <p:grpSpPr>
          <a:xfrm>
            <a:off x="202577" y="2953025"/>
            <a:ext cx="8572062" cy="713578"/>
            <a:chOff x="275518" y="2849903"/>
            <a:chExt cx="11658600" cy="970515"/>
          </a:xfrm>
        </p:grpSpPr>
        <p:pic>
          <p:nvPicPr>
            <p:cNvPr id="8" name="Picture 7"/>
            <p:cNvPicPr>
              <a:picLocks noChangeAspect="1"/>
            </p:cNvPicPr>
            <p:nvPr/>
          </p:nvPicPr>
          <p:blipFill>
            <a:blip r:embed="rId4"/>
            <a:stretch>
              <a:fillRect/>
            </a:stretch>
          </p:blipFill>
          <p:spPr>
            <a:xfrm>
              <a:off x="1544080" y="3237717"/>
              <a:ext cx="4649374" cy="293644"/>
            </a:xfrm>
            <a:prstGeom prst="rect">
              <a:avLst/>
            </a:prstGeom>
            <a:ln>
              <a:solidFill>
                <a:schemeClr val="tx1"/>
              </a:solidFill>
            </a:ln>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5778" y="2982342"/>
              <a:ext cx="647660" cy="752352"/>
            </a:xfrm>
            <a:prstGeom prst="rect">
              <a:avLst/>
            </a:prstGeom>
          </p:spPr>
        </p:pic>
        <p:sp>
          <p:nvSpPr>
            <p:cNvPr id="27" name="Rectangle 26"/>
            <p:cNvSpPr/>
            <p:nvPr/>
          </p:nvSpPr>
          <p:spPr bwMode="auto">
            <a:xfrm>
              <a:off x="275518" y="2849903"/>
              <a:ext cx="11658600" cy="970515"/>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endParaRPr lang="en-US" sz="1471" dirty="0">
                <a:gradFill>
                  <a:gsLst>
                    <a:gs pos="0">
                      <a:srgbClr val="FFFFFF"/>
                    </a:gs>
                    <a:gs pos="100000">
                      <a:srgbClr val="FFFFFF"/>
                    </a:gs>
                  </a:gsLst>
                  <a:lin ang="5400000" scaled="0"/>
                </a:gradFill>
              </a:endParaRPr>
            </a:p>
          </p:txBody>
        </p:sp>
      </p:grpSp>
      <p:grpSp>
        <p:nvGrpSpPr>
          <p:cNvPr id="7" name="Group 6"/>
          <p:cNvGrpSpPr/>
          <p:nvPr/>
        </p:nvGrpSpPr>
        <p:grpSpPr>
          <a:xfrm>
            <a:off x="201929" y="5202629"/>
            <a:ext cx="8572062" cy="746403"/>
            <a:chOff x="274637" y="5909521"/>
            <a:chExt cx="11658600" cy="1015160"/>
          </a:xfrm>
        </p:grpSpPr>
        <p:pic>
          <p:nvPicPr>
            <p:cNvPr id="11" name="Picture 10"/>
            <p:cNvPicPr>
              <a:picLocks noChangeAspect="1"/>
            </p:cNvPicPr>
            <p:nvPr/>
          </p:nvPicPr>
          <p:blipFill>
            <a:blip r:embed="rId6"/>
            <a:stretch>
              <a:fillRect/>
            </a:stretch>
          </p:blipFill>
          <p:spPr>
            <a:xfrm>
              <a:off x="1560473" y="6216427"/>
              <a:ext cx="4634114" cy="403454"/>
            </a:xfrm>
            <a:prstGeom prst="rect">
              <a:avLst/>
            </a:prstGeom>
            <a:ln>
              <a:solidFill>
                <a:schemeClr val="tx1"/>
              </a:solidFill>
            </a:ln>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4997" y="6061375"/>
              <a:ext cx="568441" cy="760572"/>
            </a:xfrm>
            <a:prstGeom prst="rect">
              <a:avLst/>
            </a:prstGeom>
          </p:spPr>
        </p:pic>
        <p:sp>
          <p:nvSpPr>
            <p:cNvPr id="28" name="Rectangle 27"/>
            <p:cNvSpPr/>
            <p:nvPr/>
          </p:nvSpPr>
          <p:spPr bwMode="auto">
            <a:xfrm>
              <a:off x="274637" y="5909521"/>
              <a:ext cx="11658600" cy="101516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endParaRPr lang="en-US" sz="1471" dirty="0">
                <a:gradFill>
                  <a:gsLst>
                    <a:gs pos="0">
                      <a:srgbClr val="FFFFFF"/>
                    </a:gs>
                    <a:gs pos="100000">
                      <a:srgbClr val="FFFFFF"/>
                    </a:gs>
                  </a:gsLst>
                  <a:lin ang="5400000" scaled="0"/>
                </a:gradFill>
              </a:endParaRPr>
            </a:p>
          </p:txBody>
        </p:sp>
      </p:grpSp>
      <p:grpSp>
        <p:nvGrpSpPr>
          <p:cNvPr id="6" name="Group 5"/>
          <p:cNvGrpSpPr/>
          <p:nvPr/>
        </p:nvGrpSpPr>
        <p:grpSpPr>
          <a:xfrm>
            <a:off x="201929" y="4368348"/>
            <a:ext cx="8572062" cy="834282"/>
            <a:chOff x="274637" y="4774840"/>
            <a:chExt cx="11658600" cy="1134681"/>
          </a:xfrm>
        </p:grpSpPr>
        <p:pic>
          <p:nvPicPr>
            <p:cNvPr id="10" name="Picture 9"/>
            <p:cNvPicPr>
              <a:picLocks noChangeAspect="1"/>
            </p:cNvPicPr>
            <p:nvPr/>
          </p:nvPicPr>
          <p:blipFill>
            <a:blip r:embed="rId8"/>
            <a:stretch>
              <a:fillRect/>
            </a:stretch>
          </p:blipFill>
          <p:spPr>
            <a:xfrm>
              <a:off x="1560473" y="5019681"/>
              <a:ext cx="4634114" cy="715113"/>
            </a:xfrm>
            <a:prstGeom prst="rect">
              <a:avLst/>
            </a:prstGeom>
            <a:ln>
              <a:solidFill>
                <a:schemeClr val="tx1"/>
              </a:solidFill>
            </a:ln>
          </p:spPr>
        </p:pic>
        <p:pic>
          <p:nvPicPr>
            <p:cNvPr id="18" name="Picture 1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22248" y="5028352"/>
              <a:ext cx="944024" cy="493356"/>
            </a:xfrm>
            <a:prstGeom prst="rect">
              <a:avLst/>
            </a:prstGeom>
          </p:spPr>
        </p:pic>
        <p:sp>
          <p:nvSpPr>
            <p:cNvPr id="29" name="Rectangle 28"/>
            <p:cNvSpPr/>
            <p:nvPr/>
          </p:nvSpPr>
          <p:spPr bwMode="auto">
            <a:xfrm>
              <a:off x="274637" y="4774840"/>
              <a:ext cx="11658600" cy="1134681"/>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endParaRPr lang="en-US" sz="1471" dirty="0">
                <a:gradFill>
                  <a:gsLst>
                    <a:gs pos="0">
                      <a:srgbClr val="FFFFFF"/>
                    </a:gs>
                    <a:gs pos="100000">
                      <a:srgbClr val="FFFFFF"/>
                    </a:gs>
                  </a:gsLst>
                  <a:lin ang="5400000" scaled="0"/>
                </a:gradFill>
              </a:endParaRPr>
            </a:p>
          </p:txBody>
        </p:sp>
      </p:grpSp>
      <p:grpSp>
        <p:nvGrpSpPr>
          <p:cNvPr id="3" name="Group 2"/>
          <p:cNvGrpSpPr/>
          <p:nvPr/>
        </p:nvGrpSpPr>
        <p:grpSpPr>
          <a:xfrm>
            <a:off x="201929" y="2251280"/>
            <a:ext cx="8572062" cy="701745"/>
            <a:chOff x="274637" y="1895481"/>
            <a:chExt cx="11658600" cy="954422"/>
          </a:xfrm>
        </p:grpSpPr>
        <p:pic>
          <p:nvPicPr>
            <p:cNvPr id="14" name="Pictur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97992" y="1987234"/>
              <a:ext cx="723233" cy="726127"/>
            </a:xfrm>
            <a:prstGeom prst="rect">
              <a:avLst/>
            </a:prstGeom>
          </p:spPr>
        </p:pic>
        <p:sp>
          <p:nvSpPr>
            <p:cNvPr id="25" name="Rectangle 24"/>
            <p:cNvSpPr/>
            <p:nvPr/>
          </p:nvSpPr>
          <p:spPr bwMode="auto">
            <a:xfrm>
              <a:off x="274637" y="1895481"/>
              <a:ext cx="11658600" cy="954422"/>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endParaRPr lang="en-US" sz="1471" dirty="0">
                <a:gradFill>
                  <a:gsLst>
                    <a:gs pos="0">
                      <a:srgbClr val="FFFFFF"/>
                    </a:gs>
                    <a:gs pos="100000">
                      <a:srgbClr val="FFFFFF"/>
                    </a:gs>
                  </a:gsLst>
                  <a:lin ang="5400000" scaled="0"/>
                </a:gradFill>
              </a:endParaRPr>
            </a:p>
          </p:txBody>
        </p:sp>
        <p:pic>
          <p:nvPicPr>
            <p:cNvPr id="31" name="Picture 30"/>
            <p:cNvPicPr>
              <a:picLocks noChangeAspect="1"/>
            </p:cNvPicPr>
            <p:nvPr/>
          </p:nvPicPr>
          <p:blipFill>
            <a:blip r:embed="rId11"/>
            <a:stretch>
              <a:fillRect/>
            </a:stretch>
          </p:blipFill>
          <p:spPr>
            <a:xfrm>
              <a:off x="1544080" y="2149610"/>
              <a:ext cx="4650507" cy="425587"/>
            </a:xfrm>
            <a:prstGeom prst="rect">
              <a:avLst/>
            </a:prstGeom>
            <a:ln>
              <a:solidFill>
                <a:schemeClr val="tx1"/>
              </a:solidFill>
            </a:ln>
          </p:spPr>
        </p:pic>
      </p:grpSp>
    </p:spTree>
    <p:extLst>
      <p:ext uri="{BB962C8B-B14F-4D97-AF65-F5344CB8AC3E}">
        <p14:creationId xmlns:p14="http://schemas.microsoft.com/office/powerpoint/2010/main" val="741779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fade">
                                      <p:cBhvr>
                                        <p:cTn id="32" dur="500"/>
                                        <p:tgtEl>
                                          <p:spTgt spid="5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fade">
                                      <p:cBhvr>
                                        <p:cTn id="37" dur="500"/>
                                        <p:tgtEl>
                                          <p:spTgt spid="5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fade">
                                      <p:cBhvr>
                                        <p:cTn id="4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Reliable URIs for SharePoint REST Calls</a:t>
            </a:r>
            <a:endParaRPr lang="en-US" dirty="0"/>
          </a:p>
        </p:txBody>
      </p:sp>
      <p:sp>
        <p:nvSpPr>
          <p:cNvPr id="2" name="Text Placeholder 1"/>
          <p:cNvSpPr>
            <a:spLocks noGrp="1"/>
          </p:cNvSpPr>
          <p:nvPr>
            <p:ph idx="1"/>
          </p:nvPr>
        </p:nvSpPr>
        <p:spPr>
          <a:prstGeom prst="rect">
            <a:avLst/>
          </a:prstGeom>
        </p:spPr>
        <p:txBody>
          <a:bodyPr/>
          <a:lstStyle/>
          <a:p>
            <a:r>
              <a:rPr lang="en-US" dirty="0" smtClean="0"/>
              <a:t>For the app web</a:t>
            </a:r>
          </a:p>
          <a:p>
            <a:pPr lvl="1"/>
            <a:endParaRPr lang="en-US" dirty="0" smtClean="0"/>
          </a:p>
          <a:p>
            <a:pPr lvl="1"/>
            <a:endParaRPr lang="en-US" dirty="0"/>
          </a:p>
          <a:p>
            <a:r>
              <a:rPr lang="en-US" dirty="0" smtClean="0"/>
              <a:t>For the host web</a:t>
            </a:r>
            <a:endParaRPr lang="en-US" dirty="0"/>
          </a:p>
        </p:txBody>
      </p:sp>
      <p:pic>
        <p:nvPicPr>
          <p:cNvPr id="4" name="Picture 3"/>
          <p:cNvPicPr>
            <a:picLocks noChangeAspect="1"/>
          </p:cNvPicPr>
          <p:nvPr/>
        </p:nvPicPr>
        <p:blipFill>
          <a:blip r:embed="rId2"/>
          <a:stretch>
            <a:fillRect/>
          </a:stretch>
        </p:blipFill>
        <p:spPr>
          <a:xfrm>
            <a:off x="838200" y="2085996"/>
            <a:ext cx="5677204" cy="401320"/>
          </a:xfrm>
          <a:prstGeom prst="rect">
            <a:avLst/>
          </a:prstGeom>
          <a:ln>
            <a:solidFill>
              <a:schemeClr val="bg1">
                <a:lumMod val="75000"/>
              </a:schemeClr>
            </a:solidFill>
          </a:ln>
        </p:spPr>
      </p:pic>
      <p:pic>
        <p:nvPicPr>
          <p:cNvPr id="5" name="Picture 4"/>
          <p:cNvPicPr>
            <a:picLocks noChangeAspect="1"/>
          </p:cNvPicPr>
          <p:nvPr/>
        </p:nvPicPr>
        <p:blipFill>
          <a:blip r:embed="rId3"/>
          <a:stretch>
            <a:fillRect/>
          </a:stretch>
        </p:blipFill>
        <p:spPr>
          <a:xfrm>
            <a:off x="813203" y="3443158"/>
            <a:ext cx="7714539" cy="671641"/>
          </a:xfrm>
          <a:prstGeom prst="rect">
            <a:avLst/>
          </a:prstGeom>
          <a:ln>
            <a:solidFill>
              <a:schemeClr val="tx1"/>
            </a:solidFill>
          </a:ln>
        </p:spPr>
      </p:pic>
    </p:spTree>
    <p:extLst>
      <p:ext uri="{BB962C8B-B14F-4D97-AF65-F5344CB8AC3E}">
        <p14:creationId xmlns:p14="http://schemas.microsoft.com/office/powerpoint/2010/main" val="1054696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Querying a List in the App Web</a:t>
            </a:r>
            <a:endParaRPr lang="en-US" dirty="0"/>
          </a:p>
        </p:txBody>
      </p:sp>
      <p:pic>
        <p:nvPicPr>
          <p:cNvPr id="3" name="Picture 2"/>
          <p:cNvPicPr>
            <a:picLocks noChangeAspect="1"/>
          </p:cNvPicPr>
          <p:nvPr/>
        </p:nvPicPr>
        <p:blipFill>
          <a:blip r:embed="rId2"/>
          <a:stretch>
            <a:fillRect/>
          </a:stretch>
        </p:blipFill>
        <p:spPr>
          <a:xfrm>
            <a:off x="609600" y="1447800"/>
            <a:ext cx="7770459" cy="2209800"/>
          </a:xfrm>
          <a:prstGeom prst="rect">
            <a:avLst/>
          </a:prstGeom>
          <a:ln>
            <a:solidFill>
              <a:schemeClr val="bg1">
                <a:lumMod val="50000"/>
              </a:schemeClr>
            </a:solidFill>
          </a:ln>
        </p:spPr>
      </p:pic>
    </p:spTree>
    <p:extLst>
      <p:ext uri="{BB962C8B-B14F-4D97-AF65-F5344CB8AC3E}">
        <p14:creationId xmlns:p14="http://schemas.microsoft.com/office/powerpoint/2010/main" val="1968977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Querying for Lists within the Host Web</a:t>
            </a:r>
            <a:endParaRPr lang="en-US" dirty="0"/>
          </a:p>
        </p:txBody>
      </p:sp>
      <p:pic>
        <p:nvPicPr>
          <p:cNvPr id="7" name="Picture 6"/>
          <p:cNvPicPr>
            <a:picLocks noChangeAspect="1"/>
          </p:cNvPicPr>
          <p:nvPr/>
        </p:nvPicPr>
        <p:blipFill>
          <a:blip r:embed="rId2"/>
          <a:stretch>
            <a:fillRect/>
          </a:stretch>
        </p:blipFill>
        <p:spPr>
          <a:xfrm>
            <a:off x="538089" y="1916284"/>
            <a:ext cx="7514561" cy="2093992"/>
          </a:xfrm>
          <a:prstGeom prst="rect">
            <a:avLst/>
          </a:prstGeom>
          <a:ln>
            <a:solidFill>
              <a:schemeClr val="bg1">
                <a:lumMod val="50000"/>
              </a:schemeClr>
            </a:solidFill>
          </a:ln>
        </p:spPr>
      </p:pic>
    </p:spTree>
    <p:extLst>
      <p:ext uri="{BB962C8B-B14F-4D97-AF65-F5344CB8AC3E}">
        <p14:creationId xmlns:p14="http://schemas.microsoft.com/office/powerpoint/2010/main" val="188973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Using the $expand Query Option</a:t>
            </a:r>
            <a:endParaRPr lang="en-US" dirty="0"/>
          </a:p>
        </p:txBody>
      </p:sp>
      <p:sp>
        <p:nvSpPr>
          <p:cNvPr id="2" name="Text Placeholder 1"/>
          <p:cNvSpPr>
            <a:spLocks noGrp="1"/>
          </p:cNvSpPr>
          <p:nvPr>
            <p:ph idx="1"/>
          </p:nvPr>
        </p:nvSpPr>
        <p:spPr/>
        <p:txBody>
          <a:bodyPr/>
          <a:lstStyle/>
          <a:p>
            <a:r>
              <a:rPr lang="en-US" sz="2400" b="1" dirty="0" smtClean="0">
                <a:solidFill>
                  <a:srgbClr val="C00000"/>
                </a:solidFill>
              </a:rPr>
              <a:t>$expand </a:t>
            </a:r>
            <a:r>
              <a:rPr lang="en-US" dirty="0" smtClean="0"/>
              <a:t>used to create more efficient code</a:t>
            </a:r>
          </a:p>
          <a:p>
            <a:pPr lvl="1"/>
            <a:r>
              <a:rPr lang="en-US" dirty="0" smtClean="0"/>
              <a:t>Deferred content held back by default</a:t>
            </a:r>
          </a:p>
          <a:p>
            <a:pPr lvl="1"/>
            <a:r>
              <a:rPr lang="en-US" sz="2000" b="1" dirty="0" smtClean="0">
                <a:solidFill>
                  <a:srgbClr val="C00000"/>
                </a:solidFill>
              </a:rPr>
              <a:t>$expand</a:t>
            </a:r>
            <a:r>
              <a:rPr lang="en-US" dirty="0" smtClean="0"/>
              <a:t> used to retrieve results with deferred content</a:t>
            </a:r>
          </a:p>
          <a:p>
            <a:pPr lvl="1"/>
            <a:r>
              <a:rPr lang="en-US" dirty="0" smtClean="0"/>
              <a:t>Effectively reduces round trips</a:t>
            </a:r>
            <a:endParaRPr lang="en-US" dirty="0"/>
          </a:p>
        </p:txBody>
      </p:sp>
      <p:pic>
        <p:nvPicPr>
          <p:cNvPr id="5" name="Picture 4"/>
          <p:cNvPicPr>
            <a:picLocks noChangeAspect="1"/>
          </p:cNvPicPr>
          <p:nvPr/>
        </p:nvPicPr>
        <p:blipFill>
          <a:blip r:embed="rId2"/>
          <a:stretch>
            <a:fillRect/>
          </a:stretch>
        </p:blipFill>
        <p:spPr>
          <a:xfrm>
            <a:off x="1219200" y="3505200"/>
            <a:ext cx="6613670" cy="2209800"/>
          </a:xfrm>
          <a:prstGeom prst="rect">
            <a:avLst/>
          </a:prstGeom>
          <a:ln>
            <a:solidFill>
              <a:schemeClr val="bg1">
                <a:lumMod val="50000"/>
              </a:schemeClr>
            </a:solidFill>
          </a:ln>
        </p:spPr>
      </p:pic>
    </p:spTree>
    <p:extLst>
      <p:ext uri="{BB962C8B-B14F-4D97-AF65-F5344CB8AC3E}">
        <p14:creationId xmlns:p14="http://schemas.microsoft.com/office/powerpoint/2010/main" val="3086119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Are You Getting Enough REST?</a:t>
            </a:r>
            <a:endParaRPr lang="en-US" dirty="0"/>
          </a:p>
        </p:txBody>
      </p:sp>
      <p:sp>
        <p:nvSpPr>
          <p:cNvPr id="5" name="Content Placeholder 4"/>
          <p:cNvSpPr>
            <a:spLocks noGrp="1"/>
          </p:cNvSpPr>
          <p:nvPr>
            <p:ph idx="1"/>
          </p:nvPr>
        </p:nvSpPr>
        <p:spPr>
          <a:prstGeom prst="rect">
            <a:avLst/>
          </a:prstGeom>
        </p:spPr>
        <p:txBody>
          <a:bodyPr>
            <a:noAutofit/>
          </a:bodyPr>
          <a:lstStyle/>
          <a:p>
            <a:r>
              <a:rPr lang="en-US" sz="2400" dirty="0" smtClean="0"/>
              <a:t>In the beginning there was SOAP</a:t>
            </a:r>
          </a:p>
          <a:p>
            <a:pPr lvl="1"/>
            <a:r>
              <a:rPr lang="en-US" sz="2000" dirty="0" smtClean="0"/>
              <a:t>XML-based protocol for executing web service operations</a:t>
            </a:r>
          </a:p>
          <a:p>
            <a:pPr lvl="1"/>
            <a:r>
              <a:rPr lang="en-US" sz="2000" b="1" dirty="0" smtClean="0">
                <a:solidFill>
                  <a:schemeClr val="tx2">
                    <a:lumMod val="90000"/>
                    <a:lumOff val="10000"/>
                  </a:schemeClr>
                </a:solidFill>
              </a:rPr>
              <a:t>SOAP</a:t>
            </a:r>
            <a:r>
              <a:rPr lang="en-US" sz="2000" dirty="0" smtClean="0"/>
              <a:t> = </a:t>
            </a:r>
            <a:r>
              <a:rPr lang="en-US" sz="2000" b="1" dirty="0" smtClean="0">
                <a:solidFill>
                  <a:schemeClr val="tx2">
                    <a:lumMod val="90000"/>
                    <a:lumOff val="10000"/>
                  </a:schemeClr>
                </a:solidFill>
              </a:rPr>
              <a:t>S</a:t>
            </a:r>
            <a:r>
              <a:rPr lang="en-US" sz="2000" dirty="0" smtClean="0"/>
              <a:t>imple </a:t>
            </a:r>
            <a:r>
              <a:rPr lang="en-US" sz="2000" b="1" dirty="0" smtClean="0">
                <a:solidFill>
                  <a:schemeClr val="tx2">
                    <a:lumMod val="90000"/>
                    <a:lumOff val="10000"/>
                  </a:schemeClr>
                </a:solidFill>
              </a:rPr>
              <a:t>O</a:t>
            </a:r>
            <a:r>
              <a:rPr lang="en-US" sz="2000" dirty="0" smtClean="0"/>
              <a:t>bject </a:t>
            </a:r>
            <a:r>
              <a:rPr lang="en-US" sz="2000" b="1" dirty="0" smtClean="0">
                <a:solidFill>
                  <a:schemeClr val="tx2">
                    <a:lumMod val="90000"/>
                    <a:lumOff val="10000"/>
                  </a:schemeClr>
                </a:solidFill>
              </a:rPr>
              <a:t>A</a:t>
            </a:r>
            <a:r>
              <a:rPr lang="en-US" sz="2000" dirty="0" smtClean="0"/>
              <a:t>ccess </a:t>
            </a:r>
            <a:r>
              <a:rPr lang="en-US" sz="2000" b="1" dirty="0" smtClean="0">
                <a:solidFill>
                  <a:schemeClr val="tx2">
                    <a:lumMod val="90000"/>
                    <a:lumOff val="10000"/>
                  </a:schemeClr>
                </a:solidFill>
              </a:rPr>
              <a:t>P</a:t>
            </a:r>
            <a:r>
              <a:rPr lang="en-US" sz="2000" dirty="0" smtClean="0"/>
              <a:t>rotocol</a:t>
            </a:r>
          </a:p>
          <a:p>
            <a:pPr lvl="1"/>
            <a:r>
              <a:rPr lang="en-US" sz="2000" dirty="0" smtClean="0"/>
              <a:t>SOAP makes simple things more complicated than they could be</a:t>
            </a:r>
          </a:p>
          <a:p>
            <a:pPr lvl="1"/>
            <a:r>
              <a:rPr lang="en-US" sz="2000" dirty="0" smtClean="0"/>
              <a:t>Acronym status of SOAP revoked in 2003</a:t>
            </a:r>
          </a:p>
          <a:p>
            <a:r>
              <a:rPr lang="en-US" sz="2400" dirty="0" smtClean="0"/>
              <a:t>REST is simpler and much easier to use</a:t>
            </a:r>
          </a:p>
          <a:p>
            <a:pPr lvl="1"/>
            <a:r>
              <a:rPr lang="en-US" sz="2000" b="1" dirty="0" smtClean="0">
                <a:solidFill>
                  <a:schemeClr val="tx2">
                    <a:lumMod val="90000"/>
                    <a:lumOff val="10000"/>
                  </a:schemeClr>
                </a:solidFill>
              </a:rPr>
              <a:t>REST</a:t>
            </a:r>
            <a:r>
              <a:rPr lang="en-US" sz="2000" dirty="0" smtClean="0"/>
              <a:t>  = </a:t>
            </a:r>
            <a:r>
              <a:rPr lang="en-US" sz="2000" b="1" dirty="0" err="1" smtClean="0">
                <a:solidFill>
                  <a:schemeClr val="tx2">
                    <a:lumMod val="90000"/>
                    <a:lumOff val="10000"/>
                  </a:schemeClr>
                </a:solidFill>
              </a:rPr>
              <a:t>RE</a:t>
            </a:r>
            <a:r>
              <a:rPr lang="en-US" sz="2000" dirty="0" err="1" smtClean="0"/>
              <a:t>presentational</a:t>
            </a:r>
            <a:r>
              <a:rPr lang="en-US" sz="2000" dirty="0" smtClean="0"/>
              <a:t> </a:t>
            </a:r>
            <a:r>
              <a:rPr lang="en-US" sz="2000" b="1" dirty="0" smtClean="0">
                <a:solidFill>
                  <a:schemeClr val="tx2">
                    <a:lumMod val="90000"/>
                    <a:lumOff val="10000"/>
                  </a:schemeClr>
                </a:solidFill>
              </a:rPr>
              <a:t>S</a:t>
            </a:r>
            <a:r>
              <a:rPr lang="en-US" sz="2000" dirty="0" smtClean="0"/>
              <a:t>tate </a:t>
            </a:r>
            <a:r>
              <a:rPr lang="en-US" sz="2000" b="1" dirty="0" smtClean="0">
                <a:solidFill>
                  <a:schemeClr val="tx2">
                    <a:lumMod val="90000"/>
                    <a:lumOff val="10000"/>
                  </a:schemeClr>
                </a:solidFill>
              </a:rPr>
              <a:t>T</a:t>
            </a:r>
            <a:r>
              <a:rPr lang="en-US" sz="2000" dirty="0" smtClean="0"/>
              <a:t>ransfer</a:t>
            </a:r>
          </a:p>
          <a:p>
            <a:pPr lvl="1"/>
            <a:r>
              <a:rPr lang="en-US" sz="2000" dirty="0" smtClean="0"/>
              <a:t>Simple approach based on HTTP request/response pairs</a:t>
            </a:r>
          </a:p>
          <a:p>
            <a:pPr lvl="1"/>
            <a:r>
              <a:rPr lang="en-US" sz="2000" dirty="0" smtClean="0"/>
              <a:t>HTTP requests target specific resources using unique URIs</a:t>
            </a:r>
          </a:p>
          <a:p>
            <a:pPr lvl="1"/>
            <a:r>
              <a:rPr lang="en-US" sz="2000" dirty="0" smtClean="0"/>
              <a:t>Resources move back and forth using representations</a:t>
            </a:r>
          </a:p>
          <a:p>
            <a:pPr lvl="1"/>
            <a:r>
              <a:rPr lang="en-US" sz="2000" dirty="0" smtClean="0"/>
              <a:t>Representations of resources defined using Internet Media Types</a:t>
            </a:r>
          </a:p>
        </p:txBody>
      </p:sp>
    </p:spTree>
    <p:extLst>
      <p:ext uri="{BB962C8B-B14F-4D97-AF65-F5344CB8AC3E}">
        <p14:creationId xmlns:p14="http://schemas.microsoft.com/office/powerpoint/2010/main" val="21680054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HostWebExplorer</a:t>
            </a:r>
            <a:r>
              <a:rPr lang="en-US" dirty="0" smtClean="0"/>
              <a:t> App</a:t>
            </a:r>
            <a:endParaRPr lang="en-US" dirty="0"/>
          </a:p>
        </p:txBody>
      </p:sp>
      <p:sp>
        <p:nvSpPr>
          <p:cNvPr id="3" name="Text Placeholder 2"/>
          <p:cNvSpPr>
            <a:spLocks noGrp="1"/>
          </p:cNvSpPr>
          <p:nvPr>
            <p:ph type="body" sz="quarter" idx="4294967295"/>
          </p:nvPr>
        </p:nvSpPr>
        <p:spPr>
          <a:xfrm>
            <a:off x="0" y="3876675"/>
            <a:ext cx="7396163" cy="1793875"/>
          </a:xfrm>
        </p:spPr>
        <p:txBody>
          <a:bodyPr/>
          <a:lstStyle/>
          <a:p>
            <a:r>
              <a:rPr lang="en-US" dirty="0" smtClean="0"/>
              <a:t>Ted </a:t>
            </a:r>
            <a:r>
              <a:rPr lang="en-US" dirty="0"/>
              <a:t>P</a:t>
            </a:r>
            <a:r>
              <a:rPr lang="en-US" dirty="0" smtClean="0"/>
              <a:t>attison</a:t>
            </a:r>
            <a:endParaRPr lang="en-US" dirty="0"/>
          </a:p>
        </p:txBody>
      </p:sp>
    </p:spTree>
    <p:extLst>
      <p:ext uri="{BB962C8B-B14F-4D97-AF65-F5344CB8AC3E}">
        <p14:creationId xmlns:p14="http://schemas.microsoft.com/office/powerpoint/2010/main" val="2265514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GB" dirty="0"/>
              <a:t>Understanding REST and ODATA</a:t>
            </a:r>
          </a:p>
          <a:p>
            <a:pPr>
              <a:buFont typeface="Wingdings" panose="05000000000000000000" pitchFamily="2" charset="2"/>
              <a:buChar char="ü"/>
            </a:pPr>
            <a:r>
              <a:rPr lang="en-GB" dirty="0" smtClean="0"/>
              <a:t>Creating </a:t>
            </a:r>
            <a:r>
              <a:rPr lang="en-GB" dirty="0"/>
              <a:t>REST URIs </a:t>
            </a:r>
            <a:r>
              <a:rPr lang="en-GB" dirty="0" smtClean="0"/>
              <a:t>for SharePoint </a:t>
            </a:r>
            <a:r>
              <a:rPr lang="en-GB" dirty="0"/>
              <a:t>Objects</a:t>
            </a:r>
          </a:p>
          <a:p>
            <a:pPr>
              <a:buFont typeface="Wingdings" panose="05000000000000000000" pitchFamily="2" charset="2"/>
              <a:buChar char="ü"/>
            </a:pPr>
            <a:r>
              <a:rPr lang="en-US" dirty="0" smtClean="0"/>
              <a:t>Programming the SharePoint REST API</a:t>
            </a:r>
            <a:endParaRPr lang="en-GB" dirty="0"/>
          </a:p>
          <a:p>
            <a:pPr>
              <a:buFont typeface="Wingdings" panose="05000000000000000000" pitchFamily="2" charset="2"/>
              <a:buChar char="Ø"/>
            </a:pPr>
            <a:r>
              <a:rPr lang="en-GB" dirty="0" smtClean="0"/>
              <a:t>Paging SharePoint List Items</a:t>
            </a:r>
            <a:endParaRPr lang="en-GB" dirty="0"/>
          </a:p>
          <a:p>
            <a:r>
              <a:rPr lang="en-GB" dirty="0" smtClean="0"/>
              <a:t>Modifying SharePoint List Items</a:t>
            </a:r>
            <a:endParaRPr lang="en-GB" dirty="0"/>
          </a:p>
        </p:txBody>
      </p:sp>
    </p:spTree>
    <p:extLst>
      <p:ext uri="{BB962C8B-B14F-4D97-AF65-F5344CB8AC3E}">
        <p14:creationId xmlns:p14="http://schemas.microsoft.com/office/powerpoint/2010/main" val="6999072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Paging with SharePoint Lists</a:t>
            </a:r>
            <a:endParaRPr lang="en-US" dirty="0"/>
          </a:p>
        </p:txBody>
      </p:sp>
      <p:sp>
        <p:nvSpPr>
          <p:cNvPr id="2" name="Text Placeholder 1"/>
          <p:cNvSpPr>
            <a:spLocks noGrp="1"/>
          </p:cNvSpPr>
          <p:nvPr>
            <p:ph idx="1"/>
          </p:nvPr>
        </p:nvSpPr>
        <p:spPr>
          <a:prstGeom prst="rect">
            <a:avLst/>
          </a:prstGeom>
        </p:spPr>
        <p:txBody>
          <a:bodyPr/>
          <a:lstStyle/>
          <a:p>
            <a:r>
              <a:rPr lang="en-US" dirty="0" smtClean="0"/>
              <a:t>SharePoint does not support </a:t>
            </a:r>
            <a:r>
              <a:rPr lang="en-US" sz="2353" b="1" dirty="0">
                <a:solidFill>
                  <a:srgbClr val="800000"/>
                </a:solidFill>
              </a:rPr>
              <a:t>$skip</a:t>
            </a:r>
            <a:r>
              <a:rPr lang="en-US" dirty="0" smtClean="0"/>
              <a:t> for list items</a:t>
            </a:r>
          </a:p>
          <a:p>
            <a:pPr lvl="1"/>
            <a:r>
              <a:rPr lang="en-US" dirty="0" smtClean="0"/>
              <a:t>You cannot create typical OData paging scheme with a SharePoint list</a:t>
            </a:r>
          </a:p>
          <a:p>
            <a:pPr lvl="1"/>
            <a:endParaRPr lang="en-US" dirty="0"/>
          </a:p>
          <a:p>
            <a:r>
              <a:rPr lang="en-US" dirty="0" smtClean="0"/>
              <a:t>What do you do instead?</a:t>
            </a:r>
          </a:p>
          <a:p>
            <a:pPr lvl="1"/>
            <a:r>
              <a:rPr lang="en-US" dirty="0" smtClean="0"/>
              <a:t>Create a custom paging scheme using </a:t>
            </a:r>
            <a:r>
              <a:rPr lang="en-US" b="1" dirty="0" smtClean="0">
                <a:solidFill>
                  <a:srgbClr val="800000"/>
                </a:solidFill>
              </a:rPr>
              <a:t>$filter</a:t>
            </a:r>
          </a:p>
          <a:p>
            <a:pPr lvl="1"/>
            <a:r>
              <a:rPr lang="en-US" dirty="0" smtClean="0"/>
              <a:t>Create a paging scheme using </a:t>
            </a:r>
            <a:r>
              <a:rPr lang="en-US" b="1" dirty="0" smtClean="0">
                <a:solidFill>
                  <a:srgbClr val="800000"/>
                </a:solidFill>
              </a:rPr>
              <a:t>$</a:t>
            </a:r>
            <a:r>
              <a:rPr lang="en-US" b="1" dirty="0" err="1" smtClean="0">
                <a:solidFill>
                  <a:srgbClr val="800000"/>
                </a:solidFill>
              </a:rPr>
              <a:t>skiptoken</a:t>
            </a:r>
            <a:endParaRPr lang="en-US" b="1" dirty="0">
              <a:solidFill>
                <a:srgbClr val="800000"/>
              </a:solidFill>
            </a:endParaRPr>
          </a:p>
        </p:txBody>
      </p:sp>
    </p:spTree>
    <p:extLst>
      <p:ext uri="{BB962C8B-B14F-4D97-AF65-F5344CB8AC3E}">
        <p14:creationId xmlns:p14="http://schemas.microsoft.com/office/powerpoint/2010/main" val="3501485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Paging with SharePoint List Items</a:t>
            </a:r>
            <a:endParaRPr lang="en-US" dirty="0"/>
          </a:p>
        </p:txBody>
      </p:sp>
    </p:spTree>
    <p:extLst>
      <p:ext uri="{BB962C8B-B14F-4D97-AF65-F5344CB8AC3E}">
        <p14:creationId xmlns:p14="http://schemas.microsoft.com/office/powerpoint/2010/main" val="16968313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GB" dirty="0"/>
              <a:t>Understanding REST and ODATA</a:t>
            </a:r>
          </a:p>
          <a:p>
            <a:pPr>
              <a:buFont typeface="Wingdings" panose="05000000000000000000" pitchFamily="2" charset="2"/>
              <a:buChar char="ü"/>
            </a:pPr>
            <a:r>
              <a:rPr lang="en-GB" dirty="0" smtClean="0"/>
              <a:t>The </a:t>
            </a:r>
            <a:r>
              <a:rPr lang="en-GB" dirty="0"/>
              <a:t>SharePoint REST API</a:t>
            </a:r>
          </a:p>
          <a:p>
            <a:pPr>
              <a:buFont typeface="Wingdings" panose="05000000000000000000" pitchFamily="2" charset="2"/>
              <a:buChar char="ü"/>
            </a:pPr>
            <a:r>
              <a:rPr lang="en-GB" dirty="0" smtClean="0"/>
              <a:t>Creating </a:t>
            </a:r>
            <a:r>
              <a:rPr lang="en-GB" dirty="0"/>
              <a:t>REST URIs </a:t>
            </a:r>
            <a:r>
              <a:rPr lang="en-GB" dirty="0" smtClean="0"/>
              <a:t>for SharePoint </a:t>
            </a:r>
            <a:r>
              <a:rPr lang="en-GB" dirty="0"/>
              <a:t>Objects</a:t>
            </a:r>
          </a:p>
          <a:p>
            <a:pPr>
              <a:buFont typeface="Wingdings" panose="05000000000000000000" pitchFamily="2" charset="2"/>
              <a:buChar char="ü"/>
            </a:pPr>
            <a:r>
              <a:rPr lang="en-US" dirty="0" smtClean="0"/>
              <a:t>Programming the SharePoint REST API</a:t>
            </a:r>
            <a:endParaRPr lang="en-GB" dirty="0"/>
          </a:p>
          <a:p>
            <a:pPr>
              <a:buFont typeface="Wingdings" panose="05000000000000000000" pitchFamily="2" charset="2"/>
              <a:buChar char="ü"/>
            </a:pPr>
            <a:r>
              <a:rPr lang="en-GB" dirty="0" smtClean="0"/>
              <a:t>Paging SharePoint List Items</a:t>
            </a:r>
            <a:endParaRPr lang="en-GB" dirty="0"/>
          </a:p>
          <a:p>
            <a:pPr>
              <a:buFont typeface="Wingdings" panose="05000000000000000000" pitchFamily="2" charset="2"/>
              <a:buChar char="Ø"/>
            </a:pPr>
            <a:r>
              <a:rPr lang="en-GB" dirty="0" smtClean="0"/>
              <a:t>Modifying SharePoint List Items</a:t>
            </a:r>
            <a:endParaRPr lang="en-GB" dirty="0"/>
          </a:p>
        </p:txBody>
      </p:sp>
    </p:spTree>
    <p:extLst>
      <p:ext uri="{BB962C8B-B14F-4D97-AF65-F5344CB8AC3E}">
        <p14:creationId xmlns:p14="http://schemas.microsoft.com/office/powerpoint/2010/main" val="34732622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Updating SharePoint Objects</a:t>
            </a:r>
            <a:endParaRPr lang="en-US" dirty="0"/>
          </a:p>
        </p:txBody>
      </p:sp>
      <p:sp>
        <p:nvSpPr>
          <p:cNvPr id="3" name="Content Placeholder 2"/>
          <p:cNvSpPr>
            <a:spLocks noGrp="1"/>
          </p:cNvSpPr>
          <p:nvPr>
            <p:ph idx="1"/>
          </p:nvPr>
        </p:nvSpPr>
        <p:spPr/>
        <p:txBody>
          <a:bodyPr>
            <a:normAutofit/>
          </a:bodyPr>
          <a:lstStyle/>
          <a:p>
            <a:r>
              <a:rPr lang="en-US" sz="2400" dirty="0"/>
              <a:t>All write operations must pass valid request digest value</a:t>
            </a:r>
          </a:p>
          <a:p>
            <a:r>
              <a:rPr lang="en-US" sz="2400" dirty="0" smtClean="0"/>
              <a:t>You must include type metadata for inserts &amp; updates</a:t>
            </a:r>
          </a:p>
          <a:p>
            <a:r>
              <a:rPr lang="en-US" sz="2400" dirty="0" smtClean="0"/>
              <a:t>Sometimes you must pass </a:t>
            </a:r>
            <a:r>
              <a:rPr lang="en-US" sz="2400" dirty="0" err="1" smtClean="0"/>
              <a:t>ETags</a:t>
            </a:r>
            <a:r>
              <a:rPr lang="en-US" sz="2400" dirty="0" smtClean="0"/>
              <a:t> for updates &amp; deletes</a:t>
            </a:r>
          </a:p>
        </p:txBody>
      </p:sp>
    </p:spTree>
    <p:extLst>
      <p:ext uri="{BB962C8B-B14F-4D97-AF65-F5344CB8AC3E}">
        <p14:creationId xmlns:p14="http://schemas.microsoft.com/office/powerpoint/2010/main" val="3963075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Understanding the Request Digest</a:t>
            </a:r>
            <a:endParaRPr lang="en-US" dirty="0"/>
          </a:p>
        </p:txBody>
      </p:sp>
      <p:sp>
        <p:nvSpPr>
          <p:cNvPr id="3" name="Content Placeholder 2"/>
          <p:cNvSpPr>
            <a:spLocks noGrp="1"/>
          </p:cNvSpPr>
          <p:nvPr>
            <p:ph idx="1"/>
          </p:nvPr>
        </p:nvSpPr>
        <p:spPr>
          <a:prstGeom prst="rect">
            <a:avLst/>
          </a:prstGeom>
        </p:spPr>
        <p:txBody>
          <a:bodyPr>
            <a:normAutofit/>
          </a:bodyPr>
          <a:lstStyle/>
          <a:p>
            <a:r>
              <a:rPr lang="en-US" sz="2400" dirty="0" smtClean="0"/>
              <a:t>All SharePoint write operations require Request Digest</a:t>
            </a:r>
          </a:p>
          <a:p>
            <a:pPr lvl="1"/>
            <a:r>
              <a:rPr lang="en-US" sz="2000" dirty="0" smtClean="0"/>
              <a:t>Provides security mechanism to protect again replay attacks</a:t>
            </a:r>
          </a:p>
          <a:p>
            <a:pPr lvl="1"/>
            <a:r>
              <a:rPr lang="en-US" sz="2000" dirty="0" smtClean="0"/>
              <a:t>Request digest known to SharePoint old timers as “Form Digest”</a:t>
            </a:r>
          </a:p>
          <a:p>
            <a:pPr lvl="1"/>
            <a:r>
              <a:rPr lang="en-US" sz="2000" dirty="0" smtClean="0"/>
              <a:t>SharePoint adds request digest element with ID </a:t>
            </a:r>
            <a:r>
              <a:rPr lang="en-US" sz="1200" b="1" dirty="0" smtClean="0">
                <a:solidFill>
                  <a:srgbClr val="800000"/>
                </a:solidFill>
              </a:rPr>
              <a:t>__REQUESTDIGEST</a:t>
            </a:r>
            <a:endParaRPr lang="en-US" sz="2000" b="1" dirty="0" smtClean="0">
              <a:solidFill>
                <a:srgbClr val="800000"/>
              </a:solidFill>
            </a:endParaRPr>
          </a:p>
          <a:p>
            <a:pPr lvl="1"/>
            <a:r>
              <a:rPr lang="en-US" sz="2000" dirty="0" smtClean="0"/>
              <a:t>Request digest value passed using </a:t>
            </a:r>
            <a:r>
              <a:rPr lang="en-US" sz="1200" b="1" dirty="0" smtClean="0">
                <a:solidFill>
                  <a:srgbClr val="800000"/>
                </a:solidFill>
              </a:rPr>
              <a:t>X-</a:t>
            </a:r>
            <a:r>
              <a:rPr lang="en-US" sz="1200" b="1" dirty="0" err="1" smtClean="0">
                <a:solidFill>
                  <a:srgbClr val="800000"/>
                </a:solidFill>
              </a:rPr>
              <a:t>RequestDigest</a:t>
            </a:r>
            <a:r>
              <a:rPr lang="en-US" sz="2000" dirty="0" smtClean="0"/>
              <a:t> header</a:t>
            </a:r>
            <a:endParaRPr lang="en-US" sz="2000" dirty="0"/>
          </a:p>
        </p:txBody>
      </p:sp>
      <p:pic>
        <p:nvPicPr>
          <p:cNvPr id="4" name="Picture 3"/>
          <p:cNvPicPr>
            <a:picLocks noChangeAspect="1"/>
          </p:cNvPicPr>
          <p:nvPr/>
        </p:nvPicPr>
        <p:blipFill>
          <a:blip r:embed="rId2"/>
          <a:stretch>
            <a:fillRect/>
          </a:stretch>
        </p:blipFill>
        <p:spPr>
          <a:xfrm>
            <a:off x="1143000" y="3733800"/>
            <a:ext cx="5595038" cy="973880"/>
          </a:xfrm>
          <a:prstGeom prst="rect">
            <a:avLst/>
          </a:prstGeom>
          <a:ln>
            <a:solidFill>
              <a:schemeClr val="bg1">
                <a:lumMod val="50000"/>
              </a:schemeClr>
            </a:solidFill>
          </a:ln>
        </p:spPr>
      </p:pic>
    </p:spTree>
    <p:extLst>
      <p:ext uri="{BB962C8B-B14F-4D97-AF65-F5344CB8AC3E}">
        <p14:creationId xmlns:p14="http://schemas.microsoft.com/office/powerpoint/2010/main" val="502017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Caching the Request Digest</a:t>
            </a:r>
            <a:endParaRPr lang="en-US" dirty="0"/>
          </a:p>
        </p:txBody>
      </p:sp>
      <p:sp>
        <p:nvSpPr>
          <p:cNvPr id="5" name="Content Placeholder 4"/>
          <p:cNvSpPr>
            <a:spLocks noGrp="1"/>
          </p:cNvSpPr>
          <p:nvPr>
            <p:ph idx="1"/>
          </p:nvPr>
        </p:nvSpPr>
        <p:spPr/>
        <p:txBody>
          <a:bodyPr/>
          <a:lstStyle/>
          <a:p>
            <a:r>
              <a:rPr lang="en-US" dirty="0" smtClean="0"/>
              <a:t>Request digest queried using </a:t>
            </a:r>
            <a:r>
              <a:rPr lang="en-US" sz="2400" b="1" dirty="0" smtClean="0">
                <a:solidFill>
                  <a:srgbClr val="800000"/>
                </a:solidFill>
              </a:rPr>
              <a:t>/_</a:t>
            </a:r>
            <a:r>
              <a:rPr lang="en-US" sz="2400" b="1" dirty="0" err="1" smtClean="0">
                <a:solidFill>
                  <a:srgbClr val="800000"/>
                </a:solidFill>
              </a:rPr>
              <a:t>api</a:t>
            </a:r>
            <a:r>
              <a:rPr lang="en-US" sz="2400" b="1" dirty="0" smtClean="0">
                <a:solidFill>
                  <a:srgbClr val="800000"/>
                </a:solidFill>
              </a:rPr>
              <a:t>/</a:t>
            </a:r>
            <a:r>
              <a:rPr lang="en-US" sz="2400" b="1" dirty="0" err="1" smtClean="0">
                <a:solidFill>
                  <a:srgbClr val="800000"/>
                </a:solidFill>
              </a:rPr>
              <a:t>contextinfo</a:t>
            </a:r>
            <a:endParaRPr lang="en-US" b="1" dirty="0">
              <a:solidFill>
                <a:srgbClr val="800000"/>
              </a:solidFill>
            </a:endParaRPr>
          </a:p>
        </p:txBody>
      </p:sp>
      <p:pic>
        <p:nvPicPr>
          <p:cNvPr id="4" name="Picture 3"/>
          <p:cNvPicPr>
            <a:picLocks noChangeAspect="1"/>
          </p:cNvPicPr>
          <p:nvPr/>
        </p:nvPicPr>
        <p:blipFill>
          <a:blip r:embed="rId2"/>
          <a:stretch>
            <a:fillRect/>
          </a:stretch>
        </p:blipFill>
        <p:spPr>
          <a:xfrm>
            <a:off x="914400" y="2286000"/>
            <a:ext cx="6553200" cy="3333036"/>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20157680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List Item Type Metadata</a:t>
            </a:r>
            <a:endParaRPr lang="en-US" dirty="0"/>
          </a:p>
        </p:txBody>
      </p:sp>
      <p:sp>
        <p:nvSpPr>
          <p:cNvPr id="3" name="Content Placeholder 2"/>
          <p:cNvSpPr>
            <a:spLocks noGrp="1"/>
          </p:cNvSpPr>
          <p:nvPr>
            <p:ph idx="1"/>
          </p:nvPr>
        </p:nvSpPr>
        <p:spPr/>
        <p:txBody>
          <a:bodyPr>
            <a:normAutofit/>
          </a:bodyPr>
          <a:lstStyle/>
          <a:p>
            <a:r>
              <a:rPr lang="en-US" sz="2400" dirty="0" smtClean="0"/>
              <a:t>Each SharePoint list has a unique type for its list items</a:t>
            </a:r>
          </a:p>
          <a:p>
            <a:pPr lvl="1"/>
            <a:endParaRPr lang="en-US" sz="2000" dirty="0" smtClean="0"/>
          </a:p>
          <a:p>
            <a:pPr marL="0" indent="0">
              <a:buNone/>
            </a:pPr>
            <a:endParaRPr lang="en-US" sz="2400" dirty="0" smtClean="0"/>
          </a:p>
          <a:p>
            <a:r>
              <a:rPr lang="en-US" sz="2000" b="1" dirty="0" smtClean="0">
                <a:solidFill>
                  <a:srgbClr val="800000"/>
                </a:solidFill>
              </a:rPr>
              <a:t>type</a:t>
            </a:r>
            <a:r>
              <a:rPr lang="en-US" sz="2000" dirty="0" smtClean="0"/>
              <a:t> </a:t>
            </a:r>
            <a:r>
              <a:rPr lang="en-US" sz="2400" dirty="0" smtClean="0"/>
              <a:t>value must be passed with all inserts and updates</a:t>
            </a:r>
          </a:p>
          <a:p>
            <a:endParaRPr lang="en-US" sz="2400" dirty="0" smtClean="0"/>
          </a:p>
          <a:p>
            <a:endParaRPr lang="en-US" sz="2400" dirty="0" smtClean="0"/>
          </a:p>
          <a:p>
            <a:pPr marL="0" indent="0">
              <a:buNone/>
            </a:pPr>
            <a:endParaRPr lang="en-US" sz="2400" dirty="0" smtClean="0"/>
          </a:p>
          <a:p>
            <a:r>
              <a:rPr lang="en-US" sz="2000" b="1" dirty="0">
                <a:solidFill>
                  <a:srgbClr val="800000"/>
                </a:solidFill>
              </a:rPr>
              <a:t>t</a:t>
            </a:r>
            <a:r>
              <a:rPr lang="en-US" sz="2000" b="1" dirty="0" smtClean="0">
                <a:solidFill>
                  <a:srgbClr val="800000"/>
                </a:solidFill>
              </a:rPr>
              <a:t>ype</a:t>
            </a:r>
            <a:r>
              <a:rPr lang="en-US" sz="2400" dirty="0" smtClean="0"/>
              <a:t> discoverable using </a:t>
            </a:r>
            <a:r>
              <a:rPr lang="en-US" sz="1800" b="1" dirty="0" err="1" smtClean="0">
                <a:solidFill>
                  <a:srgbClr val="800000"/>
                </a:solidFill>
              </a:rPr>
              <a:t>ListItemEntityTypeFullName</a:t>
            </a:r>
            <a:r>
              <a:rPr lang="en-US" sz="2400" dirty="0" smtClean="0"/>
              <a:t> property </a:t>
            </a:r>
          </a:p>
          <a:p>
            <a:endParaRPr lang="en-US" sz="2400" dirty="0"/>
          </a:p>
        </p:txBody>
      </p:sp>
      <p:pic>
        <p:nvPicPr>
          <p:cNvPr id="4" name="Picture 3"/>
          <p:cNvPicPr>
            <a:picLocks noChangeAspect="1"/>
          </p:cNvPicPr>
          <p:nvPr/>
        </p:nvPicPr>
        <p:blipFill>
          <a:blip r:embed="rId2"/>
          <a:stretch>
            <a:fillRect/>
          </a:stretch>
        </p:blipFill>
        <p:spPr>
          <a:xfrm>
            <a:off x="820895" y="3318410"/>
            <a:ext cx="3903505" cy="1253590"/>
          </a:xfrm>
          <a:prstGeom prst="rect">
            <a:avLst/>
          </a:prstGeom>
          <a:ln>
            <a:solidFill>
              <a:schemeClr val="bg1">
                <a:lumMod val="50000"/>
              </a:schemeClr>
            </a:solidFill>
          </a:ln>
        </p:spPr>
      </p:pic>
      <p:grpSp>
        <p:nvGrpSpPr>
          <p:cNvPr id="15" name="Group 14"/>
          <p:cNvGrpSpPr/>
          <p:nvPr/>
        </p:nvGrpSpPr>
        <p:grpSpPr>
          <a:xfrm>
            <a:off x="838200" y="2057400"/>
            <a:ext cx="2671467" cy="628561"/>
            <a:chOff x="864006" y="1905000"/>
            <a:chExt cx="3551165" cy="835542"/>
          </a:xfrm>
        </p:grpSpPr>
        <p:pic>
          <p:nvPicPr>
            <p:cNvPr id="5" name="Picture 4"/>
            <p:cNvPicPr>
              <a:picLocks noChangeAspect="1"/>
            </p:cNvPicPr>
            <p:nvPr/>
          </p:nvPicPr>
          <p:blipFill rotWithShape="1">
            <a:blip r:embed="rId3"/>
            <a:srcRect l="5816" t="10307" r="61317" b="70358"/>
            <a:stretch/>
          </p:blipFill>
          <p:spPr>
            <a:xfrm>
              <a:off x="864006" y="1905000"/>
              <a:ext cx="3063654" cy="835542"/>
            </a:xfrm>
            <a:prstGeom prst="rect">
              <a:avLst/>
            </a:prstGeom>
            <a:ln>
              <a:solidFill>
                <a:schemeClr val="bg1">
                  <a:lumMod val="50000"/>
                </a:schemeClr>
              </a:solidFill>
            </a:ln>
          </p:spPr>
        </p:pic>
        <p:cxnSp>
          <p:nvCxnSpPr>
            <p:cNvPr id="11" name="Straight Arrow Connector 10"/>
            <p:cNvCxnSpPr/>
            <p:nvPr/>
          </p:nvCxnSpPr>
          <p:spPr>
            <a:xfrm flipH="1">
              <a:off x="3157870" y="2654595"/>
              <a:ext cx="125730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9242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SharePoint List Item</a:t>
            </a:r>
            <a:endParaRPr lang="en-US" dirty="0"/>
          </a:p>
        </p:txBody>
      </p:sp>
      <p:pic>
        <p:nvPicPr>
          <p:cNvPr id="3" name="Picture 2"/>
          <p:cNvPicPr>
            <a:picLocks noChangeAspect="1"/>
          </p:cNvPicPr>
          <p:nvPr/>
        </p:nvPicPr>
        <p:blipFill>
          <a:blip r:embed="rId2"/>
          <a:stretch>
            <a:fillRect/>
          </a:stretch>
        </p:blipFill>
        <p:spPr>
          <a:xfrm>
            <a:off x="457200" y="1524000"/>
            <a:ext cx="6274974" cy="3842330"/>
          </a:xfrm>
          <a:prstGeom prst="rect">
            <a:avLst/>
          </a:prstGeom>
          <a:ln>
            <a:solidFill>
              <a:schemeClr val="bg1">
                <a:lumMod val="50000"/>
              </a:schemeClr>
            </a:solidFill>
          </a:ln>
        </p:spPr>
      </p:pic>
    </p:spTree>
    <p:extLst>
      <p:ext uri="{BB962C8B-B14F-4D97-AF65-F5344CB8AC3E}">
        <p14:creationId xmlns:p14="http://schemas.microsoft.com/office/powerpoint/2010/main" val="923513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RESTful</a:t>
            </a:r>
            <a:r>
              <a:rPr lang="en-US" dirty="0" smtClean="0"/>
              <a:t> Web Services</a:t>
            </a:r>
            <a:endParaRPr lang="en-US" dirty="0"/>
          </a:p>
        </p:txBody>
      </p:sp>
      <p:sp>
        <p:nvSpPr>
          <p:cNvPr id="2" name="Text Placeholder 1"/>
          <p:cNvSpPr>
            <a:spLocks noGrp="1"/>
          </p:cNvSpPr>
          <p:nvPr>
            <p:ph idx="1"/>
          </p:nvPr>
        </p:nvSpPr>
        <p:spPr>
          <a:prstGeom prst="rect">
            <a:avLst/>
          </a:prstGeom>
        </p:spPr>
        <p:txBody>
          <a:bodyPr>
            <a:noAutofit/>
          </a:bodyPr>
          <a:lstStyle/>
          <a:p>
            <a:r>
              <a:rPr lang="en-US" sz="2400" dirty="0" err="1" smtClean="0"/>
              <a:t>RESTful</a:t>
            </a:r>
            <a:r>
              <a:rPr lang="en-US" sz="2400" dirty="0" smtClean="0"/>
              <a:t> Web Service</a:t>
            </a:r>
          </a:p>
          <a:p>
            <a:pPr lvl="1"/>
            <a:r>
              <a:rPr lang="en-US" sz="2000" dirty="0" smtClean="0"/>
              <a:t>implemented using the principles of REST</a:t>
            </a:r>
          </a:p>
          <a:p>
            <a:pPr lvl="1"/>
            <a:r>
              <a:rPr lang="en-US" sz="2000" dirty="0" smtClean="0">
                <a:solidFill>
                  <a:schemeClr val="accent4">
                    <a:lumMod val="50000"/>
                  </a:schemeClr>
                </a:solidFill>
              </a:rPr>
              <a:t>REST URI</a:t>
            </a:r>
            <a:r>
              <a:rPr lang="en-US" sz="2000" dirty="0" smtClean="0"/>
              <a:t> </a:t>
            </a:r>
            <a:r>
              <a:rPr lang="en-US" sz="2000" dirty="0" smtClean="0">
                <a:solidFill>
                  <a:srgbClr val="C00000"/>
                </a:solidFill>
              </a:rPr>
              <a:t>=</a:t>
            </a:r>
            <a:r>
              <a:rPr lang="en-US" sz="2000" dirty="0" smtClean="0"/>
              <a:t> </a:t>
            </a:r>
            <a:r>
              <a:rPr lang="en-US" sz="2000" dirty="0" smtClean="0">
                <a:solidFill>
                  <a:schemeClr val="tx2">
                    <a:lumMod val="90000"/>
                    <a:lumOff val="10000"/>
                  </a:schemeClr>
                </a:solidFill>
              </a:rPr>
              <a:t>[base URI]</a:t>
            </a:r>
            <a:r>
              <a:rPr lang="en-US" sz="2000" dirty="0" smtClean="0"/>
              <a:t> </a:t>
            </a:r>
            <a:r>
              <a:rPr lang="en-US" sz="2000" dirty="0" smtClean="0">
                <a:solidFill>
                  <a:srgbClr val="C00000"/>
                </a:solidFill>
              </a:rPr>
              <a:t>+</a:t>
            </a:r>
            <a:r>
              <a:rPr lang="en-US" sz="2000" dirty="0" smtClean="0"/>
              <a:t> </a:t>
            </a:r>
            <a:r>
              <a:rPr lang="en-US" sz="2000" dirty="0" smtClean="0">
                <a:solidFill>
                  <a:schemeClr val="accent1">
                    <a:lumMod val="50000"/>
                  </a:schemeClr>
                </a:solidFill>
              </a:rPr>
              <a:t>[resource path]</a:t>
            </a:r>
            <a:r>
              <a:rPr lang="en-US" sz="2000" dirty="0" smtClean="0"/>
              <a:t> </a:t>
            </a:r>
            <a:r>
              <a:rPr lang="en-US" sz="2000" dirty="0" smtClean="0">
                <a:solidFill>
                  <a:srgbClr val="C00000"/>
                </a:solidFill>
              </a:rPr>
              <a:t>+</a:t>
            </a:r>
            <a:r>
              <a:rPr lang="en-US" sz="2000" dirty="0" smtClean="0"/>
              <a:t> </a:t>
            </a:r>
            <a:r>
              <a:rPr lang="en-US" sz="2000" dirty="0" smtClean="0">
                <a:solidFill>
                  <a:schemeClr val="accent3">
                    <a:lumMod val="50000"/>
                  </a:schemeClr>
                </a:solidFill>
              </a:rPr>
              <a:t>[query options]</a:t>
            </a:r>
          </a:p>
          <a:p>
            <a:pPr lvl="1"/>
            <a:r>
              <a:rPr lang="en-US" sz="2000" dirty="0" smtClean="0"/>
              <a:t>Calls based on standard HTTP verbs </a:t>
            </a:r>
            <a:r>
              <a:rPr lang="en-US" sz="1800" dirty="0" smtClean="0"/>
              <a:t>(</a:t>
            </a:r>
            <a:r>
              <a:rPr lang="en-US" sz="1800" b="1" dirty="0" smtClean="0">
                <a:solidFill>
                  <a:srgbClr val="800000"/>
                </a:solidFill>
              </a:rPr>
              <a:t>GET</a:t>
            </a:r>
            <a:r>
              <a:rPr lang="en-US" sz="1800" dirty="0" smtClean="0"/>
              <a:t>, </a:t>
            </a:r>
            <a:r>
              <a:rPr lang="en-US" sz="1800" b="1" dirty="0" smtClean="0">
                <a:solidFill>
                  <a:srgbClr val="800000"/>
                </a:solidFill>
              </a:rPr>
              <a:t>POST</a:t>
            </a:r>
            <a:r>
              <a:rPr lang="en-US" sz="1800" dirty="0" smtClean="0"/>
              <a:t>, </a:t>
            </a:r>
            <a:r>
              <a:rPr lang="en-US" sz="1800" b="1" dirty="0" smtClean="0">
                <a:solidFill>
                  <a:srgbClr val="800000"/>
                </a:solidFill>
              </a:rPr>
              <a:t>PUT</a:t>
            </a:r>
            <a:r>
              <a:rPr lang="en-US" sz="1800" dirty="0" smtClean="0"/>
              <a:t>, </a:t>
            </a:r>
            <a:r>
              <a:rPr lang="en-US" sz="1800" b="1" dirty="0" smtClean="0">
                <a:solidFill>
                  <a:srgbClr val="800000"/>
                </a:solidFill>
              </a:rPr>
              <a:t>DELETE</a:t>
            </a:r>
            <a:r>
              <a:rPr lang="en-US" sz="1800" dirty="0" smtClean="0"/>
              <a:t>)</a:t>
            </a:r>
            <a:endParaRPr lang="en-US" sz="2000" dirty="0" smtClean="0"/>
          </a:p>
          <a:p>
            <a:pPr lvl="1"/>
            <a:r>
              <a:rPr lang="en-US" sz="2000" dirty="0" smtClean="0"/>
              <a:t>Passes data to and from client using representations</a:t>
            </a:r>
          </a:p>
          <a:p>
            <a:pPr lvl="1"/>
            <a:r>
              <a:rPr lang="en-US" sz="2000" dirty="0" smtClean="0"/>
              <a:t>Can be designed to implement custom APIs and/or standard APIs</a:t>
            </a:r>
          </a:p>
          <a:p>
            <a:endParaRPr lang="en-US" sz="2400" dirty="0" smtClean="0"/>
          </a:p>
          <a:p>
            <a:r>
              <a:rPr lang="en-US" sz="2400" dirty="0" smtClean="0"/>
              <a:t>Data passed across network using representations</a:t>
            </a:r>
          </a:p>
          <a:p>
            <a:pPr lvl="1"/>
            <a:r>
              <a:rPr lang="en-US" sz="2000" dirty="0" smtClean="0"/>
              <a:t>Representations model resources – but they’re different</a:t>
            </a:r>
          </a:p>
          <a:p>
            <a:pPr lvl="1"/>
            <a:r>
              <a:rPr lang="en-US" sz="2000" dirty="0" smtClean="0"/>
              <a:t>Based on common formats: HTML, XML, ATOM and JSON</a:t>
            </a:r>
          </a:p>
          <a:p>
            <a:pPr lvl="1"/>
            <a:r>
              <a:rPr lang="en-US" sz="2000" dirty="0" smtClean="0"/>
              <a:t>Based on specific Internet media types</a:t>
            </a:r>
            <a:endParaRPr lang="en-US" sz="2000" dirty="0"/>
          </a:p>
        </p:txBody>
      </p:sp>
    </p:spTree>
    <p:extLst>
      <p:ext uri="{BB962C8B-B14F-4D97-AF65-F5344CB8AC3E}">
        <p14:creationId xmlns:p14="http://schemas.microsoft.com/office/powerpoint/2010/main" val="16023158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ETags and Optimistic Concurrency</a:t>
            </a:r>
            <a:endParaRPr lang="en-US" dirty="0"/>
          </a:p>
        </p:txBody>
      </p:sp>
      <p:sp>
        <p:nvSpPr>
          <p:cNvPr id="3" name="Content Placeholder 2"/>
          <p:cNvSpPr>
            <a:spLocks noGrp="1"/>
          </p:cNvSpPr>
          <p:nvPr>
            <p:ph idx="1"/>
          </p:nvPr>
        </p:nvSpPr>
        <p:spPr>
          <a:prstGeom prst="rect">
            <a:avLst/>
          </a:prstGeom>
        </p:spPr>
        <p:txBody>
          <a:bodyPr/>
          <a:lstStyle/>
          <a:p>
            <a:r>
              <a:rPr lang="en-US" sz="2353" dirty="0"/>
              <a:t>OData v2 requires items to carry </a:t>
            </a:r>
            <a:r>
              <a:rPr lang="en-US" sz="2353" dirty="0" err="1"/>
              <a:t>ETags</a:t>
            </a:r>
            <a:endParaRPr lang="en-US" sz="2353" dirty="0"/>
          </a:p>
          <a:p>
            <a:pPr lvl="1"/>
            <a:r>
              <a:rPr lang="en-US" sz="1324" dirty="0" err="1"/>
              <a:t>ETag</a:t>
            </a:r>
            <a:r>
              <a:rPr lang="en-US" sz="1324" dirty="0"/>
              <a:t> is integer value in that it identities version of item</a:t>
            </a:r>
          </a:p>
          <a:p>
            <a:pPr lvl="1"/>
            <a:r>
              <a:rPr lang="en-US" sz="1324" dirty="0" err="1"/>
              <a:t>ETag</a:t>
            </a:r>
            <a:r>
              <a:rPr lang="en-US" sz="1324" dirty="0"/>
              <a:t> is automatically incremented with each update</a:t>
            </a:r>
          </a:p>
          <a:p>
            <a:endParaRPr lang="en-US" sz="2353" dirty="0"/>
          </a:p>
          <a:p>
            <a:endParaRPr lang="en-US" sz="2353" dirty="0"/>
          </a:p>
          <a:p>
            <a:endParaRPr lang="en-US" sz="2353" dirty="0"/>
          </a:p>
          <a:p>
            <a:r>
              <a:rPr lang="en-US" sz="2353" dirty="0" err="1"/>
              <a:t>ETag</a:t>
            </a:r>
            <a:r>
              <a:rPr lang="en-US" sz="2353" dirty="0"/>
              <a:t> use to support for optimistic concurrency control</a:t>
            </a:r>
          </a:p>
          <a:p>
            <a:pPr lvl="1"/>
            <a:r>
              <a:rPr lang="en-US" sz="1324" dirty="0" err="1"/>
              <a:t>ETag</a:t>
            </a:r>
            <a:r>
              <a:rPr lang="en-US" sz="1324" dirty="0"/>
              <a:t> works to eliminate the “lost update” scenario</a:t>
            </a:r>
          </a:p>
          <a:p>
            <a:pPr lvl="1"/>
            <a:r>
              <a:rPr lang="en-US" sz="1324" dirty="0" err="1"/>
              <a:t>ETag</a:t>
            </a:r>
            <a:r>
              <a:rPr lang="en-US" sz="1324" dirty="0"/>
              <a:t> must be tracked in order to post updates in most scenarios</a:t>
            </a:r>
          </a:p>
        </p:txBody>
      </p:sp>
      <p:pic>
        <p:nvPicPr>
          <p:cNvPr id="6" name="Picture 5"/>
          <p:cNvPicPr>
            <a:picLocks noChangeAspect="1"/>
          </p:cNvPicPr>
          <p:nvPr/>
        </p:nvPicPr>
        <p:blipFill>
          <a:blip r:embed="rId2"/>
          <a:stretch>
            <a:fillRect/>
          </a:stretch>
        </p:blipFill>
        <p:spPr>
          <a:xfrm>
            <a:off x="914400" y="4953000"/>
            <a:ext cx="4278499" cy="571419"/>
          </a:xfrm>
          <a:prstGeom prst="rect">
            <a:avLst/>
          </a:prstGeom>
          <a:ln>
            <a:solidFill>
              <a:schemeClr val="bg1">
                <a:lumMod val="50000"/>
              </a:schemeClr>
            </a:solidFill>
          </a:ln>
        </p:spPr>
      </p:pic>
      <p:pic>
        <p:nvPicPr>
          <p:cNvPr id="7" name="Picture 6"/>
          <p:cNvPicPr>
            <a:picLocks noChangeAspect="1"/>
          </p:cNvPicPr>
          <p:nvPr/>
        </p:nvPicPr>
        <p:blipFill rotWithShape="1">
          <a:blip r:embed="rId3"/>
          <a:srcRect b="35426"/>
          <a:stretch/>
        </p:blipFill>
        <p:spPr>
          <a:xfrm>
            <a:off x="1143000" y="2570818"/>
            <a:ext cx="1364263" cy="1056203"/>
          </a:xfrm>
          <a:prstGeom prst="rect">
            <a:avLst/>
          </a:prstGeom>
          <a:ln>
            <a:solidFill>
              <a:schemeClr val="bg1">
                <a:lumMod val="50000"/>
              </a:schemeClr>
            </a:solidFill>
          </a:ln>
        </p:spPr>
      </p:pic>
    </p:spTree>
    <p:extLst>
      <p:ext uri="{BB962C8B-B14F-4D97-AF65-F5344CB8AC3E}">
        <p14:creationId xmlns:p14="http://schemas.microsoft.com/office/powerpoint/2010/main" val="23075079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ETags and the If-Match Header</a:t>
            </a:r>
            <a:endParaRPr lang="en-US" dirty="0"/>
          </a:p>
        </p:txBody>
      </p:sp>
      <p:sp>
        <p:nvSpPr>
          <p:cNvPr id="3" name="Content Placeholder 2"/>
          <p:cNvSpPr>
            <a:spLocks noGrp="1"/>
          </p:cNvSpPr>
          <p:nvPr>
            <p:ph idx="1"/>
          </p:nvPr>
        </p:nvSpPr>
        <p:spPr>
          <a:prstGeom prst="rect">
            <a:avLst/>
          </a:prstGeom>
        </p:spPr>
        <p:txBody>
          <a:bodyPr>
            <a:normAutofit/>
          </a:bodyPr>
          <a:lstStyle/>
          <a:p>
            <a:r>
              <a:rPr lang="en-US" sz="2400" dirty="0"/>
              <a:t>Update and Delete operations require If-Match Header</a:t>
            </a:r>
          </a:p>
          <a:p>
            <a:pPr lvl="1"/>
            <a:r>
              <a:rPr lang="en-US" sz="1400" dirty="0"/>
              <a:t>Allows you to pass </a:t>
            </a:r>
            <a:r>
              <a:rPr lang="en-US" sz="1400" dirty="0" err="1"/>
              <a:t>ETag</a:t>
            </a:r>
            <a:r>
              <a:rPr lang="en-US" sz="1400" dirty="0"/>
              <a:t> value during an update</a:t>
            </a:r>
          </a:p>
          <a:p>
            <a:pPr lvl="1"/>
            <a:r>
              <a:rPr lang="en-US" sz="1400" dirty="0"/>
              <a:t>Update fails if </a:t>
            </a:r>
            <a:r>
              <a:rPr lang="en-US" sz="1400" dirty="0" err="1"/>
              <a:t>ETag</a:t>
            </a:r>
            <a:r>
              <a:rPr lang="en-US" sz="1400" dirty="0"/>
              <a:t> value changed due to update by other user</a:t>
            </a:r>
          </a:p>
          <a:p>
            <a:pPr lvl="1"/>
            <a:endParaRPr lang="en-US" sz="1400" dirty="0"/>
          </a:p>
          <a:p>
            <a:pPr lvl="1"/>
            <a:endParaRPr lang="en-US" sz="1400" dirty="0"/>
          </a:p>
          <a:p>
            <a:pPr lvl="1"/>
            <a:endParaRPr lang="en-US" sz="1400" dirty="0"/>
          </a:p>
          <a:p>
            <a:pPr lvl="1"/>
            <a:endParaRPr lang="en-US" sz="1400" dirty="0"/>
          </a:p>
          <a:p>
            <a:r>
              <a:rPr lang="en-US" sz="2400" dirty="0"/>
              <a:t>You can pass wildcard (*) value inside If-Match Header</a:t>
            </a:r>
          </a:p>
          <a:p>
            <a:pPr lvl="1"/>
            <a:r>
              <a:rPr lang="en-US" sz="1400" dirty="0"/>
              <a:t>Done to disable optimistic concurrency control</a:t>
            </a:r>
          </a:p>
          <a:p>
            <a:pPr lvl="1"/>
            <a:r>
              <a:rPr lang="en-US" sz="1400" dirty="0"/>
              <a:t>This is commonly done with delete operations</a:t>
            </a:r>
          </a:p>
        </p:txBody>
      </p:sp>
      <p:pic>
        <p:nvPicPr>
          <p:cNvPr id="4" name="Picture 3"/>
          <p:cNvPicPr>
            <a:picLocks noChangeAspect="1"/>
          </p:cNvPicPr>
          <p:nvPr/>
        </p:nvPicPr>
        <p:blipFill>
          <a:blip r:embed="rId2"/>
          <a:stretch>
            <a:fillRect/>
          </a:stretch>
        </p:blipFill>
        <p:spPr>
          <a:xfrm>
            <a:off x="1090761" y="2609313"/>
            <a:ext cx="4064217" cy="928556"/>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1090761" y="4876800"/>
            <a:ext cx="4392783" cy="849986"/>
          </a:xfrm>
          <a:prstGeom prst="rect">
            <a:avLst/>
          </a:prstGeom>
          <a:ln>
            <a:solidFill>
              <a:schemeClr val="bg1">
                <a:lumMod val="50000"/>
              </a:schemeClr>
            </a:solidFill>
          </a:ln>
        </p:spPr>
      </p:pic>
      <p:cxnSp>
        <p:nvCxnSpPr>
          <p:cNvPr id="10" name="Straight Arrow Connector 9"/>
          <p:cNvCxnSpPr/>
          <p:nvPr/>
        </p:nvCxnSpPr>
        <p:spPr>
          <a:xfrm flipH="1" flipV="1">
            <a:off x="2582285" y="5447982"/>
            <a:ext cx="857128" cy="171426"/>
          </a:xfrm>
          <a:prstGeom prst="straightConnector1">
            <a:avLst/>
          </a:prstGeom>
          <a:ln w="38100">
            <a:solidFill>
              <a:srgbClr val="33CC33"/>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2223425" y="5330600"/>
            <a:ext cx="358860" cy="181430"/>
          </a:xfrm>
          <a:prstGeom prst="roundRect">
            <a:avLst/>
          </a:prstGeom>
          <a:noFill/>
          <a:ln w="28575">
            <a:solidFill>
              <a:srgbClr val="33CC3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913995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a SharePoint List Item</a:t>
            </a:r>
            <a:endParaRPr lang="en-US" dirty="0"/>
          </a:p>
        </p:txBody>
      </p:sp>
      <p:pic>
        <p:nvPicPr>
          <p:cNvPr id="4" name="Picture 3"/>
          <p:cNvPicPr>
            <a:picLocks noChangeAspect="1"/>
          </p:cNvPicPr>
          <p:nvPr/>
        </p:nvPicPr>
        <p:blipFill>
          <a:blip r:embed="rId2"/>
          <a:stretch>
            <a:fillRect/>
          </a:stretch>
        </p:blipFill>
        <p:spPr>
          <a:xfrm>
            <a:off x="457200" y="1447800"/>
            <a:ext cx="7330910" cy="4265021"/>
          </a:xfrm>
          <a:prstGeom prst="rect">
            <a:avLst/>
          </a:prstGeom>
          <a:ln>
            <a:solidFill>
              <a:schemeClr val="bg1">
                <a:lumMod val="50000"/>
              </a:schemeClr>
            </a:solidFill>
          </a:ln>
        </p:spPr>
      </p:pic>
    </p:spTree>
    <p:extLst>
      <p:ext uri="{BB962C8B-B14F-4D97-AF65-F5344CB8AC3E}">
        <p14:creationId xmlns:p14="http://schemas.microsoft.com/office/powerpoint/2010/main" val="2239137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Deleting a SharePoint List Item</a:t>
            </a:r>
            <a:endParaRPr lang="en-US" dirty="0"/>
          </a:p>
        </p:txBody>
      </p:sp>
      <p:pic>
        <p:nvPicPr>
          <p:cNvPr id="3" name="Picture 2"/>
          <p:cNvPicPr>
            <a:picLocks noChangeAspect="1"/>
          </p:cNvPicPr>
          <p:nvPr/>
        </p:nvPicPr>
        <p:blipFill>
          <a:blip r:embed="rId2"/>
          <a:stretch>
            <a:fillRect/>
          </a:stretch>
        </p:blipFill>
        <p:spPr>
          <a:xfrm>
            <a:off x="457200" y="1524000"/>
            <a:ext cx="6870256" cy="2444158"/>
          </a:xfrm>
          <a:prstGeom prst="rect">
            <a:avLst/>
          </a:prstGeom>
          <a:ln>
            <a:solidFill>
              <a:schemeClr val="bg1">
                <a:lumMod val="50000"/>
              </a:schemeClr>
            </a:solidFill>
          </a:ln>
        </p:spPr>
      </p:pic>
    </p:spTree>
    <p:extLst>
      <p:ext uri="{BB962C8B-B14F-4D97-AF65-F5344CB8AC3E}">
        <p14:creationId xmlns:p14="http://schemas.microsoft.com/office/powerpoint/2010/main" val="3047331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Exploring the </a:t>
            </a:r>
            <a:r>
              <a:rPr lang="en-US" dirty="0" err="1" smtClean="0"/>
              <a:t>SharePointCRM</a:t>
            </a:r>
            <a:r>
              <a:rPr lang="en-US" dirty="0" smtClean="0"/>
              <a:t> App</a:t>
            </a:r>
            <a:endParaRPr lang="en-US" dirty="0"/>
          </a:p>
        </p:txBody>
      </p:sp>
    </p:spTree>
    <p:extLst>
      <p:ext uri="{BB962C8B-B14F-4D97-AF65-F5344CB8AC3E}">
        <p14:creationId xmlns:p14="http://schemas.microsoft.com/office/powerpoint/2010/main" val="12892327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GB" dirty="0"/>
              <a:t>The SharePoint REST API</a:t>
            </a:r>
          </a:p>
          <a:p>
            <a:pPr>
              <a:buFont typeface="Wingdings" panose="05000000000000000000" pitchFamily="2" charset="2"/>
              <a:buChar char="ü"/>
            </a:pPr>
            <a:r>
              <a:rPr lang="en-GB" dirty="0" smtClean="0"/>
              <a:t>Creating </a:t>
            </a:r>
            <a:r>
              <a:rPr lang="en-GB" dirty="0"/>
              <a:t>REST URIs </a:t>
            </a:r>
            <a:r>
              <a:rPr lang="en-GB" dirty="0" smtClean="0"/>
              <a:t>for SharePoint </a:t>
            </a:r>
            <a:r>
              <a:rPr lang="en-GB" dirty="0"/>
              <a:t>Objects</a:t>
            </a:r>
          </a:p>
          <a:p>
            <a:pPr>
              <a:buFont typeface="Wingdings" panose="05000000000000000000" pitchFamily="2" charset="2"/>
              <a:buChar char="ü"/>
            </a:pPr>
            <a:r>
              <a:rPr lang="en-US" dirty="0" smtClean="0"/>
              <a:t>Programming the SharePoint REST API</a:t>
            </a:r>
            <a:endParaRPr lang="en-GB" dirty="0"/>
          </a:p>
          <a:p>
            <a:pPr>
              <a:buFont typeface="Wingdings" panose="05000000000000000000" pitchFamily="2" charset="2"/>
              <a:buChar char="ü"/>
            </a:pPr>
            <a:r>
              <a:rPr lang="en-GB" dirty="0" smtClean="0"/>
              <a:t>Paging SharePoint List Items</a:t>
            </a:r>
            <a:endParaRPr lang="en-GB" dirty="0"/>
          </a:p>
          <a:p>
            <a:pPr>
              <a:buFont typeface="Wingdings" panose="05000000000000000000" pitchFamily="2" charset="2"/>
              <a:buChar char="ü"/>
            </a:pPr>
            <a:r>
              <a:rPr lang="en-GB" dirty="0" smtClean="0"/>
              <a:t>Modifying SharePoint List Items</a:t>
            </a:r>
            <a:endParaRPr lang="en-GB" dirty="0"/>
          </a:p>
        </p:txBody>
      </p:sp>
    </p:spTree>
    <p:extLst>
      <p:ext uri="{BB962C8B-B14F-4D97-AF65-F5344CB8AC3E}">
        <p14:creationId xmlns:p14="http://schemas.microsoft.com/office/powerpoint/2010/main" val="8429099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Internet Media Types</a:t>
            </a:r>
            <a:endParaRPr lang="en-US" dirty="0"/>
          </a:p>
        </p:txBody>
      </p:sp>
      <p:sp>
        <p:nvSpPr>
          <p:cNvPr id="2" name="Text Placeholder 1"/>
          <p:cNvSpPr>
            <a:spLocks noGrp="1"/>
          </p:cNvSpPr>
          <p:nvPr>
            <p:ph idx="1"/>
          </p:nvPr>
        </p:nvSpPr>
        <p:spPr/>
        <p:txBody>
          <a:bodyPr>
            <a:normAutofit/>
          </a:bodyPr>
          <a:lstStyle/>
          <a:p>
            <a:r>
              <a:rPr lang="en-US" sz="2400" dirty="0" smtClean="0"/>
              <a:t>Internet media type defines format of representation</a:t>
            </a:r>
          </a:p>
          <a:p>
            <a:pPr lvl="1"/>
            <a:r>
              <a:rPr lang="en-US" sz="2000" dirty="0" smtClean="0"/>
              <a:t>Commonly referred to as Content Types</a:t>
            </a:r>
            <a:br>
              <a:rPr lang="en-US" sz="2000" dirty="0" smtClean="0"/>
            </a:br>
            <a:r>
              <a:rPr lang="en-US" sz="1600" i="1" dirty="0" smtClean="0"/>
              <a:t>previous known as MIME types</a:t>
            </a:r>
            <a:endParaRPr lang="en-US" sz="2000" i="1" dirty="0" smtClean="0"/>
          </a:p>
          <a:p>
            <a:pPr lvl="1"/>
            <a:r>
              <a:rPr lang="en-US" sz="2000" dirty="0" smtClean="0"/>
              <a:t>Examples of common Internet media types</a:t>
            </a:r>
          </a:p>
          <a:p>
            <a:pPr lvl="2"/>
            <a:r>
              <a:rPr lang="en-US" sz="1400" b="1" dirty="0" smtClean="0">
                <a:solidFill>
                  <a:srgbClr val="800000"/>
                </a:solidFill>
              </a:rPr>
              <a:t>text/html</a:t>
            </a:r>
          </a:p>
          <a:p>
            <a:pPr lvl="2"/>
            <a:r>
              <a:rPr lang="en-US" sz="1400" b="1" dirty="0" smtClean="0">
                <a:solidFill>
                  <a:srgbClr val="800000"/>
                </a:solidFill>
              </a:rPr>
              <a:t>text/xml</a:t>
            </a:r>
          </a:p>
          <a:p>
            <a:pPr lvl="2"/>
            <a:r>
              <a:rPr lang="en-US" sz="1400" b="1" dirty="0" smtClean="0">
                <a:solidFill>
                  <a:srgbClr val="800000"/>
                </a:solidFill>
              </a:rPr>
              <a:t>application/xml</a:t>
            </a:r>
          </a:p>
          <a:p>
            <a:pPr lvl="2"/>
            <a:r>
              <a:rPr lang="en-US" sz="1400" b="1" dirty="0" smtClean="0">
                <a:solidFill>
                  <a:srgbClr val="800000"/>
                </a:solidFill>
              </a:rPr>
              <a:t>application/</a:t>
            </a:r>
            <a:r>
              <a:rPr lang="en-US" sz="1400" b="1" dirty="0" err="1" smtClean="0">
                <a:solidFill>
                  <a:srgbClr val="800000"/>
                </a:solidFill>
              </a:rPr>
              <a:t>atom+xml</a:t>
            </a:r>
            <a:endParaRPr lang="en-US" sz="1400" b="1" dirty="0" smtClean="0">
              <a:solidFill>
                <a:srgbClr val="800000"/>
              </a:solidFill>
            </a:endParaRPr>
          </a:p>
          <a:p>
            <a:pPr lvl="2"/>
            <a:r>
              <a:rPr lang="en-US" sz="1400" b="1" dirty="0" smtClean="0">
                <a:solidFill>
                  <a:srgbClr val="800000"/>
                </a:solidFill>
              </a:rPr>
              <a:t>application/</a:t>
            </a:r>
            <a:r>
              <a:rPr lang="en-US" sz="1400" b="1" dirty="0" err="1" smtClean="0">
                <a:solidFill>
                  <a:srgbClr val="800000"/>
                </a:solidFill>
              </a:rPr>
              <a:t>json</a:t>
            </a:r>
            <a:endParaRPr lang="en-US" sz="1400" b="1" dirty="0" smtClean="0">
              <a:solidFill>
                <a:srgbClr val="800000"/>
              </a:solidFill>
            </a:endParaRPr>
          </a:p>
          <a:p>
            <a:endParaRPr lang="en-US" sz="2400" dirty="0" smtClean="0"/>
          </a:p>
          <a:p>
            <a:r>
              <a:rPr lang="en-US" sz="2400" dirty="0" smtClean="0"/>
              <a:t>HTTP headers used to indicate Internet Media Type</a:t>
            </a:r>
          </a:p>
          <a:p>
            <a:pPr lvl="1"/>
            <a:r>
              <a:rPr lang="en-US" sz="1800" b="1" dirty="0">
                <a:solidFill>
                  <a:srgbClr val="800000"/>
                </a:solidFill>
              </a:rPr>
              <a:t>ACCEPT</a:t>
            </a:r>
            <a:r>
              <a:rPr lang="en-US" sz="2000" dirty="0"/>
              <a:t> request header indicates what client </a:t>
            </a:r>
            <a:r>
              <a:rPr lang="en-US" sz="2000" dirty="0" smtClean="0"/>
              <a:t>wants in response</a:t>
            </a:r>
            <a:endParaRPr lang="en-US" sz="2000" dirty="0"/>
          </a:p>
          <a:p>
            <a:pPr lvl="1"/>
            <a:r>
              <a:rPr lang="en-US" sz="2000" b="1" dirty="0" smtClean="0">
                <a:solidFill>
                  <a:srgbClr val="800000"/>
                </a:solidFill>
              </a:rPr>
              <a:t>Content-Type</a:t>
            </a:r>
            <a:r>
              <a:rPr lang="en-US" sz="2000" dirty="0" smtClean="0"/>
              <a:t> header indicates type of request/response body</a:t>
            </a:r>
          </a:p>
          <a:p>
            <a:endParaRPr lang="en-US" sz="2400" dirty="0"/>
          </a:p>
        </p:txBody>
      </p:sp>
    </p:spTree>
    <p:extLst>
      <p:ext uri="{BB962C8B-B14F-4D97-AF65-F5344CB8AC3E}">
        <p14:creationId xmlns:p14="http://schemas.microsoft.com/office/powerpoint/2010/main" val="24431961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OData Primer</a:t>
            </a:r>
            <a:endParaRPr lang="en-US" dirty="0"/>
          </a:p>
        </p:txBody>
      </p:sp>
      <p:sp>
        <p:nvSpPr>
          <p:cNvPr id="5" name="Content Placeholder 4"/>
          <p:cNvSpPr>
            <a:spLocks noGrp="1"/>
          </p:cNvSpPr>
          <p:nvPr>
            <p:ph idx="1"/>
          </p:nvPr>
        </p:nvSpPr>
        <p:spPr>
          <a:prstGeom prst="rect">
            <a:avLst/>
          </a:prstGeom>
        </p:spPr>
        <p:txBody>
          <a:bodyPr>
            <a:normAutofit/>
          </a:bodyPr>
          <a:lstStyle/>
          <a:p>
            <a:r>
              <a:rPr lang="en-US" sz="2400" dirty="0" smtClean="0"/>
              <a:t>What is OData?</a:t>
            </a:r>
          </a:p>
          <a:p>
            <a:pPr lvl="1"/>
            <a:r>
              <a:rPr lang="en-US" sz="2000" dirty="0" smtClean="0"/>
              <a:t>A standardized REST API interface for common CRUD operations</a:t>
            </a:r>
          </a:p>
          <a:p>
            <a:pPr lvl="1"/>
            <a:r>
              <a:rPr lang="en-US" sz="2000" dirty="0" smtClean="0"/>
              <a:t>Defined by Open </a:t>
            </a:r>
            <a:r>
              <a:rPr lang="en-US" sz="2000" dirty="0"/>
              <a:t>Data Protocol specification</a:t>
            </a:r>
          </a:p>
          <a:p>
            <a:pPr lvl="1"/>
            <a:r>
              <a:rPr lang="en-US" sz="2000" dirty="0" smtClean="0"/>
              <a:t>OData services becoming more popular on Internet (e.g. </a:t>
            </a:r>
            <a:r>
              <a:rPr lang="en-US" sz="2000" dirty="0" err="1" smtClean="0"/>
              <a:t>NetFlix</a:t>
            </a:r>
            <a:r>
              <a:rPr lang="en-US" sz="2000" dirty="0" smtClean="0"/>
              <a:t>)</a:t>
            </a:r>
          </a:p>
          <a:p>
            <a:pPr lvl="1"/>
            <a:r>
              <a:rPr lang="en-US" sz="2000" dirty="0" smtClean="0"/>
              <a:t>SharePoint 2010 introduced a REST API for dealing with list items</a:t>
            </a:r>
          </a:p>
          <a:p>
            <a:pPr lvl="1"/>
            <a:r>
              <a:rPr lang="en-US" sz="2000" dirty="0"/>
              <a:t>SharePoint </a:t>
            </a:r>
            <a:r>
              <a:rPr lang="en-US" sz="2000" dirty="0" smtClean="0"/>
              <a:t>2013 introduces new and expanded REST API</a:t>
            </a:r>
          </a:p>
        </p:txBody>
      </p:sp>
      <p:grpSp>
        <p:nvGrpSpPr>
          <p:cNvPr id="4" name="Group 3"/>
          <p:cNvGrpSpPr/>
          <p:nvPr/>
        </p:nvGrpSpPr>
        <p:grpSpPr>
          <a:xfrm>
            <a:off x="2793891" y="4191000"/>
            <a:ext cx="5770735" cy="1951186"/>
            <a:chOff x="1788371" y="3963564"/>
            <a:chExt cx="8867039" cy="2827701"/>
          </a:xfrm>
        </p:grpSpPr>
        <p:pic>
          <p:nvPicPr>
            <p:cNvPr id="2" name="Picture 1"/>
            <p:cNvPicPr>
              <a:picLocks noChangeAspect="1"/>
            </p:cNvPicPr>
            <p:nvPr/>
          </p:nvPicPr>
          <p:blipFill>
            <a:blip r:embed="rId3"/>
            <a:stretch>
              <a:fillRect/>
            </a:stretch>
          </p:blipFill>
          <p:spPr>
            <a:xfrm>
              <a:off x="1788371" y="3963564"/>
              <a:ext cx="8653855" cy="1709773"/>
            </a:xfrm>
            <a:prstGeom prst="rect">
              <a:avLst/>
            </a:prstGeom>
            <a:ln>
              <a:solidFill>
                <a:schemeClr val="bg1">
                  <a:lumMod val="75000"/>
                </a:schemeClr>
              </a:solidFill>
            </a:ln>
          </p:spPr>
        </p:pic>
        <p:pic>
          <p:nvPicPr>
            <p:cNvPr id="7" name="Picture 6"/>
            <p:cNvPicPr>
              <a:picLocks noChangeAspect="1"/>
            </p:cNvPicPr>
            <p:nvPr/>
          </p:nvPicPr>
          <p:blipFill>
            <a:blip r:embed="rId4"/>
            <a:stretch>
              <a:fillRect/>
            </a:stretch>
          </p:blipFill>
          <p:spPr>
            <a:xfrm>
              <a:off x="6218239" y="5051123"/>
              <a:ext cx="4437171" cy="1740142"/>
            </a:xfrm>
            <a:prstGeom prst="rect">
              <a:avLst/>
            </a:prstGeom>
            <a:ln>
              <a:solidFill>
                <a:schemeClr val="bg1">
                  <a:lumMod val="75000"/>
                </a:schemeClr>
              </a:solidFill>
            </a:ln>
          </p:spPr>
        </p:pic>
      </p:grpSp>
      <p:sp>
        <p:nvSpPr>
          <p:cNvPr id="6" name="Right Arrow 5"/>
          <p:cNvSpPr/>
          <p:nvPr/>
        </p:nvSpPr>
        <p:spPr bwMode="auto">
          <a:xfrm>
            <a:off x="384748" y="4359079"/>
            <a:ext cx="2297089" cy="932588"/>
          </a:xfrm>
          <a:prstGeom prst="rightArrow">
            <a:avLst/>
          </a:prstGeom>
          <a:ln>
            <a:solidFill>
              <a:schemeClr val="tx2">
                <a:lumMod val="90000"/>
                <a:lumOff val="1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defTabSz="685647" fontAlgn="base">
              <a:spcBef>
                <a:spcPct val="0"/>
              </a:spcBef>
              <a:spcAft>
                <a:spcPct val="0"/>
              </a:spcAft>
            </a:pPr>
            <a:r>
              <a:rPr lang="en-US" sz="1176" b="1" dirty="0">
                <a:solidFill>
                  <a:schemeClr val="accent1">
                    <a:lumMod val="40000"/>
                    <a:lumOff val="60000"/>
                  </a:schemeClr>
                </a:solidFill>
              </a:rPr>
              <a:t> </a:t>
            </a:r>
            <a:r>
              <a:rPr lang="en-US" sz="1029" b="1" dirty="0">
                <a:solidFill>
                  <a:schemeClr val="accent1">
                    <a:lumMod val="40000"/>
                    <a:lumOff val="60000"/>
                  </a:schemeClr>
                </a:solidFill>
              </a:rPr>
              <a:t> </a:t>
            </a:r>
            <a:r>
              <a:rPr lang="en-US" sz="882" b="1" dirty="0">
                <a:solidFill>
                  <a:schemeClr val="accent1">
                    <a:lumMod val="40000"/>
                    <a:lumOff val="60000"/>
                  </a:schemeClr>
                </a:solidFill>
              </a:rPr>
              <a:t>for an excellent resource go to</a:t>
            </a:r>
          </a:p>
          <a:p>
            <a:pPr defTabSz="685647" fontAlgn="base">
              <a:spcBef>
                <a:spcPct val="0"/>
              </a:spcBef>
              <a:spcAft>
                <a:spcPct val="0"/>
              </a:spcAft>
            </a:pPr>
            <a:r>
              <a:rPr lang="en-US" sz="1029" b="1" dirty="0">
                <a:solidFill>
                  <a:schemeClr val="accent1">
                    <a:lumMod val="40000"/>
                    <a:lumOff val="60000"/>
                  </a:schemeClr>
                </a:solidFill>
              </a:rPr>
              <a:t> </a:t>
            </a:r>
            <a:r>
              <a:rPr lang="en-US" sz="1176" b="1" dirty="0">
                <a:solidFill>
                  <a:schemeClr val="accent1">
                    <a:lumMod val="40000"/>
                    <a:lumOff val="60000"/>
                  </a:schemeClr>
                </a:solidFill>
              </a:rPr>
              <a:t> </a:t>
            </a:r>
            <a:r>
              <a:rPr lang="en-US" sz="1176" b="1" dirty="0">
                <a:gradFill>
                  <a:gsLst>
                    <a:gs pos="0">
                      <a:srgbClr val="FFFFFF"/>
                    </a:gs>
                    <a:gs pos="100000">
                      <a:srgbClr val="FFFFFF"/>
                    </a:gs>
                  </a:gsLst>
                  <a:lin ang="5400000" scaled="0"/>
                </a:gradFill>
              </a:rPr>
              <a:t>http://www.odata.org</a:t>
            </a:r>
          </a:p>
        </p:txBody>
      </p:sp>
    </p:spTree>
    <p:extLst>
      <p:ext uri="{BB962C8B-B14F-4D97-AF65-F5344CB8AC3E}">
        <p14:creationId xmlns:p14="http://schemas.microsoft.com/office/powerpoint/2010/main" val="35566806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OData URIs</a:t>
            </a:r>
            <a:endParaRPr lang="en-US" dirty="0"/>
          </a:p>
        </p:txBody>
      </p:sp>
      <p:sp>
        <p:nvSpPr>
          <p:cNvPr id="5" name="Content Placeholder 4"/>
          <p:cNvSpPr>
            <a:spLocks noGrp="1"/>
          </p:cNvSpPr>
          <p:nvPr>
            <p:ph idx="1"/>
          </p:nvPr>
        </p:nvSpPr>
        <p:spPr>
          <a:prstGeom prst="rect">
            <a:avLst/>
          </a:prstGeom>
        </p:spPr>
        <p:txBody>
          <a:bodyPr/>
          <a:lstStyle/>
          <a:p>
            <a:r>
              <a:rPr lang="en-US" dirty="0"/>
              <a:t>URI has three significant </a:t>
            </a:r>
            <a:r>
              <a:rPr lang="en-US" dirty="0" smtClean="0"/>
              <a:t>parts</a:t>
            </a:r>
          </a:p>
          <a:p>
            <a:pPr lvl="1"/>
            <a:r>
              <a:rPr lang="en-US" dirty="0"/>
              <a:t>S</a:t>
            </a:r>
            <a:r>
              <a:rPr lang="en-US" dirty="0" smtClean="0"/>
              <a:t>ervice </a:t>
            </a:r>
            <a:r>
              <a:rPr lang="en-US" dirty="0"/>
              <a:t>root </a:t>
            </a:r>
            <a:r>
              <a:rPr lang="en-US" dirty="0" smtClean="0"/>
              <a:t>URI</a:t>
            </a:r>
          </a:p>
          <a:p>
            <a:pPr lvl="1"/>
            <a:r>
              <a:rPr lang="en-US" dirty="0" smtClean="0"/>
              <a:t>Resource </a:t>
            </a:r>
            <a:r>
              <a:rPr lang="en-US" dirty="0"/>
              <a:t>path </a:t>
            </a:r>
            <a:endParaRPr lang="en-US" dirty="0" smtClean="0"/>
          </a:p>
          <a:p>
            <a:pPr lvl="1"/>
            <a:r>
              <a:rPr lang="en-US" dirty="0"/>
              <a:t>Q</a:t>
            </a:r>
            <a:r>
              <a:rPr lang="en-US" dirty="0" smtClean="0"/>
              <a:t>uery </a:t>
            </a:r>
            <a:r>
              <a:rPr lang="en-US" dirty="0"/>
              <a:t>string </a:t>
            </a:r>
            <a:r>
              <a:rPr lang="en-US" dirty="0" smtClean="0"/>
              <a:t>options</a:t>
            </a:r>
            <a:endParaRPr lang="en-US" dirty="0"/>
          </a:p>
        </p:txBody>
      </p:sp>
      <p:pic>
        <p:nvPicPr>
          <p:cNvPr id="7" name="Picture 6"/>
          <p:cNvPicPr>
            <a:picLocks noChangeAspect="1"/>
          </p:cNvPicPr>
          <p:nvPr/>
        </p:nvPicPr>
        <p:blipFill>
          <a:blip r:embed="rId3"/>
          <a:stretch>
            <a:fillRect/>
          </a:stretch>
        </p:blipFill>
        <p:spPr>
          <a:xfrm>
            <a:off x="611712" y="3733800"/>
            <a:ext cx="7793227" cy="529859"/>
          </a:xfrm>
          <a:prstGeom prst="rect">
            <a:avLst/>
          </a:prstGeom>
          <a:ln>
            <a:noFill/>
          </a:ln>
        </p:spPr>
      </p:pic>
      <p:pic>
        <p:nvPicPr>
          <p:cNvPr id="8" name="Picture 7"/>
          <p:cNvPicPr>
            <a:picLocks noChangeAspect="1"/>
          </p:cNvPicPr>
          <p:nvPr/>
        </p:nvPicPr>
        <p:blipFill>
          <a:blip r:embed="rId4"/>
          <a:stretch>
            <a:fillRect/>
          </a:stretch>
        </p:blipFill>
        <p:spPr>
          <a:xfrm>
            <a:off x="675386" y="4263659"/>
            <a:ext cx="7793227" cy="928628"/>
          </a:xfrm>
          <a:prstGeom prst="rect">
            <a:avLst/>
          </a:prstGeom>
          <a:ln>
            <a:noFill/>
          </a:ln>
        </p:spPr>
      </p:pic>
    </p:spTree>
    <p:extLst>
      <p:ext uri="{BB962C8B-B14F-4D97-AF65-F5344CB8AC3E}">
        <p14:creationId xmlns:p14="http://schemas.microsoft.com/office/powerpoint/2010/main" val="36637894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600" dirty="0" smtClean="0"/>
              <a:t>Returning OData Results as ATOM vs. JSON</a:t>
            </a:r>
            <a:endParaRPr lang="en-US" sz="2600" dirty="0"/>
          </a:p>
        </p:txBody>
      </p:sp>
      <p:sp>
        <p:nvSpPr>
          <p:cNvPr id="5" name="Content Placeholder 4"/>
          <p:cNvSpPr>
            <a:spLocks noGrp="1"/>
          </p:cNvSpPr>
          <p:nvPr>
            <p:ph idx="1"/>
          </p:nvPr>
        </p:nvSpPr>
        <p:spPr>
          <a:prstGeom prst="rect">
            <a:avLst/>
          </a:prstGeom>
        </p:spPr>
        <p:txBody>
          <a:bodyPr/>
          <a:lstStyle/>
          <a:p>
            <a:r>
              <a:rPr lang="en-US" dirty="0" smtClean="0"/>
              <a:t>ATOM-PUB (XML)</a:t>
            </a:r>
          </a:p>
          <a:p>
            <a:pPr lvl="1"/>
            <a:r>
              <a:rPr lang="en-US" dirty="0" smtClean="0"/>
              <a:t>Good when you want to read and write using XML</a:t>
            </a:r>
          </a:p>
          <a:p>
            <a:pPr lvl="1"/>
            <a:r>
              <a:rPr lang="en-US" dirty="0" smtClean="0"/>
              <a:t>Set </a:t>
            </a:r>
            <a:r>
              <a:rPr lang="en-US" sz="1800" b="1" dirty="0" smtClean="0">
                <a:solidFill>
                  <a:srgbClr val="800000"/>
                </a:solidFill>
              </a:rPr>
              <a:t>ACCEPT</a:t>
            </a:r>
            <a:r>
              <a:rPr lang="en-US" dirty="0" smtClean="0"/>
              <a:t> header to </a:t>
            </a:r>
            <a:r>
              <a:rPr lang="en-US" sz="1800" b="1" dirty="0" smtClean="0">
                <a:solidFill>
                  <a:srgbClr val="800000"/>
                </a:solidFill>
              </a:rPr>
              <a:t>application/</a:t>
            </a:r>
            <a:r>
              <a:rPr lang="en-US" sz="1800" b="1" dirty="0" err="1" smtClean="0">
                <a:solidFill>
                  <a:srgbClr val="800000"/>
                </a:solidFill>
              </a:rPr>
              <a:t>atom+xml</a:t>
            </a:r>
            <a:endParaRPr lang="en-US" b="1" dirty="0" smtClean="0">
              <a:solidFill>
                <a:srgbClr val="800000"/>
              </a:solidFill>
            </a:endParaRPr>
          </a:p>
          <a:p>
            <a:endParaRPr lang="en-US" dirty="0" smtClean="0"/>
          </a:p>
          <a:p>
            <a:r>
              <a:rPr lang="en-US" dirty="0" smtClean="0"/>
              <a:t>JavaScript Object Notation (JSON)</a:t>
            </a:r>
          </a:p>
          <a:p>
            <a:pPr lvl="1"/>
            <a:r>
              <a:rPr lang="en-US" dirty="0" smtClean="0"/>
              <a:t>Smaller payload than XML for same data</a:t>
            </a:r>
          </a:p>
          <a:p>
            <a:pPr lvl="1"/>
            <a:r>
              <a:rPr lang="en-US" dirty="0" smtClean="0"/>
              <a:t>Set </a:t>
            </a:r>
            <a:r>
              <a:rPr lang="en-US" sz="1800" b="1" dirty="0" smtClean="0">
                <a:solidFill>
                  <a:srgbClr val="800000"/>
                </a:solidFill>
              </a:rPr>
              <a:t>ACCEPT</a:t>
            </a:r>
            <a:r>
              <a:rPr lang="en-US" sz="1800" dirty="0" smtClean="0"/>
              <a:t> </a:t>
            </a:r>
            <a:r>
              <a:rPr lang="en-US" dirty="0" smtClean="0"/>
              <a:t>header to </a:t>
            </a:r>
            <a:r>
              <a:rPr lang="en-US" sz="1800" b="1" dirty="0" smtClean="0">
                <a:solidFill>
                  <a:srgbClr val="800000"/>
                </a:solidFill>
              </a:rPr>
              <a:t>application/</a:t>
            </a:r>
            <a:r>
              <a:rPr lang="en-US" sz="1800" b="1" dirty="0" err="1" smtClean="0">
                <a:solidFill>
                  <a:srgbClr val="800000"/>
                </a:solidFill>
              </a:rPr>
              <a:t>json;odata</a:t>
            </a:r>
            <a:r>
              <a:rPr lang="en-US" sz="1800" b="1" dirty="0" smtClean="0">
                <a:solidFill>
                  <a:srgbClr val="800000"/>
                </a:solidFill>
              </a:rPr>
              <a:t>=verbose</a:t>
            </a:r>
            <a:endParaRPr lang="en-US" b="1" dirty="0">
              <a:solidFill>
                <a:srgbClr val="800000"/>
              </a:solidFill>
            </a:endParaRPr>
          </a:p>
        </p:txBody>
      </p:sp>
    </p:spTree>
    <p:extLst>
      <p:ext uri="{BB962C8B-B14F-4D97-AF65-F5344CB8AC3E}">
        <p14:creationId xmlns:p14="http://schemas.microsoft.com/office/powerpoint/2010/main" val="8036671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380999" y="1371600"/>
            <a:ext cx="8188617" cy="3962400"/>
          </a:xfrm>
          <a:prstGeom prst="rect">
            <a:avLst/>
          </a:prstGeom>
        </p:spPr>
        <p:txBody>
          <a:bodyPr>
            <a:normAutofit fontScale="92500" lnSpcReduction="10000"/>
          </a:bodyPr>
          <a:lstStyle/>
          <a:p>
            <a:r>
              <a:rPr lang="en-US" sz="2353" b="1" dirty="0" smtClean="0">
                <a:solidFill>
                  <a:schemeClr val="tx2">
                    <a:lumMod val="90000"/>
                    <a:lumOff val="10000"/>
                  </a:schemeClr>
                </a:solidFill>
              </a:rPr>
              <a:t>$select</a:t>
            </a:r>
          </a:p>
          <a:p>
            <a:pPr lvl="1"/>
            <a:r>
              <a:rPr lang="en-US" sz="1324" dirty="0" smtClean="0"/>
              <a:t>http://services.odata.org/OData/OData.svc/Products?</a:t>
            </a:r>
            <a:r>
              <a:rPr lang="en-US" sz="1324" dirty="0" smtClean="0">
                <a:solidFill>
                  <a:srgbClr val="C00000"/>
                </a:solidFill>
              </a:rPr>
              <a:t>$select</a:t>
            </a:r>
            <a:r>
              <a:rPr lang="en-US" sz="1324" dirty="0" smtClean="0">
                <a:solidFill>
                  <a:srgbClr val="000066"/>
                </a:solidFill>
              </a:rPr>
              <a:t>=Price,Name</a:t>
            </a:r>
          </a:p>
          <a:p>
            <a:r>
              <a:rPr lang="en-US" sz="2353" b="1" dirty="0" smtClean="0">
                <a:solidFill>
                  <a:schemeClr val="tx2">
                    <a:lumMod val="90000"/>
                    <a:lumOff val="10000"/>
                  </a:schemeClr>
                </a:solidFill>
              </a:rPr>
              <a:t>$filter</a:t>
            </a:r>
          </a:p>
          <a:p>
            <a:pPr lvl="1"/>
            <a:r>
              <a:rPr lang="da-DK" sz="1324" dirty="0" smtClean="0"/>
              <a:t>http://services.odata.org/</a:t>
            </a:r>
            <a:r>
              <a:rPr lang="en-US" sz="1324" dirty="0" smtClean="0"/>
              <a:t>OData/</a:t>
            </a:r>
            <a:r>
              <a:rPr lang="en-US" sz="1324" dirty="0" err="1" smtClean="0"/>
              <a:t>OData.svc</a:t>
            </a:r>
            <a:r>
              <a:rPr lang="en-US" sz="1324" dirty="0" smtClean="0"/>
              <a:t>/Products</a:t>
            </a:r>
            <a:r>
              <a:rPr lang="da-DK" sz="1324" dirty="0" smtClean="0"/>
              <a:t>?</a:t>
            </a:r>
            <a:r>
              <a:rPr lang="da-DK" sz="1324" dirty="0" smtClean="0">
                <a:solidFill>
                  <a:srgbClr val="C00000"/>
                </a:solidFill>
              </a:rPr>
              <a:t>$filter</a:t>
            </a:r>
            <a:r>
              <a:rPr lang="da-DK" sz="1324" dirty="0" smtClean="0">
                <a:solidFill>
                  <a:schemeClr val="tx2">
                    <a:lumMod val="90000"/>
                    <a:lumOff val="10000"/>
                  </a:schemeClr>
                </a:solidFill>
              </a:rPr>
              <a:t>=startswith(CompanyName, 'Alfr')</a:t>
            </a:r>
            <a:endParaRPr lang="en-US" sz="1324" dirty="0" smtClean="0">
              <a:solidFill>
                <a:schemeClr val="tx2">
                  <a:lumMod val="90000"/>
                  <a:lumOff val="10000"/>
                </a:schemeClr>
              </a:solidFill>
            </a:endParaRPr>
          </a:p>
          <a:p>
            <a:r>
              <a:rPr lang="en-US" sz="2353" b="1" dirty="0" smtClean="0">
                <a:solidFill>
                  <a:schemeClr val="tx2">
                    <a:lumMod val="90000"/>
                    <a:lumOff val="10000"/>
                  </a:schemeClr>
                </a:solidFill>
              </a:rPr>
              <a:t>$</a:t>
            </a:r>
            <a:r>
              <a:rPr lang="en-US" sz="2353" b="1" dirty="0" err="1" smtClean="0">
                <a:solidFill>
                  <a:schemeClr val="tx2">
                    <a:lumMod val="90000"/>
                    <a:lumOff val="10000"/>
                  </a:schemeClr>
                </a:solidFill>
              </a:rPr>
              <a:t>orderby</a:t>
            </a:r>
            <a:endParaRPr lang="en-US" sz="2353" b="1" dirty="0" smtClean="0">
              <a:solidFill>
                <a:schemeClr val="tx2">
                  <a:lumMod val="90000"/>
                  <a:lumOff val="10000"/>
                </a:schemeClr>
              </a:solidFill>
            </a:endParaRPr>
          </a:p>
          <a:p>
            <a:pPr lvl="1"/>
            <a:r>
              <a:rPr lang="en-US" sz="1324" dirty="0" smtClean="0"/>
              <a:t>http://services.odata.org/OData/OData.svc/Products?</a:t>
            </a:r>
            <a:r>
              <a:rPr lang="en-US" sz="1324" dirty="0" smtClean="0">
                <a:solidFill>
                  <a:srgbClr val="C00000"/>
                </a:solidFill>
              </a:rPr>
              <a:t>$orderby</a:t>
            </a:r>
            <a:r>
              <a:rPr lang="en-US" sz="1324" dirty="0" smtClean="0">
                <a:solidFill>
                  <a:schemeClr val="tx2">
                    <a:lumMod val="90000"/>
                    <a:lumOff val="10000"/>
                  </a:schemeClr>
                </a:solidFill>
              </a:rPr>
              <a:t>=Rating</a:t>
            </a:r>
          </a:p>
          <a:p>
            <a:r>
              <a:rPr lang="en-US" sz="2353" b="1" dirty="0" smtClean="0">
                <a:solidFill>
                  <a:schemeClr val="tx2">
                    <a:lumMod val="90000"/>
                    <a:lumOff val="10000"/>
                  </a:schemeClr>
                </a:solidFill>
              </a:rPr>
              <a:t>$top</a:t>
            </a:r>
          </a:p>
          <a:p>
            <a:pPr lvl="1"/>
            <a:r>
              <a:rPr lang="en-US" sz="1324" dirty="0" smtClean="0"/>
              <a:t>http://services.odata.org/OData/OData.svc/Products?</a:t>
            </a:r>
            <a:r>
              <a:rPr lang="en-US" sz="1324" dirty="0" smtClean="0">
                <a:solidFill>
                  <a:srgbClr val="C00000"/>
                </a:solidFill>
              </a:rPr>
              <a:t>$top</a:t>
            </a:r>
            <a:r>
              <a:rPr lang="en-US" sz="1324" dirty="0" smtClean="0">
                <a:solidFill>
                  <a:schemeClr val="tx2">
                    <a:lumMod val="90000"/>
                    <a:lumOff val="10000"/>
                  </a:schemeClr>
                </a:solidFill>
              </a:rPr>
              <a:t>=5</a:t>
            </a:r>
          </a:p>
          <a:p>
            <a:r>
              <a:rPr lang="en-US" sz="2353" b="1" dirty="0" smtClean="0">
                <a:solidFill>
                  <a:schemeClr val="tx2">
                    <a:lumMod val="90000"/>
                    <a:lumOff val="10000"/>
                  </a:schemeClr>
                </a:solidFill>
              </a:rPr>
              <a:t>$skip</a:t>
            </a:r>
          </a:p>
          <a:p>
            <a:pPr lvl="1"/>
            <a:r>
              <a:rPr lang="en-US" sz="1324" dirty="0" smtClean="0"/>
              <a:t>http://services.odata.org/OData/OData.svc/Products?</a:t>
            </a:r>
            <a:r>
              <a:rPr lang="en-US" sz="1324" dirty="0" smtClean="0">
                <a:solidFill>
                  <a:srgbClr val="C00000"/>
                </a:solidFill>
              </a:rPr>
              <a:t>$skip</a:t>
            </a:r>
            <a:r>
              <a:rPr lang="en-US" sz="1324" dirty="0" smtClean="0">
                <a:solidFill>
                  <a:schemeClr val="tx2">
                    <a:lumMod val="90000"/>
                    <a:lumOff val="10000"/>
                  </a:schemeClr>
                </a:solidFill>
              </a:rPr>
              <a:t>=5</a:t>
            </a:r>
          </a:p>
          <a:p>
            <a:pPr lvl="1"/>
            <a:r>
              <a:rPr lang="en-US" sz="1324" dirty="0" smtClean="0"/>
              <a:t>http://services.odata.org/OData/OData.svc/Products?</a:t>
            </a:r>
            <a:r>
              <a:rPr lang="en-US" sz="1324" dirty="0" smtClean="0">
                <a:solidFill>
                  <a:srgbClr val="C00000"/>
                </a:solidFill>
              </a:rPr>
              <a:t>$skip</a:t>
            </a:r>
            <a:r>
              <a:rPr lang="en-US" sz="1324" dirty="0" smtClean="0">
                <a:solidFill>
                  <a:schemeClr val="tx2">
                    <a:lumMod val="90000"/>
                    <a:lumOff val="10000"/>
                  </a:schemeClr>
                </a:solidFill>
              </a:rPr>
              <a:t>=5</a:t>
            </a:r>
            <a:r>
              <a:rPr lang="en-US" sz="1324" dirty="0" smtClean="0">
                <a:solidFill>
                  <a:schemeClr val="accent5">
                    <a:lumMod val="50000"/>
                  </a:schemeClr>
                </a:solidFill>
              </a:rPr>
              <a:t>&amp;</a:t>
            </a:r>
            <a:r>
              <a:rPr lang="en-US" sz="1324" dirty="0" smtClean="0">
                <a:solidFill>
                  <a:srgbClr val="C00000"/>
                </a:solidFill>
              </a:rPr>
              <a:t>$top</a:t>
            </a:r>
            <a:r>
              <a:rPr lang="en-US" sz="1324" dirty="0" smtClean="0">
                <a:solidFill>
                  <a:schemeClr val="tx2">
                    <a:lumMod val="90000"/>
                    <a:lumOff val="10000"/>
                  </a:schemeClr>
                </a:solidFill>
              </a:rPr>
              <a:t>=5</a:t>
            </a:r>
          </a:p>
          <a:p>
            <a:r>
              <a:rPr lang="en-US" sz="2353" b="1" dirty="0" smtClean="0">
                <a:solidFill>
                  <a:schemeClr val="tx2">
                    <a:lumMod val="90000"/>
                    <a:lumOff val="10000"/>
                  </a:schemeClr>
                </a:solidFill>
              </a:rPr>
              <a:t>$expand</a:t>
            </a:r>
          </a:p>
          <a:p>
            <a:pPr lvl="1"/>
            <a:r>
              <a:rPr lang="en-US" sz="1324" dirty="0" smtClean="0"/>
              <a:t>http://services.odata.org/OData/OData.svc/Categories?</a:t>
            </a:r>
            <a:r>
              <a:rPr lang="en-US" sz="1324" dirty="0" smtClean="0">
                <a:solidFill>
                  <a:srgbClr val="C00000"/>
                </a:solidFill>
              </a:rPr>
              <a:t>$expand</a:t>
            </a:r>
            <a:r>
              <a:rPr lang="en-US" sz="1324" dirty="0" smtClean="0">
                <a:solidFill>
                  <a:schemeClr val="tx2">
                    <a:lumMod val="90000"/>
                    <a:lumOff val="10000"/>
                  </a:schemeClr>
                </a:solidFill>
              </a:rPr>
              <a:t>=Products</a:t>
            </a:r>
            <a:endParaRPr lang="en-US" sz="1324" dirty="0">
              <a:solidFill>
                <a:schemeClr val="tx2">
                  <a:lumMod val="90000"/>
                  <a:lumOff val="10000"/>
                </a:schemeClr>
              </a:solidFill>
            </a:endParaRPr>
          </a:p>
        </p:txBody>
      </p:sp>
      <p:sp>
        <p:nvSpPr>
          <p:cNvPr id="3" name="Title 2"/>
          <p:cNvSpPr>
            <a:spLocks noGrp="1"/>
          </p:cNvSpPr>
          <p:nvPr>
            <p:ph type="title"/>
          </p:nvPr>
        </p:nvSpPr>
        <p:spPr/>
        <p:txBody>
          <a:bodyPr/>
          <a:lstStyle/>
          <a:p>
            <a:r>
              <a:rPr lang="en-US" smtClean="0"/>
              <a:t>OData Query Option Parameters</a:t>
            </a:r>
            <a:endParaRPr lang="en-US" dirty="0"/>
          </a:p>
        </p:txBody>
      </p:sp>
    </p:spTree>
    <p:extLst>
      <p:ext uri="{BB962C8B-B14F-4D97-AF65-F5344CB8AC3E}">
        <p14:creationId xmlns:p14="http://schemas.microsoft.com/office/powerpoint/2010/main" val="41658343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A5547237-B119-45CA-BEFC-A2DA2BDB03E7}">
  <ds:schemaRefs>
    <ds:schemaRef ds:uri="http://purl.org/dc/terms/"/>
    <ds:schemaRef ds:uri="http://schemas.microsoft.com/office/infopath/2007/PartnerControls"/>
    <ds:schemaRef ds:uri="http://www.w3.org/XML/1998/namespace"/>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CPT Course Module</Template>
  <TotalTime>8030</TotalTime>
  <Words>2421</Words>
  <Application>Microsoft Office PowerPoint</Application>
  <PresentationFormat>On-screen Show (4:3)</PresentationFormat>
  <Paragraphs>326</Paragraphs>
  <Slides>45</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Arial</vt:lpstr>
      <vt:lpstr>Arial Black</vt:lpstr>
      <vt:lpstr>Calibri</vt:lpstr>
      <vt:lpstr>Courier New</vt:lpstr>
      <vt:lpstr>Lucida Console</vt:lpstr>
      <vt:lpstr>Segoe UI</vt:lpstr>
      <vt:lpstr>Times New Roman</vt:lpstr>
      <vt:lpstr>Wingdings</vt:lpstr>
      <vt:lpstr>CPT Course Module</vt:lpstr>
      <vt:lpstr>Programming the SharePoint REST API</vt:lpstr>
      <vt:lpstr>Agenda</vt:lpstr>
      <vt:lpstr>Are You Getting Enough REST?</vt:lpstr>
      <vt:lpstr>RESTful Web Services</vt:lpstr>
      <vt:lpstr>Internet Media Types</vt:lpstr>
      <vt:lpstr>OData Primer</vt:lpstr>
      <vt:lpstr>OData URIs</vt:lpstr>
      <vt:lpstr>Returning OData Results as ATOM vs. JSON</vt:lpstr>
      <vt:lpstr>OData Query Option Parameters</vt:lpstr>
      <vt:lpstr>Using the $filter Parameter</vt:lpstr>
      <vt:lpstr>$filter Parameter String Functions</vt:lpstr>
      <vt:lpstr>Other $filter Parameter Functions</vt:lpstr>
      <vt:lpstr>Agenda</vt:lpstr>
      <vt:lpstr>Remote Communications with SharePoint</vt:lpstr>
      <vt:lpstr>What About ListData.svc?</vt:lpstr>
      <vt:lpstr>SharePoint REST API Architecture</vt:lpstr>
      <vt:lpstr>SharePoint REST URLs and the _api Alias</vt:lpstr>
      <vt:lpstr>Anatomy of a SharePoint REST URL</vt:lpstr>
      <vt:lpstr>Mapping SharePoint Objects to URLs</vt:lpstr>
      <vt:lpstr>Testing REST Calls Through the Browser</vt:lpstr>
      <vt:lpstr>OData Support in SharePoint 2013</vt:lpstr>
      <vt:lpstr>ODATA Formats and the Accept Header</vt:lpstr>
      <vt:lpstr>Agenda</vt:lpstr>
      <vt:lpstr>Service Root URI of the App Web</vt:lpstr>
      <vt:lpstr>Finding the Service Root of the Host Web</vt:lpstr>
      <vt:lpstr>Reliable URIs for SharePoint REST Calls</vt:lpstr>
      <vt:lpstr>Querying a List in the App Web</vt:lpstr>
      <vt:lpstr>Querying for Lists within the Host Web</vt:lpstr>
      <vt:lpstr>Using the $expand Query Option</vt:lpstr>
      <vt:lpstr>HostWebExplorer App</vt:lpstr>
      <vt:lpstr>Agenda</vt:lpstr>
      <vt:lpstr>Paging with SharePoint Lists</vt:lpstr>
      <vt:lpstr>Paging with SharePoint List Items</vt:lpstr>
      <vt:lpstr>Agenda</vt:lpstr>
      <vt:lpstr>Updating SharePoint Objects</vt:lpstr>
      <vt:lpstr>Understanding the Request Digest</vt:lpstr>
      <vt:lpstr>Caching the Request Digest</vt:lpstr>
      <vt:lpstr>Working with List Item Type Metadata</vt:lpstr>
      <vt:lpstr>Adding a SharePoint List Item</vt:lpstr>
      <vt:lpstr>ETags and Optimistic Concurrency</vt:lpstr>
      <vt:lpstr>ETags and the If-Match Header</vt:lpstr>
      <vt:lpstr>Updating a SharePoint List Item</vt:lpstr>
      <vt:lpstr>Deleting a SharePoint List Item</vt:lpstr>
      <vt:lpstr>Exploring the SharePointCRM App</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the SharePoint REST API</dc:title>
  <dc:creator>Windows User</dc:creator>
  <cp:lastModifiedBy>TedP</cp:lastModifiedBy>
  <cp:revision>192</cp:revision>
  <dcterms:created xsi:type="dcterms:W3CDTF">2012-07-07T16:17:22Z</dcterms:created>
  <dcterms:modified xsi:type="dcterms:W3CDTF">2015-09-30T17:25:09Z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