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7"/>
  </p:notesMasterIdLst>
  <p:handoutMasterIdLst>
    <p:handoutMasterId r:id="rId28"/>
  </p:handoutMasterIdLst>
  <p:sldIdLst>
    <p:sldId id="279" r:id="rId6"/>
    <p:sldId id="278"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8000"/>
    <a:srgbClr val="0000CC"/>
    <a:srgbClr val="003300"/>
    <a:srgbClr val="FFCCCC"/>
    <a:srgbClr val="FFCC99"/>
    <a:srgbClr val="800000"/>
    <a:srgbClr val="74001E"/>
    <a:srgbClr val="9F002D"/>
    <a:srgbClr val="4C27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50484" autoAdjust="0"/>
  </p:normalViewPr>
  <p:slideViewPr>
    <p:cSldViewPr>
      <p:cViewPr varScale="1">
        <p:scale>
          <a:sx n="41" d="100"/>
          <a:sy n="41" d="100"/>
        </p:scale>
        <p:origin x="2410" y="43"/>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3091"/>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This modules provides a step-by-step look at designing and implementing a MVC web application which leverages the Office 365 Unified API to access data and content from Azure Active Directory, Exchange and SharePoint Online. Students will learn how to use the Connected Services Wizard in Visual Studio to register an MVC web application with AAD and to configure the associated Visual Studio project with AAD application properties and </a:t>
            </a:r>
            <a:r>
              <a:rPr lang="en-US" dirty="0" err="1" smtClean="0">
                <a:effectLst/>
              </a:rPr>
              <a:t>NuGet</a:t>
            </a:r>
            <a:r>
              <a:rPr lang="en-US" dirty="0" smtClean="0">
                <a:effectLst/>
              </a:rPr>
              <a:t> packages. The module provides an in-depth walkthrough of the steps involved with implementing authentication and authorization in an MVC web application by inserting OWIN middleware components into the request processing pipeline to implement cookie-based authentication and to add support for managing </a:t>
            </a:r>
            <a:r>
              <a:rPr lang="en-US" dirty="0" err="1" smtClean="0">
                <a:effectLst/>
              </a:rPr>
              <a:t>OpenID</a:t>
            </a:r>
            <a:r>
              <a:rPr lang="en-US" dirty="0" smtClean="0">
                <a:effectLst/>
              </a:rPr>
              <a:t> Connect security tokens. This module concludes with a discussion of best practices in managing access tokens using the token caching support of the Active Directory Authentication Library for .NET (ADAL-NET) combined together with the Entity Framework.</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891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a:t>
            </a:r>
            <a:r>
              <a:rPr lang="en-US" dirty="0" smtClean="0"/>
              <a:t>with MVC and the </a:t>
            </a:r>
            <a:r>
              <a:rPr lang="en-US" dirty="0"/>
              <a:t>Office 365 Unified </a:t>
            </a:r>
            <a:r>
              <a:rPr lang="en-US" dirty="0" smtClean="0"/>
              <a:t>API</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sz="3200"/>
              <a:t>MVC Application Code Walkthrough</a:t>
            </a:r>
          </a:p>
        </p:txBody>
      </p:sp>
      <p:sp>
        <p:nvSpPr>
          <p:cNvPr id="53251" name="Text Placeholder 3"/>
          <p:cNvSpPr>
            <a:spLocks noGrp="1"/>
          </p:cNvSpPr>
          <p:nvPr>
            <p:ph idx="1"/>
          </p:nvPr>
        </p:nvSpPr>
        <p:spPr/>
        <p:txBody>
          <a:bodyPr anchor="t"/>
          <a:lstStyle/>
          <a:p>
            <a:pPr marL="0" indent="0">
              <a:buNone/>
            </a:pPr>
            <a:r>
              <a:rPr lang="en-US" altLang="en-US" sz="2400"/>
              <a:t>Sample MVC5 Application</a:t>
            </a:r>
          </a:p>
          <a:p>
            <a:pPr marL="250825" lvl="1" indent="-250825">
              <a:buFont typeface="Century Gothic" panose="020B0502020202020204" pitchFamily="34" charset="0"/>
              <a:buAutoNum type="arabicPeriod"/>
            </a:pPr>
            <a:r>
              <a:rPr lang="en-US" altLang="en-US" sz="1400"/>
              <a:t>Provides user with Office 365 sign-on experience</a:t>
            </a:r>
          </a:p>
          <a:p>
            <a:pPr marL="250825" lvl="1" indent="-250825">
              <a:buFont typeface="Century Gothic" panose="020B0502020202020204" pitchFamily="34" charset="0"/>
              <a:buAutoNum type="arabicPeriod"/>
            </a:pPr>
            <a:r>
              <a:rPr lang="en-US" altLang="en-US" sz="1400"/>
              <a:t>Acquires and manages access tokens for Office Graph API</a:t>
            </a:r>
          </a:p>
          <a:p>
            <a:pPr marL="250825" lvl="1" indent="-250825">
              <a:buFont typeface="Century Gothic" panose="020B0502020202020204" pitchFamily="34" charset="0"/>
              <a:buAutoNum type="arabicPeriod"/>
            </a:pPr>
            <a:r>
              <a:rPr lang="en-US" altLang="en-US" sz="1400"/>
              <a:t>Accesses Office Graph API through .NET client Library</a:t>
            </a:r>
          </a:p>
          <a:p>
            <a:pPr marL="250825" lvl="1" indent="-250825">
              <a:buFont typeface="Century Gothic" panose="020B0502020202020204" pitchFamily="34" charset="0"/>
              <a:buAutoNum type="arabicPeriod"/>
            </a:pPr>
            <a:endParaRPr lang="en-US" altLang="en-US" sz="1400"/>
          </a:p>
          <a:p>
            <a:pPr marL="0" indent="0">
              <a:buNone/>
            </a:pPr>
            <a:r>
              <a:rPr lang="en-US" altLang="en-US" sz="2400"/>
              <a:t>Development techniques employed</a:t>
            </a:r>
          </a:p>
          <a:p>
            <a:pPr marL="250825" lvl="1" indent="-250825">
              <a:buFont typeface="Century Gothic" panose="020B0502020202020204" pitchFamily="34" charset="0"/>
              <a:buAutoNum type="arabicPeriod"/>
            </a:pPr>
            <a:r>
              <a:rPr lang="en-US" altLang="en-US" sz="1400"/>
              <a:t>Uses OWIN middleware to authenticate user and manage tokens</a:t>
            </a:r>
          </a:p>
          <a:p>
            <a:pPr marL="250825" lvl="1" indent="-250825">
              <a:buFont typeface="Century Gothic" panose="020B0502020202020204" pitchFamily="34" charset="0"/>
              <a:buAutoNum type="arabicPeriod"/>
            </a:pPr>
            <a:r>
              <a:rPr lang="en-US" altLang="en-US" sz="1400"/>
              <a:t>Uses AccountController class to control sign-on experience</a:t>
            </a:r>
          </a:p>
          <a:p>
            <a:pPr marL="250825" lvl="1" indent="-250825">
              <a:buFont typeface="Century Gothic" panose="020B0502020202020204" pitchFamily="34" charset="0"/>
              <a:buAutoNum type="arabicPeriod"/>
            </a:pPr>
            <a:r>
              <a:rPr lang="en-US" altLang="en-US" sz="1400"/>
              <a:t>Uses ADAL to authenticate user and retrieve access tokens</a:t>
            </a:r>
          </a:p>
          <a:p>
            <a:pPr marL="250825" lvl="1" indent="-250825">
              <a:buFont typeface="Century Gothic" panose="020B0502020202020204" pitchFamily="34" charset="0"/>
              <a:buAutoNum type="arabicPeriod"/>
            </a:pPr>
            <a:r>
              <a:rPr lang="en-US" altLang="en-US" sz="1400"/>
              <a:t>Caches access tokens using ADAL and Entity Framework database</a:t>
            </a:r>
          </a:p>
          <a:p>
            <a:pPr marL="250825" lvl="1" indent="-250825">
              <a:buFont typeface="Century Gothic" panose="020B0502020202020204" pitchFamily="34" charset="0"/>
              <a:buAutoNum type="arabicPeriod"/>
            </a:pPr>
            <a:endParaRPr lang="en-US" altLang="en-US" sz="1400"/>
          </a:p>
          <a:p>
            <a:pPr marL="250825" lvl="1" indent="-250825">
              <a:buFont typeface="Century Gothic" panose="020B0502020202020204" pitchFamily="34" charset="0"/>
              <a:buAutoNum type="arabicPeriod"/>
            </a:pPr>
            <a:endParaRPr lang="en-US" altLang="en-US" sz="1400"/>
          </a:p>
        </p:txBody>
      </p:sp>
      <p:pic>
        <p:nvPicPr>
          <p:cNvPr id="5325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64275" y="1447800"/>
            <a:ext cx="2498725"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745284"/>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sz="3600" dirty="0" err="1"/>
              <a:t>NuGet</a:t>
            </a:r>
            <a:r>
              <a:rPr lang="en-US" altLang="en-US" sz="3600" dirty="0"/>
              <a:t> Packages used in Demo</a:t>
            </a:r>
          </a:p>
        </p:txBody>
      </p:sp>
      <p:grpSp>
        <p:nvGrpSpPr>
          <p:cNvPr id="54275" name="Group 19"/>
          <p:cNvGrpSpPr>
            <a:grpSpLocks/>
          </p:cNvGrpSpPr>
          <p:nvPr/>
        </p:nvGrpSpPr>
        <p:grpSpPr bwMode="auto">
          <a:xfrm>
            <a:off x="917576" y="2138364"/>
            <a:ext cx="6892925" cy="3298825"/>
            <a:chOff x="427037" y="1403235"/>
            <a:chExt cx="10035590" cy="4724400"/>
          </a:xfrm>
        </p:grpSpPr>
        <p:grpSp>
          <p:nvGrpSpPr>
            <p:cNvPr id="54276" name="Group 16"/>
            <p:cNvGrpSpPr>
              <a:grpSpLocks/>
            </p:cNvGrpSpPr>
            <p:nvPr/>
          </p:nvGrpSpPr>
          <p:grpSpPr bwMode="auto">
            <a:xfrm>
              <a:off x="5578174" y="1403235"/>
              <a:ext cx="4876801" cy="1293315"/>
              <a:chOff x="5684837" y="1365747"/>
              <a:chExt cx="4876801" cy="1293315"/>
            </a:xfrm>
          </p:grpSpPr>
          <p:sp>
            <p:nvSpPr>
              <p:cNvPr id="13" name="Rectangle 12"/>
              <p:cNvSpPr/>
              <p:nvPr/>
            </p:nvSpPr>
            <p:spPr bwMode="auto">
              <a:xfrm>
                <a:off x="5685550" y="1365747"/>
                <a:ext cx="4876807" cy="1293639"/>
              </a:xfrm>
              <a:prstGeom prst="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0848" tIns="80678" rIns="100848" bIns="80678"/>
              <a:lstStyle/>
              <a:p>
                <a:pPr algn="ctr" defTabSz="514235">
                  <a:lnSpc>
                    <a:spcPct val="90000"/>
                  </a:lnSpc>
                  <a:defRPr/>
                </a:pPr>
                <a:endParaRPr lang="en-US" sz="1324"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2"/>
              <a:stretch>
                <a:fillRect/>
              </a:stretch>
            </p:blipFill>
            <p:spPr>
              <a:xfrm>
                <a:off x="5798803" y="1779530"/>
                <a:ext cx="4657236" cy="752538"/>
              </a:xfrm>
              <a:prstGeom prst="rect">
                <a:avLst/>
              </a:prstGeom>
              <a:ln>
                <a:solidFill>
                  <a:schemeClr val="bg1">
                    <a:lumMod val="50000"/>
                  </a:schemeClr>
                </a:solidFill>
              </a:ln>
            </p:spPr>
          </p:pic>
          <p:pic>
            <p:nvPicPr>
              <p:cNvPr id="7" name="Picture 6"/>
              <p:cNvPicPr>
                <a:picLocks noChangeAspect="1"/>
              </p:cNvPicPr>
              <p:nvPr/>
            </p:nvPicPr>
            <p:blipFill>
              <a:blip r:embed="rId3"/>
              <a:stretch>
                <a:fillRect/>
              </a:stretch>
            </p:blipFill>
            <p:spPr>
              <a:xfrm>
                <a:off x="5791869" y="1456688"/>
                <a:ext cx="4664169" cy="254636"/>
              </a:xfrm>
              <a:prstGeom prst="rect">
                <a:avLst/>
              </a:prstGeom>
              <a:ln>
                <a:solidFill>
                  <a:schemeClr val="bg1">
                    <a:lumMod val="50000"/>
                  </a:schemeClr>
                </a:solidFill>
              </a:ln>
            </p:spPr>
          </p:pic>
        </p:grpSp>
        <p:grpSp>
          <p:nvGrpSpPr>
            <p:cNvPr id="54277" name="Group 17"/>
            <p:cNvGrpSpPr>
              <a:grpSpLocks/>
            </p:cNvGrpSpPr>
            <p:nvPr/>
          </p:nvGrpSpPr>
          <p:grpSpPr bwMode="auto">
            <a:xfrm>
              <a:off x="5583323" y="2872733"/>
              <a:ext cx="4876801" cy="1293315"/>
              <a:chOff x="5684837" y="2887662"/>
              <a:chExt cx="4876801" cy="1293315"/>
            </a:xfrm>
          </p:grpSpPr>
          <p:sp>
            <p:nvSpPr>
              <p:cNvPr id="14" name="Rectangle 13"/>
              <p:cNvSpPr/>
              <p:nvPr/>
            </p:nvSpPr>
            <p:spPr bwMode="auto">
              <a:xfrm>
                <a:off x="5685023" y="2886866"/>
                <a:ext cx="4876807" cy="1293639"/>
              </a:xfrm>
              <a:prstGeom prst="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0848" tIns="80678" rIns="100848" bIns="80678"/>
              <a:lstStyle/>
              <a:p>
                <a:pPr algn="ctr" defTabSz="514235">
                  <a:lnSpc>
                    <a:spcPct val="90000"/>
                  </a:lnSpc>
                  <a:defRPr/>
                </a:pPr>
                <a:endParaRPr lang="en-US" sz="1324"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a:blip r:embed="rId4"/>
              <a:stretch>
                <a:fillRect/>
              </a:stretch>
            </p:blipFill>
            <p:spPr>
              <a:xfrm>
                <a:off x="5791342" y="3323384"/>
                <a:ext cx="4675724" cy="704795"/>
              </a:xfrm>
              <a:prstGeom prst="rect">
                <a:avLst/>
              </a:prstGeom>
              <a:ln>
                <a:solidFill>
                  <a:schemeClr val="bg1">
                    <a:lumMod val="50000"/>
                  </a:schemeClr>
                </a:solidFill>
              </a:ln>
            </p:spPr>
          </p:pic>
          <p:pic>
            <p:nvPicPr>
              <p:cNvPr id="8" name="Picture 7"/>
              <p:cNvPicPr>
                <a:picLocks noChangeAspect="1"/>
              </p:cNvPicPr>
              <p:nvPr/>
            </p:nvPicPr>
            <p:blipFill>
              <a:blip r:embed="rId5"/>
              <a:stretch>
                <a:fillRect/>
              </a:stretch>
            </p:blipFill>
            <p:spPr>
              <a:xfrm>
                <a:off x="5798275" y="2973260"/>
                <a:ext cx="4657236" cy="238720"/>
              </a:xfrm>
              <a:prstGeom prst="rect">
                <a:avLst/>
              </a:prstGeom>
              <a:ln>
                <a:solidFill>
                  <a:schemeClr val="bg1">
                    <a:lumMod val="50000"/>
                  </a:schemeClr>
                </a:solidFill>
              </a:ln>
            </p:spPr>
          </p:pic>
        </p:grpSp>
        <p:grpSp>
          <p:nvGrpSpPr>
            <p:cNvPr id="54278" name="Group 15"/>
            <p:cNvGrpSpPr>
              <a:grpSpLocks/>
            </p:cNvGrpSpPr>
            <p:nvPr/>
          </p:nvGrpSpPr>
          <p:grpSpPr bwMode="auto">
            <a:xfrm>
              <a:off x="427037" y="1403235"/>
              <a:ext cx="4876801" cy="4724400"/>
              <a:chOff x="503237" y="1363662"/>
              <a:chExt cx="4876801" cy="4724400"/>
            </a:xfrm>
          </p:grpSpPr>
          <p:sp>
            <p:nvSpPr>
              <p:cNvPr id="12" name="Rectangle 11"/>
              <p:cNvSpPr/>
              <p:nvPr/>
            </p:nvSpPr>
            <p:spPr bwMode="auto">
              <a:xfrm>
                <a:off x="503237" y="1363662"/>
                <a:ext cx="4876807" cy="4724400"/>
              </a:xfrm>
              <a:prstGeom prst="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0848" tIns="80678" rIns="100848" bIns="80678"/>
              <a:lstStyle/>
              <a:p>
                <a:pPr algn="ctr" defTabSz="514235">
                  <a:lnSpc>
                    <a:spcPct val="90000"/>
                  </a:lnSpc>
                  <a:defRPr/>
                </a:pPr>
                <a:endParaRPr lang="en-US" sz="1324"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p:nvPicPr>
            <p:blipFill>
              <a:blip r:embed="rId6"/>
              <a:stretch>
                <a:fillRect/>
              </a:stretch>
            </p:blipFill>
            <p:spPr>
              <a:xfrm>
                <a:off x="655782" y="2082098"/>
                <a:ext cx="4629500" cy="3810440"/>
              </a:xfrm>
              <a:prstGeom prst="rect">
                <a:avLst/>
              </a:prstGeom>
              <a:ln>
                <a:solidFill>
                  <a:schemeClr val="bg1">
                    <a:lumMod val="50000"/>
                  </a:schemeClr>
                </a:solidFill>
              </a:ln>
            </p:spPr>
          </p:pic>
          <p:pic>
            <p:nvPicPr>
              <p:cNvPr id="9" name="Picture 8"/>
              <p:cNvPicPr>
                <a:picLocks noChangeAspect="1"/>
              </p:cNvPicPr>
              <p:nvPr/>
            </p:nvPicPr>
            <p:blipFill>
              <a:blip r:embed="rId7"/>
              <a:stretch>
                <a:fillRect/>
              </a:stretch>
            </p:blipFill>
            <p:spPr>
              <a:xfrm>
                <a:off x="655782" y="1436415"/>
                <a:ext cx="4629500" cy="547921"/>
              </a:xfrm>
              <a:prstGeom prst="rect">
                <a:avLst/>
              </a:prstGeom>
              <a:ln>
                <a:solidFill>
                  <a:schemeClr val="bg1">
                    <a:lumMod val="50000"/>
                  </a:schemeClr>
                </a:solidFill>
              </a:ln>
            </p:spPr>
          </p:pic>
        </p:grpSp>
        <p:grpSp>
          <p:nvGrpSpPr>
            <p:cNvPr id="54279" name="Group 18"/>
            <p:cNvGrpSpPr>
              <a:grpSpLocks/>
            </p:cNvGrpSpPr>
            <p:nvPr/>
          </p:nvGrpSpPr>
          <p:grpSpPr bwMode="auto">
            <a:xfrm>
              <a:off x="5585826" y="4322257"/>
              <a:ext cx="4876801" cy="1293315"/>
              <a:chOff x="5684837" y="4487862"/>
              <a:chExt cx="4876801" cy="1293315"/>
            </a:xfrm>
          </p:grpSpPr>
          <p:sp>
            <p:nvSpPr>
              <p:cNvPr id="15" name="Rectangle 14"/>
              <p:cNvSpPr/>
              <p:nvPr/>
            </p:nvSpPr>
            <p:spPr bwMode="auto">
              <a:xfrm>
                <a:off x="5684831" y="4488055"/>
                <a:ext cx="4876807" cy="1293639"/>
              </a:xfrm>
              <a:prstGeom prst="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0848" tIns="80678" rIns="100848" bIns="80678"/>
              <a:lstStyle/>
              <a:p>
                <a:pPr algn="ctr" defTabSz="514235">
                  <a:lnSpc>
                    <a:spcPct val="90000"/>
                  </a:lnSpc>
                  <a:defRPr/>
                </a:pPr>
                <a:endParaRPr lang="en-US" sz="1324"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8"/>
              <a:stretch>
                <a:fillRect/>
              </a:stretch>
            </p:blipFill>
            <p:spPr>
              <a:xfrm>
                <a:off x="5800395" y="4883650"/>
                <a:ext cx="4666481" cy="827565"/>
              </a:xfrm>
              <a:prstGeom prst="rect">
                <a:avLst/>
              </a:prstGeom>
              <a:ln>
                <a:solidFill>
                  <a:schemeClr val="bg1">
                    <a:lumMod val="50000"/>
                  </a:schemeClr>
                </a:solidFill>
              </a:ln>
            </p:spPr>
          </p:pic>
          <p:pic>
            <p:nvPicPr>
              <p:cNvPr id="10" name="Picture 9"/>
              <p:cNvPicPr>
                <a:picLocks noChangeAspect="1"/>
              </p:cNvPicPr>
              <p:nvPr/>
            </p:nvPicPr>
            <p:blipFill>
              <a:blip r:embed="rId9"/>
              <a:stretch>
                <a:fillRect/>
              </a:stretch>
            </p:blipFill>
            <p:spPr>
              <a:xfrm>
                <a:off x="5788840" y="4572175"/>
                <a:ext cx="4678036" cy="243269"/>
              </a:xfrm>
              <a:prstGeom prst="rect">
                <a:avLst/>
              </a:prstGeom>
              <a:ln>
                <a:solidFill>
                  <a:schemeClr val="bg1">
                    <a:lumMod val="50000"/>
                  </a:schemeClr>
                </a:solidFill>
              </a:ln>
            </p:spPr>
          </p:pic>
        </p:grpSp>
      </p:grpSp>
    </p:spTree>
    <p:extLst>
      <p:ext uri="{BB962C8B-B14F-4D97-AF65-F5344CB8AC3E}">
        <p14:creationId xmlns:p14="http://schemas.microsoft.com/office/powerpoint/2010/main" val="290841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smtClean="0"/>
              <a:t>web.config</a:t>
            </a:r>
          </a:p>
        </p:txBody>
      </p:sp>
      <p:sp>
        <p:nvSpPr>
          <p:cNvPr id="5" name="Text Placeholder 4"/>
          <p:cNvSpPr>
            <a:spLocks noGrp="1"/>
          </p:cNvSpPr>
          <p:nvPr>
            <p:ph idx="1"/>
          </p:nvPr>
        </p:nvSpPr>
        <p:spPr/>
        <p:txBody>
          <a:bodyPr>
            <a:normAutofit/>
          </a:bodyPr>
          <a:lstStyle/>
          <a:p>
            <a:r>
              <a:rPr lang="en-US" sz="2000" dirty="0" err="1" smtClean="0"/>
              <a:t>web.config</a:t>
            </a:r>
            <a:r>
              <a:rPr lang="en-US" sz="2000" dirty="0" smtClean="0"/>
              <a:t> tracks essential information</a:t>
            </a:r>
          </a:p>
          <a:p>
            <a:pPr lvl="1"/>
            <a:r>
              <a:rPr lang="en-US" sz="1800" dirty="0" err="1" smtClean="0"/>
              <a:t>ida:AuthorizationUri</a:t>
            </a:r>
            <a:r>
              <a:rPr lang="en-US" sz="1800" dirty="0" smtClean="0"/>
              <a:t> - Redirection URL to begin sign-in process</a:t>
            </a:r>
          </a:p>
          <a:p>
            <a:pPr lvl="1"/>
            <a:r>
              <a:rPr lang="en-US" sz="1800" dirty="0" err="1" smtClean="0"/>
              <a:t>ida:TenantID</a:t>
            </a:r>
            <a:r>
              <a:rPr lang="en-US" sz="1800" dirty="0" smtClean="0"/>
              <a:t> - ID of the hosting tenancy in Azure AD</a:t>
            </a:r>
          </a:p>
          <a:p>
            <a:pPr lvl="1"/>
            <a:r>
              <a:rPr lang="en-US" sz="1800" dirty="0" err="1" smtClean="0"/>
              <a:t>ida:ClientID</a:t>
            </a:r>
            <a:r>
              <a:rPr lang="en-US" sz="1800" dirty="0" smtClean="0"/>
              <a:t> - ID of registered application in Azure AD</a:t>
            </a:r>
          </a:p>
          <a:p>
            <a:pPr lvl="1"/>
            <a:r>
              <a:rPr lang="en-US" sz="1800" dirty="0" err="1" smtClean="0"/>
              <a:t>ida:Password</a:t>
            </a:r>
            <a:r>
              <a:rPr lang="en-US" sz="1800" dirty="0" smtClean="0"/>
              <a:t> - Base64 encoded string used as client password</a:t>
            </a:r>
            <a:endParaRPr lang="en-US" sz="1800" dirty="0"/>
          </a:p>
        </p:txBody>
      </p:sp>
      <p:grpSp>
        <p:nvGrpSpPr>
          <p:cNvPr id="7" name="Group 6"/>
          <p:cNvGrpSpPr/>
          <p:nvPr/>
        </p:nvGrpSpPr>
        <p:grpSpPr>
          <a:xfrm>
            <a:off x="533400" y="3505200"/>
            <a:ext cx="7863269" cy="2362200"/>
            <a:chOff x="685800" y="3581400"/>
            <a:chExt cx="6203950" cy="1863725"/>
          </a:xfrm>
        </p:grpSpPr>
        <p:pic>
          <p:nvPicPr>
            <p:cNvPr id="3" name="Picture 2"/>
            <p:cNvPicPr>
              <a:picLocks noChangeAspect="1"/>
            </p:cNvPicPr>
            <p:nvPr/>
          </p:nvPicPr>
          <p:blipFill>
            <a:blip r:embed="rId2"/>
            <a:stretch>
              <a:fillRect/>
            </a:stretch>
          </p:blipFill>
          <p:spPr>
            <a:xfrm>
              <a:off x="685800" y="3581400"/>
              <a:ext cx="6203950" cy="1863725"/>
            </a:xfrm>
            <a:prstGeom prst="rect">
              <a:avLst/>
            </a:prstGeom>
            <a:ln>
              <a:solidFill>
                <a:schemeClr val="bg1">
                  <a:lumMod val="50000"/>
                </a:schemeClr>
              </a:solidFill>
            </a:ln>
          </p:spPr>
        </p:pic>
        <p:sp>
          <p:nvSpPr>
            <p:cNvPr id="6" name="Rectangle 5"/>
            <p:cNvSpPr/>
            <p:nvPr/>
          </p:nvSpPr>
          <p:spPr bwMode="auto">
            <a:xfrm>
              <a:off x="846139" y="4694237"/>
              <a:ext cx="5965825" cy="576263"/>
            </a:xfrm>
            <a:prstGeom prst="rect">
              <a:avLst/>
            </a:prstGeom>
            <a:noFill/>
            <a:ln w="28575">
              <a:solidFill>
                <a:srgbClr val="FF0000"/>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0848" tIns="80678" rIns="100848" bIns="80678"/>
            <a:lstStyle/>
            <a:p>
              <a:pPr algn="ctr" defTabSz="514235">
                <a:lnSpc>
                  <a:spcPct val="90000"/>
                </a:lnSpc>
                <a:defRPr/>
              </a:pPr>
              <a:endParaRPr lang="en-US" sz="1324"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934482899"/>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smtClean="0"/>
              <a:t>The SettingsHelper class</a:t>
            </a:r>
          </a:p>
        </p:txBody>
      </p:sp>
      <p:pic>
        <p:nvPicPr>
          <p:cNvPr id="3" name="Picture 2"/>
          <p:cNvPicPr>
            <a:picLocks noChangeAspect="1"/>
          </p:cNvPicPr>
          <p:nvPr/>
        </p:nvPicPr>
        <p:blipFill>
          <a:blip r:embed="rId2"/>
          <a:stretch>
            <a:fillRect/>
          </a:stretch>
        </p:blipFill>
        <p:spPr>
          <a:xfrm>
            <a:off x="381000" y="1371600"/>
            <a:ext cx="8338072" cy="3505200"/>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6768889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743200"/>
            <a:ext cx="7634288" cy="2981325"/>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347" name="Title 1"/>
          <p:cNvSpPr>
            <a:spLocks noGrp="1"/>
          </p:cNvSpPr>
          <p:nvPr>
            <p:ph type="title"/>
          </p:nvPr>
        </p:nvSpPr>
        <p:spPr/>
        <p:txBody>
          <a:bodyPr/>
          <a:lstStyle/>
          <a:p>
            <a:r>
              <a:rPr lang="en-US" altLang="en-US" sz="2400" smtClean="0"/>
              <a:t>Caching Security Tokens using Entity Framework</a:t>
            </a:r>
            <a:endParaRPr lang="en-US" altLang="en-US" sz="2400"/>
          </a:p>
        </p:txBody>
      </p:sp>
      <p:sp>
        <p:nvSpPr>
          <p:cNvPr id="9" name="Text Placeholder 8"/>
          <p:cNvSpPr>
            <a:spLocks noGrp="1"/>
          </p:cNvSpPr>
          <p:nvPr>
            <p:ph idx="1"/>
          </p:nvPr>
        </p:nvSpPr>
        <p:spPr/>
        <p:txBody>
          <a:bodyPr>
            <a:normAutofit/>
          </a:bodyPr>
          <a:lstStyle/>
          <a:p>
            <a:pPr>
              <a:defRPr/>
            </a:pPr>
            <a:r>
              <a:rPr lang="en-US" sz="2000" dirty="0" smtClean="0"/>
              <a:t>Security tokens can (and should) be cached across requests</a:t>
            </a:r>
          </a:p>
          <a:p>
            <a:pPr lvl="1">
              <a:defRPr/>
            </a:pPr>
            <a:r>
              <a:rPr lang="en-US" sz="1400" dirty="0" smtClean="0"/>
              <a:t>Best practices lead to caching security tokens in database instead of Session object</a:t>
            </a:r>
          </a:p>
          <a:p>
            <a:pPr lvl="1">
              <a:defRPr/>
            </a:pPr>
            <a:r>
              <a:rPr lang="en-US" sz="1400" dirty="0" smtClean="0"/>
              <a:t>Entity Framework provides means to automatically create database to track per user data</a:t>
            </a:r>
            <a:endParaRPr lang="en-US" sz="1400" dirty="0"/>
          </a:p>
        </p:txBody>
      </p:sp>
      <p:pic>
        <p:nvPicPr>
          <p:cNvPr id="3" name="Picture 2"/>
          <p:cNvPicPr>
            <a:picLocks noChangeAspect="1"/>
          </p:cNvPicPr>
          <p:nvPr/>
        </p:nvPicPr>
        <p:blipFill>
          <a:blip r:embed="rId2"/>
          <a:stretch>
            <a:fillRect/>
          </a:stretch>
        </p:blipFill>
        <p:spPr>
          <a:xfrm>
            <a:off x="1020763" y="4852988"/>
            <a:ext cx="2921000" cy="746125"/>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1020763" y="2922587"/>
            <a:ext cx="4584700" cy="1319212"/>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1020763" y="4321175"/>
            <a:ext cx="4279900" cy="404813"/>
          </a:xfrm>
          <a:prstGeom prst="rect">
            <a:avLst/>
          </a:prstGeom>
          <a:ln>
            <a:solidFill>
              <a:schemeClr val="bg1">
                <a:lumMod val="50000"/>
              </a:schemeClr>
            </a:solidFill>
          </a:ln>
        </p:spPr>
      </p:pic>
      <p:sp>
        <p:nvSpPr>
          <p:cNvPr id="6" name="Flowchart: Magnetic Disk 5"/>
          <p:cNvSpPr/>
          <p:nvPr/>
        </p:nvSpPr>
        <p:spPr bwMode="auto">
          <a:xfrm>
            <a:off x="5810251" y="3481387"/>
            <a:ext cx="1897063" cy="1027112"/>
          </a:xfrm>
          <a:prstGeom prst="flowChartMagneticDisk">
            <a:avLst/>
          </a:prstGeom>
          <a:solidFill>
            <a:schemeClr val="accent6">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0848" tIns="80678" rIns="100848" bIns="80678"/>
          <a:lstStyle/>
          <a:p>
            <a:pPr algn="ctr" defTabSz="514235">
              <a:lnSpc>
                <a:spcPct val="90000"/>
              </a:lnSpc>
              <a:defRPr/>
            </a:pPr>
            <a:r>
              <a:rPr lang="en-US" sz="500" dirty="0">
                <a:solidFill>
                  <a:srgbClr val="800000"/>
                </a:solidFill>
                <a:ea typeface="Segoe UI" pitchFamily="34" charset="0"/>
                <a:cs typeface="Segoe UI" pitchFamily="34" charset="0"/>
              </a:rPr>
              <a:t/>
            </a:r>
            <a:br>
              <a:rPr lang="en-US" sz="500" dirty="0">
                <a:solidFill>
                  <a:srgbClr val="800000"/>
                </a:solidFill>
                <a:ea typeface="Segoe UI" pitchFamily="34" charset="0"/>
                <a:cs typeface="Segoe UI" pitchFamily="34" charset="0"/>
              </a:rPr>
            </a:br>
            <a:r>
              <a:rPr lang="en-US" sz="1050" dirty="0" err="1">
                <a:solidFill>
                  <a:srgbClr val="800000"/>
                </a:solidFill>
                <a:ea typeface="Segoe UI" pitchFamily="34" charset="0"/>
                <a:cs typeface="Segoe UI" pitchFamily="34" charset="0"/>
              </a:rPr>
              <a:t>AppSecurityContextDB</a:t>
            </a:r>
            <a:r>
              <a:rPr lang="en-US" sz="1050" dirty="0">
                <a:solidFill>
                  <a:srgbClr val="800000"/>
                </a:solidFill>
                <a:ea typeface="Segoe UI" pitchFamily="34" charset="0"/>
                <a:cs typeface="Segoe UI" pitchFamily="34" charset="0"/>
              </a:rPr>
              <a:t/>
            </a:r>
            <a:br>
              <a:rPr lang="en-US" sz="1050" dirty="0">
                <a:solidFill>
                  <a:srgbClr val="800000"/>
                </a:solidFill>
                <a:ea typeface="Segoe UI" pitchFamily="34" charset="0"/>
                <a:cs typeface="Segoe UI" pitchFamily="34" charset="0"/>
              </a:rPr>
            </a:br>
            <a:r>
              <a:rPr lang="en-US" sz="500" dirty="0">
                <a:solidFill>
                  <a:schemeClr val="tx1"/>
                </a:solidFill>
                <a:ea typeface="Segoe UI" pitchFamily="34" charset="0"/>
                <a:cs typeface="Segoe UI" pitchFamily="34" charset="0"/>
              </a:rPr>
              <a:t>database created automatically</a:t>
            </a:r>
          </a:p>
          <a:p>
            <a:pPr algn="ctr" defTabSz="514235">
              <a:lnSpc>
                <a:spcPct val="90000"/>
              </a:lnSpc>
              <a:defRPr/>
            </a:pPr>
            <a:r>
              <a:rPr lang="en-US" sz="500" dirty="0">
                <a:solidFill>
                  <a:schemeClr val="tx1"/>
                </a:solidFill>
                <a:ea typeface="Segoe UI" pitchFamily="34" charset="0"/>
                <a:cs typeface="Segoe UI" pitchFamily="34" charset="0"/>
              </a:rPr>
              <a:t>by Entity Framework</a:t>
            </a:r>
            <a:endParaRPr lang="en-US" sz="600" dirty="0">
              <a:solidFill>
                <a:schemeClr val="tx1"/>
              </a:solidFill>
              <a:ea typeface="Segoe UI" pitchFamily="34" charset="0"/>
              <a:cs typeface="Segoe UI" pitchFamily="34" charset="0"/>
            </a:endParaRPr>
          </a:p>
        </p:txBody>
      </p:sp>
      <p:pic>
        <p:nvPicPr>
          <p:cNvPr id="57353" name="Picture 6"/>
          <p:cNvPicPr>
            <a:picLocks noChangeAspect="1"/>
          </p:cNvPicPr>
          <p:nvPr/>
        </p:nvPicPr>
        <p:blipFill>
          <a:blip r:embed="rId5">
            <a:extLst>
              <a:ext uri="{28A0092B-C50C-407E-A947-70E740481C1C}">
                <a14:useLocalDpi xmlns:a14="http://schemas.microsoft.com/office/drawing/2010/main" val="0"/>
              </a:ext>
            </a:extLst>
          </a:blip>
          <a:srcRect b="22523"/>
          <a:stretch>
            <a:fillRect/>
          </a:stretch>
        </p:blipFill>
        <p:spPr bwMode="auto">
          <a:xfrm>
            <a:off x="4410076" y="4816474"/>
            <a:ext cx="38338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770264"/>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z="3200"/>
              <a:t>Implementing a Custom TokenCache</a:t>
            </a:r>
          </a:p>
        </p:txBody>
      </p:sp>
      <p:sp>
        <p:nvSpPr>
          <p:cNvPr id="4" name="Text Placeholder 3"/>
          <p:cNvSpPr>
            <a:spLocks noGrp="1"/>
          </p:cNvSpPr>
          <p:nvPr>
            <p:ph idx="1"/>
          </p:nvPr>
        </p:nvSpPr>
        <p:spPr/>
        <p:txBody>
          <a:bodyPr/>
          <a:lstStyle/>
          <a:p>
            <a:pPr>
              <a:defRPr/>
            </a:pPr>
            <a:r>
              <a:rPr lang="en-US" sz="1985" dirty="0"/>
              <a:t>ADAL allows you to plug-in a custom token cache</a:t>
            </a:r>
          </a:p>
          <a:p>
            <a:pPr lvl="1">
              <a:defRPr/>
            </a:pPr>
            <a:r>
              <a:rPr lang="en-US" sz="2000" dirty="0"/>
              <a:t>You must create a class that inherits from </a:t>
            </a:r>
            <a:r>
              <a:rPr lang="en-US" sz="2000" dirty="0" err="1"/>
              <a:t>TokenCache</a:t>
            </a:r>
            <a:r>
              <a:rPr lang="en-US" sz="2000" dirty="0"/>
              <a:t> base class defined by ADAL</a:t>
            </a:r>
          </a:p>
        </p:txBody>
      </p:sp>
      <p:pic>
        <p:nvPicPr>
          <p:cNvPr id="3" name="Picture 2"/>
          <p:cNvPicPr>
            <a:picLocks noChangeAspect="1"/>
          </p:cNvPicPr>
          <p:nvPr/>
        </p:nvPicPr>
        <p:blipFill>
          <a:blip r:embed="rId2"/>
          <a:stretch>
            <a:fillRect/>
          </a:stretch>
        </p:blipFill>
        <p:spPr>
          <a:xfrm>
            <a:off x="1219200" y="2719387"/>
            <a:ext cx="5854084" cy="3529013"/>
          </a:xfrm>
          <a:prstGeom prst="rect">
            <a:avLst/>
          </a:prstGeom>
          <a:ln>
            <a:solidFill>
              <a:schemeClr val="bg1">
                <a:lumMod val="50000"/>
              </a:schemeClr>
            </a:solidFill>
          </a:ln>
        </p:spPr>
      </p:pic>
    </p:spTree>
    <p:extLst>
      <p:ext uri="{BB962C8B-B14F-4D97-AF65-F5344CB8AC3E}">
        <p14:creationId xmlns:p14="http://schemas.microsoft.com/office/powerpoint/2010/main" val="1919323679"/>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sz="2400" dirty="0"/>
              <a:t>Initializing Security with OWIN Startup Class</a:t>
            </a:r>
          </a:p>
        </p:txBody>
      </p:sp>
      <p:pic>
        <p:nvPicPr>
          <p:cNvPr id="5" name="Picture 4"/>
          <p:cNvPicPr>
            <a:picLocks noChangeAspect="1"/>
          </p:cNvPicPr>
          <p:nvPr/>
        </p:nvPicPr>
        <p:blipFill>
          <a:blip r:embed="rId2"/>
          <a:stretch>
            <a:fillRect/>
          </a:stretch>
        </p:blipFill>
        <p:spPr>
          <a:xfrm>
            <a:off x="381000" y="1371600"/>
            <a:ext cx="8279950" cy="4038600"/>
          </a:xfrm>
          <a:prstGeom prst="rect">
            <a:avLst/>
          </a:prstGeom>
          <a:ln>
            <a:solidFill>
              <a:schemeClr val="bg1">
                <a:lumMod val="50000"/>
              </a:schemeClr>
            </a:solidFill>
          </a:ln>
        </p:spPr>
      </p:pic>
    </p:spTree>
    <p:extLst>
      <p:ext uri="{BB962C8B-B14F-4D97-AF65-F5344CB8AC3E}">
        <p14:creationId xmlns:p14="http://schemas.microsoft.com/office/powerpoint/2010/main" val="25633501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sz="2800"/>
              <a:t>Responding to AuthorizationCodeReceived</a:t>
            </a:r>
          </a:p>
        </p:txBody>
      </p:sp>
      <p:pic>
        <p:nvPicPr>
          <p:cNvPr id="3" name="Picture 2"/>
          <p:cNvPicPr>
            <a:picLocks noChangeAspect="1"/>
          </p:cNvPicPr>
          <p:nvPr/>
        </p:nvPicPr>
        <p:blipFill rotWithShape="1">
          <a:blip r:embed="rId2"/>
          <a:srcRect b="571"/>
          <a:stretch/>
        </p:blipFill>
        <p:spPr>
          <a:xfrm>
            <a:off x="304800" y="1295400"/>
            <a:ext cx="8348126" cy="3733800"/>
          </a:xfrm>
          <a:prstGeom prst="rect">
            <a:avLst/>
          </a:prstGeom>
          <a:ln>
            <a:solidFill>
              <a:schemeClr val="bg1">
                <a:lumMod val="50000"/>
              </a:schemeClr>
            </a:solidFill>
          </a:ln>
        </p:spPr>
      </p:pic>
    </p:spTree>
    <p:extLst>
      <p:ext uri="{BB962C8B-B14F-4D97-AF65-F5344CB8AC3E}">
        <p14:creationId xmlns:p14="http://schemas.microsoft.com/office/powerpoint/2010/main" val="20100978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sz="3200" dirty="0"/>
              <a:t>Adding an </a:t>
            </a:r>
            <a:r>
              <a:rPr lang="en-US" altLang="en-US" sz="3200" dirty="0" err="1"/>
              <a:t>AccountController</a:t>
            </a:r>
            <a:r>
              <a:rPr lang="en-US" altLang="en-US" sz="3200" dirty="0"/>
              <a:t> Class</a:t>
            </a:r>
          </a:p>
        </p:txBody>
      </p:sp>
      <p:sp>
        <p:nvSpPr>
          <p:cNvPr id="4" name="Text Placeholder 3"/>
          <p:cNvSpPr>
            <a:spLocks noGrp="1"/>
          </p:cNvSpPr>
          <p:nvPr>
            <p:ph idx="1"/>
          </p:nvPr>
        </p:nvSpPr>
        <p:spPr/>
        <p:txBody>
          <a:bodyPr>
            <a:normAutofit/>
          </a:bodyPr>
          <a:lstStyle/>
          <a:p>
            <a:pPr>
              <a:defRPr/>
            </a:pPr>
            <a:r>
              <a:rPr lang="en-US" sz="2400" dirty="0" err="1"/>
              <a:t>AccountController</a:t>
            </a:r>
            <a:r>
              <a:rPr lang="en-US" sz="2400" dirty="0"/>
              <a:t> class used to control sign-on behavior</a:t>
            </a:r>
          </a:p>
          <a:p>
            <a:pPr lvl="1">
              <a:defRPr/>
            </a:pPr>
            <a:r>
              <a:rPr lang="en-US" dirty="0"/>
              <a:t>Implement </a:t>
            </a:r>
            <a:r>
              <a:rPr lang="en-US" sz="1200" b="1" dirty="0" err="1"/>
              <a:t>SignIn</a:t>
            </a:r>
            <a:r>
              <a:rPr lang="en-US" dirty="0"/>
              <a:t>, </a:t>
            </a:r>
            <a:r>
              <a:rPr lang="en-US" sz="1200" b="1" dirty="0" err="1"/>
              <a:t>SignOut</a:t>
            </a:r>
            <a:r>
              <a:rPr lang="en-US" dirty="0"/>
              <a:t>, </a:t>
            </a:r>
            <a:r>
              <a:rPr lang="en-US" sz="1200" b="1" dirty="0" err="1"/>
              <a:t>ConsentApp</a:t>
            </a:r>
            <a:r>
              <a:rPr lang="en-US" dirty="0"/>
              <a:t>, </a:t>
            </a:r>
            <a:r>
              <a:rPr lang="en-US" sz="1200" b="1" dirty="0" err="1"/>
              <a:t>AdminConsentApp</a:t>
            </a:r>
            <a:r>
              <a:rPr lang="en-US" dirty="0"/>
              <a:t> &amp; </a:t>
            </a:r>
            <a:r>
              <a:rPr lang="en-US" sz="1200" b="1" dirty="0" err="1"/>
              <a:t>RefreshSession</a:t>
            </a:r>
            <a:endParaRPr lang="en-US" b="1" dirty="0"/>
          </a:p>
        </p:txBody>
      </p:sp>
      <p:pic>
        <p:nvPicPr>
          <p:cNvPr id="3" name="Picture 2"/>
          <p:cNvPicPr>
            <a:picLocks noChangeAspect="1"/>
          </p:cNvPicPr>
          <p:nvPr/>
        </p:nvPicPr>
        <p:blipFill>
          <a:blip r:embed="rId2"/>
          <a:stretch>
            <a:fillRect/>
          </a:stretch>
        </p:blipFill>
        <p:spPr>
          <a:xfrm>
            <a:off x="1066800" y="2640012"/>
            <a:ext cx="5943600" cy="3151557"/>
          </a:xfrm>
          <a:prstGeom prst="rect">
            <a:avLst/>
          </a:prstGeom>
          <a:solidFill>
            <a:schemeClr val="bg1">
              <a:lumMod val="50000"/>
            </a:schemeClr>
          </a:solidFill>
          <a:ln>
            <a:solidFill>
              <a:schemeClr val="bg1">
                <a:lumMod val="75000"/>
              </a:schemeClr>
            </a:solidFill>
          </a:ln>
        </p:spPr>
      </p:pic>
    </p:spTree>
    <p:extLst>
      <p:ext uri="{BB962C8B-B14F-4D97-AF65-F5344CB8AC3E}">
        <p14:creationId xmlns:p14="http://schemas.microsoft.com/office/powerpoint/2010/main" val="611972055"/>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sz="3200" dirty="0" err="1"/>
              <a:t>AccountController</a:t>
            </a:r>
            <a:r>
              <a:rPr lang="en-US" altLang="en-US" sz="3200" dirty="0"/>
              <a:t> Implementation</a:t>
            </a:r>
          </a:p>
        </p:txBody>
      </p:sp>
      <p:grpSp>
        <p:nvGrpSpPr>
          <p:cNvPr id="3" name="Group 2"/>
          <p:cNvGrpSpPr/>
          <p:nvPr/>
        </p:nvGrpSpPr>
        <p:grpSpPr>
          <a:xfrm>
            <a:off x="457199" y="1371600"/>
            <a:ext cx="8260689" cy="3886200"/>
            <a:chOff x="457200" y="1371600"/>
            <a:chExt cx="7170738" cy="3373438"/>
          </a:xfrm>
        </p:grpSpPr>
        <p:pic>
          <p:nvPicPr>
            <p:cNvPr id="4" name="Picture 3"/>
            <p:cNvPicPr>
              <a:picLocks noChangeAspect="1"/>
            </p:cNvPicPr>
            <p:nvPr/>
          </p:nvPicPr>
          <p:blipFill>
            <a:blip r:embed="rId2"/>
            <a:stretch>
              <a:fillRect/>
            </a:stretch>
          </p:blipFill>
          <p:spPr>
            <a:xfrm>
              <a:off x="457200" y="1371600"/>
              <a:ext cx="7170738" cy="2360612"/>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457200" y="3930651"/>
              <a:ext cx="5526088" cy="814387"/>
            </a:xfrm>
            <a:prstGeom prst="rect">
              <a:avLst/>
            </a:prstGeom>
            <a:ln>
              <a:solidFill>
                <a:schemeClr val="bg1">
                  <a:lumMod val="50000"/>
                </a:schemeClr>
              </a:solidFill>
            </a:ln>
          </p:spPr>
        </p:pic>
      </p:grpSp>
    </p:spTree>
    <p:extLst>
      <p:ext uri="{BB962C8B-B14F-4D97-AF65-F5344CB8AC3E}">
        <p14:creationId xmlns:p14="http://schemas.microsoft.com/office/powerpoint/2010/main" val="33931741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Implementing </a:t>
            </a:r>
            <a:r>
              <a:rPr lang="en-US" dirty="0" smtClean="0"/>
              <a:t>Security with the OWIN </a:t>
            </a:r>
            <a:r>
              <a:rPr lang="en-US" dirty="0"/>
              <a:t>Framework</a:t>
            </a:r>
          </a:p>
          <a:p>
            <a:r>
              <a:rPr lang="en-US" dirty="0" smtClean="0"/>
              <a:t>Token </a:t>
            </a:r>
            <a:r>
              <a:rPr lang="en-US" dirty="0"/>
              <a:t>Caching using ADAL </a:t>
            </a:r>
            <a:endParaRPr lang="en-US" dirty="0" smtClean="0"/>
          </a:p>
          <a:p>
            <a:r>
              <a:rPr lang="en-US" dirty="0" smtClean="0"/>
              <a:t>Creating </a:t>
            </a:r>
            <a:r>
              <a:rPr lang="en-US" dirty="0" smtClean="0"/>
              <a:t>an </a:t>
            </a:r>
            <a:r>
              <a:rPr lang="en-US" dirty="0"/>
              <a:t>Account Controller Class</a:t>
            </a:r>
          </a:p>
          <a:p>
            <a:r>
              <a:rPr lang="en-US" dirty="0" smtClean="0"/>
              <a:t>Caching </a:t>
            </a:r>
            <a:r>
              <a:rPr lang="en-US" dirty="0"/>
              <a:t>and Refreshing Access Tokens</a:t>
            </a:r>
            <a:endParaRPr lang="en-US" dirty="0">
              <a:effectLst/>
            </a:endParaRP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dirty="0"/>
              <a:t>Controlling the User Consent Experience</a:t>
            </a:r>
          </a:p>
        </p:txBody>
      </p:sp>
      <p:pic>
        <p:nvPicPr>
          <p:cNvPr id="4" name="Picture 3"/>
          <p:cNvPicPr>
            <a:picLocks noChangeAspect="1"/>
          </p:cNvPicPr>
          <p:nvPr/>
        </p:nvPicPr>
        <p:blipFill>
          <a:blip r:embed="rId2"/>
          <a:stretch>
            <a:fillRect/>
          </a:stretch>
        </p:blipFill>
        <p:spPr>
          <a:xfrm>
            <a:off x="306313" y="4038600"/>
            <a:ext cx="8456687" cy="2558503"/>
          </a:xfrm>
          <a:prstGeom prst="rect">
            <a:avLst/>
          </a:prstGeom>
          <a:ln>
            <a:solidFill>
              <a:schemeClr val="bg1">
                <a:lumMod val="50000"/>
              </a:schemeClr>
            </a:solidFill>
          </a:ln>
        </p:spPr>
      </p:pic>
      <p:pic>
        <p:nvPicPr>
          <p:cNvPr id="3" name="Picture 2"/>
          <p:cNvPicPr>
            <a:picLocks noChangeAspect="1"/>
          </p:cNvPicPr>
          <p:nvPr/>
        </p:nvPicPr>
        <p:blipFill>
          <a:blip r:embed="rId3"/>
          <a:stretch>
            <a:fillRect/>
          </a:stretch>
        </p:blipFill>
        <p:spPr>
          <a:xfrm>
            <a:off x="348094" y="1317625"/>
            <a:ext cx="4528705" cy="2497888"/>
          </a:xfrm>
          <a:prstGeom prst="rect">
            <a:avLst/>
          </a:prstGeom>
          <a:ln>
            <a:solidFill>
              <a:schemeClr val="bg1">
                <a:lumMod val="50000"/>
              </a:schemeClr>
            </a:solidFill>
          </a:ln>
        </p:spPr>
      </p:pic>
    </p:spTree>
    <p:extLst>
      <p:ext uri="{BB962C8B-B14F-4D97-AF65-F5344CB8AC3E}">
        <p14:creationId xmlns:p14="http://schemas.microsoft.com/office/powerpoint/2010/main" val="3300409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Implementing </a:t>
            </a:r>
            <a:r>
              <a:rPr lang="en-US" dirty="0" smtClean="0"/>
              <a:t>Security with the OWIN </a:t>
            </a:r>
            <a:r>
              <a:rPr lang="en-US" dirty="0"/>
              <a:t>Framework</a:t>
            </a:r>
          </a:p>
          <a:p>
            <a:r>
              <a:rPr lang="en-US" dirty="0" smtClean="0"/>
              <a:t>Token </a:t>
            </a:r>
            <a:r>
              <a:rPr lang="en-US" dirty="0"/>
              <a:t>Caching using ADAL </a:t>
            </a:r>
            <a:endParaRPr lang="en-US" dirty="0" smtClean="0"/>
          </a:p>
          <a:p>
            <a:r>
              <a:rPr lang="en-US" dirty="0" smtClean="0"/>
              <a:t>Creating </a:t>
            </a:r>
            <a:r>
              <a:rPr lang="en-US" dirty="0" smtClean="0"/>
              <a:t>an </a:t>
            </a:r>
            <a:r>
              <a:rPr lang="en-US" dirty="0"/>
              <a:t>Account Controller Class</a:t>
            </a:r>
          </a:p>
          <a:p>
            <a:r>
              <a:rPr lang="en-US" dirty="0" smtClean="0"/>
              <a:t>Caching </a:t>
            </a:r>
            <a:r>
              <a:rPr lang="en-US" dirty="0"/>
              <a:t>and Refreshing Access Tokens</a:t>
            </a:r>
            <a:endParaRPr lang="en-US" dirty="0">
              <a:effectLst/>
            </a:endParaRPr>
          </a:p>
        </p:txBody>
      </p:sp>
    </p:spTree>
    <p:extLst>
      <p:ext uri="{BB962C8B-B14F-4D97-AF65-F5344CB8AC3E}">
        <p14:creationId xmlns:p14="http://schemas.microsoft.com/office/powerpoint/2010/main" val="1479982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t>OWIN and Katana</a:t>
            </a:r>
          </a:p>
        </p:txBody>
      </p:sp>
      <p:sp>
        <p:nvSpPr>
          <p:cNvPr id="50179" name="Content Placeholder 2"/>
          <p:cNvSpPr>
            <a:spLocks noGrp="1"/>
          </p:cNvSpPr>
          <p:nvPr>
            <p:ph idx="1"/>
          </p:nvPr>
        </p:nvSpPr>
        <p:spPr/>
        <p:txBody>
          <a:bodyPr/>
          <a:lstStyle/>
          <a:p>
            <a:pPr>
              <a:defRPr/>
            </a:pPr>
            <a:r>
              <a:rPr lang="en-US" altLang="en-US" dirty="0" smtClean="0"/>
              <a:t>OWIN = Open </a:t>
            </a:r>
            <a:r>
              <a:rPr lang="en-US" altLang="en-US" dirty="0"/>
              <a:t>Web Interface for .</a:t>
            </a:r>
            <a:r>
              <a:rPr lang="en-US" altLang="en-US" dirty="0" smtClean="0"/>
              <a:t>NET</a:t>
            </a:r>
          </a:p>
          <a:p>
            <a:pPr lvl="1">
              <a:defRPr/>
            </a:pPr>
            <a:r>
              <a:rPr lang="en-US" altLang="en-US" sz="2000" dirty="0"/>
              <a:t>Standard interface web servers and web applications</a:t>
            </a:r>
          </a:p>
          <a:p>
            <a:pPr lvl="1">
              <a:defRPr/>
            </a:pPr>
            <a:r>
              <a:rPr lang="en-US" altLang="en-US" sz="2000" dirty="0"/>
              <a:t>Serves to decouple web server and application</a:t>
            </a:r>
          </a:p>
          <a:p>
            <a:pPr lvl="1">
              <a:defRPr/>
            </a:pPr>
            <a:r>
              <a:rPr lang="en-US" altLang="en-US" sz="2000" dirty="0"/>
              <a:t>Encourages of simple modules for .NET web development</a:t>
            </a:r>
          </a:p>
          <a:p>
            <a:pPr lvl="1">
              <a:defRPr/>
            </a:pPr>
            <a:r>
              <a:rPr lang="en-US" altLang="en-US" sz="2000" dirty="0"/>
              <a:t>Allows fasters evolution of specific web modules</a:t>
            </a:r>
          </a:p>
          <a:p>
            <a:pPr>
              <a:defRPr/>
            </a:pPr>
            <a:r>
              <a:rPr lang="en-US" altLang="en-US" dirty="0" smtClean="0"/>
              <a:t>Katana is Microsoft's OWIN implementation</a:t>
            </a:r>
          </a:p>
          <a:p>
            <a:pPr lvl="1">
              <a:defRPr/>
            </a:pPr>
            <a:r>
              <a:rPr lang="en-US" altLang="en-US" sz="2000" dirty="0"/>
              <a:t>Provides lots of support for implementing security</a:t>
            </a:r>
            <a:endParaRPr lang="en-US" altLang="en-US" dirty="0" smtClean="0"/>
          </a:p>
        </p:txBody>
      </p:sp>
    </p:spTree>
    <p:extLst>
      <p:ext uri="{BB962C8B-B14F-4D97-AF65-F5344CB8AC3E}">
        <p14:creationId xmlns:p14="http://schemas.microsoft.com/office/powerpoint/2010/main" val="131061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sz="3600" dirty="0" err="1"/>
              <a:t>NuGet</a:t>
            </a:r>
            <a:r>
              <a:rPr lang="en-US" altLang="en-US" sz="3600" dirty="0"/>
              <a:t> Packages used in Demo</a:t>
            </a:r>
          </a:p>
        </p:txBody>
      </p:sp>
      <p:sp>
        <p:nvSpPr>
          <p:cNvPr id="2" name="Content Placeholder 1"/>
          <p:cNvSpPr>
            <a:spLocks noGrp="1"/>
          </p:cNvSpPr>
          <p:nvPr>
            <p:ph idx="1"/>
          </p:nvPr>
        </p:nvSpPr>
        <p:spPr/>
        <p:txBody>
          <a:bodyPr/>
          <a:lstStyle/>
          <a:p>
            <a:endParaRPr lang="en-US"/>
          </a:p>
        </p:txBody>
      </p:sp>
      <p:grpSp>
        <p:nvGrpSpPr>
          <p:cNvPr id="51203" name="Group 19"/>
          <p:cNvGrpSpPr>
            <a:grpSpLocks/>
          </p:cNvGrpSpPr>
          <p:nvPr/>
        </p:nvGrpSpPr>
        <p:grpSpPr bwMode="auto">
          <a:xfrm>
            <a:off x="917576" y="2138364"/>
            <a:ext cx="6892925" cy="3298825"/>
            <a:chOff x="427037" y="1403235"/>
            <a:chExt cx="10035590" cy="4724400"/>
          </a:xfrm>
        </p:grpSpPr>
        <p:grpSp>
          <p:nvGrpSpPr>
            <p:cNvPr id="51204" name="Group 16"/>
            <p:cNvGrpSpPr>
              <a:grpSpLocks/>
            </p:cNvGrpSpPr>
            <p:nvPr/>
          </p:nvGrpSpPr>
          <p:grpSpPr bwMode="auto">
            <a:xfrm>
              <a:off x="5578174" y="1403235"/>
              <a:ext cx="4876801" cy="1293315"/>
              <a:chOff x="5684837" y="1365747"/>
              <a:chExt cx="4876801" cy="1293315"/>
            </a:xfrm>
          </p:grpSpPr>
          <p:sp>
            <p:nvSpPr>
              <p:cNvPr id="13" name="Rectangle 12"/>
              <p:cNvSpPr/>
              <p:nvPr/>
            </p:nvSpPr>
            <p:spPr bwMode="auto">
              <a:xfrm>
                <a:off x="5685550" y="1365747"/>
                <a:ext cx="4876807" cy="1293639"/>
              </a:xfrm>
              <a:prstGeom prst="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0848" tIns="80678" rIns="100848" bIns="80678"/>
              <a:lstStyle/>
              <a:p>
                <a:pPr algn="ctr" defTabSz="514235">
                  <a:lnSpc>
                    <a:spcPct val="90000"/>
                  </a:lnSpc>
                  <a:defRPr/>
                </a:pPr>
                <a:endParaRPr lang="en-US" sz="1324"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2"/>
              <a:stretch>
                <a:fillRect/>
              </a:stretch>
            </p:blipFill>
            <p:spPr>
              <a:xfrm>
                <a:off x="5798803" y="1779530"/>
                <a:ext cx="4657236" cy="752538"/>
              </a:xfrm>
              <a:prstGeom prst="rect">
                <a:avLst/>
              </a:prstGeom>
              <a:ln>
                <a:solidFill>
                  <a:schemeClr val="bg1">
                    <a:lumMod val="50000"/>
                  </a:schemeClr>
                </a:solidFill>
              </a:ln>
            </p:spPr>
          </p:pic>
          <p:pic>
            <p:nvPicPr>
              <p:cNvPr id="7" name="Picture 6"/>
              <p:cNvPicPr>
                <a:picLocks noChangeAspect="1"/>
              </p:cNvPicPr>
              <p:nvPr/>
            </p:nvPicPr>
            <p:blipFill>
              <a:blip r:embed="rId3"/>
              <a:stretch>
                <a:fillRect/>
              </a:stretch>
            </p:blipFill>
            <p:spPr>
              <a:xfrm>
                <a:off x="5791869" y="1456688"/>
                <a:ext cx="4664169" cy="254636"/>
              </a:xfrm>
              <a:prstGeom prst="rect">
                <a:avLst/>
              </a:prstGeom>
              <a:ln>
                <a:solidFill>
                  <a:schemeClr val="bg1">
                    <a:lumMod val="50000"/>
                  </a:schemeClr>
                </a:solidFill>
              </a:ln>
            </p:spPr>
          </p:pic>
        </p:grpSp>
        <p:grpSp>
          <p:nvGrpSpPr>
            <p:cNvPr id="51205" name="Group 17"/>
            <p:cNvGrpSpPr>
              <a:grpSpLocks/>
            </p:cNvGrpSpPr>
            <p:nvPr/>
          </p:nvGrpSpPr>
          <p:grpSpPr bwMode="auto">
            <a:xfrm>
              <a:off x="5583323" y="2872733"/>
              <a:ext cx="4876801" cy="1293315"/>
              <a:chOff x="5684837" y="2887662"/>
              <a:chExt cx="4876801" cy="1293315"/>
            </a:xfrm>
          </p:grpSpPr>
          <p:sp>
            <p:nvSpPr>
              <p:cNvPr id="14" name="Rectangle 13"/>
              <p:cNvSpPr/>
              <p:nvPr/>
            </p:nvSpPr>
            <p:spPr bwMode="auto">
              <a:xfrm>
                <a:off x="5685023" y="2886866"/>
                <a:ext cx="4876807" cy="1293639"/>
              </a:xfrm>
              <a:prstGeom prst="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0848" tIns="80678" rIns="100848" bIns="80678"/>
              <a:lstStyle/>
              <a:p>
                <a:pPr algn="ctr" defTabSz="514235">
                  <a:lnSpc>
                    <a:spcPct val="90000"/>
                  </a:lnSpc>
                  <a:defRPr/>
                </a:pPr>
                <a:endParaRPr lang="en-US" sz="1324"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a:blip r:embed="rId4"/>
              <a:stretch>
                <a:fillRect/>
              </a:stretch>
            </p:blipFill>
            <p:spPr>
              <a:xfrm>
                <a:off x="5791342" y="3323384"/>
                <a:ext cx="4675724" cy="704795"/>
              </a:xfrm>
              <a:prstGeom prst="rect">
                <a:avLst/>
              </a:prstGeom>
              <a:ln>
                <a:solidFill>
                  <a:schemeClr val="bg1">
                    <a:lumMod val="50000"/>
                  </a:schemeClr>
                </a:solidFill>
              </a:ln>
            </p:spPr>
          </p:pic>
          <p:pic>
            <p:nvPicPr>
              <p:cNvPr id="8" name="Picture 7"/>
              <p:cNvPicPr>
                <a:picLocks noChangeAspect="1"/>
              </p:cNvPicPr>
              <p:nvPr/>
            </p:nvPicPr>
            <p:blipFill>
              <a:blip r:embed="rId5"/>
              <a:stretch>
                <a:fillRect/>
              </a:stretch>
            </p:blipFill>
            <p:spPr>
              <a:xfrm>
                <a:off x="5798275" y="2973260"/>
                <a:ext cx="4657236" cy="238720"/>
              </a:xfrm>
              <a:prstGeom prst="rect">
                <a:avLst/>
              </a:prstGeom>
              <a:ln>
                <a:solidFill>
                  <a:schemeClr val="bg1">
                    <a:lumMod val="50000"/>
                  </a:schemeClr>
                </a:solidFill>
              </a:ln>
            </p:spPr>
          </p:pic>
        </p:grpSp>
        <p:grpSp>
          <p:nvGrpSpPr>
            <p:cNvPr id="51206" name="Group 15"/>
            <p:cNvGrpSpPr>
              <a:grpSpLocks/>
            </p:cNvGrpSpPr>
            <p:nvPr/>
          </p:nvGrpSpPr>
          <p:grpSpPr bwMode="auto">
            <a:xfrm>
              <a:off x="427037" y="1403235"/>
              <a:ext cx="4876801" cy="4724400"/>
              <a:chOff x="503237" y="1363662"/>
              <a:chExt cx="4876801" cy="4724400"/>
            </a:xfrm>
          </p:grpSpPr>
          <p:sp>
            <p:nvSpPr>
              <p:cNvPr id="12" name="Rectangle 11"/>
              <p:cNvSpPr/>
              <p:nvPr/>
            </p:nvSpPr>
            <p:spPr bwMode="auto">
              <a:xfrm>
                <a:off x="503237" y="1363662"/>
                <a:ext cx="4876807" cy="4724400"/>
              </a:xfrm>
              <a:prstGeom prst="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0848" tIns="80678" rIns="100848" bIns="80678"/>
              <a:lstStyle/>
              <a:p>
                <a:pPr algn="ctr" defTabSz="514235">
                  <a:lnSpc>
                    <a:spcPct val="90000"/>
                  </a:lnSpc>
                  <a:defRPr/>
                </a:pPr>
                <a:endParaRPr lang="en-US" sz="1324"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p:nvPicPr>
            <p:blipFill>
              <a:blip r:embed="rId6"/>
              <a:stretch>
                <a:fillRect/>
              </a:stretch>
            </p:blipFill>
            <p:spPr>
              <a:xfrm>
                <a:off x="655782" y="2082098"/>
                <a:ext cx="4629500" cy="3810440"/>
              </a:xfrm>
              <a:prstGeom prst="rect">
                <a:avLst/>
              </a:prstGeom>
              <a:ln>
                <a:solidFill>
                  <a:schemeClr val="bg1">
                    <a:lumMod val="50000"/>
                  </a:schemeClr>
                </a:solidFill>
              </a:ln>
            </p:spPr>
          </p:pic>
          <p:pic>
            <p:nvPicPr>
              <p:cNvPr id="9" name="Picture 8"/>
              <p:cNvPicPr>
                <a:picLocks noChangeAspect="1"/>
              </p:cNvPicPr>
              <p:nvPr/>
            </p:nvPicPr>
            <p:blipFill>
              <a:blip r:embed="rId7"/>
              <a:stretch>
                <a:fillRect/>
              </a:stretch>
            </p:blipFill>
            <p:spPr>
              <a:xfrm>
                <a:off x="655782" y="1436415"/>
                <a:ext cx="4629500" cy="547921"/>
              </a:xfrm>
              <a:prstGeom prst="rect">
                <a:avLst/>
              </a:prstGeom>
              <a:ln>
                <a:solidFill>
                  <a:schemeClr val="bg1">
                    <a:lumMod val="50000"/>
                  </a:schemeClr>
                </a:solidFill>
              </a:ln>
            </p:spPr>
          </p:pic>
        </p:grpSp>
        <p:grpSp>
          <p:nvGrpSpPr>
            <p:cNvPr id="51207" name="Group 18"/>
            <p:cNvGrpSpPr>
              <a:grpSpLocks/>
            </p:cNvGrpSpPr>
            <p:nvPr/>
          </p:nvGrpSpPr>
          <p:grpSpPr bwMode="auto">
            <a:xfrm>
              <a:off x="5585826" y="4322257"/>
              <a:ext cx="4876801" cy="1293315"/>
              <a:chOff x="5684837" y="4487862"/>
              <a:chExt cx="4876801" cy="1293315"/>
            </a:xfrm>
          </p:grpSpPr>
          <p:sp>
            <p:nvSpPr>
              <p:cNvPr id="15" name="Rectangle 14"/>
              <p:cNvSpPr/>
              <p:nvPr/>
            </p:nvSpPr>
            <p:spPr bwMode="auto">
              <a:xfrm>
                <a:off x="5684831" y="4488055"/>
                <a:ext cx="4876807" cy="1293639"/>
              </a:xfrm>
              <a:prstGeom prst="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0848" tIns="80678" rIns="100848" bIns="80678"/>
              <a:lstStyle/>
              <a:p>
                <a:pPr algn="ctr" defTabSz="514235">
                  <a:lnSpc>
                    <a:spcPct val="90000"/>
                  </a:lnSpc>
                  <a:defRPr/>
                </a:pPr>
                <a:endParaRPr lang="en-US" sz="1324"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8"/>
              <a:stretch>
                <a:fillRect/>
              </a:stretch>
            </p:blipFill>
            <p:spPr>
              <a:xfrm>
                <a:off x="5800395" y="4883650"/>
                <a:ext cx="4666481" cy="827565"/>
              </a:xfrm>
              <a:prstGeom prst="rect">
                <a:avLst/>
              </a:prstGeom>
              <a:ln>
                <a:solidFill>
                  <a:schemeClr val="bg1">
                    <a:lumMod val="50000"/>
                  </a:schemeClr>
                </a:solidFill>
              </a:ln>
            </p:spPr>
          </p:pic>
          <p:pic>
            <p:nvPicPr>
              <p:cNvPr id="10" name="Picture 9"/>
              <p:cNvPicPr>
                <a:picLocks noChangeAspect="1"/>
              </p:cNvPicPr>
              <p:nvPr/>
            </p:nvPicPr>
            <p:blipFill>
              <a:blip r:embed="rId9"/>
              <a:stretch>
                <a:fillRect/>
              </a:stretch>
            </p:blipFill>
            <p:spPr>
              <a:xfrm>
                <a:off x="5788840" y="4572175"/>
                <a:ext cx="4678036" cy="243269"/>
              </a:xfrm>
              <a:prstGeom prst="rect">
                <a:avLst/>
              </a:prstGeom>
              <a:ln>
                <a:solidFill>
                  <a:schemeClr val="bg1">
                    <a:lumMod val="50000"/>
                  </a:schemeClr>
                </a:solidFill>
              </a:ln>
            </p:spPr>
          </p:pic>
        </p:grpSp>
      </p:grpSp>
    </p:spTree>
    <p:extLst>
      <p:ext uri="{BB962C8B-B14F-4D97-AF65-F5344CB8AC3E}">
        <p14:creationId xmlns:p14="http://schemas.microsoft.com/office/powerpoint/2010/main" val="2753329224"/>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mtClean="0"/>
              <a:t>OWIN Security Middleware</a:t>
            </a:r>
          </a:p>
        </p:txBody>
      </p:sp>
      <p:sp>
        <p:nvSpPr>
          <p:cNvPr id="3" name="Content Placeholder 2"/>
          <p:cNvSpPr>
            <a:spLocks noGrp="1"/>
          </p:cNvSpPr>
          <p:nvPr>
            <p:ph idx="1"/>
          </p:nvPr>
        </p:nvSpPr>
        <p:spPr/>
        <p:txBody>
          <a:bodyPr/>
          <a:lstStyle/>
          <a:p>
            <a:pPr>
              <a:defRPr/>
            </a:pPr>
            <a:r>
              <a:rPr lang="en-US" sz="2400" dirty="0"/>
              <a:t>OWIN ties </a:t>
            </a:r>
            <a:r>
              <a:rPr lang="en-US" sz="2400" dirty="0" err="1"/>
              <a:t>OpenIDConnect</a:t>
            </a:r>
            <a:r>
              <a:rPr lang="en-US" sz="2400" dirty="0"/>
              <a:t> to ASP.NET Security</a:t>
            </a:r>
          </a:p>
          <a:p>
            <a:pPr lvl="1">
              <a:defRPr/>
            </a:pPr>
            <a:r>
              <a:rPr lang="en-US" sz="2000" dirty="0"/>
              <a:t>Automatically redirects user to authorization endpoint</a:t>
            </a:r>
          </a:p>
          <a:p>
            <a:pPr lvl="1">
              <a:defRPr/>
            </a:pPr>
            <a:r>
              <a:rPr lang="en-US" sz="2000" dirty="0"/>
              <a:t>Handles callback from authorization server to Reply URL</a:t>
            </a:r>
          </a:p>
          <a:p>
            <a:pPr lvl="1">
              <a:defRPr/>
            </a:pPr>
            <a:r>
              <a:rPr lang="en-US" sz="2000" dirty="0"/>
              <a:t>Establishes User identity in AP.NET security model</a:t>
            </a:r>
          </a:p>
          <a:p>
            <a:pPr lvl="1">
              <a:defRPr/>
            </a:pPr>
            <a:r>
              <a:rPr lang="en-US" sz="2000" dirty="0"/>
              <a:t>Makes user claims available to your code</a:t>
            </a:r>
          </a:p>
          <a:p>
            <a:pPr lvl="1">
              <a:defRPr/>
            </a:pPr>
            <a:r>
              <a:rPr lang="en-US" sz="2000" dirty="0"/>
              <a:t>Let's you use </a:t>
            </a:r>
            <a:r>
              <a:rPr lang="en-US" sz="1600" b="1" dirty="0"/>
              <a:t>[Authorize]</a:t>
            </a:r>
            <a:r>
              <a:rPr lang="en-US" sz="2000" dirty="0"/>
              <a:t> attribute on your controllers</a:t>
            </a:r>
          </a:p>
          <a:p>
            <a:pPr lvl="1">
              <a:defRPr/>
            </a:pPr>
            <a:endParaRPr lang="en-US" sz="2000" dirty="0"/>
          </a:p>
          <a:p>
            <a:pPr lvl="1">
              <a:defRPr/>
            </a:pPr>
            <a:endParaRPr lang="en-US" sz="2000" dirty="0"/>
          </a:p>
        </p:txBody>
      </p:sp>
    </p:spTree>
    <p:extLst>
      <p:ext uri="{BB962C8B-B14F-4D97-AF65-F5344CB8AC3E}">
        <p14:creationId xmlns:p14="http://schemas.microsoft.com/office/powerpoint/2010/main" val="127234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Token Caching with ADAL</a:t>
            </a:r>
          </a:p>
        </p:txBody>
      </p:sp>
      <p:sp>
        <p:nvSpPr>
          <p:cNvPr id="3" name="Content Placeholder 2"/>
          <p:cNvSpPr>
            <a:spLocks noGrp="1"/>
          </p:cNvSpPr>
          <p:nvPr>
            <p:ph idx="1"/>
          </p:nvPr>
        </p:nvSpPr>
        <p:spPr/>
        <p:txBody>
          <a:bodyPr/>
          <a:lstStyle/>
          <a:p>
            <a:pPr>
              <a:defRPr/>
            </a:pPr>
            <a:r>
              <a:rPr lang="en-US" sz="2400" dirty="0"/>
              <a:t>ADAL for .NET provides token caching</a:t>
            </a:r>
          </a:p>
          <a:p>
            <a:pPr lvl="1">
              <a:defRPr/>
            </a:pPr>
            <a:r>
              <a:rPr lang="en-US" sz="2000" dirty="0"/>
              <a:t>Helps to save round trips &amp; increase performance</a:t>
            </a:r>
          </a:p>
          <a:p>
            <a:pPr lvl="1">
              <a:defRPr/>
            </a:pPr>
            <a:r>
              <a:rPr lang="en-US" sz="2000" dirty="0"/>
              <a:t>Helps to reduce user interaction with AAD</a:t>
            </a:r>
          </a:p>
          <a:p>
            <a:pPr>
              <a:defRPr/>
            </a:pPr>
            <a:r>
              <a:rPr lang="en-US" sz="2400" dirty="0"/>
              <a:t>How is ADAL used?</a:t>
            </a:r>
          </a:p>
          <a:p>
            <a:pPr lvl="1">
              <a:defRPr/>
            </a:pPr>
            <a:r>
              <a:rPr lang="en-US" sz="2000" dirty="0"/>
              <a:t>Creates static cache for native clients</a:t>
            </a:r>
          </a:p>
          <a:p>
            <a:pPr lvl="1">
              <a:defRPr/>
            </a:pPr>
            <a:r>
              <a:rPr lang="en-US" sz="2000" dirty="0"/>
              <a:t>ADAL 1.x did not support web clients</a:t>
            </a:r>
          </a:p>
          <a:p>
            <a:pPr lvl="1">
              <a:defRPr/>
            </a:pPr>
            <a:r>
              <a:rPr lang="en-US" sz="2000" dirty="0"/>
              <a:t>ADAL 2.x adds support for web clients</a:t>
            </a:r>
          </a:p>
          <a:p>
            <a:pPr lvl="1">
              <a:defRPr/>
            </a:pPr>
            <a:r>
              <a:rPr lang="en-US" sz="2000" dirty="0"/>
              <a:t>Web client support requires custom cache</a:t>
            </a:r>
          </a:p>
          <a:p>
            <a:pPr lvl="1">
              <a:defRPr/>
            </a:pPr>
            <a:endParaRPr lang="en-US" sz="2000" dirty="0"/>
          </a:p>
        </p:txBody>
      </p:sp>
    </p:spTree>
    <p:extLst>
      <p:ext uri="{BB962C8B-B14F-4D97-AF65-F5344CB8AC3E}">
        <p14:creationId xmlns:p14="http://schemas.microsoft.com/office/powerpoint/2010/main" val="2223738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2743200"/>
            <a:ext cx="7634288" cy="2981325"/>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131" name="Title 1"/>
          <p:cNvSpPr>
            <a:spLocks noGrp="1"/>
          </p:cNvSpPr>
          <p:nvPr>
            <p:ph type="title"/>
          </p:nvPr>
        </p:nvSpPr>
        <p:spPr/>
        <p:txBody>
          <a:bodyPr/>
          <a:lstStyle/>
          <a:p>
            <a:r>
              <a:rPr lang="en-US" altLang="en-US" sz="2400" smtClean="0"/>
              <a:t>Caching Security Tokens using Entity Framework</a:t>
            </a:r>
            <a:endParaRPr lang="en-US" altLang="en-US" sz="2400"/>
          </a:p>
        </p:txBody>
      </p:sp>
      <p:sp>
        <p:nvSpPr>
          <p:cNvPr id="9" name="Text Placeholder 8"/>
          <p:cNvSpPr>
            <a:spLocks noGrp="1"/>
          </p:cNvSpPr>
          <p:nvPr>
            <p:ph idx="1"/>
          </p:nvPr>
        </p:nvSpPr>
        <p:spPr/>
        <p:txBody>
          <a:bodyPr>
            <a:normAutofit/>
          </a:bodyPr>
          <a:lstStyle/>
          <a:p>
            <a:pPr>
              <a:defRPr/>
            </a:pPr>
            <a:r>
              <a:rPr lang="en-US" sz="2200" dirty="0" smtClean="0"/>
              <a:t>Security tokens can (and should) be cached across requests</a:t>
            </a:r>
          </a:p>
          <a:p>
            <a:pPr lvl="1">
              <a:defRPr/>
            </a:pPr>
            <a:r>
              <a:rPr lang="en-US" sz="1400" dirty="0" smtClean="0"/>
              <a:t>Best practices lead to caching security tokens in database instead of Session object</a:t>
            </a:r>
          </a:p>
          <a:p>
            <a:pPr lvl="1">
              <a:defRPr/>
            </a:pPr>
            <a:r>
              <a:rPr lang="en-US" sz="1400" dirty="0" smtClean="0"/>
              <a:t>Entity Framework provides means to automatically create database to track per user data</a:t>
            </a:r>
            <a:endParaRPr lang="en-US" sz="1400" dirty="0"/>
          </a:p>
        </p:txBody>
      </p:sp>
      <p:pic>
        <p:nvPicPr>
          <p:cNvPr id="3" name="Picture 2"/>
          <p:cNvPicPr>
            <a:picLocks noChangeAspect="1"/>
          </p:cNvPicPr>
          <p:nvPr/>
        </p:nvPicPr>
        <p:blipFill>
          <a:blip r:embed="rId2"/>
          <a:stretch>
            <a:fillRect/>
          </a:stretch>
        </p:blipFill>
        <p:spPr>
          <a:xfrm>
            <a:off x="1173163" y="4852988"/>
            <a:ext cx="2921000" cy="746125"/>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1173163" y="2922587"/>
            <a:ext cx="4584700" cy="1319212"/>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1173163" y="4321175"/>
            <a:ext cx="4279900" cy="404813"/>
          </a:xfrm>
          <a:prstGeom prst="rect">
            <a:avLst/>
          </a:prstGeom>
          <a:ln>
            <a:solidFill>
              <a:schemeClr val="bg1">
                <a:lumMod val="50000"/>
              </a:schemeClr>
            </a:solidFill>
          </a:ln>
        </p:spPr>
      </p:pic>
      <p:sp>
        <p:nvSpPr>
          <p:cNvPr id="6" name="Flowchart: Magnetic Disk 5"/>
          <p:cNvSpPr/>
          <p:nvPr/>
        </p:nvSpPr>
        <p:spPr bwMode="auto">
          <a:xfrm>
            <a:off x="5962651" y="3481387"/>
            <a:ext cx="1897063" cy="1027112"/>
          </a:xfrm>
          <a:prstGeom prst="flowChartMagneticDisk">
            <a:avLst/>
          </a:prstGeom>
          <a:solidFill>
            <a:schemeClr val="accent6">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0848" tIns="80678" rIns="100848" bIns="80678"/>
          <a:lstStyle/>
          <a:p>
            <a:pPr algn="ctr" defTabSz="514235">
              <a:lnSpc>
                <a:spcPct val="90000"/>
              </a:lnSpc>
              <a:defRPr/>
            </a:pPr>
            <a:r>
              <a:rPr lang="en-US" sz="500" dirty="0">
                <a:solidFill>
                  <a:srgbClr val="800000"/>
                </a:solidFill>
                <a:ea typeface="Segoe UI" pitchFamily="34" charset="0"/>
                <a:cs typeface="Segoe UI" pitchFamily="34" charset="0"/>
              </a:rPr>
              <a:t/>
            </a:r>
            <a:br>
              <a:rPr lang="en-US" sz="500" dirty="0">
                <a:solidFill>
                  <a:srgbClr val="800000"/>
                </a:solidFill>
                <a:ea typeface="Segoe UI" pitchFamily="34" charset="0"/>
                <a:cs typeface="Segoe UI" pitchFamily="34" charset="0"/>
              </a:rPr>
            </a:br>
            <a:r>
              <a:rPr lang="en-US" sz="1050" dirty="0" err="1">
                <a:solidFill>
                  <a:srgbClr val="800000"/>
                </a:solidFill>
                <a:ea typeface="Segoe UI" pitchFamily="34" charset="0"/>
                <a:cs typeface="Segoe UI" pitchFamily="34" charset="0"/>
              </a:rPr>
              <a:t>AppSecurityContextDB</a:t>
            </a:r>
            <a:r>
              <a:rPr lang="en-US" sz="1050" dirty="0">
                <a:solidFill>
                  <a:srgbClr val="800000"/>
                </a:solidFill>
                <a:ea typeface="Segoe UI" pitchFamily="34" charset="0"/>
                <a:cs typeface="Segoe UI" pitchFamily="34" charset="0"/>
              </a:rPr>
              <a:t/>
            </a:r>
            <a:br>
              <a:rPr lang="en-US" sz="1050" dirty="0">
                <a:solidFill>
                  <a:srgbClr val="800000"/>
                </a:solidFill>
                <a:ea typeface="Segoe UI" pitchFamily="34" charset="0"/>
                <a:cs typeface="Segoe UI" pitchFamily="34" charset="0"/>
              </a:rPr>
            </a:br>
            <a:r>
              <a:rPr lang="en-US" sz="500" dirty="0">
                <a:solidFill>
                  <a:schemeClr val="tx1"/>
                </a:solidFill>
                <a:ea typeface="Segoe UI" pitchFamily="34" charset="0"/>
                <a:cs typeface="Segoe UI" pitchFamily="34" charset="0"/>
              </a:rPr>
              <a:t>database created automatically</a:t>
            </a:r>
          </a:p>
          <a:p>
            <a:pPr algn="ctr" defTabSz="514235">
              <a:lnSpc>
                <a:spcPct val="90000"/>
              </a:lnSpc>
              <a:defRPr/>
            </a:pPr>
            <a:r>
              <a:rPr lang="en-US" sz="500" dirty="0">
                <a:solidFill>
                  <a:schemeClr val="tx1"/>
                </a:solidFill>
                <a:ea typeface="Segoe UI" pitchFamily="34" charset="0"/>
                <a:cs typeface="Segoe UI" pitchFamily="34" charset="0"/>
              </a:rPr>
              <a:t>by Entity Framework</a:t>
            </a:r>
            <a:endParaRPr lang="en-US" sz="600" dirty="0">
              <a:solidFill>
                <a:schemeClr val="tx1"/>
              </a:solidFill>
              <a:ea typeface="Segoe UI" pitchFamily="34" charset="0"/>
              <a:cs typeface="Segoe UI" pitchFamily="34" charset="0"/>
            </a:endParaRPr>
          </a:p>
        </p:txBody>
      </p:sp>
      <p:pic>
        <p:nvPicPr>
          <p:cNvPr id="48137" name="Picture 6"/>
          <p:cNvPicPr>
            <a:picLocks noChangeAspect="1"/>
          </p:cNvPicPr>
          <p:nvPr/>
        </p:nvPicPr>
        <p:blipFill>
          <a:blip r:embed="rId5">
            <a:extLst>
              <a:ext uri="{28A0092B-C50C-407E-A947-70E740481C1C}">
                <a14:useLocalDpi xmlns:a14="http://schemas.microsoft.com/office/drawing/2010/main" val="0"/>
              </a:ext>
            </a:extLst>
          </a:blip>
          <a:srcRect b="22523"/>
          <a:stretch>
            <a:fillRect/>
          </a:stretch>
        </p:blipFill>
        <p:spPr bwMode="auto">
          <a:xfrm>
            <a:off x="4562476" y="4816474"/>
            <a:ext cx="38338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762329"/>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sz="2400" dirty="0" smtClean="0"/>
              <a:t>Using OWIN Middleware Components to Implement OpenID Connect</a:t>
            </a:r>
            <a:endParaRPr lang="en-US" altLang="en-US" sz="2400" dirty="0"/>
          </a:p>
        </p:txBody>
      </p:sp>
      <p:sp>
        <p:nvSpPr>
          <p:cNvPr id="3" name="Footer Placeholder 2"/>
          <p:cNvSpPr>
            <a:spLocks noGrp="1"/>
          </p:cNvSpPr>
          <p:nvPr>
            <p:ph type="ftr" sz="quarter" idx="4294967295"/>
          </p:nvPr>
        </p:nvSpPr>
        <p:spPr>
          <a:xfrm>
            <a:off x="0" y="6329363"/>
            <a:ext cx="5811838" cy="363537"/>
          </a:xfrm>
          <a:prstGeom prst="rect">
            <a:avLst/>
          </a:prstGeom>
        </p:spPr>
        <p:txBody>
          <a:bodyPr/>
          <a:lstStyle/>
          <a:p>
            <a:pPr>
              <a:defRPr/>
            </a:pPr>
            <a:r>
              <a:rPr lang="en-US" smtClean="0"/>
              <a:t>#ITDEVCON</a:t>
            </a:r>
            <a:endParaRPr lang="en-US"/>
          </a:p>
        </p:txBody>
      </p:sp>
    </p:spTree>
    <p:extLst>
      <p:ext uri="{BB962C8B-B14F-4D97-AF65-F5344CB8AC3E}">
        <p14:creationId xmlns:p14="http://schemas.microsoft.com/office/powerpoint/2010/main" val="622405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Learning Curve</a:t>
            </a:r>
            <a:endParaRPr lang="en-US" dirty="0"/>
          </a:p>
        </p:txBody>
      </p:sp>
      <p:sp>
        <p:nvSpPr>
          <p:cNvPr id="3" name="Content Placeholder 2"/>
          <p:cNvSpPr>
            <a:spLocks noGrp="1"/>
          </p:cNvSpPr>
          <p:nvPr>
            <p:ph idx="1"/>
          </p:nvPr>
        </p:nvSpPr>
        <p:spPr/>
        <p:txBody>
          <a:bodyPr/>
          <a:lstStyle/>
          <a:p>
            <a:pPr>
              <a:spcBef>
                <a:spcPts val="1200"/>
              </a:spcBef>
            </a:pPr>
            <a:r>
              <a:rPr lang="en-US" dirty="0" smtClean="0"/>
              <a:t>Skills required for Office 365 API development</a:t>
            </a:r>
          </a:p>
          <a:p>
            <a:pPr lvl="1">
              <a:spcBef>
                <a:spcPts val="1200"/>
              </a:spcBef>
            </a:pPr>
            <a:r>
              <a:rPr lang="en-US" dirty="0" smtClean="0"/>
              <a:t>Working with Azure AD Applications</a:t>
            </a:r>
          </a:p>
          <a:p>
            <a:pPr lvl="1">
              <a:spcBef>
                <a:spcPts val="1200"/>
              </a:spcBef>
            </a:pPr>
            <a:r>
              <a:rPr lang="en-US" dirty="0"/>
              <a:t>Understanding OAuth Authentication Flows</a:t>
            </a:r>
          </a:p>
          <a:p>
            <a:pPr lvl="1">
              <a:spcBef>
                <a:spcPts val="1200"/>
              </a:spcBef>
            </a:pPr>
            <a:r>
              <a:rPr lang="en-US" dirty="0" smtClean="0"/>
              <a:t>Working with the Connected Services Wizard</a:t>
            </a:r>
          </a:p>
          <a:p>
            <a:pPr lvl="1">
              <a:spcBef>
                <a:spcPts val="1200"/>
              </a:spcBef>
            </a:pPr>
            <a:r>
              <a:rPr lang="en-US" dirty="0" smtClean="0"/>
              <a:t>Developing MVC5 apps with controllers and views</a:t>
            </a:r>
          </a:p>
          <a:p>
            <a:pPr lvl="1">
              <a:spcBef>
                <a:spcPts val="1200"/>
              </a:spcBef>
            </a:pPr>
            <a:r>
              <a:rPr lang="en-US" dirty="0" smtClean="0"/>
              <a:t>Working with the OWIN framework and Katana</a:t>
            </a:r>
          </a:p>
          <a:p>
            <a:pPr lvl="1">
              <a:spcBef>
                <a:spcPts val="1200"/>
              </a:spcBef>
            </a:pPr>
            <a:r>
              <a:rPr lang="en-US" dirty="0" smtClean="0"/>
              <a:t>Working </a:t>
            </a:r>
            <a:r>
              <a:rPr lang="en-US" dirty="0"/>
              <a:t>with the </a:t>
            </a:r>
            <a:r>
              <a:rPr lang="en-US" dirty="0" smtClean="0"/>
              <a:t>Active Directory Authentication Library</a:t>
            </a:r>
          </a:p>
          <a:p>
            <a:pPr lvl="1">
              <a:spcBef>
                <a:spcPts val="1200"/>
              </a:spcBef>
            </a:pPr>
            <a:r>
              <a:rPr lang="en-US" dirty="0"/>
              <a:t>Working with the </a:t>
            </a:r>
            <a:r>
              <a:rPr lang="en-US" dirty="0" smtClean="0"/>
              <a:t>Discovery Service</a:t>
            </a:r>
          </a:p>
          <a:p>
            <a:pPr lvl="1">
              <a:spcBef>
                <a:spcPts val="1200"/>
              </a:spcBef>
            </a:pPr>
            <a:r>
              <a:rPr lang="en-US" dirty="0"/>
              <a:t>Working with the Entity Framework (Version 6</a:t>
            </a:r>
            <a:r>
              <a:rPr lang="en-US" dirty="0" smtClean="0"/>
              <a:t>)</a:t>
            </a:r>
            <a:endParaRPr lang="en-US" dirty="0"/>
          </a:p>
        </p:txBody>
      </p:sp>
    </p:spTree>
    <p:extLst>
      <p:ext uri="{BB962C8B-B14F-4D97-AF65-F5344CB8AC3E}">
        <p14:creationId xmlns:p14="http://schemas.microsoft.com/office/powerpoint/2010/main" val="761614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purl.org/dc/terms/"/>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http://purl.org/dc/dcmitype/"/>
  </ds:schemaRefs>
</ds:datastoreItem>
</file>

<file path=customXml/itemProps4.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6278</TotalTime>
  <Words>706</Words>
  <Application>Microsoft Office PowerPoint</Application>
  <PresentationFormat>On-screen Show (4:3)</PresentationFormat>
  <Paragraphs>90</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Calibri</vt:lpstr>
      <vt:lpstr>Century Gothic</vt:lpstr>
      <vt:lpstr>Lucida Console</vt:lpstr>
      <vt:lpstr>Segoe UI</vt:lpstr>
      <vt:lpstr>Wingdings</vt:lpstr>
      <vt:lpstr>CPT Course Module</vt:lpstr>
      <vt:lpstr>Developing with MVC and the Office 365 Unified API</vt:lpstr>
      <vt:lpstr>Agenda</vt:lpstr>
      <vt:lpstr>OWIN and Katana</vt:lpstr>
      <vt:lpstr>NuGet Packages used in Demo</vt:lpstr>
      <vt:lpstr>OWIN Security Middleware</vt:lpstr>
      <vt:lpstr>Token Caching with ADAL</vt:lpstr>
      <vt:lpstr>Caching Security Tokens using Entity Framework</vt:lpstr>
      <vt:lpstr>Using OWIN Middleware Components to Implement OpenID Connect</vt:lpstr>
      <vt:lpstr>Your Learning Curve</vt:lpstr>
      <vt:lpstr>MVC Application Code Walkthrough</vt:lpstr>
      <vt:lpstr>NuGet Packages used in Demo</vt:lpstr>
      <vt:lpstr>web.config</vt:lpstr>
      <vt:lpstr>The SettingsHelper class</vt:lpstr>
      <vt:lpstr>Caching Security Tokens using Entity Framework</vt:lpstr>
      <vt:lpstr>Implementing a Custom TokenCache</vt:lpstr>
      <vt:lpstr>Initializing Security with OWIN Startup Class</vt:lpstr>
      <vt:lpstr>Responding to AuthorizationCodeReceived</vt:lpstr>
      <vt:lpstr>Adding an AccountController Class</vt:lpstr>
      <vt:lpstr>AccountController Implementation</vt:lpstr>
      <vt:lpstr>Controlling the User Consent Experience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with MVC and the Office 365 Unified API</dc:title>
  <dc:creator>Windows User</dc:creator>
  <cp:lastModifiedBy>TedP</cp:lastModifiedBy>
  <cp:revision>153</cp:revision>
  <dcterms:created xsi:type="dcterms:W3CDTF">2012-07-07T16:17:22Z</dcterms:created>
  <dcterms:modified xsi:type="dcterms:W3CDTF">2015-09-30T17:47:03Z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