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2"/>
  </p:notesMasterIdLst>
  <p:handoutMasterIdLst>
    <p:handoutMasterId r:id="rId23"/>
  </p:handoutMasterIdLst>
  <p:sldIdLst>
    <p:sldId id="279" r:id="rId6"/>
    <p:sldId id="278" r:id="rId7"/>
    <p:sldId id="286" r:id="rId8"/>
    <p:sldId id="292" r:id="rId9"/>
    <p:sldId id="281" r:id="rId10"/>
    <p:sldId id="287" r:id="rId11"/>
    <p:sldId id="282" r:id="rId12"/>
    <p:sldId id="288" r:id="rId13"/>
    <p:sldId id="280" r:id="rId14"/>
    <p:sldId id="283" r:id="rId15"/>
    <p:sldId id="289" r:id="rId16"/>
    <p:sldId id="284" r:id="rId17"/>
    <p:sldId id="290" r:id="rId18"/>
    <p:sldId id="293" r:id="rId19"/>
    <p:sldId id="294" r:id="rId20"/>
    <p:sldId id="285"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8000"/>
    <a:srgbClr val="0000CC"/>
    <a:srgbClr val="003300"/>
    <a:srgbClr val="FFCCCC"/>
    <a:srgbClr val="FFCC99"/>
    <a:srgbClr val="800000"/>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5400" autoAdjust="0"/>
  </p:normalViewPr>
  <p:slideViewPr>
    <p:cSldViewPr>
      <p:cViewPr varScale="1">
        <p:scale>
          <a:sx n="86" d="100"/>
          <a:sy n="86" d="100"/>
        </p:scale>
        <p:origin x="1114" y="53"/>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307"/>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discusses how to develop single page applications (SPAs) that authenticate users with Azure Active Directory (AAD) and access the Office 365 environment using the Office 365 Unified API. Students will learn how to write client-side JavaScript code which leverages the Active Directory Authentication Library for JavaScript (ADAL-JS) together with the AngularJS framework to authenticate users and to acquire and cache access tokens with minimal effort. The module explains how to configure an Azure AD application to support the implicit flow grant which is a requirement when using ADAL-JS. Along the way, students will learn how to extend an AngularJS application using a custom service which accesses the Office 365 Unified API as well as how to integrate this custom service into an AngularJS application design along with controllers and views.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4187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8778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181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1151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1204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AzureAD/azure-activedirectory-library-for-j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SPAs with AngularJS and the Office 365 Unified API</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a:t>
            </a:r>
            <a:r>
              <a:rPr lang="en-US" dirty="0"/>
              <a:t>the Implicit Grant Flow</a:t>
            </a:r>
          </a:p>
          <a:p>
            <a:pPr>
              <a:buFont typeface="Wingdings" panose="05000000000000000000" pitchFamily="2" charset="2"/>
              <a:buChar char="ü"/>
            </a:pPr>
            <a:r>
              <a:rPr lang="en-US" dirty="0" smtClean="0"/>
              <a:t>Developing </a:t>
            </a:r>
            <a:r>
              <a:rPr lang="en-US" dirty="0"/>
              <a:t>with </a:t>
            </a:r>
            <a:r>
              <a:rPr lang="en-US" dirty="0" smtClean="0"/>
              <a:t>the ADAL-JS Library</a:t>
            </a:r>
            <a:endParaRPr lang="en-US" dirty="0"/>
          </a:p>
          <a:p>
            <a:pPr>
              <a:buFont typeface="Wingdings" panose="05000000000000000000" pitchFamily="2" charset="2"/>
              <a:buChar char="ü"/>
            </a:pPr>
            <a:r>
              <a:rPr lang="en-US" dirty="0" smtClean="0"/>
              <a:t>Initializing </a:t>
            </a:r>
            <a:r>
              <a:rPr lang="en-US" dirty="0"/>
              <a:t>ADAL-JS with Service </a:t>
            </a:r>
            <a:r>
              <a:rPr lang="en-US" dirty="0" smtClean="0"/>
              <a:t>Endpoints</a:t>
            </a:r>
            <a:endParaRPr lang="en-US" dirty="0"/>
          </a:p>
          <a:p>
            <a:pPr>
              <a:buFont typeface="Wingdings" panose="05000000000000000000" pitchFamily="2" charset="2"/>
              <a:buChar char="Ø"/>
            </a:pPr>
            <a:r>
              <a:rPr lang="en-US" dirty="0" smtClean="0"/>
              <a:t>Making Secure Calls to Custom </a:t>
            </a:r>
            <a:r>
              <a:rPr lang="en-US" dirty="0"/>
              <a:t>Web </a:t>
            </a:r>
            <a:r>
              <a:rPr lang="en-US" dirty="0" smtClean="0"/>
              <a:t>Services</a:t>
            </a:r>
          </a:p>
          <a:p>
            <a:r>
              <a:rPr lang="en-US" dirty="0" smtClean="0"/>
              <a:t>ADAL-JS Development Techniques </a:t>
            </a:r>
            <a:endParaRPr lang="en-US" dirty="0"/>
          </a:p>
          <a:p>
            <a:endParaRPr lang="en-US" dirty="0" smtClean="0"/>
          </a:p>
        </p:txBody>
      </p:sp>
    </p:spTree>
    <p:extLst>
      <p:ext uri="{BB962C8B-B14F-4D97-AF65-F5344CB8AC3E}">
        <p14:creationId xmlns:p14="http://schemas.microsoft.com/office/powerpoint/2010/main" val="981606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Making Secure Calls to Custom Web Services</a:t>
            </a:r>
          </a:p>
        </p:txBody>
      </p:sp>
      <p:sp>
        <p:nvSpPr>
          <p:cNvPr id="3" name="Content Placeholder 2"/>
          <p:cNvSpPr>
            <a:spLocks noGrp="1"/>
          </p:cNvSpPr>
          <p:nvPr>
            <p:ph idx="1"/>
          </p:nvPr>
        </p:nvSpPr>
        <p:spPr/>
        <p:txBody>
          <a:bodyPr/>
          <a:lstStyle/>
          <a:p>
            <a:r>
              <a:rPr lang="en-US" dirty="0"/>
              <a:t>a</a:t>
            </a:r>
            <a:r>
              <a:rPr lang="en-US" dirty="0" smtClean="0"/>
              <a:t>dal-angular.js adds interceptors to $http service</a:t>
            </a:r>
          </a:p>
          <a:p>
            <a:pPr lvl="1"/>
            <a:r>
              <a:rPr lang="en-US" dirty="0" err="1"/>
              <a:t>a</a:t>
            </a:r>
            <a:r>
              <a:rPr lang="en-US" dirty="0" err="1" smtClean="0"/>
              <a:t>dal</a:t>
            </a:r>
            <a:r>
              <a:rPr lang="en-US" dirty="0" smtClean="0"/>
              <a:t> detects when calls are made to secure endpoints</a:t>
            </a:r>
          </a:p>
          <a:p>
            <a:pPr lvl="1"/>
            <a:r>
              <a:rPr lang="en-US" dirty="0" err="1" smtClean="0"/>
              <a:t>adal</a:t>
            </a:r>
            <a:r>
              <a:rPr lang="en-US" dirty="0" smtClean="0"/>
              <a:t> acquires &amp; caches access tokens behind scenes</a:t>
            </a:r>
          </a:p>
          <a:p>
            <a:pPr lvl="1"/>
            <a:r>
              <a:rPr lang="en-US" dirty="0" err="1" smtClean="0"/>
              <a:t>adal</a:t>
            </a:r>
            <a:r>
              <a:rPr lang="en-US" dirty="0" smtClean="0"/>
              <a:t> attaches access token to Authorization header</a:t>
            </a: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1143000" y="3429000"/>
            <a:ext cx="5486400" cy="3111038"/>
          </a:xfrm>
          <a:prstGeom prst="rect">
            <a:avLst/>
          </a:prstGeom>
          <a:ln>
            <a:solidFill>
              <a:schemeClr val="bg1">
                <a:lumMod val="50000"/>
              </a:schemeClr>
            </a:solidFill>
          </a:ln>
        </p:spPr>
      </p:pic>
    </p:spTree>
    <p:extLst>
      <p:ext uri="{BB962C8B-B14F-4D97-AF65-F5344CB8AC3E}">
        <p14:creationId xmlns:p14="http://schemas.microsoft.com/office/powerpoint/2010/main" val="410242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a:t>
            </a:r>
            <a:r>
              <a:rPr lang="en-US" dirty="0"/>
              <a:t>the Implicit Grant Flow</a:t>
            </a:r>
          </a:p>
          <a:p>
            <a:pPr>
              <a:buFont typeface="Wingdings" panose="05000000000000000000" pitchFamily="2" charset="2"/>
              <a:buChar char="ü"/>
            </a:pPr>
            <a:r>
              <a:rPr lang="en-US" dirty="0" smtClean="0"/>
              <a:t>Developing </a:t>
            </a:r>
            <a:r>
              <a:rPr lang="en-US" dirty="0"/>
              <a:t>with </a:t>
            </a:r>
            <a:r>
              <a:rPr lang="en-US" dirty="0" smtClean="0"/>
              <a:t>the ADAL-JS Library</a:t>
            </a:r>
            <a:endParaRPr lang="en-US" dirty="0"/>
          </a:p>
          <a:p>
            <a:pPr>
              <a:buFont typeface="Wingdings" panose="05000000000000000000" pitchFamily="2" charset="2"/>
              <a:buChar char="ü"/>
            </a:pPr>
            <a:r>
              <a:rPr lang="en-US" dirty="0" smtClean="0"/>
              <a:t>Initializing </a:t>
            </a:r>
            <a:r>
              <a:rPr lang="en-US" dirty="0"/>
              <a:t>ADAL-JS with Service </a:t>
            </a:r>
            <a:r>
              <a:rPr lang="en-US" dirty="0" smtClean="0"/>
              <a:t>Endpoints</a:t>
            </a:r>
            <a:endParaRPr lang="en-US" dirty="0"/>
          </a:p>
          <a:p>
            <a:pPr>
              <a:buFont typeface="Wingdings" panose="05000000000000000000" pitchFamily="2" charset="2"/>
              <a:buChar char="ü"/>
            </a:pPr>
            <a:r>
              <a:rPr lang="en-US" dirty="0" smtClean="0"/>
              <a:t>Making Secure Calls to Custom </a:t>
            </a:r>
            <a:r>
              <a:rPr lang="en-US" dirty="0"/>
              <a:t>Web </a:t>
            </a:r>
            <a:r>
              <a:rPr lang="en-US" dirty="0" smtClean="0"/>
              <a:t>Services</a:t>
            </a:r>
          </a:p>
          <a:p>
            <a:pPr>
              <a:buFont typeface="Wingdings" panose="05000000000000000000" pitchFamily="2" charset="2"/>
              <a:buChar char="Ø"/>
            </a:pPr>
            <a:r>
              <a:rPr lang="en-US" dirty="0" smtClean="0"/>
              <a:t>ADAL-JS Development Techniques </a:t>
            </a:r>
            <a:endParaRPr lang="en-US" dirty="0"/>
          </a:p>
          <a:p>
            <a:endParaRPr lang="en-US" dirty="0" smtClean="0"/>
          </a:p>
        </p:txBody>
      </p:sp>
    </p:spTree>
    <p:extLst>
      <p:ext uri="{BB962C8B-B14F-4D97-AF65-F5344CB8AC3E}">
        <p14:creationId xmlns:p14="http://schemas.microsoft.com/office/powerpoint/2010/main" val="598816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User Sign-In Experience</a:t>
            </a:r>
            <a:endParaRPr lang="en-US" dirty="0"/>
          </a:p>
        </p:txBody>
      </p:sp>
      <p:pic>
        <p:nvPicPr>
          <p:cNvPr id="5" name="Picture 4"/>
          <p:cNvPicPr>
            <a:picLocks noChangeAspect="1"/>
          </p:cNvPicPr>
          <p:nvPr/>
        </p:nvPicPr>
        <p:blipFill>
          <a:blip r:embed="rId2"/>
          <a:stretch>
            <a:fillRect/>
          </a:stretch>
        </p:blipFill>
        <p:spPr>
          <a:xfrm>
            <a:off x="345347" y="1279300"/>
            <a:ext cx="7046053" cy="2250822"/>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334861" y="3573620"/>
            <a:ext cx="7277100" cy="1777749"/>
          </a:xfrm>
          <a:prstGeom prst="rect">
            <a:avLst/>
          </a:prstGeom>
          <a:ln>
            <a:solidFill>
              <a:schemeClr val="bg1">
                <a:lumMod val="65000"/>
              </a:schemeClr>
            </a:solidFill>
          </a:ln>
        </p:spPr>
      </p:pic>
      <p:pic>
        <p:nvPicPr>
          <p:cNvPr id="8" name="Picture 7"/>
          <p:cNvPicPr>
            <a:picLocks noChangeAspect="1"/>
          </p:cNvPicPr>
          <p:nvPr/>
        </p:nvPicPr>
        <p:blipFill>
          <a:blip r:embed="rId4"/>
          <a:stretch>
            <a:fillRect/>
          </a:stretch>
        </p:blipFill>
        <p:spPr>
          <a:xfrm>
            <a:off x="334861" y="5443804"/>
            <a:ext cx="7391400" cy="1304972"/>
          </a:xfrm>
          <a:prstGeom prst="rect">
            <a:avLst/>
          </a:prstGeom>
          <a:ln>
            <a:solidFill>
              <a:schemeClr val="bg1">
                <a:lumMod val="50000"/>
              </a:schemeClr>
            </a:solidFill>
          </a:ln>
        </p:spPr>
      </p:pic>
      <p:sp>
        <p:nvSpPr>
          <p:cNvPr id="9" name="Rounded Rectangle 8"/>
          <p:cNvSpPr/>
          <p:nvPr/>
        </p:nvSpPr>
        <p:spPr>
          <a:xfrm>
            <a:off x="779923" y="3709193"/>
            <a:ext cx="2051331" cy="174534"/>
          </a:xfrm>
          <a:prstGeom prst="round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13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Hiding and Showing Links</a:t>
            </a:r>
            <a:endParaRPr lang="en-US" dirty="0"/>
          </a:p>
        </p:txBody>
      </p:sp>
      <p:sp>
        <p:nvSpPr>
          <p:cNvPr id="7" name="Content Placeholder 6"/>
          <p:cNvSpPr>
            <a:spLocks noGrp="1"/>
          </p:cNvSpPr>
          <p:nvPr>
            <p:ph idx="1"/>
          </p:nvPr>
        </p:nvSpPr>
        <p:spPr/>
        <p:txBody>
          <a:bodyPr>
            <a:normAutofit/>
          </a:bodyPr>
          <a:lstStyle/>
          <a:p>
            <a:r>
              <a:rPr lang="en-US" sz="2000" dirty="0" smtClean="0"/>
              <a:t>Before user has authenticated with </a:t>
            </a:r>
            <a:r>
              <a:rPr lang="en-US" sz="2000" dirty="0" err="1" smtClean="0"/>
              <a:t>adal</a:t>
            </a:r>
            <a:endParaRPr lang="en-US" sz="2000" dirty="0" smtClean="0"/>
          </a:p>
          <a:p>
            <a:endParaRPr lang="en-US" sz="2000" dirty="0" smtClean="0"/>
          </a:p>
          <a:p>
            <a:endParaRPr lang="en-US" sz="2000" dirty="0" smtClean="0"/>
          </a:p>
          <a:p>
            <a:endParaRPr lang="en-US" sz="2000" dirty="0"/>
          </a:p>
          <a:p>
            <a:r>
              <a:rPr lang="en-US" sz="2000" dirty="0" smtClean="0"/>
              <a:t>After user has authenticated</a:t>
            </a:r>
            <a:endParaRPr lang="en-US" sz="2000" dirty="0"/>
          </a:p>
        </p:txBody>
      </p:sp>
      <p:pic>
        <p:nvPicPr>
          <p:cNvPr id="8" name="Picture 7"/>
          <p:cNvPicPr>
            <a:picLocks noChangeAspect="1"/>
          </p:cNvPicPr>
          <p:nvPr/>
        </p:nvPicPr>
        <p:blipFill>
          <a:blip r:embed="rId2"/>
          <a:stretch>
            <a:fillRect/>
          </a:stretch>
        </p:blipFill>
        <p:spPr>
          <a:xfrm>
            <a:off x="838200" y="1832027"/>
            <a:ext cx="6667500" cy="1177165"/>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838200" y="3467498"/>
            <a:ext cx="6667500" cy="1142204"/>
          </a:xfrm>
          <a:prstGeom prst="rect">
            <a:avLst/>
          </a:prstGeom>
          <a:ln>
            <a:solidFill>
              <a:schemeClr val="bg1">
                <a:lumMod val="50000"/>
              </a:schemeClr>
            </a:solidFill>
          </a:ln>
        </p:spPr>
      </p:pic>
      <p:pic>
        <p:nvPicPr>
          <p:cNvPr id="10" name="Picture 9"/>
          <p:cNvPicPr>
            <a:picLocks noChangeAspect="1"/>
          </p:cNvPicPr>
          <p:nvPr/>
        </p:nvPicPr>
        <p:blipFill>
          <a:blip r:embed="rId4"/>
          <a:stretch>
            <a:fillRect/>
          </a:stretch>
        </p:blipFill>
        <p:spPr>
          <a:xfrm>
            <a:off x="685800" y="4923077"/>
            <a:ext cx="7315200" cy="1740578"/>
          </a:xfrm>
          <a:prstGeom prst="rect">
            <a:avLst/>
          </a:prstGeom>
          <a:ln>
            <a:solidFill>
              <a:schemeClr val="bg1">
                <a:lumMod val="50000"/>
              </a:schemeClr>
            </a:solidFill>
          </a:ln>
        </p:spPr>
      </p:pic>
    </p:spTree>
    <p:extLst>
      <p:ext uri="{BB962C8B-B14F-4D97-AF65-F5344CB8AC3E}">
        <p14:creationId xmlns:p14="http://schemas.microsoft.com/office/powerpoint/2010/main" val="238943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Authenticated User Claims</a:t>
            </a:r>
            <a:endParaRPr lang="en-US" dirty="0"/>
          </a:p>
        </p:txBody>
      </p:sp>
      <p:pic>
        <p:nvPicPr>
          <p:cNvPr id="5" name="Picture 4"/>
          <p:cNvPicPr>
            <a:picLocks noChangeAspect="1"/>
          </p:cNvPicPr>
          <p:nvPr/>
        </p:nvPicPr>
        <p:blipFill>
          <a:blip r:embed="rId2"/>
          <a:stretch>
            <a:fillRect/>
          </a:stretch>
        </p:blipFill>
        <p:spPr>
          <a:xfrm>
            <a:off x="415586" y="1371600"/>
            <a:ext cx="8204250" cy="297180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2514600" y="3733800"/>
            <a:ext cx="5181600" cy="2955170"/>
          </a:xfrm>
          <a:prstGeom prst="rect">
            <a:avLst/>
          </a:prstGeom>
          <a:ln>
            <a:solidFill>
              <a:schemeClr val="bg1">
                <a:lumMod val="50000"/>
              </a:schemeClr>
            </a:solidFill>
          </a:ln>
        </p:spPr>
      </p:pic>
    </p:spTree>
    <p:extLst>
      <p:ext uri="{BB962C8B-B14F-4D97-AF65-F5344CB8AC3E}">
        <p14:creationId xmlns:p14="http://schemas.microsoft.com/office/powerpoint/2010/main" val="941665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a:t>
            </a:r>
            <a:r>
              <a:rPr lang="en-US" dirty="0"/>
              <a:t>the Implicit Grant Flow</a:t>
            </a:r>
          </a:p>
          <a:p>
            <a:pPr>
              <a:buFont typeface="Wingdings" panose="05000000000000000000" pitchFamily="2" charset="2"/>
              <a:buChar char="ü"/>
            </a:pPr>
            <a:r>
              <a:rPr lang="en-US" dirty="0" smtClean="0"/>
              <a:t>Developing </a:t>
            </a:r>
            <a:r>
              <a:rPr lang="en-US" dirty="0"/>
              <a:t>with </a:t>
            </a:r>
            <a:r>
              <a:rPr lang="en-US" dirty="0" smtClean="0"/>
              <a:t>the ADAL-JS Library</a:t>
            </a:r>
            <a:endParaRPr lang="en-US" dirty="0"/>
          </a:p>
          <a:p>
            <a:pPr>
              <a:buFont typeface="Wingdings" panose="05000000000000000000" pitchFamily="2" charset="2"/>
              <a:buChar char="ü"/>
            </a:pPr>
            <a:r>
              <a:rPr lang="en-US" dirty="0" smtClean="0"/>
              <a:t>Initializing </a:t>
            </a:r>
            <a:r>
              <a:rPr lang="en-US" dirty="0"/>
              <a:t>ADAL-JS with Service </a:t>
            </a:r>
            <a:r>
              <a:rPr lang="en-US" dirty="0" smtClean="0"/>
              <a:t>Endpoints</a:t>
            </a:r>
            <a:endParaRPr lang="en-US" dirty="0"/>
          </a:p>
          <a:p>
            <a:pPr>
              <a:buFont typeface="Wingdings" panose="05000000000000000000" pitchFamily="2" charset="2"/>
              <a:buChar char="ü"/>
            </a:pPr>
            <a:r>
              <a:rPr lang="en-US" dirty="0" smtClean="0"/>
              <a:t>Making Secure Calls to Custom </a:t>
            </a:r>
            <a:r>
              <a:rPr lang="en-US" dirty="0"/>
              <a:t>Web </a:t>
            </a:r>
            <a:r>
              <a:rPr lang="en-US" dirty="0" smtClean="0"/>
              <a:t>Services</a:t>
            </a:r>
          </a:p>
          <a:p>
            <a:pPr>
              <a:buFont typeface="Wingdings" panose="05000000000000000000" pitchFamily="2" charset="2"/>
              <a:buChar char="ü"/>
            </a:pPr>
            <a:r>
              <a:rPr lang="en-US" dirty="0" smtClean="0"/>
              <a:t>ADAL-JS Development Techniques </a:t>
            </a:r>
            <a:endParaRPr lang="en-US" dirty="0"/>
          </a:p>
          <a:p>
            <a:endParaRPr lang="en-US" dirty="0" smtClean="0"/>
          </a:p>
        </p:txBody>
      </p:sp>
    </p:spTree>
    <p:extLst>
      <p:ext uri="{BB962C8B-B14F-4D97-AF65-F5344CB8AC3E}">
        <p14:creationId xmlns:p14="http://schemas.microsoft.com/office/powerpoint/2010/main" val="1011471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Understanding </a:t>
            </a:r>
            <a:r>
              <a:rPr lang="en-US" dirty="0"/>
              <a:t>the Implicit Grant Flow</a:t>
            </a:r>
          </a:p>
          <a:p>
            <a:r>
              <a:rPr lang="en-US" dirty="0" smtClean="0"/>
              <a:t>Developing </a:t>
            </a:r>
            <a:r>
              <a:rPr lang="en-US" dirty="0"/>
              <a:t>with </a:t>
            </a:r>
            <a:r>
              <a:rPr lang="en-US" dirty="0" smtClean="0"/>
              <a:t>the ADAL-JS Library</a:t>
            </a:r>
            <a:endParaRPr lang="en-US" dirty="0"/>
          </a:p>
          <a:p>
            <a:r>
              <a:rPr lang="en-US" dirty="0" smtClean="0"/>
              <a:t>Initializing </a:t>
            </a:r>
            <a:r>
              <a:rPr lang="en-US" dirty="0"/>
              <a:t>ADAL-JS with Service </a:t>
            </a:r>
            <a:r>
              <a:rPr lang="en-US" dirty="0" smtClean="0"/>
              <a:t>Endpoints</a:t>
            </a:r>
            <a:endParaRPr lang="en-US" dirty="0"/>
          </a:p>
          <a:p>
            <a:r>
              <a:rPr lang="en-US" dirty="0" smtClean="0"/>
              <a:t>Making Secure Calls to Custom </a:t>
            </a:r>
            <a:r>
              <a:rPr lang="en-US" dirty="0"/>
              <a:t>Web </a:t>
            </a:r>
            <a:r>
              <a:rPr lang="en-US" dirty="0" smtClean="0"/>
              <a:t>Services</a:t>
            </a:r>
          </a:p>
          <a:p>
            <a:r>
              <a:rPr lang="en-US" dirty="0" smtClean="0"/>
              <a:t>ADAL-JS Development Techniques </a:t>
            </a:r>
            <a:endParaRPr lang="en-US" dirty="0"/>
          </a:p>
          <a:p>
            <a:endParaRPr lang="en-US" dirty="0" smtClean="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the Implicit Grant Flow</a:t>
            </a:r>
            <a:endParaRPr lang="en-US" dirty="0"/>
          </a:p>
        </p:txBody>
      </p:sp>
      <p:sp>
        <p:nvSpPr>
          <p:cNvPr id="3" name="Content Placeholder 2"/>
          <p:cNvSpPr>
            <a:spLocks noGrp="1"/>
          </p:cNvSpPr>
          <p:nvPr>
            <p:ph idx="1"/>
          </p:nvPr>
        </p:nvSpPr>
        <p:spPr/>
        <p:txBody>
          <a:bodyPr/>
          <a:lstStyle/>
          <a:p>
            <a:r>
              <a:rPr lang="en-US" dirty="0" smtClean="0"/>
              <a:t>Implicit Grant </a:t>
            </a:r>
            <a:r>
              <a:rPr lang="en-US" dirty="0" smtClean="0"/>
              <a:t>Flow</a:t>
            </a:r>
            <a:endParaRPr lang="en-US" dirty="0" smtClean="0"/>
          </a:p>
          <a:p>
            <a:pPr lvl="1"/>
            <a:r>
              <a:rPr lang="en-US" dirty="0" smtClean="0"/>
              <a:t>Used </a:t>
            </a:r>
            <a:r>
              <a:rPr lang="en-US" dirty="0"/>
              <a:t>when client cannot keep </a:t>
            </a:r>
            <a:r>
              <a:rPr lang="en-US" dirty="0" smtClean="0"/>
              <a:t>secrets (public client)</a:t>
            </a:r>
            <a:endParaRPr lang="en-US" dirty="0" smtClean="0"/>
          </a:p>
          <a:p>
            <a:pPr lvl="1"/>
            <a:r>
              <a:rPr lang="en-US" dirty="0"/>
              <a:t>Used </a:t>
            </a:r>
            <a:r>
              <a:rPr lang="en-US" dirty="0" smtClean="0"/>
              <a:t>with SPAs </a:t>
            </a:r>
            <a:r>
              <a:rPr lang="en-US" dirty="0"/>
              <a:t>built </a:t>
            </a:r>
            <a:r>
              <a:rPr lang="en-US" dirty="0" smtClean="0"/>
              <a:t>using JavaScript </a:t>
            </a:r>
            <a:r>
              <a:rPr lang="en-US" dirty="0"/>
              <a:t>and AngularJS</a:t>
            </a:r>
          </a:p>
          <a:p>
            <a:pPr lvl="1"/>
            <a:r>
              <a:rPr lang="en-US" dirty="0"/>
              <a:t>Less secure than Authentication Code Grant</a:t>
            </a:r>
          </a:p>
          <a:p>
            <a:pPr lvl="1"/>
            <a:endParaRPr lang="en-US" dirty="0" smtClean="0"/>
          </a:p>
          <a:p>
            <a:r>
              <a:rPr lang="en-US" dirty="0" smtClean="0"/>
              <a:t>How does it work?</a:t>
            </a:r>
            <a:endParaRPr lang="en-US" dirty="0"/>
          </a:p>
          <a:p>
            <a:pPr lvl="1"/>
            <a:r>
              <a:rPr lang="en-US" dirty="0" smtClean="0"/>
              <a:t>Client authorizes user with AD authorization endpoint</a:t>
            </a:r>
          </a:p>
          <a:p>
            <a:pPr lvl="1"/>
            <a:r>
              <a:rPr lang="en-US" dirty="0" smtClean="0"/>
              <a:t>AD returns access token directly to </a:t>
            </a:r>
            <a:r>
              <a:rPr lang="en-US" dirty="0" smtClean="0"/>
              <a:t>SPA in browser</a:t>
            </a:r>
            <a:endParaRPr lang="en-US" dirty="0" smtClean="0"/>
          </a:p>
          <a:p>
            <a:pPr lvl="1"/>
            <a:r>
              <a:rPr lang="en-US" dirty="0" smtClean="0"/>
              <a:t>Authentication flow does not </a:t>
            </a:r>
            <a:r>
              <a:rPr lang="en-US" dirty="0" smtClean="0"/>
              <a:t>involve authorization code</a:t>
            </a:r>
          </a:p>
        </p:txBody>
      </p:sp>
    </p:spTree>
    <p:extLst>
      <p:ext uri="{BB962C8B-B14F-4D97-AF65-F5344CB8AC3E}">
        <p14:creationId xmlns:p14="http://schemas.microsoft.com/office/powerpoint/2010/main" val="90024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Implicit Flow in Azure AD</a:t>
            </a:r>
            <a:endParaRPr lang="en-US" dirty="0"/>
          </a:p>
        </p:txBody>
      </p:sp>
      <p:sp>
        <p:nvSpPr>
          <p:cNvPr id="3" name="Content Placeholder 2"/>
          <p:cNvSpPr>
            <a:spLocks noGrp="1"/>
          </p:cNvSpPr>
          <p:nvPr>
            <p:ph idx="1"/>
          </p:nvPr>
        </p:nvSpPr>
        <p:spPr/>
        <p:txBody>
          <a:bodyPr>
            <a:normAutofit/>
          </a:bodyPr>
          <a:lstStyle/>
          <a:p>
            <a:r>
              <a:rPr lang="en-US" sz="2400" dirty="0" smtClean="0"/>
              <a:t>Requires configuring AD application in Azure AD</a:t>
            </a:r>
          </a:p>
          <a:p>
            <a:pPr lvl="1"/>
            <a:r>
              <a:rPr lang="en-US" sz="2000" dirty="0" smtClean="0"/>
              <a:t>Download manifest from Azure AD</a:t>
            </a:r>
          </a:p>
          <a:p>
            <a:pPr lvl="1"/>
            <a:r>
              <a:rPr lang="en-US" sz="2000" dirty="0" smtClean="0"/>
              <a:t>Update </a:t>
            </a:r>
            <a:r>
              <a:rPr lang="en-US" sz="2000" b="1" dirty="0" smtClean="0"/>
              <a:t>oauth2AllowImplicitFlow</a:t>
            </a:r>
            <a:r>
              <a:rPr lang="en-US" sz="2000" dirty="0" smtClean="0"/>
              <a:t> setting equal to </a:t>
            </a:r>
            <a:r>
              <a:rPr lang="en-US" sz="2000" b="1" dirty="0" smtClean="0"/>
              <a:t>true</a:t>
            </a:r>
          </a:p>
          <a:p>
            <a:pPr lvl="1"/>
            <a:r>
              <a:rPr lang="en-US" sz="2000" dirty="0" smtClean="0"/>
              <a:t>Upload manifest to Azure AD to save changes</a:t>
            </a:r>
            <a:endParaRPr lang="en-US" sz="2000" dirty="0"/>
          </a:p>
        </p:txBody>
      </p:sp>
      <p:grpSp>
        <p:nvGrpSpPr>
          <p:cNvPr id="7" name="Group 6"/>
          <p:cNvGrpSpPr/>
          <p:nvPr/>
        </p:nvGrpSpPr>
        <p:grpSpPr>
          <a:xfrm>
            <a:off x="838200" y="3124200"/>
            <a:ext cx="7786226" cy="3562181"/>
            <a:chOff x="457200" y="2895600"/>
            <a:chExt cx="8395826" cy="3841072"/>
          </a:xfrm>
        </p:grpSpPr>
        <p:pic>
          <p:nvPicPr>
            <p:cNvPr id="4" name="Picture 3"/>
            <p:cNvPicPr>
              <a:picLocks noChangeAspect="1"/>
            </p:cNvPicPr>
            <p:nvPr/>
          </p:nvPicPr>
          <p:blipFill>
            <a:blip r:embed="rId2"/>
            <a:stretch>
              <a:fillRect/>
            </a:stretch>
          </p:blipFill>
          <p:spPr>
            <a:xfrm>
              <a:off x="824374" y="2895600"/>
              <a:ext cx="8028652" cy="3841072"/>
            </a:xfrm>
            <a:prstGeom prst="rect">
              <a:avLst/>
            </a:prstGeom>
            <a:ln>
              <a:solidFill>
                <a:schemeClr val="bg1">
                  <a:lumMod val="50000"/>
                </a:schemeClr>
              </a:solidFill>
            </a:ln>
          </p:spPr>
        </p:pic>
        <p:sp>
          <p:nvSpPr>
            <p:cNvPr id="5" name="Rounded Rectangle 4"/>
            <p:cNvSpPr/>
            <p:nvPr/>
          </p:nvSpPr>
          <p:spPr>
            <a:xfrm>
              <a:off x="1754079" y="6040514"/>
              <a:ext cx="3733800" cy="381000"/>
            </a:xfrm>
            <a:prstGeom prst="roundRect">
              <a:avLst/>
            </a:prstGeom>
            <a:noFill/>
            <a:ln w="571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457200" y="5956176"/>
              <a:ext cx="1176291" cy="563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513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a:t>
            </a:r>
            <a:r>
              <a:rPr lang="en-US" dirty="0"/>
              <a:t>the Implicit Grant Flow</a:t>
            </a:r>
          </a:p>
          <a:p>
            <a:pPr>
              <a:buFont typeface="Wingdings" panose="05000000000000000000" pitchFamily="2" charset="2"/>
              <a:buChar char="Ø"/>
            </a:pPr>
            <a:r>
              <a:rPr lang="en-US" dirty="0" smtClean="0"/>
              <a:t>Developing </a:t>
            </a:r>
            <a:r>
              <a:rPr lang="en-US" dirty="0"/>
              <a:t>with </a:t>
            </a:r>
            <a:r>
              <a:rPr lang="en-US" dirty="0" smtClean="0"/>
              <a:t>the ADAL-JS Library</a:t>
            </a:r>
            <a:endParaRPr lang="en-US" dirty="0"/>
          </a:p>
          <a:p>
            <a:r>
              <a:rPr lang="en-US" dirty="0" smtClean="0"/>
              <a:t>Initializing </a:t>
            </a:r>
            <a:r>
              <a:rPr lang="en-US" dirty="0"/>
              <a:t>ADAL-JS with Service </a:t>
            </a:r>
            <a:r>
              <a:rPr lang="en-US" dirty="0" smtClean="0"/>
              <a:t>Endpoints</a:t>
            </a:r>
            <a:endParaRPr lang="en-US" dirty="0"/>
          </a:p>
          <a:p>
            <a:r>
              <a:rPr lang="en-US" dirty="0" smtClean="0"/>
              <a:t>Making Secure Calls to Custom </a:t>
            </a:r>
            <a:r>
              <a:rPr lang="en-US" dirty="0"/>
              <a:t>Web </a:t>
            </a:r>
            <a:r>
              <a:rPr lang="en-US" dirty="0" smtClean="0"/>
              <a:t>Services</a:t>
            </a:r>
          </a:p>
          <a:p>
            <a:r>
              <a:rPr lang="en-US" dirty="0" smtClean="0"/>
              <a:t>ADAL-JS Development Techniques </a:t>
            </a:r>
            <a:endParaRPr lang="en-US" dirty="0"/>
          </a:p>
          <a:p>
            <a:endParaRPr lang="en-US" dirty="0" smtClean="0"/>
          </a:p>
        </p:txBody>
      </p:sp>
    </p:spTree>
    <p:extLst>
      <p:ext uri="{BB962C8B-B14F-4D97-AF65-F5344CB8AC3E}">
        <p14:creationId xmlns:p14="http://schemas.microsoft.com/office/powerpoint/2010/main" val="688202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the ADAL-JS Library</a:t>
            </a:r>
            <a:endParaRPr lang="en-US" dirty="0"/>
          </a:p>
        </p:txBody>
      </p:sp>
      <p:sp>
        <p:nvSpPr>
          <p:cNvPr id="3" name="Content Placeholder 2"/>
          <p:cNvSpPr>
            <a:spLocks noGrp="1"/>
          </p:cNvSpPr>
          <p:nvPr>
            <p:ph idx="1"/>
          </p:nvPr>
        </p:nvSpPr>
        <p:spPr/>
        <p:txBody>
          <a:bodyPr>
            <a:normAutofit/>
          </a:bodyPr>
          <a:lstStyle/>
          <a:p>
            <a:r>
              <a:rPr lang="en-US" sz="2400" dirty="0" smtClean="0"/>
              <a:t>Developing with ADAL-JS involves to two library files</a:t>
            </a:r>
          </a:p>
          <a:p>
            <a:pPr lvl="1"/>
            <a:r>
              <a:rPr lang="en-US" sz="2000" b="1" dirty="0" smtClean="0"/>
              <a:t>a</a:t>
            </a:r>
            <a:r>
              <a:rPr lang="en-US" sz="2000" b="1" dirty="0" smtClean="0"/>
              <a:t>dal.js</a:t>
            </a:r>
            <a:r>
              <a:rPr lang="en-US" sz="2000" dirty="0" smtClean="0"/>
              <a:t> – core ADAL-JS library</a:t>
            </a:r>
          </a:p>
          <a:p>
            <a:pPr lvl="1"/>
            <a:r>
              <a:rPr lang="en-US" sz="2000" b="1" dirty="0" smtClean="0"/>
              <a:t>adal-angular.js</a:t>
            </a:r>
            <a:r>
              <a:rPr lang="en-US" sz="2000" dirty="0" smtClean="0"/>
              <a:t> –integration of ADAL-JS with AngularJS</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marL="347662" lvl="1" indent="0">
              <a:buNone/>
            </a:pPr>
            <a:endParaRPr lang="en-US" sz="2000" dirty="0" smtClean="0"/>
          </a:p>
          <a:p>
            <a:pPr marL="347662" lvl="1" indent="0">
              <a:buNone/>
            </a:pPr>
            <a:endParaRPr lang="en-US" sz="2000" dirty="0" smtClean="0"/>
          </a:p>
          <a:p>
            <a:r>
              <a:rPr lang="en-US" sz="2400" dirty="0" smtClean="0"/>
              <a:t>Library files downloadable from GitHub Repository</a:t>
            </a:r>
          </a:p>
          <a:p>
            <a:pPr lvl="1"/>
            <a:r>
              <a:rPr lang="en-US" sz="2000" dirty="0" smtClean="0">
                <a:hlinkClick r:id="rId2"/>
              </a:rPr>
              <a:t>https</a:t>
            </a:r>
            <a:r>
              <a:rPr lang="en-US" sz="2000" dirty="0">
                <a:hlinkClick r:id="rId2"/>
              </a:rPr>
              <a:t>://</a:t>
            </a:r>
            <a:r>
              <a:rPr lang="en-US" sz="2000" dirty="0" smtClean="0">
                <a:hlinkClick r:id="rId2"/>
              </a:rPr>
              <a:t>github.com/AzureAD/azure-activedirectory-library-for-js</a:t>
            </a:r>
            <a:endParaRPr lang="en-US" sz="2000" dirty="0" smtClean="0"/>
          </a:p>
          <a:p>
            <a:pPr lvl="1"/>
            <a:endParaRPr lang="en-US" dirty="0"/>
          </a:p>
        </p:txBody>
      </p:sp>
      <p:pic>
        <p:nvPicPr>
          <p:cNvPr id="4" name="Picture 3"/>
          <p:cNvPicPr>
            <a:picLocks noChangeAspect="1"/>
          </p:cNvPicPr>
          <p:nvPr/>
        </p:nvPicPr>
        <p:blipFill>
          <a:blip r:embed="rId3"/>
          <a:stretch>
            <a:fillRect/>
          </a:stretch>
        </p:blipFill>
        <p:spPr>
          <a:xfrm>
            <a:off x="1143000" y="2743200"/>
            <a:ext cx="3048000" cy="2876365"/>
          </a:xfrm>
          <a:prstGeom prst="rect">
            <a:avLst/>
          </a:prstGeom>
          <a:noFill/>
          <a:ln>
            <a:solidFill>
              <a:schemeClr val="bg1">
                <a:lumMod val="50000"/>
              </a:schemeClr>
            </a:solidFill>
          </a:ln>
        </p:spPr>
      </p:pic>
    </p:spTree>
    <p:extLst>
      <p:ext uri="{BB962C8B-B14F-4D97-AF65-F5344CB8AC3E}">
        <p14:creationId xmlns:p14="http://schemas.microsoft.com/office/powerpoint/2010/main" val="417176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a:t>
            </a:r>
            <a:r>
              <a:rPr lang="en-US" dirty="0"/>
              <a:t>the Implicit Grant Flow</a:t>
            </a:r>
          </a:p>
          <a:p>
            <a:pPr>
              <a:buFont typeface="Wingdings" panose="05000000000000000000" pitchFamily="2" charset="2"/>
              <a:buChar char="ü"/>
            </a:pPr>
            <a:r>
              <a:rPr lang="en-US" dirty="0" smtClean="0"/>
              <a:t>Developing </a:t>
            </a:r>
            <a:r>
              <a:rPr lang="en-US" dirty="0"/>
              <a:t>with </a:t>
            </a:r>
            <a:r>
              <a:rPr lang="en-US" dirty="0" smtClean="0"/>
              <a:t>the ADAL-JS Library</a:t>
            </a:r>
            <a:endParaRPr lang="en-US" dirty="0"/>
          </a:p>
          <a:p>
            <a:pPr>
              <a:buFont typeface="Wingdings" panose="05000000000000000000" pitchFamily="2" charset="2"/>
              <a:buChar char="Ø"/>
            </a:pPr>
            <a:r>
              <a:rPr lang="en-US" dirty="0" smtClean="0"/>
              <a:t>Initializing </a:t>
            </a:r>
            <a:r>
              <a:rPr lang="en-US" dirty="0"/>
              <a:t>ADAL-JS with Service </a:t>
            </a:r>
            <a:r>
              <a:rPr lang="en-US" dirty="0" smtClean="0"/>
              <a:t>Endpoints</a:t>
            </a:r>
            <a:endParaRPr lang="en-US" dirty="0"/>
          </a:p>
          <a:p>
            <a:r>
              <a:rPr lang="en-US" dirty="0" smtClean="0"/>
              <a:t>Making Secure Calls to Custom </a:t>
            </a:r>
            <a:r>
              <a:rPr lang="en-US" dirty="0"/>
              <a:t>Web </a:t>
            </a:r>
            <a:r>
              <a:rPr lang="en-US" dirty="0" smtClean="0"/>
              <a:t>Services</a:t>
            </a:r>
          </a:p>
          <a:p>
            <a:r>
              <a:rPr lang="en-US" dirty="0" smtClean="0"/>
              <a:t>ADAL-JS Development Techniques </a:t>
            </a:r>
            <a:endParaRPr lang="en-US" dirty="0"/>
          </a:p>
          <a:p>
            <a:endParaRPr lang="en-US" dirty="0" smtClean="0"/>
          </a:p>
        </p:txBody>
      </p:sp>
    </p:spTree>
    <p:extLst>
      <p:ext uri="{BB962C8B-B14F-4D97-AF65-F5344CB8AC3E}">
        <p14:creationId xmlns:p14="http://schemas.microsoft.com/office/powerpoint/2010/main" val="1086689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Initializing ADAL-JS Settings</a:t>
            </a:r>
            <a:endParaRPr lang="en-US" sz="2700" dirty="0"/>
          </a:p>
        </p:txBody>
      </p:sp>
      <p:pic>
        <p:nvPicPr>
          <p:cNvPr id="3" name="Picture 2"/>
          <p:cNvPicPr>
            <a:picLocks noChangeAspect="1"/>
          </p:cNvPicPr>
          <p:nvPr/>
        </p:nvPicPr>
        <p:blipFill>
          <a:blip r:embed="rId2"/>
          <a:stretch>
            <a:fillRect/>
          </a:stretch>
        </p:blipFill>
        <p:spPr>
          <a:xfrm>
            <a:off x="309562" y="1295400"/>
            <a:ext cx="8453438" cy="4309596"/>
          </a:xfrm>
          <a:prstGeom prst="rect">
            <a:avLst/>
          </a:prstGeom>
          <a:ln>
            <a:solidFill>
              <a:schemeClr val="bg1">
                <a:lumMod val="50000"/>
              </a:schemeClr>
            </a:solidFill>
          </a:ln>
        </p:spPr>
      </p:pic>
    </p:spTree>
    <p:extLst>
      <p:ext uri="{BB962C8B-B14F-4D97-AF65-F5344CB8AC3E}">
        <p14:creationId xmlns:p14="http://schemas.microsoft.com/office/powerpoint/2010/main" val="190877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mtClean="0"/>
              <a:t>Using ADAL-JS to Develop SPAs that Implements OpenId Connect</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smtClean="0"/>
              <a:t>#ITDEVCON</a:t>
            </a:r>
            <a:endParaRPr lang="en-US"/>
          </a:p>
        </p:txBody>
      </p:sp>
    </p:spTree>
    <p:extLst>
      <p:ext uri="{BB962C8B-B14F-4D97-AF65-F5344CB8AC3E}">
        <p14:creationId xmlns:p14="http://schemas.microsoft.com/office/powerpoint/2010/main" val="1857668948"/>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purl.org/dc/dcmitype/"/>
    <ds:schemaRef ds:uri="http://schemas.microsoft.com/office/infopath/2007/PartnerControls"/>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CPT Course Module</Template>
  <TotalTime>5706</TotalTime>
  <Words>509</Words>
  <Application>Microsoft Office PowerPoint</Application>
  <PresentationFormat>On-screen Show (4:3)</PresentationFormat>
  <Paragraphs>83</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Lucida Console</vt:lpstr>
      <vt:lpstr>Wingdings</vt:lpstr>
      <vt:lpstr>CPT Course Module</vt:lpstr>
      <vt:lpstr>Developing SPAs with AngularJS and the Office 365 Unified API</vt:lpstr>
      <vt:lpstr>Agenda</vt:lpstr>
      <vt:lpstr>Understanding the Implicit Grant Flow</vt:lpstr>
      <vt:lpstr>Configuring Implicit Flow in Azure AD</vt:lpstr>
      <vt:lpstr>Agenda</vt:lpstr>
      <vt:lpstr>Downloading the ADAL-JS Library</vt:lpstr>
      <vt:lpstr>Agenda</vt:lpstr>
      <vt:lpstr>Initializing ADAL-JS Settings</vt:lpstr>
      <vt:lpstr>Using ADAL-JS to Develop SPAs that Implements OpenId Connect</vt:lpstr>
      <vt:lpstr>Agenda</vt:lpstr>
      <vt:lpstr>Making Secure Calls to Custom Web Services</vt:lpstr>
      <vt:lpstr>Agenda</vt:lpstr>
      <vt:lpstr>Implementing the User Sign-In Experience</vt:lpstr>
      <vt:lpstr>Hiding and Showing Links</vt:lpstr>
      <vt:lpstr>Inspecting Authenticated User Claims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SPAs with AngularJS and the Office 365 Unified API</dc:title>
  <dc:creator>Windows User</dc:creator>
  <cp:lastModifiedBy>TedP</cp:lastModifiedBy>
  <cp:revision>155</cp:revision>
  <dcterms:created xsi:type="dcterms:W3CDTF">2012-07-07T16:17:22Z</dcterms:created>
  <dcterms:modified xsi:type="dcterms:W3CDTF">2015-09-30T21:33:57Z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