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5"/>
  </p:sldMasterIdLst>
  <p:notesMasterIdLst>
    <p:notesMasterId r:id="rId35"/>
  </p:notesMasterIdLst>
  <p:handoutMasterIdLst>
    <p:handoutMasterId r:id="rId36"/>
  </p:handoutMasterIdLst>
  <p:sldIdLst>
    <p:sldId id="279" r:id="rId6"/>
    <p:sldId id="354" r:id="rId7"/>
    <p:sldId id="361" r:id="rId8"/>
    <p:sldId id="362" r:id="rId9"/>
    <p:sldId id="363" r:id="rId10"/>
    <p:sldId id="364" r:id="rId11"/>
    <p:sldId id="366" r:id="rId12"/>
    <p:sldId id="370" r:id="rId13"/>
    <p:sldId id="367" r:id="rId14"/>
    <p:sldId id="369" r:id="rId15"/>
    <p:sldId id="371" r:id="rId16"/>
    <p:sldId id="372" r:id="rId17"/>
    <p:sldId id="365" r:id="rId18"/>
    <p:sldId id="373" r:id="rId19"/>
    <p:sldId id="375" r:id="rId20"/>
    <p:sldId id="376" r:id="rId21"/>
    <p:sldId id="377" r:id="rId22"/>
    <p:sldId id="378" r:id="rId23"/>
    <p:sldId id="381" r:id="rId24"/>
    <p:sldId id="382" r:id="rId25"/>
    <p:sldId id="383" r:id="rId26"/>
    <p:sldId id="384" r:id="rId27"/>
    <p:sldId id="385" r:id="rId28"/>
    <p:sldId id="386" r:id="rId29"/>
    <p:sldId id="388" r:id="rId30"/>
    <p:sldId id="387" r:id="rId31"/>
    <p:sldId id="389" r:id="rId32"/>
    <p:sldId id="360" r:id="rId33"/>
    <p:sldId id="390" r:id="rId3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FFFFCC"/>
    <a:srgbClr val="74001E"/>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27" autoAdjust="0"/>
    <p:restoredTop sz="65415" autoAdjust="0"/>
  </p:normalViewPr>
  <p:slideViewPr>
    <p:cSldViewPr>
      <p:cViewPr varScale="1">
        <p:scale>
          <a:sx n="56" d="100"/>
          <a:sy n="56" d="100"/>
        </p:scale>
        <p:origin x="1752" y="78"/>
      </p:cViewPr>
      <p:guideLst>
        <p:guide orient="horz" pos="2160"/>
        <p:guide pos="2880"/>
      </p:guideLst>
    </p:cSldViewPr>
  </p:slideViewPr>
  <p:notesTextViewPr>
    <p:cViewPr>
      <p:scale>
        <a:sx n="150" d="100"/>
        <a:sy n="150" d="100"/>
      </p:scale>
      <p:origin x="0" y="0"/>
    </p:cViewPr>
  </p:notesTextViewPr>
  <p:sorterViewPr>
    <p:cViewPr varScale="1">
      <p:scale>
        <a:sx n="100" d="100"/>
        <a:sy n="100" d="100"/>
      </p:scale>
      <p:origin x="0" y="-4344"/>
    </p:cViewPr>
  </p:sorterViewPr>
  <p:notesViewPr>
    <p:cSldViewPr>
      <p:cViewPr varScale="1">
        <p:scale>
          <a:sx n="85" d="100"/>
          <a:sy n="85" d="100"/>
        </p:scale>
        <p:origin x="3744" y="6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 Id="rId8" Type="http://schemas.openxmlformats.org/officeDocument/2006/relationships/slide" Target="slides/slide3.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0x - Lecture Title</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This module teaches students how to create, test and debug custom web services using Web API 2. Students will learn how to implement a RESTful web service using an API controller as well as how to call this RESTful service from JavaScript code running in the browser. Students will learn how to use attribute routing to create a web service with a custom routing schemes. After discussing API controllers, the module then moves on to cover ODATA controllers and how they can be used to implement the ODATA protocol and to add support for ODATA query options such as filtering, sorting and inline count. Student will learn how to leverage the Visual Studio scaffolding support to quickly create a strongly-typed ODATA controller from an entity model created using Entity Framework. The module concludes with an examination of Cross-Origin Resource Sharing (CORS) and a demonstration of how to add CORS support to web services created with Web API 2 to allow cross-domain calls from client-side JavaScript code running in a browser.</a:t>
            </a:r>
            <a:endParaRPr lang="en-US" dirty="0"/>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812529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746104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728423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a:xfrm>
            <a:off x="3884613" y="0"/>
            <a:ext cx="2971800" cy="457200"/>
          </a:xfrm>
          <a:prstGeom prst="rect">
            <a:avLst/>
          </a:prstGeom>
        </p:spPr>
        <p:txBody>
          <a:bodyPr/>
          <a:lstStyle/>
          <a:p>
            <a:fld id="{E74353ED-ACB2-44BF-A903-985B0AF962B7}" type="datetime1">
              <a:rPr lang="en-US" smtClean="0"/>
              <a:t>10/22/2015</a:t>
            </a:fld>
            <a:endParaRPr lang="en-US" dirty="0"/>
          </a:p>
        </p:txBody>
      </p:sp>
      <p:sp>
        <p:nvSpPr>
          <p:cNvPr id="6" name="Slide Number Placeholder 5"/>
          <p:cNvSpPr>
            <a:spLocks noGrp="1"/>
          </p:cNvSpPr>
          <p:nvPr>
            <p:ph type="sldNum" sz="quarter" idx="12"/>
          </p:nvPr>
        </p:nvSpPr>
        <p:spPr>
          <a:xfrm>
            <a:off x="5909309" y="8685213"/>
            <a:ext cx="947103" cy="457200"/>
          </a:xfrm>
          <a:prstGeom prst="rect">
            <a:avLst/>
          </a:prstGeom>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23396263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5909309" y="8685213"/>
            <a:ext cx="947103" cy="457200"/>
          </a:xfrm>
          <a:prstGeom prst="rect">
            <a:avLst/>
          </a:prstGeom>
        </p:spPr>
        <p:txBody>
          <a:bodyPr/>
          <a:lstStyle/>
          <a:p>
            <a:fld id="{9D9266AB-C3C8-4E89-B71E-C894D62E3781}" type="slidenum">
              <a:rPr lang="en-US" smtClean="0"/>
              <a:t>26</a:t>
            </a:fld>
            <a:endParaRPr lang="en-US"/>
          </a:p>
        </p:txBody>
      </p:sp>
    </p:spTree>
    <p:extLst>
      <p:ext uri="{BB962C8B-B14F-4D97-AF65-F5344CB8AC3E}">
        <p14:creationId xmlns:p14="http://schemas.microsoft.com/office/powerpoint/2010/main" val="8867808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567303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16096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940962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08882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500559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811858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20952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268937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418520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685800"/>
            <a:ext cx="8763000" cy="838200"/>
          </a:xfrm>
        </p:spPr>
        <p:txBody>
          <a:bodyPr anchor="ctr" anchorCtr="0"/>
          <a:lstStyle>
            <a:lvl1pPr algn="l">
              <a:defRPr sz="2800" baseline="0">
                <a:solidFill>
                  <a:srgbClr val="1F100B"/>
                </a:solidFill>
              </a:defRPr>
            </a:lvl1pPr>
          </a:lstStyle>
          <a:p>
            <a:r>
              <a:rPr lang="en-US" dirty="0" smtClean="0"/>
              <a:t>Module Title</a:t>
            </a:r>
            <a:endParaRPr lang="en-US" dirty="0"/>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smtClean="0"/>
              <a:t>Module Subtitle (optional)</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679450" indent="0">
              <a:buFont typeface="Arial" pitchFamily="34" charset="0"/>
              <a:buNone/>
              <a:defRPr b="0">
                <a:latin typeface="Lucida Console" panose="020B0609040504020204" pitchFamily="49" charset="0"/>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smtClean="0"/>
              <a:t>Demo Title</a:t>
            </a:r>
            <a:endParaRPr lang="en-US" dirty="0"/>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6474" t="2554" b="36337"/>
          <a:stretch/>
        </p:blipFill>
        <p:spPr bwMode="auto">
          <a:xfrm>
            <a:off x="-1191" y="-2"/>
            <a:ext cx="5659324" cy="6858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570458" y="561894"/>
            <a:ext cx="8060249" cy="609398"/>
          </a:xfrm>
        </p:spPr>
        <p:txBody>
          <a:bodyPr anchor="b" anchorCtr="0">
            <a:noAutofit/>
          </a:bodyPr>
          <a:lstStyle>
            <a:lvl1pPr>
              <a:defRPr sz="3001">
                <a:gradFill flip="none" rotWithShape="1">
                  <a:gsLst>
                    <a:gs pos="37000">
                      <a:schemeClr val="bg2"/>
                    </a:gs>
                    <a:gs pos="99000">
                      <a:schemeClr val="bg2"/>
                    </a:gs>
                  </a:gsLst>
                  <a:lin ang="5400000" scaled="0"/>
                  <a:tileRect/>
                </a:gradFill>
              </a:defRPr>
            </a:lvl1pPr>
          </a:lstStyle>
          <a:p>
            <a:r>
              <a:rPr lang="en-US" smtClean="0"/>
              <a:t>Click to edit Master title style</a:t>
            </a:r>
            <a:endParaRPr lang="en-US" dirty="0"/>
          </a:p>
        </p:txBody>
      </p:sp>
      <p:sp>
        <p:nvSpPr>
          <p:cNvPr id="8" name="Rectangle 7"/>
          <p:cNvSpPr/>
          <p:nvPr userDrawn="1"/>
        </p:nvSpPr>
        <p:spPr bwMode="gray">
          <a:xfrm flipV="1">
            <a:off x="456129" y="6476999"/>
            <a:ext cx="8231743" cy="45719"/>
          </a:xfrm>
          <a:prstGeom prst="rect">
            <a:avLst/>
          </a:prstGeom>
          <a:solidFill>
            <a:srgbClr val="FFA5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Rectangle 6"/>
          <p:cNvSpPr/>
          <p:nvPr userDrawn="1"/>
        </p:nvSpPr>
        <p:spPr bwMode="gray">
          <a:xfrm>
            <a:off x="0" y="1217029"/>
            <a:ext cx="8687871" cy="45719"/>
          </a:xfrm>
          <a:prstGeom prst="rect">
            <a:avLst/>
          </a:prstGeom>
          <a:solidFill>
            <a:srgbClr val="FFA5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Text Placeholder 4"/>
          <p:cNvSpPr>
            <a:spLocks noGrp="1"/>
          </p:cNvSpPr>
          <p:nvPr>
            <p:ph type="body" sz="quarter" idx="10"/>
          </p:nvPr>
        </p:nvSpPr>
        <p:spPr>
          <a:xfrm>
            <a:off x="570457" y="1524000"/>
            <a:ext cx="8060250" cy="1775871"/>
          </a:xfrm>
        </p:spPr>
        <p:txBody>
          <a:bodyPr/>
          <a:lstStyle>
            <a:lvl1pPr marL="304881" indent="-304881">
              <a:defRPr sz="2101">
                <a:gradFill>
                  <a:gsLst>
                    <a:gs pos="0">
                      <a:schemeClr val="tx1"/>
                    </a:gs>
                    <a:gs pos="86000">
                      <a:schemeClr val="tx1"/>
                    </a:gs>
                  </a:gsLst>
                  <a:lin ang="5400000" scaled="0"/>
                </a:gradFill>
                <a:latin typeface="+mn-lt"/>
              </a:defRPr>
            </a:lvl1pPr>
            <a:lvl2pPr>
              <a:defRPr sz="1800">
                <a:gradFill>
                  <a:gsLst>
                    <a:gs pos="0">
                      <a:schemeClr val="tx1"/>
                    </a:gs>
                    <a:gs pos="86000">
                      <a:schemeClr val="tx1"/>
                    </a:gs>
                  </a:gsLst>
                  <a:lin ang="5400000" scaled="0"/>
                </a:gradFill>
                <a:latin typeface="+mn-lt"/>
              </a:defRPr>
            </a:lvl2pPr>
            <a:lvl3pPr marL="903926" indent="-262007">
              <a:defRPr sz="1500">
                <a:gradFill>
                  <a:gsLst>
                    <a:gs pos="0">
                      <a:schemeClr val="tx1"/>
                    </a:gs>
                    <a:gs pos="86000">
                      <a:schemeClr val="tx1"/>
                    </a:gs>
                  </a:gsLst>
                  <a:lin ang="5400000" scaled="0"/>
                </a:gradFill>
                <a:latin typeface="+mn-lt"/>
              </a:defRPr>
            </a:lvl3pPr>
            <a:lvl4pPr marL="1154024" indent="-209606">
              <a:defRPr sz="1350">
                <a:gradFill>
                  <a:gsLst>
                    <a:gs pos="0">
                      <a:schemeClr val="tx1"/>
                    </a:gs>
                    <a:gs pos="86000">
                      <a:schemeClr val="tx1"/>
                    </a:gs>
                  </a:gsLst>
                  <a:lin ang="5400000" scaled="0"/>
                </a:gradFill>
                <a:latin typeface="+mn-lt"/>
              </a:defRPr>
            </a:lvl4pPr>
            <a:lvl5pPr marL="1416031" indent="-211988">
              <a:defRPr sz="1350">
                <a:gradFill>
                  <a:gsLst>
                    <a:gs pos="0">
                      <a:schemeClr val="tx1"/>
                    </a:gs>
                    <a:gs pos="86000">
                      <a:schemeClr val="tx1"/>
                    </a:gs>
                  </a:gsLst>
                  <a:lin ang="5400000" scaled="0"/>
                </a:gra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95825357"/>
      </p:ext>
    </p:extLst>
  </p:cSld>
  <p:clrMapOvr>
    <a:masterClrMapping/>
  </p:clrMapOvr>
  <p:transition spd="slow">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smtClean="0"/>
              <a:t>Slide Title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8"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 id="2147483661" r:id="rId6"/>
  </p:sldLayoutIdLst>
  <p:timing>
    <p:tnLst>
      <p:par>
        <p:cTn id="1" dur="indefinite" restart="never" nodeType="tmRoot"/>
      </p:par>
    </p:tnLst>
  </p:timing>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WMF"/><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400" dirty="0"/>
              <a:t>Developing Custom Web Services using Web API </a:t>
            </a:r>
            <a:r>
              <a:rPr lang="en-US" sz="2400" dirty="0" smtClean="0"/>
              <a:t>2</a:t>
            </a:r>
            <a:endParaRPr lang="en-US" sz="2400" dirty="0"/>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Calling an API Controller</a:t>
            </a:r>
            <a:endParaRPr lang="en-US" dirty="0"/>
          </a:p>
        </p:txBody>
      </p:sp>
      <p:sp>
        <p:nvSpPr>
          <p:cNvPr id="3" name="Content Placeholder 2"/>
          <p:cNvSpPr>
            <a:spLocks noGrp="1"/>
          </p:cNvSpPr>
          <p:nvPr>
            <p:ph idx="1"/>
          </p:nvPr>
        </p:nvSpPr>
        <p:spPr>
          <a:xfrm>
            <a:off x="381000" y="1447800"/>
            <a:ext cx="8382000" cy="4724400"/>
          </a:xfrm>
        </p:spPr>
        <p:txBody>
          <a:bodyPr>
            <a:normAutofit/>
          </a:bodyPr>
          <a:lstStyle/>
          <a:p>
            <a:pPr>
              <a:buFont typeface="Wingdings" panose="05000000000000000000" pitchFamily="2" charset="2"/>
              <a:buChar char="§"/>
            </a:pPr>
            <a:r>
              <a:rPr lang="en-US" dirty="0" smtClean="0"/>
              <a:t>Add a new MVC5 Controller</a:t>
            </a:r>
          </a:p>
          <a:p>
            <a:pPr lvl="1">
              <a:buFont typeface="Wingdings" panose="05000000000000000000" pitchFamily="2" charset="2"/>
              <a:buChar char="§"/>
            </a:pPr>
            <a:r>
              <a:rPr lang="en-US" dirty="0" smtClean="0"/>
              <a:t>Use existing Index method</a:t>
            </a:r>
          </a:p>
          <a:p>
            <a:pPr lvl="1">
              <a:buFont typeface="Wingdings" panose="05000000000000000000" pitchFamily="2" charset="2"/>
              <a:buChar char="§"/>
            </a:pPr>
            <a:r>
              <a:rPr lang="en-US" dirty="0" smtClean="0"/>
              <a:t>Or add a new method to an existing controller</a:t>
            </a:r>
          </a:p>
          <a:p>
            <a:pPr>
              <a:buFont typeface="Wingdings" panose="05000000000000000000" pitchFamily="2" charset="2"/>
              <a:buChar char="§"/>
            </a:pPr>
            <a:r>
              <a:rPr lang="en-US" dirty="0" smtClean="0"/>
              <a:t>Add a View for the Method</a:t>
            </a:r>
          </a:p>
          <a:p>
            <a:pPr>
              <a:buFont typeface="Wingdings" panose="05000000000000000000" pitchFamily="2" charset="2"/>
              <a:buChar char="§"/>
            </a:pPr>
            <a:r>
              <a:rPr lang="en-US" dirty="0" smtClean="0"/>
              <a:t>Call from Managed </a:t>
            </a:r>
            <a:r>
              <a:rPr lang="en-US" dirty="0"/>
              <a:t>C</a:t>
            </a:r>
            <a:r>
              <a:rPr lang="en-US" dirty="0" smtClean="0"/>
              <a:t>ode</a:t>
            </a:r>
          </a:p>
          <a:p>
            <a:pPr lvl="1">
              <a:buFont typeface="Wingdings" panose="05000000000000000000" pitchFamily="2" charset="2"/>
              <a:buChar char="§"/>
            </a:pPr>
            <a:r>
              <a:rPr lang="en-US" dirty="0" err="1" smtClean="0"/>
              <a:t>HttpWebRequest</a:t>
            </a:r>
            <a:endParaRPr lang="en-US" dirty="0" smtClean="0"/>
          </a:p>
          <a:p>
            <a:pPr>
              <a:buFont typeface="Wingdings" panose="05000000000000000000" pitchFamily="2" charset="2"/>
              <a:buChar char="§"/>
            </a:pPr>
            <a:r>
              <a:rPr lang="en-US" dirty="0" smtClean="0"/>
              <a:t>Call from JavaScript</a:t>
            </a:r>
          </a:p>
          <a:p>
            <a:pPr lvl="1">
              <a:buFont typeface="Wingdings" panose="05000000000000000000" pitchFamily="2" charset="2"/>
              <a:buChar char="§"/>
            </a:pPr>
            <a:r>
              <a:rPr lang="en-US" dirty="0" smtClean="0"/>
              <a:t>jQuery </a:t>
            </a:r>
            <a:r>
              <a:rPr lang="en-US" dirty="0" err="1" smtClean="0"/>
              <a:t>ajax</a:t>
            </a:r>
            <a:endParaRPr lang="en-US" dirty="0"/>
          </a:p>
        </p:txBody>
      </p:sp>
    </p:spTree>
    <p:extLst>
      <p:ext uri="{BB962C8B-B14F-4D97-AF65-F5344CB8AC3E}">
        <p14:creationId xmlns:p14="http://schemas.microsoft.com/office/powerpoint/2010/main" val="12773273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Calling with Managed Code</a:t>
            </a:r>
            <a:endParaRPr lang="en-US" dirty="0"/>
          </a:p>
        </p:txBody>
      </p:sp>
      <p:pic>
        <p:nvPicPr>
          <p:cNvPr id="3" name="Picture 2"/>
          <p:cNvPicPr>
            <a:picLocks noChangeAspect="1"/>
          </p:cNvPicPr>
          <p:nvPr/>
        </p:nvPicPr>
        <p:blipFill>
          <a:blip r:embed="rId2"/>
          <a:stretch>
            <a:fillRect/>
          </a:stretch>
        </p:blipFill>
        <p:spPr>
          <a:xfrm>
            <a:off x="544901" y="1371599"/>
            <a:ext cx="8048747" cy="5029339"/>
          </a:xfrm>
          <a:prstGeom prst="rect">
            <a:avLst/>
          </a:prstGeom>
          <a:ln>
            <a:solidFill>
              <a:schemeClr val="bg1">
                <a:lumMod val="85000"/>
              </a:schemeClr>
            </a:solidFill>
          </a:ln>
        </p:spPr>
      </p:pic>
    </p:spTree>
    <p:extLst>
      <p:ext uri="{BB962C8B-B14F-4D97-AF65-F5344CB8AC3E}">
        <p14:creationId xmlns:p14="http://schemas.microsoft.com/office/powerpoint/2010/main" val="13234113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Calling with JavaScript</a:t>
            </a:r>
            <a:endParaRPr lang="en-US" dirty="0">
              <a:solidFill>
                <a:schemeClr val="bg1"/>
              </a:solidFill>
            </a:endParaRPr>
          </a:p>
        </p:txBody>
      </p:sp>
      <p:pic>
        <p:nvPicPr>
          <p:cNvPr id="4" name="Picture 3"/>
          <p:cNvPicPr>
            <a:picLocks noChangeAspect="1"/>
          </p:cNvPicPr>
          <p:nvPr/>
        </p:nvPicPr>
        <p:blipFill>
          <a:blip r:embed="rId2"/>
          <a:stretch>
            <a:fillRect/>
          </a:stretch>
        </p:blipFill>
        <p:spPr>
          <a:xfrm>
            <a:off x="685800" y="1447800"/>
            <a:ext cx="5715000" cy="4945303"/>
          </a:xfrm>
          <a:prstGeom prst="rect">
            <a:avLst/>
          </a:prstGeom>
          <a:ln>
            <a:solidFill>
              <a:schemeClr val="bg1">
                <a:lumMod val="50000"/>
              </a:schemeClr>
            </a:solidFill>
          </a:ln>
        </p:spPr>
      </p:pic>
    </p:spTree>
    <p:extLst>
      <p:ext uri="{BB962C8B-B14F-4D97-AF65-F5344CB8AC3E}">
        <p14:creationId xmlns:p14="http://schemas.microsoft.com/office/powerpoint/2010/main" val="33957241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Calling API Controllers from MVC Apps</a:t>
            </a:r>
            <a:endParaRPr lang="en-US" dirty="0"/>
          </a:p>
        </p:txBody>
      </p:sp>
    </p:spTree>
    <p:extLst>
      <p:ext uri="{BB962C8B-B14F-4D97-AF65-F5344CB8AC3E}">
        <p14:creationId xmlns:p14="http://schemas.microsoft.com/office/powerpoint/2010/main" val="30761008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Introducing </a:t>
            </a:r>
            <a:r>
              <a:rPr lang="en-US" dirty="0" err="1" smtClean="0"/>
              <a:t>WebAPI</a:t>
            </a:r>
            <a:endParaRPr lang="en-US" dirty="0" smtClean="0"/>
          </a:p>
          <a:p>
            <a:pPr>
              <a:buFont typeface="Wingdings" panose="05000000000000000000" pitchFamily="2" charset="2"/>
              <a:buChar char="ü"/>
            </a:pPr>
            <a:r>
              <a:rPr lang="en-US" dirty="0" smtClean="0"/>
              <a:t>Calling API Controllers from MVC Apps</a:t>
            </a:r>
          </a:p>
          <a:p>
            <a:pPr>
              <a:buFont typeface="Wingdings" panose="05000000000000000000" pitchFamily="2" charset="2"/>
              <a:buChar char="§"/>
            </a:pPr>
            <a:r>
              <a:rPr lang="en-US" dirty="0" smtClean="0"/>
              <a:t>Creating a </a:t>
            </a:r>
            <a:r>
              <a:rPr lang="en-US" dirty="0" err="1" smtClean="0"/>
              <a:t>RESTful</a:t>
            </a:r>
            <a:r>
              <a:rPr lang="en-US" dirty="0" smtClean="0"/>
              <a:t> Service</a:t>
            </a:r>
          </a:p>
          <a:p>
            <a:pPr>
              <a:buFont typeface="Wingdings" panose="05000000000000000000" pitchFamily="2" charset="2"/>
              <a:buChar char="§"/>
            </a:pPr>
            <a:r>
              <a:rPr lang="en-US" dirty="0" smtClean="0"/>
              <a:t>Creating an OData Service</a:t>
            </a:r>
          </a:p>
          <a:p>
            <a:pPr>
              <a:buFont typeface="Wingdings" panose="05000000000000000000" pitchFamily="2" charset="2"/>
              <a:buChar char="§"/>
            </a:pPr>
            <a:r>
              <a:rPr lang="en-US" dirty="0" smtClean="0"/>
              <a:t>Using Cross-Origin Resource Sharing</a:t>
            </a:r>
            <a:endParaRPr lang="en-US" dirty="0"/>
          </a:p>
        </p:txBody>
      </p:sp>
    </p:spTree>
    <p:extLst>
      <p:ext uri="{BB962C8B-B14F-4D97-AF65-F5344CB8AC3E}">
        <p14:creationId xmlns:p14="http://schemas.microsoft.com/office/powerpoint/2010/main" val="41569358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Stand-Alone </a:t>
            </a:r>
            <a:r>
              <a:rPr lang="en-US" dirty="0" err="1" smtClean="0"/>
              <a:t>RESTful</a:t>
            </a:r>
            <a:r>
              <a:rPr lang="en-US" dirty="0" smtClean="0"/>
              <a:t> Service</a:t>
            </a:r>
            <a:endParaRPr lang="en-US" dirty="0"/>
          </a:p>
        </p:txBody>
      </p:sp>
      <p:pic>
        <p:nvPicPr>
          <p:cNvPr id="5" name="Picture 4"/>
          <p:cNvPicPr>
            <a:picLocks noChangeAspect="1"/>
          </p:cNvPicPr>
          <p:nvPr/>
        </p:nvPicPr>
        <p:blipFill>
          <a:blip r:embed="rId3"/>
          <a:stretch>
            <a:fillRect/>
          </a:stretch>
        </p:blipFill>
        <p:spPr>
          <a:xfrm>
            <a:off x="914400" y="1371600"/>
            <a:ext cx="7254869" cy="5014395"/>
          </a:xfrm>
          <a:prstGeom prst="rect">
            <a:avLst/>
          </a:prstGeom>
        </p:spPr>
      </p:pic>
    </p:spTree>
    <p:extLst>
      <p:ext uri="{BB962C8B-B14F-4D97-AF65-F5344CB8AC3E}">
        <p14:creationId xmlns:p14="http://schemas.microsoft.com/office/powerpoint/2010/main" val="31341382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Stand-Alone </a:t>
            </a:r>
            <a:r>
              <a:rPr lang="en-US" dirty="0" err="1" smtClean="0"/>
              <a:t>RESTful</a:t>
            </a:r>
            <a:r>
              <a:rPr lang="en-US" dirty="0" smtClean="0"/>
              <a:t> Service</a:t>
            </a:r>
            <a:endParaRPr lang="en-US" dirty="0"/>
          </a:p>
        </p:txBody>
      </p:sp>
      <p:pic>
        <p:nvPicPr>
          <p:cNvPr id="3" name="Picture 2"/>
          <p:cNvPicPr>
            <a:picLocks noChangeAspect="1"/>
          </p:cNvPicPr>
          <p:nvPr/>
        </p:nvPicPr>
        <p:blipFill>
          <a:blip r:embed="rId3"/>
          <a:stretch>
            <a:fillRect/>
          </a:stretch>
        </p:blipFill>
        <p:spPr>
          <a:xfrm>
            <a:off x="1676400" y="1752600"/>
            <a:ext cx="5852667" cy="4099915"/>
          </a:xfrm>
          <a:prstGeom prst="rect">
            <a:avLst/>
          </a:prstGeom>
        </p:spPr>
      </p:pic>
    </p:spTree>
    <p:extLst>
      <p:ext uri="{BB962C8B-B14F-4D97-AF65-F5344CB8AC3E}">
        <p14:creationId xmlns:p14="http://schemas.microsoft.com/office/powerpoint/2010/main" val="20982846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and Testing a </a:t>
            </a:r>
            <a:r>
              <a:rPr lang="en-US" dirty="0" err="1" smtClean="0"/>
              <a:t>RESTful</a:t>
            </a:r>
            <a:r>
              <a:rPr lang="en-US" dirty="0" smtClean="0"/>
              <a:t> Service</a:t>
            </a:r>
            <a:endParaRPr lang="en-US" dirty="0"/>
          </a:p>
        </p:txBody>
      </p:sp>
    </p:spTree>
    <p:extLst>
      <p:ext uri="{BB962C8B-B14F-4D97-AF65-F5344CB8AC3E}">
        <p14:creationId xmlns:p14="http://schemas.microsoft.com/office/powerpoint/2010/main" val="23740231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Introducing </a:t>
            </a:r>
            <a:r>
              <a:rPr lang="en-US" dirty="0" err="1" smtClean="0"/>
              <a:t>WebAPI</a:t>
            </a:r>
            <a:endParaRPr lang="en-US" dirty="0" smtClean="0"/>
          </a:p>
          <a:p>
            <a:pPr>
              <a:buFont typeface="Wingdings" panose="05000000000000000000" pitchFamily="2" charset="2"/>
              <a:buChar char="ü"/>
            </a:pPr>
            <a:r>
              <a:rPr lang="en-US" dirty="0" smtClean="0"/>
              <a:t>Calling API Controllers from MVC Apps</a:t>
            </a:r>
          </a:p>
          <a:p>
            <a:pPr>
              <a:buFont typeface="Wingdings" panose="05000000000000000000" pitchFamily="2" charset="2"/>
              <a:buChar char="ü"/>
            </a:pPr>
            <a:r>
              <a:rPr lang="en-US" dirty="0" smtClean="0"/>
              <a:t>Creating a </a:t>
            </a:r>
            <a:r>
              <a:rPr lang="en-US" dirty="0" err="1" smtClean="0"/>
              <a:t>RESTful</a:t>
            </a:r>
            <a:r>
              <a:rPr lang="en-US" dirty="0" smtClean="0"/>
              <a:t> Service</a:t>
            </a:r>
          </a:p>
          <a:p>
            <a:pPr>
              <a:buFont typeface="Wingdings" panose="05000000000000000000" pitchFamily="2" charset="2"/>
              <a:buChar char="§"/>
            </a:pPr>
            <a:r>
              <a:rPr lang="en-US" dirty="0" smtClean="0"/>
              <a:t>Creating an OData Service</a:t>
            </a:r>
          </a:p>
          <a:p>
            <a:pPr>
              <a:buFont typeface="Wingdings" panose="05000000000000000000" pitchFamily="2" charset="2"/>
              <a:buChar char="§"/>
            </a:pPr>
            <a:r>
              <a:rPr lang="en-US" dirty="0" smtClean="0"/>
              <a:t>Using Cross-Origin Resource Sharing</a:t>
            </a:r>
            <a:endParaRPr lang="en-US" dirty="0"/>
          </a:p>
        </p:txBody>
      </p:sp>
    </p:spTree>
    <p:extLst>
      <p:ext uri="{BB962C8B-B14F-4D97-AF65-F5344CB8AC3E}">
        <p14:creationId xmlns:p14="http://schemas.microsoft.com/office/powerpoint/2010/main" val="24583475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OData Query Options</a:t>
            </a:r>
            <a:endParaRPr lang="en-US" dirty="0"/>
          </a:p>
        </p:txBody>
      </p:sp>
      <p:sp>
        <p:nvSpPr>
          <p:cNvPr id="3" name="Content Placeholder 2"/>
          <p:cNvSpPr>
            <a:spLocks noGrp="1"/>
          </p:cNvSpPr>
          <p:nvPr>
            <p:ph idx="4294967295"/>
          </p:nvPr>
        </p:nvSpPr>
        <p:spPr>
          <a:xfrm>
            <a:off x="381000" y="1447800"/>
            <a:ext cx="7885581" cy="3263041"/>
          </a:xfrm>
          <a:prstGeom prst="rect">
            <a:avLst/>
          </a:prstGeom>
        </p:spPr>
        <p:txBody>
          <a:bodyPr/>
          <a:lstStyle/>
          <a:p>
            <a:r>
              <a:rPr lang="en-US" dirty="0" smtClean="0"/>
              <a:t>$select</a:t>
            </a:r>
          </a:p>
          <a:p>
            <a:r>
              <a:rPr lang="en-US" dirty="0" smtClean="0"/>
              <a:t>$filter</a:t>
            </a:r>
          </a:p>
          <a:p>
            <a:r>
              <a:rPr lang="en-US" dirty="0" smtClean="0"/>
              <a:t>$</a:t>
            </a:r>
            <a:r>
              <a:rPr lang="en-US" dirty="0" err="1" smtClean="0"/>
              <a:t>orderby</a:t>
            </a:r>
            <a:endParaRPr lang="en-US" dirty="0" smtClean="0"/>
          </a:p>
          <a:p>
            <a:r>
              <a:rPr lang="en-US" dirty="0" smtClean="0"/>
              <a:t>$top</a:t>
            </a:r>
          </a:p>
          <a:p>
            <a:r>
              <a:rPr lang="en-US" dirty="0" smtClean="0"/>
              <a:t>$skip</a:t>
            </a:r>
          </a:p>
          <a:p>
            <a:r>
              <a:rPr lang="en-US" dirty="0" smtClean="0"/>
              <a:t>$expand</a:t>
            </a:r>
            <a:endParaRPr lang="en-US" dirty="0"/>
          </a:p>
        </p:txBody>
      </p:sp>
    </p:spTree>
    <p:extLst>
      <p:ext uri="{BB962C8B-B14F-4D97-AF65-F5344CB8AC3E}">
        <p14:creationId xmlns:p14="http://schemas.microsoft.com/office/powerpoint/2010/main" val="66519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dirty="0" smtClean="0"/>
              <a:t>Understanding </a:t>
            </a:r>
            <a:r>
              <a:rPr lang="en-US" dirty="0"/>
              <a:t>API Controllers and Call Routing</a:t>
            </a:r>
          </a:p>
          <a:p>
            <a:pPr>
              <a:buFont typeface="Wingdings" panose="05000000000000000000" pitchFamily="2" charset="2"/>
              <a:buChar char="§"/>
            </a:pPr>
            <a:r>
              <a:rPr lang="en-US" dirty="0" smtClean="0"/>
              <a:t>Creating RESTful </a:t>
            </a:r>
            <a:r>
              <a:rPr lang="en-US" dirty="0"/>
              <a:t>Web </a:t>
            </a:r>
            <a:r>
              <a:rPr lang="en-US" dirty="0" smtClean="0"/>
              <a:t>Services</a:t>
            </a:r>
          </a:p>
          <a:p>
            <a:pPr>
              <a:buFont typeface="Wingdings" panose="05000000000000000000" pitchFamily="2" charset="2"/>
              <a:buChar char="§"/>
            </a:pPr>
            <a:r>
              <a:rPr lang="en-US" dirty="0" smtClean="0"/>
              <a:t>Custom </a:t>
            </a:r>
            <a:r>
              <a:rPr lang="en-US" dirty="0"/>
              <a:t>Routing </a:t>
            </a:r>
            <a:r>
              <a:rPr lang="en-US" dirty="0" smtClean="0"/>
              <a:t>Schemes and Attribute </a:t>
            </a:r>
            <a:r>
              <a:rPr lang="en-US" dirty="0"/>
              <a:t>Routing</a:t>
            </a:r>
          </a:p>
          <a:p>
            <a:pPr>
              <a:buFont typeface="Wingdings" panose="05000000000000000000" pitchFamily="2" charset="2"/>
              <a:buChar char="§"/>
            </a:pPr>
            <a:r>
              <a:rPr lang="en-US" dirty="0" smtClean="0"/>
              <a:t>Developing OData </a:t>
            </a:r>
            <a:r>
              <a:rPr lang="en-US" dirty="0"/>
              <a:t>Controller</a:t>
            </a:r>
          </a:p>
          <a:p>
            <a:pPr>
              <a:buFont typeface="Wingdings" panose="05000000000000000000" pitchFamily="2" charset="2"/>
              <a:buChar char="§"/>
            </a:pPr>
            <a:r>
              <a:rPr lang="en-US" dirty="0" smtClean="0"/>
              <a:t>Cross-Origin </a:t>
            </a:r>
            <a:r>
              <a:rPr lang="en-US" dirty="0"/>
              <a:t>Resource Sharing (CORS)</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18141284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Controllers</a:t>
            </a:r>
            <a:endParaRPr lang="en-US" dirty="0"/>
          </a:p>
        </p:txBody>
      </p:sp>
      <p:sp>
        <p:nvSpPr>
          <p:cNvPr id="3" name="Content Placeholder 2"/>
          <p:cNvSpPr>
            <a:spLocks noGrp="1"/>
          </p:cNvSpPr>
          <p:nvPr>
            <p:ph idx="4294967295"/>
          </p:nvPr>
        </p:nvSpPr>
        <p:spPr>
          <a:xfrm>
            <a:off x="304800" y="1371600"/>
            <a:ext cx="7885581" cy="2973759"/>
          </a:xfrm>
          <a:prstGeom prst="rect">
            <a:avLst/>
          </a:prstGeom>
        </p:spPr>
        <p:txBody>
          <a:bodyPr/>
          <a:lstStyle/>
          <a:p>
            <a:r>
              <a:rPr lang="en-US" dirty="0" smtClean="0"/>
              <a:t>Controllers inherit from </a:t>
            </a:r>
            <a:r>
              <a:rPr lang="en-US" dirty="0" err="1" smtClean="0">
                <a:latin typeface="Consolas" panose="020B0609020204030204" pitchFamily="49" charset="0"/>
                <a:cs typeface="Consolas" panose="020B0609020204030204" pitchFamily="49" charset="0"/>
              </a:rPr>
              <a:t>ODataController</a:t>
            </a:r>
            <a:endParaRPr lang="en-US" dirty="0" smtClean="0">
              <a:latin typeface="Consolas" panose="020B0609020204030204" pitchFamily="49" charset="0"/>
              <a:cs typeface="Consolas" panose="020B0609020204030204" pitchFamily="49" charset="0"/>
            </a:endParaRPr>
          </a:p>
          <a:p>
            <a:pPr marL="0" indent="0">
              <a:buNone/>
            </a:pPr>
            <a:endParaRPr lang="en-US" dirty="0" smtClean="0"/>
          </a:p>
          <a:p>
            <a:r>
              <a:rPr lang="en-US" dirty="0" smtClean="0"/>
              <a:t>Methods are mapped to HTTP verbs just like </a:t>
            </a:r>
            <a:r>
              <a:rPr lang="en-US" sz="1800" dirty="0" err="1">
                <a:solidFill>
                  <a:srgbClr val="00B0F0"/>
                </a:solidFill>
                <a:latin typeface="Consolas" panose="020B0609020204030204" pitchFamily="49" charset="0"/>
                <a:cs typeface="Consolas" panose="020B0609020204030204" pitchFamily="49" charset="0"/>
              </a:rPr>
              <a:t>ApiController</a:t>
            </a:r>
            <a:endParaRPr lang="en-US" sz="1800" dirty="0">
              <a:solidFill>
                <a:srgbClr val="00B0F0"/>
              </a:solidFill>
              <a:latin typeface="Consolas" panose="020B0609020204030204" pitchFamily="49" charset="0"/>
              <a:cs typeface="Consolas" panose="020B0609020204030204" pitchFamily="49" charset="0"/>
            </a:endParaRPr>
          </a:p>
          <a:p>
            <a:r>
              <a:rPr lang="en-US" dirty="0"/>
              <a:t>Content Negotiation is automatic</a:t>
            </a:r>
          </a:p>
          <a:p>
            <a:r>
              <a:rPr lang="en-US" sz="1800" dirty="0" err="1">
                <a:solidFill>
                  <a:srgbClr val="00B0F0"/>
                </a:solidFill>
                <a:latin typeface="Consolas" panose="020B0609020204030204" pitchFamily="49" charset="0"/>
                <a:cs typeface="Consolas" panose="020B0609020204030204" pitchFamily="49" charset="0"/>
              </a:rPr>
              <a:t>IQueryable</a:t>
            </a:r>
            <a:r>
              <a:rPr lang="en-US" dirty="0" smtClean="0"/>
              <a:t> generated by default</a:t>
            </a:r>
            <a:endParaRPr lang="en-US" dirty="0"/>
          </a:p>
          <a:p>
            <a:endParaRPr lang="en-US" dirty="0"/>
          </a:p>
        </p:txBody>
      </p:sp>
      <p:sp>
        <p:nvSpPr>
          <p:cNvPr id="6" name="TextBox 5"/>
          <p:cNvSpPr txBox="1"/>
          <p:nvPr/>
        </p:nvSpPr>
        <p:spPr>
          <a:xfrm>
            <a:off x="685800" y="1905000"/>
            <a:ext cx="6311343" cy="363946"/>
          </a:xfrm>
          <a:prstGeom prst="rect">
            <a:avLst/>
          </a:prstGeom>
          <a:noFill/>
        </p:spPr>
        <p:txBody>
          <a:bodyPr wrap="none" rtlCol="0">
            <a:spAutoFit/>
          </a:bodyPr>
          <a:lstStyle/>
          <a:p>
            <a:r>
              <a:rPr lang="en-US" sz="1765" dirty="0">
                <a:solidFill>
                  <a:srgbClr val="0070C0"/>
                </a:solidFill>
                <a:latin typeface="Consolas" panose="020B0609020204030204" pitchFamily="49" charset="0"/>
                <a:cs typeface="Consolas" panose="020B0609020204030204" pitchFamily="49" charset="0"/>
              </a:rPr>
              <a:t>public class</a:t>
            </a:r>
            <a:r>
              <a:rPr lang="en-US" sz="1765" dirty="0">
                <a:latin typeface="Consolas" panose="020B0609020204030204" pitchFamily="49" charset="0"/>
                <a:cs typeface="Consolas" panose="020B0609020204030204" pitchFamily="49" charset="0"/>
              </a:rPr>
              <a:t> </a:t>
            </a:r>
            <a:r>
              <a:rPr lang="en-US" sz="1765" dirty="0" err="1">
                <a:solidFill>
                  <a:srgbClr val="00B0F0"/>
                </a:solidFill>
                <a:latin typeface="Consolas" panose="020B0609020204030204" pitchFamily="49" charset="0"/>
                <a:cs typeface="Consolas" panose="020B0609020204030204" pitchFamily="49" charset="0"/>
              </a:rPr>
              <a:t>ContactsController</a:t>
            </a:r>
            <a:r>
              <a:rPr lang="en-US" sz="1765" dirty="0">
                <a:latin typeface="Consolas" panose="020B0609020204030204" pitchFamily="49" charset="0"/>
                <a:cs typeface="Consolas" panose="020B0609020204030204" pitchFamily="49" charset="0"/>
              </a:rPr>
              <a:t> : </a:t>
            </a:r>
            <a:r>
              <a:rPr lang="en-US" sz="1765" dirty="0" err="1">
                <a:solidFill>
                  <a:srgbClr val="00B0F0"/>
                </a:solidFill>
                <a:latin typeface="Consolas" panose="020B0609020204030204" pitchFamily="49" charset="0"/>
                <a:cs typeface="Consolas" panose="020B0609020204030204" pitchFamily="49" charset="0"/>
              </a:rPr>
              <a:t>ODataController</a:t>
            </a:r>
            <a:endParaRPr lang="en-US" sz="1765" dirty="0">
              <a:solidFill>
                <a:srgbClr val="00B0F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3776486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a:t>
            </a:r>
            <a:endParaRPr lang="en-US" dirty="0"/>
          </a:p>
        </p:txBody>
      </p:sp>
      <p:sp>
        <p:nvSpPr>
          <p:cNvPr id="3" name="Content Placeholder 2"/>
          <p:cNvSpPr>
            <a:spLocks noGrp="1"/>
          </p:cNvSpPr>
          <p:nvPr>
            <p:ph idx="4294967295"/>
          </p:nvPr>
        </p:nvSpPr>
        <p:spPr>
          <a:xfrm>
            <a:off x="304800" y="1371600"/>
            <a:ext cx="7885581" cy="3263041"/>
          </a:xfrm>
          <a:prstGeom prst="rect">
            <a:avLst/>
          </a:prstGeom>
        </p:spPr>
        <p:txBody>
          <a:bodyPr>
            <a:normAutofit lnSpcReduction="10000"/>
          </a:bodyPr>
          <a:lstStyle/>
          <a:p>
            <a:r>
              <a:rPr lang="en-US" dirty="0" smtClean="0"/>
              <a:t>Routes are controlled through maps</a:t>
            </a:r>
          </a:p>
          <a:p>
            <a:endParaRPr lang="en-US" dirty="0"/>
          </a:p>
          <a:p>
            <a:endParaRPr lang="en-US" dirty="0" smtClean="0"/>
          </a:p>
          <a:p>
            <a:r>
              <a:rPr lang="en-US" dirty="0" smtClean="0"/>
              <a:t>Router makes decisions if information is missing</a:t>
            </a:r>
          </a:p>
          <a:p>
            <a:r>
              <a:rPr lang="en-US" dirty="0"/>
              <a:t>By default methods are mapped to HTTP verbs</a:t>
            </a:r>
            <a:endParaRPr lang="en-US" dirty="0" smtClean="0"/>
          </a:p>
          <a:p>
            <a:endParaRPr lang="en-US" dirty="0"/>
          </a:p>
        </p:txBody>
      </p:sp>
      <p:sp>
        <p:nvSpPr>
          <p:cNvPr id="4" name="TextBox 3"/>
          <p:cNvSpPr txBox="1"/>
          <p:nvPr/>
        </p:nvSpPr>
        <p:spPr>
          <a:xfrm>
            <a:off x="609600" y="1828800"/>
            <a:ext cx="6994222" cy="923330"/>
          </a:xfrm>
          <a:prstGeom prst="rect">
            <a:avLst/>
          </a:prstGeom>
          <a:noFill/>
        </p:spPr>
        <p:txBody>
          <a:bodyPr wrap="none" rtlCol="0">
            <a:spAutoFit/>
          </a:bodyPr>
          <a:lstStyle/>
          <a:p>
            <a:r>
              <a:rPr lang="en-US" sz="1350" dirty="0" err="1">
                <a:solidFill>
                  <a:srgbClr val="00B0F0"/>
                </a:solidFill>
                <a:latin typeface="Consolas" panose="020B0609020204030204" pitchFamily="49" charset="0"/>
                <a:cs typeface="Consolas" panose="020B0609020204030204" pitchFamily="49" charset="0"/>
              </a:rPr>
              <a:t>ODataConventionModelBuilder</a:t>
            </a:r>
            <a:r>
              <a:rPr lang="en-US" sz="1350" dirty="0">
                <a:latin typeface="Consolas" panose="020B0609020204030204" pitchFamily="49" charset="0"/>
                <a:cs typeface="Consolas" panose="020B0609020204030204" pitchFamily="49" charset="0"/>
              </a:rPr>
              <a:t> builder = new </a:t>
            </a:r>
            <a:r>
              <a:rPr lang="en-US" sz="1350" dirty="0" err="1">
                <a:solidFill>
                  <a:srgbClr val="00B0F0"/>
                </a:solidFill>
                <a:latin typeface="Consolas" panose="020B0609020204030204" pitchFamily="49" charset="0"/>
                <a:cs typeface="Consolas" panose="020B0609020204030204" pitchFamily="49" charset="0"/>
              </a:rPr>
              <a:t>ODataConventionModelBuilder</a:t>
            </a:r>
            <a:r>
              <a:rPr lang="en-US" sz="1350" dirty="0">
                <a:latin typeface="Consolas" panose="020B0609020204030204" pitchFamily="49" charset="0"/>
                <a:cs typeface="Consolas" panose="020B0609020204030204" pitchFamily="49" charset="0"/>
              </a:rPr>
              <a:t>();</a:t>
            </a:r>
          </a:p>
          <a:p>
            <a:r>
              <a:rPr lang="en-US" sz="1350" dirty="0" err="1">
                <a:latin typeface="Consolas" panose="020B0609020204030204" pitchFamily="49" charset="0"/>
                <a:cs typeface="Consolas" panose="020B0609020204030204" pitchFamily="49" charset="0"/>
              </a:rPr>
              <a:t>builder.EntitySet</a:t>
            </a:r>
            <a:r>
              <a:rPr lang="en-US" sz="1350" dirty="0">
                <a:latin typeface="Consolas" panose="020B0609020204030204" pitchFamily="49" charset="0"/>
                <a:cs typeface="Consolas" panose="020B0609020204030204" pitchFamily="49" charset="0"/>
              </a:rPr>
              <a:t>&lt;</a:t>
            </a:r>
            <a:r>
              <a:rPr lang="en-US" sz="1350" dirty="0">
                <a:solidFill>
                  <a:srgbClr val="00B0F0"/>
                </a:solidFill>
                <a:latin typeface="Consolas" panose="020B0609020204030204" pitchFamily="49" charset="0"/>
                <a:cs typeface="Consolas" panose="020B0609020204030204" pitchFamily="49" charset="0"/>
              </a:rPr>
              <a:t>Contact</a:t>
            </a:r>
            <a:r>
              <a:rPr lang="en-US" sz="1350" dirty="0">
                <a:latin typeface="Consolas" panose="020B0609020204030204" pitchFamily="49" charset="0"/>
                <a:cs typeface="Consolas" panose="020B0609020204030204" pitchFamily="49" charset="0"/>
              </a:rPr>
              <a:t>&gt;(</a:t>
            </a:r>
            <a:r>
              <a:rPr lang="en-US" sz="1350" dirty="0">
                <a:solidFill>
                  <a:srgbClr val="FF0000"/>
                </a:solidFill>
                <a:latin typeface="Consolas" panose="020B0609020204030204" pitchFamily="49" charset="0"/>
                <a:cs typeface="Consolas" panose="020B0609020204030204" pitchFamily="49" charset="0"/>
              </a:rPr>
              <a:t>"Contacts"</a:t>
            </a:r>
            <a:r>
              <a:rPr lang="en-US" sz="1350" dirty="0">
                <a:latin typeface="Consolas" panose="020B0609020204030204" pitchFamily="49" charset="0"/>
                <a:cs typeface="Consolas" panose="020B0609020204030204" pitchFamily="49" charset="0"/>
              </a:rPr>
              <a:t>);</a:t>
            </a:r>
          </a:p>
          <a:p>
            <a:r>
              <a:rPr lang="en-US" sz="1350" dirty="0" err="1">
                <a:latin typeface="Consolas" panose="020B0609020204030204" pitchFamily="49" charset="0"/>
                <a:cs typeface="Consolas" panose="020B0609020204030204" pitchFamily="49" charset="0"/>
              </a:rPr>
              <a:t>builder.EntitySet</a:t>
            </a:r>
            <a:r>
              <a:rPr lang="en-US" sz="1350" dirty="0">
                <a:latin typeface="Consolas" panose="020B0609020204030204" pitchFamily="49" charset="0"/>
                <a:cs typeface="Consolas" panose="020B0609020204030204" pitchFamily="49" charset="0"/>
              </a:rPr>
              <a:t>&lt;</a:t>
            </a:r>
            <a:r>
              <a:rPr lang="en-US" sz="1350" dirty="0">
                <a:solidFill>
                  <a:srgbClr val="00B0F0"/>
                </a:solidFill>
                <a:latin typeface="Consolas" panose="020B0609020204030204" pitchFamily="49" charset="0"/>
                <a:cs typeface="Consolas" panose="020B0609020204030204" pitchFamily="49" charset="0"/>
              </a:rPr>
              <a:t>Company</a:t>
            </a:r>
            <a:r>
              <a:rPr lang="en-US" sz="1350" dirty="0">
                <a:latin typeface="Consolas" panose="020B0609020204030204" pitchFamily="49" charset="0"/>
                <a:cs typeface="Consolas" panose="020B0609020204030204" pitchFamily="49" charset="0"/>
              </a:rPr>
              <a:t>&gt;(</a:t>
            </a:r>
            <a:r>
              <a:rPr lang="en-US" sz="1350" dirty="0">
                <a:solidFill>
                  <a:srgbClr val="FF0000"/>
                </a:solidFill>
                <a:latin typeface="Consolas" panose="020B0609020204030204" pitchFamily="49" charset="0"/>
                <a:cs typeface="Consolas" panose="020B0609020204030204" pitchFamily="49" charset="0"/>
              </a:rPr>
              <a:t>"Companies"</a:t>
            </a:r>
            <a:r>
              <a:rPr lang="en-US" sz="1350" dirty="0">
                <a:latin typeface="Consolas" panose="020B0609020204030204" pitchFamily="49" charset="0"/>
                <a:cs typeface="Consolas" panose="020B0609020204030204" pitchFamily="49" charset="0"/>
              </a:rPr>
              <a:t>);</a:t>
            </a:r>
          </a:p>
          <a:p>
            <a:r>
              <a:rPr lang="en-US" sz="1350" dirty="0" err="1">
                <a:latin typeface="Consolas" panose="020B0609020204030204" pitchFamily="49" charset="0"/>
                <a:cs typeface="Consolas" panose="020B0609020204030204" pitchFamily="49" charset="0"/>
              </a:rPr>
              <a:t>config.Routes.MapODataRoute</a:t>
            </a:r>
            <a:r>
              <a:rPr lang="en-US" sz="1350" dirty="0">
                <a:latin typeface="Consolas" panose="020B0609020204030204" pitchFamily="49" charset="0"/>
                <a:cs typeface="Consolas" panose="020B0609020204030204" pitchFamily="49" charset="0"/>
              </a:rPr>
              <a:t>(</a:t>
            </a:r>
            <a:r>
              <a:rPr lang="en-US" sz="1350" dirty="0">
                <a:solidFill>
                  <a:srgbClr val="FF0000"/>
                </a:solidFill>
                <a:latin typeface="Consolas" panose="020B0609020204030204" pitchFamily="49" charset="0"/>
                <a:cs typeface="Consolas" panose="020B0609020204030204" pitchFamily="49" charset="0"/>
              </a:rPr>
              <a:t>"</a:t>
            </a:r>
            <a:r>
              <a:rPr lang="en-US" sz="1350" dirty="0" err="1">
                <a:solidFill>
                  <a:srgbClr val="FF0000"/>
                </a:solidFill>
                <a:latin typeface="Consolas" panose="020B0609020204030204" pitchFamily="49" charset="0"/>
                <a:cs typeface="Consolas" panose="020B0609020204030204" pitchFamily="49" charset="0"/>
              </a:rPr>
              <a:t>odata</a:t>
            </a:r>
            <a:r>
              <a:rPr lang="en-US" sz="1350" dirty="0">
                <a:solidFill>
                  <a:srgbClr val="FF0000"/>
                </a:solidFill>
                <a:latin typeface="Consolas" panose="020B0609020204030204" pitchFamily="49" charset="0"/>
                <a:cs typeface="Consolas" panose="020B0609020204030204" pitchFamily="49" charset="0"/>
              </a:rPr>
              <a:t>"</a:t>
            </a:r>
            <a:r>
              <a:rPr lang="en-US" sz="1350" dirty="0">
                <a:latin typeface="Consolas" panose="020B0609020204030204" pitchFamily="49" charset="0"/>
                <a:cs typeface="Consolas" panose="020B0609020204030204" pitchFamily="49" charset="0"/>
              </a:rPr>
              <a:t>, </a:t>
            </a:r>
            <a:r>
              <a:rPr lang="en-US" sz="1350" dirty="0">
                <a:solidFill>
                  <a:srgbClr val="FF0000"/>
                </a:solidFill>
                <a:latin typeface="Consolas" panose="020B0609020204030204" pitchFamily="49" charset="0"/>
                <a:cs typeface="Consolas" panose="020B0609020204030204" pitchFamily="49" charset="0"/>
              </a:rPr>
              <a:t>"</a:t>
            </a:r>
            <a:r>
              <a:rPr lang="en-US" sz="1350" dirty="0" err="1">
                <a:solidFill>
                  <a:srgbClr val="FF0000"/>
                </a:solidFill>
                <a:latin typeface="Consolas" panose="020B0609020204030204" pitchFamily="49" charset="0"/>
                <a:cs typeface="Consolas" panose="020B0609020204030204" pitchFamily="49" charset="0"/>
              </a:rPr>
              <a:t>odata</a:t>
            </a:r>
            <a:r>
              <a:rPr lang="en-US" sz="1350" dirty="0">
                <a:solidFill>
                  <a:srgbClr val="FF0000"/>
                </a:solidFill>
                <a:latin typeface="Consolas" panose="020B0609020204030204" pitchFamily="49" charset="0"/>
                <a:cs typeface="Consolas" panose="020B0609020204030204" pitchFamily="49" charset="0"/>
              </a:rPr>
              <a:t>"</a:t>
            </a:r>
            <a:r>
              <a:rPr lang="en-US" sz="1350" dirty="0">
                <a:latin typeface="Consolas" panose="020B0609020204030204" pitchFamily="49" charset="0"/>
                <a:cs typeface="Consolas" panose="020B0609020204030204" pitchFamily="49" charset="0"/>
              </a:rPr>
              <a:t>, </a:t>
            </a:r>
            <a:r>
              <a:rPr lang="en-US" sz="1350" dirty="0" err="1">
                <a:latin typeface="Consolas" panose="020B0609020204030204" pitchFamily="49" charset="0"/>
                <a:cs typeface="Consolas" panose="020B0609020204030204" pitchFamily="49" charset="0"/>
              </a:rPr>
              <a:t>builder.GetEdmModel</a:t>
            </a:r>
            <a:r>
              <a:rPr lang="en-US" sz="135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6326587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an OData Controller</a:t>
            </a:r>
            <a:endParaRPr lang="en-US" dirty="0"/>
          </a:p>
        </p:txBody>
      </p:sp>
      <p:pic>
        <p:nvPicPr>
          <p:cNvPr id="4" name="Picture 3"/>
          <p:cNvPicPr>
            <a:picLocks noChangeAspect="1"/>
          </p:cNvPicPr>
          <p:nvPr/>
        </p:nvPicPr>
        <p:blipFill>
          <a:blip r:embed="rId3"/>
          <a:stretch>
            <a:fillRect/>
          </a:stretch>
        </p:blipFill>
        <p:spPr>
          <a:xfrm>
            <a:off x="1066800" y="1371600"/>
            <a:ext cx="7277731" cy="5029636"/>
          </a:xfrm>
          <a:prstGeom prst="rect">
            <a:avLst/>
          </a:prstGeom>
        </p:spPr>
      </p:pic>
    </p:spTree>
    <p:extLst>
      <p:ext uri="{BB962C8B-B14F-4D97-AF65-F5344CB8AC3E}">
        <p14:creationId xmlns:p14="http://schemas.microsoft.com/office/powerpoint/2010/main" val="41636353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and Testing an OData Service</a:t>
            </a:r>
            <a:endParaRPr lang="en-US" dirty="0"/>
          </a:p>
        </p:txBody>
      </p:sp>
    </p:spTree>
    <p:extLst>
      <p:ext uri="{BB962C8B-B14F-4D97-AF65-F5344CB8AC3E}">
        <p14:creationId xmlns:p14="http://schemas.microsoft.com/office/powerpoint/2010/main" val="14756059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Introducing </a:t>
            </a:r>
            <a:r>
              <a:rPr lang="en-US" dirty="0" err="1" smtClean="0"/>
              <a:t>WebAPI</a:t>
            </a:r>
            <a:endParaRPr lang="en-US" dirty="0" smtClean="0"/>
          </a:p>
          <a:p>
            <a:pPr>
              <a:buFont typeface="Wingdings" panose="05000000000000000000" pitchFamily="2" charset="2"/>
              <a:buChar char="ü"/>
            </a:pPr>
            <a:r>
              <a:rPr lang="en-US" dirty="0" smtClean="0"/>
              <a:t>Calling API Controllers from MVC Apps</a:t>
            </a:r>
          </a:p>
          <a:p>
            <a:pPr>
              <a:buFont typeface="Wingdings" panose="05000000000000000000" pitchFamily="2" charset="2"/>
              <a:buChar char="ü"/>
            </a:pPr>
            <a:r>
              <a:rPr lang="en-US" dirty="0" smtClean="0"/>
              <a:t>Creating a </a:t>
            </a:r>
            <a:r>
              <a:rPr lang="en-US" dirty="0" err="1" smtClean="0"/>
              <a:t>RESTful</a:t>
            </a:r>
            <a:r>
              <a:rPr lang="en-US" dirty="0" smtClean="0"/>
              <a:t> Service</a:t>
            </a:r>
          </a:p>
          <a:p>
            <a:pPr>
              <a:buFont typeface="Wingdings" panose="05000000000000000000" pitchFamily="2" charset="2"/>
              <a:buChar char="ü"/>
            </a:pPr>
            <a:r>
              <a:rPr lang="en-US" dirty="0" smtClean="0"/>
              <a:t>Creating an OData Service</a:t>
            </a:r>
          </a:p>
          <a:p>
            <a:pPr>
              <a:buFont typeface="Wingdings" panose="05000000000000000000" pitchFamily="2" charset="2"/>
              <a:buChar char="§"/>
            </a:pPr>
            <a:r>
              <a:rPr lang="en-US" dirty="0" smtClean="0"/>
              <a:t>Using Cross-Origin Resource Sharing</a:t>
            </a:r>
            <a:endParaRPr lang="en-US" dirty="0"/>
          </a:p>
        </p:txBody>
      </p:sp>
    </p:spTree>
    <p:extLst>
      <p:ext uri="{BB962C8B-B14F-4D97-AF65-F5344CB8AC3E}">
        <p14:creationId xmlns:p14="http://schemas.microsoft.com/office/powerpoint/2010/main" val="25629237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Cross-Origin Resource Sharing</a:t>
            </a:r>
            <a:endParaRPr lang="en-US" dirty="0"/>
          </a:p>
        </p:txBody>
      </p:sp>
      <p:sp>
        <p:nvSpPr>
          <p:cNvPr id="3" name="Content Placeholder 2"/>
          <p:cNvSpPr>
            <a:spLocks noGrp="1"/>
          </p:cNvSpPr>
          <p:nvPr>
            <p:ph idx="4294967295"/>
          </p:nvPr>
        </p:nvSpPr>
        <p:spPr>
          <a:xfrm>
            <a:off x="426035" y="1371600"/>
            <a:ext cx="7885581" cy="5029200"/>
          </a:xfrm>
          <a:prstGeom prst="rect">
            <a:avLst/>
          </a:prstGeom>
        </p:spPr>
        <p:txBody>
          <a:bodyPr>
            <a:normAutofit fontScale="92500" lnSpcReduction="10000"/>
          </a:bodyPr>
          <a:lstStyle/>
          <a:p>
            <a:r>
              <a:rPr lang="en-US" dirty="0" smtClean="0"/>
              <a:t>Allows JavaScript to make a call across domains</a:t>
            </a:r>
          </a:p>
          <a:p>
            <a:r>
              <a:rPr lang="en-US" dirty="0" smtClean="0"/>
              <a:t>Superior to JSONP, which only supports GET</a:t>
            </a:r>
          </a:p>
          <a:p>
            <a:r>
              <a:rPr lang="en-US" dirty="0" smtClean="0"/>
              <a:t>Supported in current versions of all major browsers</a:t>
            </a:r>
          </a:p>
          <a:p>
            <a:r>
              <a:rPr lang="en-US" dirty="0" smtClean="0"/>
              <a:t>Browser and resource exchange headers</a:t>
            </a:r>
          </a:p>
          <a:p>
            <a:pPr lvl="1"/>
            <a:r>
              <a:rPr lang="en-US" dirty="0" smtClean="0"/>
              <a:t>Origin header from browser contains origin requesting</a:t>
            </a:r>
          </a:p>
          <a:p>
            <a:pPr lvl="1"/>
            <a:r>
              <a:rPr lang="en-US" dirty="0" smtClean="0"/>
              <a:t>Access-Control-Allow-Origin header returned from resource if call is allowed</a:t>
            </a:r>
          </a:p>
          <a:p>
            <a:r>
              <a:rPr lang="en-US" dirty="0" smtClean="0"/>
              <a:t>Enabling in WebAPI2</a:t>
            </a:r>
          </a:p>
          <a:p>
            <a:pPr lvl="1"/>
            <a:r>
              <a:rPr lang="en-US" dirty="0" smtClean="0"/>
              <a:t>Install Microsoft ASP.NET WebAPI2 CORS </a:t>
            </a:r>
            <a:r>
              <a:rPr lang="en-US" dirty="0" err="1" smtClean="0"/>
              <a:t>NuGet</a:t>
            </a:r>
            <a:r>
              <a:rPr lang="en-US" dirty="0" smtClean="0"/>
              <a:t> Package</a:t>
            </a:r>
          </a:p>
          <a:p>
            <a:pPr lvl="1"/>
            <a:r>
              <a:rPr lang="en-US" dirty="0" smtClean="0"/>
              <a:t>Enable CORS in </a:t>
            </a:r>
            <a:r>
              <a:rPr lang="en-US" dirty="0" err="1" smtClean="0"/>
              <a:t>WebApiConfig</a:t>
            </a:r>
            <a:endParaRPr lang="en-US" dirty="0" smtClean="0"/>
          </a:p>
          <a:p>
            <a:pPr lvl="1"/>
            <a:r>
              <a:rPr lang="en-US" dirty="0" smtClean="0"/>
              <a:t>Use </a:t>
            </a:r>
            <a:r>
              <a:rPr lang="en-US" sz="1500" dirty="0">
                <a:latin typeface="Consolas" panose="020B0609020204030204" pitchFamily="49" charset="0"/>
                <a:cs typeface="Consolas" panose="020B0609020204030204" pitchFamily="49" charset="0"/>
              </a:rPr>
              <a:t>[</a:t>
            </a:r>
            <a:r>
              <a:rPr lang="en-US" sz="1500" dirty="0" err="1">
                <a:solidFill>
                  <a:srgbClr val="00B0F0"/>
                </a:solidFill>
                <a:latin typeface="Consolas" panose="020B0609020204030204" pitchFamily="49" charset="0"/>
                <a:cs typeface="Consolas" panose="020B0609020204030204" pitchFamily="49" charset="0"/>
              </a:rPr>
              <a:t>EnableCors</a:t>
            </a:r>
            <a:r>
              <a:rPr lang="en-US" sz="1500" dirty="0">
                <a:latin typeface="Consolas" panose="020B0609020204030204" pitchFamily="49" charset="0"/>
                <a:cs typeface="Consolas" panose="020B0609020204030204" pitchFamily="49" charset="0"/>
              </a:rPr>
              <a:t>] </a:t>
            </a:r>
            <a:r>
              <a:rPr lang="en-US" dirty="0" smtClean="0"/>
              <a:t>attribute in controllers</a:t>
            </a:r>
            <a:endParaRPr lang="en-US" dirty="0"/>
          </a:p>
        </p:txBody>
      </p:sp>
    </p:spTree>
    <p:extLst>
      <p:ext uri="{BB962C8B-B14F-4D97-AF65-F5344CB8AC3E}">
        <p14:creationId xmlns:p14="http://schemas.microsoft.com/office/powerpoint/2010/main" val="27400639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Considerations</a:t>
            </a:r>
            <a:endParaRPr lang="en-US" dirty="0"/>
          </a:p>
        </p:txBody>
      </p:sp>
      <p:sp>
        <p:nvSpPr>
          <p:cNvPr id="3" name="Content Placeholder 2"/>
          <p:cNvSpPr>
            <a:spLocks noGrp="1"/>
          </p:cNvSpPr>
          <p:nvPr>
            <p:ph idx="4294967295"/>
          </p:nvPr>
        </p:nvSpPr>
        <p:spPr>
          <a:xfrm>
            <a:off x="370009" y="1371600"/>
            <a:ext cx="7885581" cy="1600200"/>
          </a:xfrm>
          <a:prstGeom prst="rect">
            <a:avLst/>
          </a:prstGeom>
        </p:spPr>
        <p:txBody>
          <a:bodyPr>
            <a:normAutofit/>
          </a:bodyPr>
          <a:lstStyle/>
          <a:p>
            <a:r>
              <a:rPr lang="en-US" dirty="0" smtClean="0"/>
              <a:t>Secure Sockets Layer – always!</a:t>
            </a:r>
          </a:p>
          <a:p>
            <a:r>
              <a:rPr lang="en-US" dirty="0" smtClean="0"/>
              <a:t>Always validate calling domain</a:t>
            </a:r>
          </a:p>
          <a:p>
            <a:pPr lvl="1"/>
            <a:r>
              <a:rPr lang="en-US" dirty="0" smtClean="0"/>
              <a:t>Allowing all domains can open network to attack</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4876800"/>
            <a:ext cx="1066800" cy="10668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51490" y="4648200"/>
            <a:ext cx="1066800" cy="106680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30738" y="3581400"/>
            <a:ext cx="2971800" cy="2971800"/>
          </a:xfrm>
          <a:prstGeom prst="rect">
            <a:avLst/>
          </a:prstGeom>
          <a:ln>
            <a:noFill/>
          </a:ln>
          <a:effectLst/>
          <a:scene3d>
            <a:camera prst="orthographicFront">
              <a:rot lat="0" lon="0" rev="0"/>
            </a:camera>
            <a:lightRig rig="chilly" dir="t">
              <a:rot lat="0" lon="0" rev="18480000"/>
            </a:lightRig>
          </a:scene3d>
          <a:sp3d prstMaterial="clear">
            <a:bevelT h="63500"/>
          </a:sp3d>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22562" y="3267670"/>
            <a:ext cx="838200" cy="838200"/>
          </a:xfrm>
          <a:prstGeom prst="rect">
            <a:avLst/>
          </a:prstGeom>
        </p:spPr>
      </p:pic>
      <p:sp>
        <p:nvSpPr>
          <p:cNvPr id="9" name="TextBox 8"/>
          <p:cNvSpPr txBox="1"/>
          <p:nvPr/>
        </p:nvSpPr>
        <p:spPr>
          <a:xfrm>
            <a:off x="2279890" y="3208419"/>
            <a:ext cx="1371600" cy="923330"/>
          </a:xfrm>
          <a:prstGeom prst="rect">
            <a:avLst/>
          </a:prstGeom>
          <a:noFill/>
        </p:spPr>
        <p:txBody>
          <a:bodyPr wrap="square" rtlCol="0">
            <a:spAutoFit/>
          </a:bodyPr>
          <a:lstStyle/>
          <a:p>
            <a:r>
              <a:rPr lang="en-US" dirty="0" smtClean="0"/>
              <a:t>Service not validating domains</a:t>
            </a:r>
          </a:p>
        </p:txBody>
      </p:sp>
      <p:pic>
        <p:nvPicPr>
          <p:cNvPr id="10" name="Picture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086600" y="5029200"/>
            <a:ext cx="409437" cy="457200"/>
          </a:xfrm>
          <a:prstGeom prst="rect">
            <a:avLst/>
          </a:prstGeom>
        </p:spPr>
      </p:pic>
      <p:pic>
        <p:nvPicPr>
          <p:cNvPr id="11" name="Picture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683906" y="5155721"/>
            <a:ext cx="409437" cy="457200"/>
          </a:xfrm>
          <a:prstGeom prst="rect">
            <a:avLst/>
          </a:prstGeom>
        </p:spPr>
      </p:pic>
      <p:sp>
        <p:nvSpPr>
          <p:cNvPr id="12" name="TextBox 11"/>
          <p:cNvSpPr txBox="1"/>
          <p:nvPr/>
        </p:nvSpPr>
        <p:spPr>
          <a:xfrm>
            <a:off x="7502466" y="4745095"/>
            <a:ext cx="1371600" cy="923330"/>
          </a:xfrm>
          <a:prstGeom prst="rect">
            <a:avLst/>
          </a:prstGeom>
          <a:noFill/>
        </p:spPr>
        <p:txBody>
          <a:bodyPr wrap="square" rtlCol="0">
            <a:spAutoFit/>
          </a:bodyPr>
          <a:lstStyle/>
          <a:p>
            <a:r>
              <a:rPr lang="en-US" dirty="0" smtClean="0"/>
              <a:t>Page with malicious script</a:t>
            </a:r>
          </a:p>
        </p:txBody>
      </p:sp>
      <p:sp>
        <p:nvSpPr>
          <p:cNvPr id="13" name="Left Arrow 12"/>
          <p:cNvSpPr/>
          <p:nvPr/>
        </p:nvSpPr>
        <p:spPr>
          <a:xfrm>
            <a:off x="4312799" y="5257800"/>
            <a:ext cx="2773801"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Left Arrow 13"/>
          <p:cNvSpPr/>
          <p:nvPr/>
        </p:nvSpPr>
        <p:spPr>
          <a:xfrm>
            <a:off x="2057400" y="5257800"/>
            <a:ext cx="1562125"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Up Arrow 14"/>
          <p:cNvSpPr/>
          <p:nvPr/>
        </p:nvSpPr>
        <p:spPr>
          <a:xfrm>
            <a:off x="1828800" y="4105870"/>
            <a:ext cx="112862" cy="92333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2031106" y="4560429"/>
            <a:ext cx="1579793" cy="646331"/>
          </a:xfrm>
          <a:prstGeom prst="rect">
            <a:avLst/>
          </a:prstGeom>
          <a:noFill/>
        </p:spPr>
        <p:txBody>
          <a:bodyPr wrap="square" rtlCol="0">
            <a:spAutoFit/>
          </a:bodyPr>
          <a:lstStyle/>
          <a:p>
            <a:r>
              <a:rPr lang="en-US" dirty="0" smtClean="0"/>
              <a:t>Script gains access</a:t>
            </a:r>
          </a:p>
        </p:txBody>
      </p:sp>
    </p:spTree>
    <p:extLst>
      <p:ext uri="{BB962C8B-B14F-4D97-AF65-F5344CB8AC3E}">
        <p14:creationId xmlns:p14="http://schemas.microsoft.com/office/powerpoint/2010/main" val="162870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Cross-Origin Resource Sharing</a:t>
            </a:r>
            <a:endParaRPr lang="en-US" dirty="0"/>
          </a:p>
        </p:txBody>
      </p:sp>
    </p:spTree>
    <p:extLst>
      <p:ext uri="{BB962C8B-B14F-4D97-AF65-F5344CB8AC3E}">
        <p14:creationId xmlns:p14="http://schemas.microsoft.com/office/powerpoint/2010/main" val="19203800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Introducing </a:t>
            </a:r>
            <a:r>
              <a:rPr lang="en-US" dirty="0" err="1" smtClean="0"/>
              <a:t>WebAPI</a:t>
            </a:r>
            <a:endParaRPr lang="en-US" dirty="0" smtClean="0"/>
          </a:p>
          <a:p>
            <a:pPr>
              <a:buFont typeface="Wingdings" panose="05000000000000000000" pitchFamily="2" charset="2"/>
              <a:buChar char="ü"/>
            </a:pPr>
            <a:r>
              <a:rPr lang="en-US" dirty="0" smtClean="0"/>
              <a:t>Calling </a:t>
            </a:r>
            <a:r>
              <a:rPr lang="en-US" dirty="0"/>
              <a:t>API Controllers from MVC Apps</a:t>
            </a:r>
          </a:p>
          <a:p>
            <a:pPr>
              <a:buFont typeface="Wingdings" panose="05000000000000000000" pitchFamily="2" charset="2"/>
              <a:buChar char="ü"/>
            </a:pPr>
            <a:r>
              <a:rPr lang="en-US" dirty="0"/>
              <a:t>Creating a </a:t>
            </a:r>
            <a:r>
              <a:rPr lang="en-US" dirty="0" err="1"/>
              <a:t>RESTful</a:t>
            </a:r>
            <a:r>
              <a:rPr lang="en-US" dirty="0"/>
              <a:t> Service</a:t>
            </a:r>
          </a:p>
          <a:p>
            <a:pPr>
              <a:buFont typeface="Wingdings" panose="05000000000000000000" pitchFamily="2" charset="2"/>
              <a:buChar char="ü"/>
            </a:pPr>
            <a:r>
              <a:rPr lang="en-US" dirty="0"/>
              <a:t>Creating an OData Service</a:t>
            </a:r>
          </a:p>
          <a:p>
            <a:pPr>
              <a:buFont typeface="Wingdings" panose="05000000000000000000" pitchFamily="2" charset="2"/>
              <a:buChar char="ü"/>
            </a:pPr>
            <a:r>
              <a:rPr lang="en-US" dirty="0"/>
              <a:t>Using Cross-Origin Resource Sharing</a:t>
            </a:r>
          </a:p>
        </p:txBody>
      </p:sp>
    </p:spTree>
    <p:extLst>
      <p:ext uri="{BB962C8B-B14F-4D97-AF65-F5344CB8AC3E}">
        <p14:creationId xmlns:p14="http://schemas.microsoft.com/office/powerpoint/2010/main" val="15710688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Status Codes</a:t>
            </a:r>
            <a:endParaRPr lang="en-US" dirty="0"/>
          </a:p>
        </p:txBody>
      </p:sp>
      <p:sp>
        <p:nvSpPr>
          <p:cNvPr id="3" name="Content Placeholder 2"/>
          <p:cNvSpPr>
            <a:spLocks noGrp="1"/>
          </p:cNvSpPr>
          <p:nvPr>
            <p:ph idx="1"/>
          </p:nvPr>
        </p:nvSpPr>
        <p:spPr>
          <a:prstGeom prst="rect">
            <a:avLst/>
          </a:prstGeom>
        </p:spPr>
        <p:txBody>
          <a:bodyPr>
            <a:normAutofit/>
          </a:bodyPr>
          <a:lstStyle/>
          <a:p>
            <a:r>
              <a:rPr lang="en-US" sz="2400" dirty="0" smtClean="0"/>
              <a:t>200: OK</a:t>
            </a:r>
            <a:endParaRPr lang="en-US" sz="2400" dirty="0" smtClean="0"/>
          </a:p>
          <a:p>
            <a:r>
              <a:rPr lang="en-US" sz="2400" dirty="0" smtClean="0"/>
              <a:t>201: Created </a:t>
            </a:r>
            <a:r>
              <a:rPr lang="en-US" sz="2400" smtClean="0"/>
              <a:t>– </a:t>
            </a:r>
            <a:r>
              <a:rPr lang="en-US" sz="2400" smtClean="0"/>
              <a:t>returned after </a:t>
            </a:r>
            <a:r>
              <a:rPr lang="en-US" sz="2400" dirty="0" smtClean="0"/>
              <a:t>POST</a:t>
            </a:r>
            <a:endParaRPr lang="en-US" sz="2400" dirty="0" smtClean="0"/>
          </a:p>
          <a:p>
            <a:r>
              <a:rPr lang="en-US" sz="2400" dirty="0" smtClean="0"/>
              <a:t>204: No </a:t>
            </a:r>
            <a:r>
              <a:rPr lang="en-US" sz="2400" dirty="0" smtClean="0"/>
              <a:t>Content (i.e. successful DELETE) </a:t>
            </a:r>
          </a:p>
          <a:p>
            <a:r>
              <a:rPr lang="en-US" sz="2400" dirty="0" smtClean="0"/>
              <a:t>400: Bad </a:t>
            </a:r>
            <a:r>
              <a:rPr lang="en-US" sz="2400" dirty="0" smtClean="0"/>
              <a:t>Request (validation error, missing </a:t>
            </a:r>
            <a:r>
              <a:rPr lang="en-US" sz="2400" dirty="0" smtClean="0"/>
              <a:t>parameters)</a:t>
            </a:r>
            <a:endParaRPr lang="en-US" sz="2400" dirty="0" smtClean="0"/>
          </a:p>
          <a:p>
            <a:r>
              <a:rPr lang="en-US" sz="2400" dirty="0" smtClean="0"/>
              <a:t>401: Unauthorized</a:t>
            </a:r>
            <a:endParaRPr lang="en-US" sz="2400" dirty="0" smtClean="0"/>
          </a:p>
          <a:p>
            <a:r>
              <a:rPr lang="en-US" sz="2400" dirty="0" smtClean="0"/>
              <a:t>403: Forbidden</a:t>
            </a:r>
            <a:endParaRPr lang="en-US" sz="2400" dirty="0" smtClean="0"/>
          </a:p>
          <a:p>
            <a:r>
              <a:rPr lang="en-US" sz="2400" dirty="0" smtClean="0"/>
              <a:t>404: Not </a:t>
            </a:r>
            <a:r>
              <a:rPr lang="en-US" sz="2400" dirty="0" smtClean="0"/>
              <a:t>Found </a:t>
            </a:r>
          </a:p>
          <a:p>
            <a:endParaRPr lang="en-US" sz="2400" dirty="0" smtClean="0"/>
          </a:p>
          <a:p>
            <a:endParaRPr lang="en-US" sz="2400" dirty="0" smtClean="0"/>
          </a:p>
        </p:txBody>
      </p:sp>
    </p:spTree>
    <p:extLst>
      <p:ext uri="{BB962C8B-B14F-4D97-AF65-F5344CB8AC3E}">
        <p14:creationId xmlns:p14="http://schemas.microsoft.com/office/powerpoint/2010/main" val="18652258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a:t>
            </a:r>
            <a:r>
              <a:rPr lang="en-US" dirty="0" err="1" smtClean="0"/>
              <a:t>WebAPI</a:t>
            </a:r>
            <a:endParaRPr lang="en-US" dirty="0"/>
          </a:p>
        </p:txBody>
      </p:sp>
      <p:sp>
        <p:nvSpPr>
          <p:cNvPr id="3" name="Content Placeholder 2"/>
          <p:cNvSpPr>
            <a:spLocks noGrp="1"/>
          </p:cNvSpPr>
          <p:nvPr>
            <p:ph idx="4294967295"/>
          </p:nvPr>
        </p:nvSpPr>
        <p:spPr>
          <a:xfrm>
            <a:off x="381000" y="1524000"/>
            <a:ext cx="7885581" cy="4876800"/>
          </a:xfrm>
          <a:prstGeom prst="rect">
            <a:avLst/>
          </a:prstGeom>
        </p:spPr>
        <p:txBody>
          <a:bodyPr>
            <a:normAutofit lnSpcReduction="10000"/>
          </a:bodyPr>
          <a:lstStyle/>
          <a:p>
            <a:r>
              <a:rPr lang="en-US" sz="2400" dirty="0" smtClean="0"/>
              <a:t>Framework and tooling for building </a:t>
            </a:r>
            <a:r>
              <a:rPr lang="en-US" sz="2400" dirty="0" err="1" smtClean="0"/>
              <a:t>RESTful</a:t>
            </a:r>
            <a:r>
              <a:rPr lang="en-US" sz="2400" dirty="0" smtClean="0"/>
              <a:t> services</a:t>
            </a:r>
          </a:p>
          <a:p>
            <a:pPr>
              <a:lnSpc>
                <a:spcPct val="160000"/>
              </a:lnSpc>
            </a:pPr>
            <a:r>
              <a:rPr lang="en-US" sz="2400" dirty="0" smtClean="0"/>
              <a:t>Part of ASP.NET MVC</a:t>
            </a:r>
          </a:p>
          <a:p>
            <a:pPr lvl="1"/>
            <a:r>
              <a:rPr lang="en-US" sz="2000" dirty="0" smtClean="0"/>
              <a:t>Uses Controller and Routing paradigm</a:t>
            </a:r>
          </a:p>
          <a:p>
            <a:pPr>
              <a:lnSpc>
                <a:spcPct val="160000"/>
              </a:lnSpc>
            </a:pPr>
            <a:r>
              <a:rPr lang="en-US" sz="2400" dirty="0" smtClean="0"/>
              <a:t>Tooling, wizards, scaffolding</a:t>
            </a:r>
          </a:p>
          <a:p>
            <a:pPr lvl="1"/>
            <a:r>
              <a:rPr lang="en-US" sz="2000" dirty="0" smtClean="0"/>
              <a:t>Simplified creation of REST and OData services</a:t>
            </a:r>
          </a:p>
          <a:p>
            <a:pPr lvl="1"/>
            <a:r>
              <a:rPr lang="en-US" sz="2000" dirty="0" smtClean="0"/>
              <a:t>Simplified use of Entity Framework to wrap database operations </a:t>
            </a:r>
          </a:p>
          <a:p>
            <a:pPr>
              <a:lnSpc>
                <a:spcPct val="160000"/>
              </a:lnSpc>
            </a:pPr>
            <a:r>
              <a:rPr lang="en-US" sz="2400" dirty="0"/>
              <a:t>Can be a stand-alone service or part of an </a:t>
            </a:r>
            <a:r>
              <a:rPr lang="en-US" sz="2400" dirty="0" smtClean="0"/>
              <a:t>app</a:t>
            </a:r>
          </a:p>
          <a:p>
            <a:pPr lvl="1"/>
            <a:r>
              <a:rPr lang="en-US" sz="2000" dirty="0" smtClean="0"/>
              <a:t>When added to an app, you perform additional manual modifications to </a:t>
            </a:r>
            <a:r>
              <a:rPr lang="en-US" sz="2000" dirty="0" err="1" smtClean="0"/>
              <a:t>Global.asax</a:t>
            </a:r>
            <a:endParaRPr lang="en-US" sz="2000" dirty="0"/>
          </a:p>
        </p:txBody>
      </p:sp>
    </p:spTree>
    <p:extLst>
      <p:ext uri="{BB962C8B-B14F-4D97-AF65-F5344CB8AC3E}">
        <p14:creationId xmlns:p14="http://schemas.microsoft.com/office/powerpoint/2010/main" val="1174239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Controllers</a:t>
            </a:r>
            <a:endParaRPr lang="en-US" dirty="0"/>
          </a:p>
        </p:txBody>
      </p:sp>
      <p:sp>
        <p:nvSpPr>
          <p:cNvPr id="3" name="Content Placeholder 2"/>
          <p:cNvSpPr>
            <a:spLocks noGrp="1"/>
          </p:cNvSpPr>
          <p:nvPr>
            <p:ph idx="4294967295"/>
          </p:nvPr>
        </p:nvSpPr>
        <p:spPr>
          <a:xfrm>
            <a:off x="381000" y="1524827"/>
            <a:ext cx="7885581" cy="1350141"/>
          </a:xfrm>
          <a:prstGeom prst="rect">
            <a:avLst/>
          </a:prstGeom>
        </p:spPr>
        <p:txBody>
          <a:bodyPr>
            <a:normAutofit fontScale="92500" lnSpcReduction="10000"/>
          </a:bodyPr>
          <a:lstStyle/>
          <a:p>
            <a:r>
              <a:rPr lang="en-US" dirty="0" smtClean="0"/>
              <a:t>Controllers inherit from </a:t>
            </a:r>
            <a:r>
              <a:rPr lang="en-US" sz="1800" dirty="0" err="1">
                <a:latin typeface="Consolas" panose="020B0609020204030204" pitchFamily="49" charset="0"/>
                <a:cs typeface="Consolas" panose="020B0609020204030204" pitchFamily="49" charset="0"/>
              </a:rPr>
              <a:t>ApiController</a:t>
            </a:r>
            <a:endParaRPr lang="en-US" sz="1800" dirty="0">
              <a:latin typeface="Consolas" panose="020B0609020204030204" pitchFamily="49" charset="0"/>
              <a:cs typeface="Consolas" panose="020B0609020204030204" pitchFamily="49" charset="0"/>
            </a:endParaRPr>
          </a:p>
          <a:p>
            <a:pPr marL="0" indent="0">
              <a:buNone/>
            </a:pPr>
            <a:endParaRPr lang="en-US" dirty="0" smtClean="0"/>
          </a:p>
          <a:p>
            <a:r>
              <a:rPr lang="en-US" dirty="0" smtClean="0"/>
              <a:t>By default methods are mapped to HTTP verbs</a:t>
            </a:r>
            <a:endParaRPr lang="en-US" dirty="0"/>
          </a:p>
        </p:txBody>
      </p:sp>
      <p:sp>
        <p:nvSpPr>
          <p:cNvPr id="5" name="TextBox 4"/>
          <p:cNvSpPr txBox="1"/>
          <p:nvPr/>
        </p:nvSpPr>
        <p:spPr>
          <a:xfrm>
            <a:off x="844036" y="3048000"/>
            <a:ext cx="4818948" cy="1962076"/>
          </a:xfrm>
          <a:prstGeom prst="rect">
            <a:avLst/>
          </a:prstGeom>
          <a:noFill/>
        </p:spPr>
        <p:txBody>
          <a:bodyPr wrap="none" rtlCol="0">
            <a:spAutoFit/>
          </a:bodyPr>
          <a:lstStyle/>
          <a:p>
            <a:r>
              <a:rPr lang="en-US" sz="1350" dirty="0">
                <a:solidFill>
                  <a:srgbClr val="0070C0"/>
                </a:solidFill>
                <a:latin typeface="Consolas" panose="020B0609020204030204" pitchFamily="49" charset="0"/>
                <a:cs typeface="Consolas" panose="020B0609020204030204" pitchFamily="49" charset="0"/>
              </a:rPr>
              <a:t>public</a:t>
            </a:r>
            <a:r>
              <a:rPr lang="en-US" sz="1350" dirty="0">
                <a:latin typeface="Consolas" panose="020B0609020204030204" pitchFamily="49" charset="0"/>
                <a:cs typeface="Consolas" panose="020B0609020204030204" pitchFamily="49" charset="0"/>
              </a:rPr>
              <a:t> </a:t>
            </a:r>
            <a:r>
              <a:rPr lang="en-US" sz="1350" dirty="0" err="1">
                <a:solidFill>
                  <a:srgbClr val="00B0F0"/>
                </a:solidFill>
                <a:latin typeface="Consolas" panose="020B0609020204030204" pitchFamily="49" charset="0"/>
                <a:cs typeface="Consolas" panose="020B0609020204030204" pitchFamily="49" charset="0"/>
              </a:rPr>
              <a:t>IEnumerable</a:t>
            </a:r>
            <a:r>
              <a:rPr lang="en-US" sz="1350" dirty="0">
                <a:latin typeface="Consolas" panose="020B0609020204030204" pitchFamily="49" charset="0"/>
                <a:cs typeface="Consolas" panose="020B0609020204030204" pitchFamily="49" charset="0"/>
              </a:rPr>
              <a:t>&lt;</a:t>
            </a:r>
            <a:r>
              <a:rPr lang="en-US" sz="1350" dirty="0">
                <a:solidFill>
                  <a:srgbClr val="00B0F0"/>
                </a:solidFill>
                <a:latin typeface="Consolas" panose="020B0609020204030204" pitchFamily="49" charset="0"/>
                <a:cs typeface="Consolas" panose="020B0609020204030204" pitchFamily="49" charset="0"/>
              </a:rPr>
              <a:t>string</a:t>
            </a:r>
            <a:r>
              <a:rPr lang="en-US" sz="1350" dirty="0">
                <a:latin typeface="Consolas" panose="020B0609020204030204" pitchFamily="49" charset="0"/>
                <a:cs typeface="Consolas" panose="020B0609020204030204" pitchFamily="49" charset="0"/>
              </a:rPr>
              <a:t>&gt; Get() {}</a:t>
            </a:r>
          </a:p>
          <a:p>
            <a:endParaRPr lang="en-US" sz="1350" dirty="0">
              <a:latin typeface="Consolas" panose="020B0609020204030204" pitchFamily="49" charset="0"/>
              <a:cs typeface="Consolas" panose="020B0609020204030204" pitchFamily="49" charset="0"/>
            </a:endParaRPr>
          </a:p>
          <a:p>
            <a:r>
              <a:rPr lang="en-US" sz="1350" dirty="0">
                <a:solidFill>
                  <a:srgbClr val="0070C0"/>
                </a:solidFill>
                <a:latin typeface="Consolas" panose="020B0609020204030204" pitchFamily="49" charset="0"/>
                <a:cs typeface="Consolas" panose="020B0609020204030204" pitchFamily="49" charset="0"/>
              </a:rPr>
              <a:t>public</a:t>
            </a:r>
            <a:r>
              <a:rPr lang="en-US" sz="1350" dirty="0">
                <a:latin typeface="Consolas" panose="020B0609020204030204" pitchFamily="49" charset="0"/>
                <a:cs typeface="Consolas" panose="020B0609020204030204" pitchFamily="49" charset="0"/>
              </a:rPr>
              <a:t> </a:t>
            </a:r>
            <a:r>
              <a:rPr lang="en-US" sz="1350" dirty="0">
                <a:solidFill>
                  <a:srgbClr val="00B0F0"/>
                </a:solidFill>
                <a:latin typeface="Consolas" panose="020B0609020204030204" pitchFamily="49" charset="0"/>
                <a:cs typeface="Consolas" panose="020B0609020204030204" pitchFamily="49" charset="0"/>
              </a:rPr>
              <a:t>string</a:t>
            </a:r>
            <a:r>
              <a:rPr lang="en-US" sz="1350" dirty="0">
                <a:latin typeface="Consolas" panose="020B0609020204030204" pitchFamily="49" charset="0"/>
                <a:cs typeface="Consolas" panose="020B0609020204030204" pitchFamily="49" charset="0"/>
              </a:rPr>
              <a:t> Get(</a:t>
            </a:r>
            <a:r>
              <a:rPr lang="en-US" sz="1350" dirty="0" err="1">
                <a:solidFill>
                  <a:srgbClr val="00B0F0"/>
                </a:solidFill>
                <a:latin typeface="Consolas" panose="020B0609020204030204" pitchFamily="49" charset="0"/>
                <a:cs typeface="Consolas" panose="020B0609020204030204" pitchFamily="49" charset="0"/>
              </a:rPr>
              <a:t>int</a:t>
            </a:r>
            <a:r>
              <a:rPr lang="en-US" sz="1350" dirty="0">
                <a:latin typeface="Consolas" panose="020B0609020204030204" pitchFamily="49" charset="0"/>
                <a:cs typeface="Consolas" panose="020B0609020204030204" pitchFamily="49" charset="0"/>
              </a:rPr>
              <a:t> id) {}</a:t>
            </a:r>
          </a:p>
          <a:p>
            <a:endParaRPr lang="en-US" sz="1350" dirty="0">
              <a:latin typeface="Consolas" panose="020B0609020204030204" pitchFamily="49" charset="0"/>
              <a:cs typeface="Consolas" panose="020B0609020204030204" pitchFamily="49" charset="0"/>
            </a:endParaRPr>
          </a:p>
          <a:p>
            <a:r>
              <a:rPr lang="en-US" sz="1350" dirty="0">
                <a:solidFill>
                  <a:srgbClr val="0070C0"/>
                </a:solidFill>
                <a:latin typeface="Consolas" panose="020B0609020204030204" pitchFamily="49" charset="0"/>
                <a:cs typeface="Consolas" panose="020B0609020204030204" pitchFamily="49" charset="0"/>
              </a:rPr>
              <a:t>public</a:t>
            </a:r>
            <a:r>
              <a:rPr lang="en-US" sz="1350" dirty="0">
                <a:latin typeface="Consolas" panose="020B0609020204030204" pitchFamily="49" charset="0"/>
                <a:cs typeface="Consolas" panose="020B0609020204030204" pitchFamily="49" charset="0"/>
              </a:rPr>
              <a:t> </a:t>
            </a:r>
            <a:r>
              <a:rPr lang="en-US" sz="1350" dirty="0">
                <a:solidFill>
                  <a:srgbClr val="0070C0"/>
                </a:solidFill>
                <a:latin typeface="Consolas" panose="020B0609020204030204" pitchFamily="49" charset="0"/>
                <a:cs typeface="Consolas" panose="020B0609020204030204" pitchFamily="49" charset="0"/>
              </a:rPr>
              <a:t>void</a:t>
            </a:r>
            <a:r>
              <a:rPr lang="en-US" sz="1350" dirty="0">
                <a:latin typeface="Consolas" panose="020B0609020204030204" pitchFamily="49" charset="0"/>
                <a:cs typeface="Consolas" panose="020B0609020204030204" pitchFamily="49" charset="0"/>
              </a:rPr>
              <a:t> Post([</a:t>
            </a:r>
            <a:r>
              <a:rPr lang="en-US" sz="1350" dirty="0" err="1">
                <a:solidFill>
                  <a:srgbClr val="00B0F0"/>
                </a:solidFill>
                <a:latin typeface="Consolas" panose="020B0609020204030204" pitchFamily="49" charset="0"/>
                <a:cs typeface="Consolas" panose="020B0609020204030204" pitchFamily="49" charset="0"/>
              </a:rPr>
              <a:t>FromBody</a:t>
            </a:r>
            <a:r>
              <a:rPr lang="en-US" sz="1350" dirty="0">
                <a:latin typeface="Consolas" panose="020B0609020204030204" pitchFamily="49" charset="0"/>
                <a:cs typeface="Consolas" panose="020B0609020204030204" pitchFamily="49" charset="0"/>
              </a:rPr>
              <a:t>]</a:t>
            </a:r>
            <a:r>
              <a:rPr lang="en-US" sz="1350" dirty="0">
                <a:solidFill>
                  <a:srgbClr val="00B0F0"/>
                </a:solidFill>
                <a:latin typeface="Consolas" panose="020B0609020204030204" pitchFamily="49" charset="0"/>
                <a:cs typeface="Consolas" panose="020B0609020204030204" pitchFamily="49" charset="0"/>
              </a:rPr>
              <a:t>string</a:t>
            </a:r>
            <a:r>
              <a:rPr lang="en-US" sz="1350" dirty="0">
                <a:latin typeface="Consolas" panose="020B0609020204030204" pitchFamily="49" charset="0"/>
                <a:cs typeface="Consolas" panose="020B0609020204030204" pitchFamily="49" charset="0"/>
              </a:rPr>
              <a:t> value){}</a:t>
            </a:r>
          </a:p>
          <a:p>
            <a:endParaRPr lang="en-US" sz="1350" dirty="0">
              <a:latin typeface="Consolas" panose="020B0609020204030204" pitchFamily="49" charset="0"/>
              <a:cs typeface="Consolas" panose="020B0609020204030204" pitchFamily="49" charset="0"/>
            </a:endParaRPr>
          </a:p>
          <a:p>
            <a:r>
              <a:rPr lang="en-US" sz="1350" dirty="0">
                <a:solidFill>
                  <a:srgbClr val="0070C0"/>
                </a:solidFill>
                <a:latin typeface="Consolas" panose="020B0609020204030204" pitchFamily="49" charset="0"/>
                <a:cs typeface="Consolas" panose="020B0609020204030204" pitchFamily="49" charset="0"/>
              </a:rPr>
              <a:t>public</a:t>
            </a:r>
            <a:r>
              <a:rPr lang="en-US" sz="1350" dirty="0">
                <a:latin typeface="Consolas" panose="020B0609020204030204" pitchFamily="49" charset="0"/>
                <a:cs typeface="Consolas" panose="020B0609020204030204" pitchFamily="49" charset="0"/>
              </a:rPr>
              <a:t> </a:t>
            </a:r>
            <a:r>
              <a:rPr lang="en-US" sz="1350" dirty="0">
                <a:solidFill>
                  <a:srgbClr val="0070C0"/>
                </a:solidFill>
                <a:latin typeface="Consolas" panose="020B0609020204030204" pitchFamily="49" charset="0"/>
                <a:cs typeface="Consolas" panose="020B0609020204030204" pitchFamily="49" charset="0"/>
              </a:rPr>
              <a:t>void</a:t>
            </a:r>
            <a:r>
              <a:rPr lang="en-US" sz="1350" dirty="0">
                <a:latin typeface="Consolas" panose="020B0609020204030204" pitchFamily="49" charset="0"/>
                <a:cs typeface="Consolas" panose="020B0609020204030204" pitchFamily="49" charset="0"/>
              </a:rPr>
              <a:t> Put(</a:t>
            </a:r>
            <a:r>
              <a:rPr lang="en-US" sz="1350" dirty="0" err="1">
                <a:solidFill>
                  <a:srgbClr val="00B0F0"/>
                </a:solidFill>
                <a:latin typeface="Consolas" panose="020B0609020204030204" pitchFamily="49" charset="0"/>
                <a:cs typeface="Consolas" panose="020B0609020204030204" pitchFamily="49" charset="0"/>
              </a:rPr>
              <a:t>int</a:t>
            </a:r>
            <a:r>
              <a:rPr lang="en-US" sz="1350" dirty="0">
                <a:latin typeface="Consolas" panose="020B0609020204030204" pitchFamily="49" charset="0"/>
                <a:cs typeface="Consolas" panose="020B0609020204030204" pitchFamily="49" charset="0"/>
              </a:rPr>
              <a:t> id, [</a:t>
            </a:r>
            <a:r>
              <a:rPr lang="en-US" sz="1350" dirty="0" err="1">
                <a:solidFill>
                  <a:srgbClr val="00B0F0"/>
                </a:solidFill>
                <a:latin typeface="Consolas" panose="020B0609020204030204" pitchFamily="49" charset="0"/>
                <a:cs typeface="Consolas" panose="020B0609020204030204" pitchFamily="49" charset="0"/>
              </a:rPr>
              <a:t>FromBody</a:t>
            </a:r>
            <a:r>
              <a:rPr lang="en-US" sz="1350" dirty="0">
                <a:latin typeface="Consolas" panose="020B0609020204030204" pitchFamily="49" charset="0"/>
                <a:cs typeface="Consolas" panose="020B0609020204030204" pitchFamily="49" charset="0"/>
              </a:rPr>
              <a:t>]</a:t>
            </a:r>
            <a:r>
              <a:rPr lang="en-US" sz="1350" dirty="0">
                <a:solidFill>
                  <a:srgbClr val="00B0F0"/>
                </a:solidFill>
                <a:latin typeface="Consolas" panose="020B0609020204030204" pitchFamily="49" charset="0"/>
                <a:cs typeface="Consolas" panose="020B0609020204030204" pitchFamily="49" charset="0"/>
              </a:rPr>
              <a:t>string</a:t>
            </a:r>
            <a:r>
              <a:rPr lang="en-US" sz="1350" dirty="0">
                <a:latin typeface="Consolas" panose="020B0609020204030204" pitchFamily="49" charset="0"/>
                <a:cs typeface="Consolas" panose="020B0609020204030204" pitchFamily="49" charset="0"/>
              </a:rPr>
              <a:t> value){}</a:t>
            </a:r>
          </a:p>
          <a:p>
            <a:endParaRPr lang="en-US" sz="1350" dirty="0">
              <a:latin typeface="Consolas" panose="020B0609020204030204" pitchFamily="49" charset="0"/>
              <a:cs typeface="Consolas" panose="020B0609020204030204" pitchFamily="49" charset="0"/>
            </a:endParaRPr>
          </a:p>
          <a:p>
            <a:r>
              <a:rPr lang="en-US" sz="1350" dirty="0">
                <a:solidFill>
                  <a:srgbClr val="0070C0"/>
                </a:solidFill>
                <a:latin typeface="Consolas" panose="020B0609020204030204" pitchFamily="49" charset="0"/>
                <a:cs typeface="Consolas" panose="020B0609020204030204" pitchFamily="49" charset="0"/>
              </a:rPr>
              <a:t>public</a:t>
            </a:r>
            <a:r>
              <a:rPr lang="en-US" sz="1350" dirty="0">
                <a:latin typeface="Consolas" panose="020B0609020204030204" pitchFamily="49" charset="0"/>
                <a:cs typeface="Consolas" panose="020B0609020204030204" pitchFamily="49" charset="0"/>
              </a:rPr>
              <a:t> </a:t>
            </a:r>
            <a:r>
              <a:rPr lang="en-US" sz="1350" dirty="0">
                <a:solidFill>
                  <a:srgbClr val="0070C0"/>
                </a:solidFill>
                <a:latin typeface="Consolas" panose="020B0609020204030204" pitchFamily="49" charset="0"/>
                <a:cs typeface="Consolas" panose="020B0609020204030204" pitchFamily="49" charset="0"/>
              </a:rPr>
              <a:t>void</a:t>
            </a:r>
            <a:r>
              <a:rPr lang="en-US" sz="1350" dirty="0">
                <a:latin typeface="Consolas" panose="020B0609020204030204" pitchFamily="49" charset="0"/>
                <a:cs typeface="Consolas" panose="020B0609020204030204" pitchFamily="49" charset="0"/>
              </a:rPr>
              <a:t> Delete(</a:t>
            </a:r>
            <a:r>
              <a:rPr lang="en-US" sz="1350" dirty="0" err="1">
                <a:solidFill>
                  <a:srgbClr val="00B0F0"/>
                </a:solidFill>
                <a:latin typeface="Consolas" panose="020B0609020204030204" pitchFamily="49" charset="0"/>
                <a:cs typeface="Consolas" panose="020B0609020204030204" pitchFamily="49" charset="0"/>
              </a:rPr>
              <a:t>int</a:t>
            </a:r>
            <a:r>
              <a:rPr lang="en-US" sz="1350" dirty="0">
                <a:latin typeface="Consolas" panose="020B0609020204030204" pitchFamily="49" charset="0"/>
                <a:cs typeface="Consolas" panose="020B0609020204030204" pitchFamily="49" charset="0"/>
              </a:rPr>
              <a:t> id){}</a:t>
            </a:r>
          </a:p>
        </p:txBody>
      </p:sp>
      <p:sp>
        <p:nvSpPr>
          <p:cNvPr id="6" name="TextBox 5"/>
          <p:cNvSpPr txBox="1"/>
          <p:nvPr/>
        </p:nvSpPr>
        <p:spPr>
          <a:xfrm>
            <a:off x="844036" y="2049856"/>
            <a:ext cx="4440639" cy="300082"/>
          </a:xfrm>
          <a:prstGeom prst="rect">
            <a:avLst/>
          </a:prstGeom>
          <a:noFill/>
        </p:spPr>
        <p:txBody>
          <a:bodyPr wrap="none" rtlCol="0">
            <a:spAutoFit/>
          </a:bodyPr>
          <a:lstStyle/>
          <a:p>
            <a:r>
              <a:rPr lang="en-US" sz="1350" dirty="0">
                <a:solidFill>
                  <a:srgbClr val="0070C0"/>
                </a:solidFill>
                <a:latin typeface="Consolas" panose="020B0609020204030204" pitchFamily="49" charset="0"/>
                <a:cs typeface="Consolas" panose="020B0609020204030204" pitchFamily="49" charset="0"/>
              </a:rPr>
              <a:t>public</a:t>
            </a:r>
            <a:r>
              <a:rPr lang="en-US" sz="1350" dirty="0">
                <a:latin typeface="Consolas" panose="020B0609020204030204" pitchFamily="49" charset="0"/>
                <a:cs typeface="Consolas" panose="020B0609020204030204" pitchFamily="49" charset="0"/>
              </a:rPr>
              <a:t> </a:t>
            </a:r>
            <a:r>
              <a:rPr lang="en-US" sz="1350" dirty="0">
                <a:solidFill>
                  <a:srgbClr val="0070C0"/>
                </a:solidFill>
                <a:latin typeface="Consolas" panose="020B0609020204030204" pitchFamily="49" charset="0"/>
                <a:cs typeface="Consolas" panose="020B0609020204030204" pitchFamily="49" charset="0"/>
              </a:rPr>
              <a:t>class</a:t>
            </a:r>
            <a:r>
              <a:rPr lang="en-US" sz="1350" dirty="0">
                <a:latin typeface="Consolas" panose="020B0609020204030204" pitchFamily="49" charset="0"/>
                <a:cs typeface="Consolas" panose="020B0609020204030204" pitchFamily="49" charset="0"/>
              </a:rPr>
              <a:t> </a:t>
            </a:r>
            <a:r>
              <a:rPr lang="en-US" sz="1350" dirty="0" err="1">
                <a:solidFill>
                  <a:srgbClr val="00B0F0"/>
                </a:solidFill>
                <a:latin typeface="Consolas" panose="020B0609020204030204" pitchFamily="49" charset="0"/>
                <a:cs typeface="Consolas" panose="020B0609020204030204" pitchFamily="49" charset="0"/>
              </a:rPr>
              <a:t>ValuesController</a:t>
            </a:r>
            <a:r>
              <a:rPr lang="en-US" sz="1350" dirty="0">
                <a:latin typeface="Consolas" panose="020B0609020204030204" pitchFamily="49" charset="0"/>
                <a:cs typeface="Consolas" panose="020B0609020204030204" pitchFamily="49" charset="0"/>
              </a:rPr>
              <a:t> : </a:t>
            </a:r>
            <a:r>
              <a:rPr lang="en-US" sz="1350" dirty="0" err="1">
                <a:solidFill>
                  <a:srgbClr val="00B0F0"/>
                </a:solidFill>
                <a:latin typeface="Consolas" panose="020B0609020204030204" pitchFamily="49" charset="0"/>
                <a:cs typeface="Consolas" panose="020B0609020204030204" pitchFamily="49" charset="0"/>
              </a:rPr>
              <a:t>ApiController</a:t>
            </a:r>
            <a:endParaRPr lang="en-US" sz="1350" dirty="0">
              <a:solidFill>
                <a:srgbClr val="00B0F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34919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a:t>
            </a:r>
            <a:endParaRPr lang="en-US" dirty="0"/>
          </a:p>
        </p:txBody>
      </p:sp>
      <p:sp>
        <p:nvSpPr>
          <p:cNvPr id="3" name="Content Placeholder 2"/>
          <p:cNvSpPr>
            <a:spLocks noGrp="1"/>
          </p:cNvSpPr>
          <p:nvPr>
            <p:ph idx="4294967295"/>
          </p:nvPr>
        </p:nvSpPr>
        <p:spPr>
          <a:xfrm>
            <a:off x="304800" y="1410567"/>
            <a:ext cx="7885581" cy="3263041"/>
          </a:xfrm>
          <a:prstGeom prst="rect">
            <a:avLst/>
          </a:prstGeom>
        </p:spPr>
        <p:txBody>
          <a:bodyPr>
            <a:normAutofit fontScale="92500" lnSpcReduction="10000"/>
          </a:bodyPr>
          <a:lstStyle/>
          <a:p>
            <a:r>
              <a:rPr lang="en-US" dirty="0" smtClean="0"/>
              <a:t>Routes are controlled through maps</a:t>
            </a:r>
          </a:p>
          <a:p>
            <a:endParaRPr lang="en-US" dirty="0"/>
          </a:p>
          <a:p>
            <a:endParaRPr lang="en-US" dirty="0" smtClean="0"/>
          </a:p>
          <a:p>
            <a:endParaRPr lang="en-US" dirty="0"/>
          </a:p>
          <a:p>
            <a:r>
              <a:rPr lang="en-US" dirty="0" smtClean="0"/>
              <a:t>Router makes decisions if information is missing</a:t>
            </a:r>
          </a:p>
          <a:p>
            <a:pPr lvl="1"/>
            <a:r>
              <a:rPr lang="en-US" dirty="0" smtClean="0"/>
              <a:t>Similar to MVC</a:t>
            </a:r>
          </a:p>
          <a:p>
            <a:r>
              <a:rPr lang="en-US" dirty="0"/>
              <a:t>By default methods are mapped to HTTP verbs</a:t>
            </a:r>
            <a:endParaRPr lang="en-US" dirty="0" smtClean="0"/>
          </a:p>
          <a:p>
            <a:endParaRPr lang="en-US" dirty="0"/>
          </a:p>
        </p:txBody>
      </p:sp>
      <p:sp>
        <p:nvSpPr>
          <p:cNvPr id="4" name="TextBox 3"/>
          <p:cNvSpPr txBox="1"/>
          <p:nvPr/>
        </p:nvSpPr>
        <p:spPr>
          <a:xfrm>
            <a:off x="762000" y="1981200"/>
            <a:ext cx="4913525" cy="1131079"/>
          </a:xfrm>
          <a:prstGeom prst="rect">
            <a:avLst/>
          </a:prstGeom>
          <a:noFill/>
        </p:spPr>
        <p:txBody>
          <a:bodyPr wrap="none" rtlCol="0">
            <a:spAutoFit/>
          </a:bodyPr>
          <a:lstStyle/>
          <a:p>
            <a:r>
              <a:rPr lang="en-US" sz="1350" dirty="0" err="1">
                <a:latin typeface="Consolas" panose="020B0609020204030204" pitchFamily="49" charset="0"/>
                <a:cs typeface="Consolas" panose="020B0609020204030204" pitchFamily="49" charset="0"/>
              </a:rPr>
              <a:t>config.Routes.MapHttpRoute</a:t>
            </a:r>
            <a:r>
              <a:rPr lang="en-US" sz="1350" dirty="0">
                <a:latin typeface="Consolas" panose="020B0609020204030204" pitchFamily="49" charset="0"/>
                <a:cs typeface="Consolas" panose="020B0609020204030204" pitchFamily="49" charset="0"/>
              </a:rPr>
              <a:t>(</a:t>
            </a:r>
          </a:p>
          <a:p>
            <a:r>
              <a:rPr lang="en-US" sz="1350" dirty="0">
                <a:latin typeface="Consolas" panose="020B0609020204030204" pitchFamily="49" charset="0"/>
                <a:cs typeface="Consolas" panose="020B0609020204030204" pitchFamily="49" charset="0"/>
              </a:rPr>
              <a:t>    name: </a:t>
            </a:r>
            <a:r>
              <a:rPr lang="en-US" sz="1350" dirty="0">
                <a:solidFill>
                  <a:srgbClr val="FF0000"/>
                </a:solidFill>
                <a:latin typeface="Consolas" panose="020B0609020204030204" pitchFamily="49" charset="0"/>
                <a:cs typeface="Consolas" panose="020B0609020204030204" pitchFamily="49" charset="0"/>
              </a:rPr>
              <a:t>"</a:t>
            </a:r>
            <a:r>
              <a:rPr lang="en-US" sz="1350" dirty="0" err="1">
                <a:solidFill>
                  <a:srgbClr val="FF0000"/>
                </a:solidFill>
                <a:latin typeface="Consolas" panose="020B0609020204030204" pitchFamily="49" charset="0"/>
                <a:cs typeface="Consolas" panose="020B0609020204030204" pitchFamily="49" charset="0"/>
              </a:rPr>
              <a:t>DefaultApi</a:t>
            </a:r>
            <a:r>
              <a:rPr lang="en-US" sz="1350" dirty="0">
                <a:solidFill>
                  <a:srgbClr val="FF0000"/>
                </a:solidFill>
                <a:latin typeface="Consolas" panose="020B0609020204030204" pitchFamily="49" charset="0"/>
                <a:cs typeface="Consolas" panose="020B0609020204030204" pitchFamily="49" charset="0"/>
              </a:rPr>
              <a:t>"</a:t>
            </a:r>
            <a:r>
              <a:rPr lang="en-US" sz="1350" dirty="0">
                <a:latin typeface="Consolas" panose="020B0609020204030204" pitchFamily="49" charset="0"/>
                <a:cs typeface="Consolas" panose="020B0609020204030204" pitchFamily="49" charset="0"/>
              </a:rPr>
              <a:t>,</a:t>
            </a:r>
          </a:p>
          <a:p>
            <a:r>
              <a:rPr lang="en-US" sz="1350" dirty="0">
                <a:latin typeface="Consolas" panose="020B0609020204030204" pitchFamily="49" charset="0"/>
                <a:cs typeface="Consolas" panose="020B0609020204030204" pitchFamily="49" charset="0"/>
              </a:rPr>
              <a:t>    </a:t>
            </a:r>
            <a:r>
              <a:rPr lang="en-US" sz="1350" dirty="0" err="1">
                <a:latin typeface="Consolas" panose="020B0609020204030204" pitchFamily="49" charset="0"/>
                <a:cs typeface="Consolas" panose="020B0609020204030204" pitchFamily="49" charset="0"/>
              </a:rPr>
              <a:t>routeTemplate</a:t>
            </a:r>
            <a:r>
              <a:rPr lang="en-US" sz="1350" dirty="0">
                <a:latin typeface="Consolas" panose="020B0609020204030204" pitchFamily="49" charset="0"/>
                <a:cs typeface="Consolas" panose="020B0609020204030204" pitchFamily="49" charset="0"/>
              </a:rPr>
              <a:t>: </a:t>
            </a:r>
            <a:r>
              <a:rPr lang="en-US" sz="1350" dirty="0">
                <a:solidFill>
                  <a:srgbClr val="FF0000"/>
                </a:solidFill>
                <a:latin typeface="Consolas" panose="020B0609020204030204" pitchFamily="49" charset="0"/>
                <a:cs typeface="Consolas" panose="020B0609020204030204" pitchFamily="49" charset="0"/>
              </a:rPr>
              <a:t>"</a:t>
            </a:r>
            <a:r>
              <a:rPr lang="en-US" sz="1350" dirty="0" err="1">
                <a:solidFill>
                  <a:srgbClr val="FF0000"/>
                </a:solidFill>
                <a:latin typeface="Consolas" panose="020B0609020204030204" pitchFamily="49" charset="0"/>
                <a:cs typeface="Consolas" panose="020B0609020204030204" pitchFamily="49" charset="0"/>
              </a:rPr>
              <a:t>api</a:t>
            </a:r>
            <a:r>
              <a:rPr lang="en-US" sz="1350" dirty="0">
                <a:solidFill>
                  <a:srgbClr val="FF0000"/>
                </a:solidFill>
                <a:latin typeface="Consolas" panose="020B0609020204030204" pitchFamily="49" charset="0"/>
                <a:cs typeface="Consolas" panose="020B0609020204030204" pitchFamily="49" charset="0"/>
              </a:rPr>
              <a:t>/{controller}/{id}"</a:t>
            </a:r>
            <a:r>
              <a:rPr lang="en-US" sz="1350" dirty="0">
                <a:latin typeface="Consolas" panose="020B0609020204030204" pitchFamily="49" charset="0"/>
                <a:cs typeface="Consolas" panose="020B0609020204030204" pitchFamily="49" charset="0"/>
              </a:rPr>
              <a:t>,</a:t>
            </a:r>
          </a:p>
          <a:p>
            <a:r>
              <a:rPr lang="en-US" sz="1350" dirty="0">
                <a:latin typeface="Consolas" panose="020B0609020204030204" pitchFamily="49" charset="0"/>
                <a:cs typeface="Consolas" panose="020B0609020204030204" pitchFamily="49" charset="0"/>
              </a:rPr>
              <a:t>    defaults: new { id = </a:t>
            </a:r>
            <a:r>
              <a:rPr lang="en-US" sz="1350" dirty="0" err="1">
                <a:solidFill>
                  <a:srgbClr val="00B0F0"/>
                </a:solidFill>
                <a:latin typeface="Consolas" panose="020B0609020204030204" pitchFamily="49" charset="0"/>
                <a:cs typeface="Consolas" panose="020B0609020204030204" pitchFamily="49" charset="0"/>
              </a:rPr>
              <a:t>RouteParameter</a:t>
            </a:r>
            <a:r>
              <a:rPr lang="en-US" sz="1350" dirty="0" err="1">
                <a:latin typeface="Consolas" panose="020B0609020204030204" pitchFamily="49" charset="0"/>
                <a:cs typeface="Consolas" panose="020B0609020204030204" pitchFamily="49" charset="0"/>
              </a:rPr>
              <a:t>.Optional</a:t>
            </a:r>
            <a:r>
              <a:rPr lang="en-US" sz="1350" dirty="0">
                <a:latin typeface="Consolas" panose="020B0609020204030204" pitchFamily="49" charset="0"/>
                <a:cs typeface="Consolas" panose="020B0609020204030204" pitchFamily="49" charset="0"/>
              </a:rPr>
              <a:t> }</a:t>
            </a:r>
          </a:p>
          <a:p>
            <a:r>
              <a:rPr lang="en-US" sz="135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2895859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Responding</a:t>
            </a:r>
            <a:endParaRPr lang="en-US" dirty="0"/>
          </a:p>
        </p:txBody>
      </p:sp>
      <p:sp>
        <p:nvSpPr>
          <p:cNvPr id="3" name="Content Placeholder 2"/>
          <p:cNvSpPr>
            <a:spLocks noGrp="1"/>
          </p:cNvSpPr>
          <p:nvPr>
            <p:ph idx="4294967295"/>
          </p:nvPr>
        </p:nvSpPr>
        <p:spPr>
          <a:xfrm>
            <a:off x="354555" y="1390417"/>
            <a:ext cx="7885581" cy="3263041"/>
          </a:xfrm>
          <a:prstGeom prst="rect">
            <a:avLst/>
          </a:prstGeom>
        </p:spPr>
        <p:txBody>
          <a:bodyPr/>
          <a:lstStyle/>
          <a:p>
            <a:r>
              <a:rPr lang="en-US" dirty="0" smtClean="0"/>
              <a:t>Content Negotiation is automatic</a:t>
            </a:r>
          </a:p>
          <a:p>
            <a:pPr lvl="1"/>
            <a:r>
              <a:rPr lang="en-US" sz="1500" dirty="0">
                <a:latin typeface="Consolas" panose="020B0609020204030204" pitchFamily="49" charset="0"/>
                <a:cs typeface="Consolas" panose="020B0609020204030204" pitchFamily="49" charset="0"/>
              </a:rPr>
              <a:t>accept: </a:t>
            </a:r>
            <a:r>
              <a:rPr lang="en-US" sz="1500" dirty="0">
                <a:solidFill>
                  <a:srgbClr val="FF0000"/>
                </a:solidFill>
                <a:latin typeface="Consolas" panose="020B0609020204030204" pitchFamily="49" charset="0"/>
                <a:cs typeface="Consolas" panose="020B0609020204030204" pitchFamily="49" charset="0"/>
              </a:rPr>
              <a:t>"application/</a:t>
            </a:r>
            <a:r>
              <a:rPr lang="en-US" sz="1500" dirty="0" err="1">
                <a:solidFill>
                  <a:srgbClr val="FF0000"/>
                </a:solidFill>
                <a:latin typeface="Consolas" panose="020B0609020204030204" pitchFamily="49" charset="0"/>
                <a:cs typeface="Consolas" panose="020B0609020204030204" pitchFamily="49" charset="0"/>
              </a:rPr>
              <a:t>json</a:t>
            </a:r>
            <a:r>
              <a:rPr lang="en-US" sz="1500" dirty="0">
                <a:solidFill>
                  <a:srgbClr val="FF0000"/>
                </a:solidFill>
                <a:latin typeface="Consolas" panose="020B0609020204030204" pitchFamily="49" charset="0"/>
                <a:cs typeface="Consolas" panose="020B0609020204030204" pitchFamily="49" charset="0"/>
              </a:rPr>
              <a:t>"</a:t>
            </a:r>
          </a:p>
          <a:p>
            <a:pPr lvl="1"/>
            <a:r>
              <a:rPr lang="en-US" sz="1500" dirty="0">
                <a:latin typeface="Consolas" panose="020B0609020204030204" pitchFamily="49" charset="0"/>
                <a:cs typeface="Consolas" panose="020B0609020204030204" pitchFamily="49" charset="0"/>
              </a:rPr>
              <a:t>accept: </a:t>
            </a:r>
            <a:r>
              <a:rPr lang="en-US" sz="1500" dirty="0">
                <a:solidFill>
                  <a:srgbClr val="FF0000"/>
                </a:solidFill>
                <a:latin typeface="Consolas" panose="020B0609020204030204" pitchFamily="49" charset="0"/>
                <a:cs typeface="Consolas" panose="020B0609020204030204" pitchFamily="49" charset="0"/>
              </a:rPr>
              <a:t>"application/xml"</a:t>
            </a:r>
          </a:p>
          <a:p>
            <a:r>
              <a:rPr lang="en-US" dirty="0" smtClean="0"/>
              <a:t>Return </a:t>
            </a:r>
            <a:r>
              <a:rPr lang="en-US" sz="1800" dirty="0" err="1">
                <a:latin typeface="Consolas" panose="020B0609020204030204" pitchFamily="49" charset="0"/>
                <a:cs typeface="Consolas" panose="020B0609020204030204" pitchFamily="49" charset="0"/>
              </a:rPr>
              <a:t>IQueryable</a:t>
            </a:r>
            <a:r>
              <a:rPr lang="en-US" dirty="0" smtClean="0"/>
              <a:t> to support query syntax</a:t>
            </a:r>
          </a:p>
          <a:p>
            <a:endParaRPr lang="en-US" dirty="0" smtClean="0"/>
          </a:p>
          <a:p>
            <a:endParaRPr lang="en-US" dirty="0"/>
          </a:p>
          <a:p>
            <a:r>
              <a:rPr lang="en-US" dirty="0" smtClean="0"/>
              <a:t>Return </a:t>
            </a:r>
            <a:r>
              <a:rPr lang="en-US" sz="1800" dirty="0" err="1">
                <a:latin typeface="Consolas" panose="020B0609020204030204" pitchFamily="49" charset="0"/>
                <a:cs typeface="Consolas" panose="020B0609020204030204" pitchFamily="49" charset="0"/>
              </a:rPr>
              <a:t>HttpResponseMessage</a:t>
            </a:r>
            <a:r>
              <a:rPr lang="en-US" dirty="0" smtClean="0"/>
              <a:t> for headers and status</a:t>
            </a:r>
            <a:endParaRPr lang="en-US" dirty="0"/>
          </a:p>
        </p:txBody>
      </p:sp>
      <p:sp>
        <p:nvSpPr>
          <p:cNvPr id="4" name="TextBox 3"/>
          <p:cNvSpPr txBox="1"/>
          <p:nvPr/>
        </p:nvSpPr>
        <p:spPr>
          <a:xfrm>
            <a:off x="752946" y="2895600"/>
            <a:ext cx="4251485" cy="1131079"/>
          </a:xfrm>
          <a:prstGeom prst="rect">
            <a:avLst/>
          </a:prstGeom>
          <a:noFill/>
        </p:spPr>
        <p:txBody>
          <a:bodyPr wrap="none" rtlCol="0">
            <a:spAutoFit/>
          </a:bodyPr>
          <a:lstStyle/>
          <a:p>
            <a:r>
              <a:rPr lang="en-US" sz="1350" dirty="0">
                <a:solidFill>
                  <a:srgbClr val="0070C0"/>
                </a:solidFill>
                <a:latin typeface="Consolas" panose="020B0609020204030204" pitchFamily="49" charset="0"/>
                <a:cs typeface="Consolas" panose="020B0609020204030204" pitchFamily="49" charset="0"/>
              </a:rPr>
              <a:t>public</a:t>
            </a:r>
            <a:r>
              <a:rPr lang="en-US" sz="1350" dirty="0">
                <a:latin typeface="Consolas" panose="020B0609020204030204" pitchFamily="49" charset="0"/>
                <a:cs typeface="Consolas" panose="020B0609020204030204" pitchFamily="49" charset="0"/>
              </a:rPr>
              <a:t> </a:t>
            </a:r>
            <a:r>
              <a:rPr lang="en-US" sz="1350" dirty="0" err="1">
                <a:solidFill>
                  <a:srgbClr val="00B0F0"/>
                </a:solidFill>
                <a:latin typeface="Consolas" panose="020B0609020204030204" pitchFamily="49" charset="0"/>
                <a:cs typeface="Consolas" panose="020B0609020204030204" pitchFamily="49" charset="0"/>
              </a:rPr>
              <a:t>IQueryable</a:t>
            </a:r>
            <a:r>
              <a:rPr lang="en-US" sz="1350" dirty="0">
                <a:latin typeface="Consolas" panose="020B0609020204030204" pitchFamily="49" charset="0"/>
                <a:cs typeface="Consolas" panose="020B0609020204030204" pitchFamily="49" charset="0"/>
              </a:rPr>
              <a:t>&lt;</a:t>
            </a:r>
            <a:r>
              <a:rPr lang="en-US" sz="1350" dirty="0">
                <a:solidFill>
                  <a:srgbClr val="00B0F0"/>
                </a:solidFill>
                <a:latin typeface="Consolas" panose="020B0609020204030204" pitchFamily="49" charset="0"/>
                <a:cs typeface="Consolas" panose="020B0609020204030204" pitchFamily="49" charset="0"/>
              </a:rPr>
              <a:t>string</a:t>
            </a:r>
            <a:r>
              <a:rPr lang="en-US" sz="1350" dirty="0">
                <a:latin typeface="Consolas" panose="020B0609020204030204" pitchFamily="49" charset="0"/>
                <a:cs typeface="Consolas" panose="020B0609020204030204" pitchFamily="49" charset="0"/>
              </a:rPr>
              <a:t>&gt; Get()</a:t>
            </a:r>
          </a:p>
          <a:p>
            <a:r>
              <a:rPr lang="en-US" sz="1350" dirty="0">
                <a:latin typeface="Consolas" panose="020B0609020204030204" pitchFamily="49" charset="0"/>
                <a:cs typeface="Consolas" panose="020B0609020204030204" pitchFamily="49" charset="0"/>
              </a:rPr>
              <a:t>{</a:t>
            </a:r>
          </a:p>
          <a:p>
            <a:r>
              <a:rPr lang="en-US" sz="1350" dirty="0">
                <a:latin typeface="Consolas" panose="020B0609020204030204" pitchFamily="49" charset="0"/>
                <a:cs typeface="Consolas" panose="020B0609020204030204" pitchFamily="49" charset="0"/>
              </a:rPr>
              <a:t>    </a:t>
            </a:r>
            <a:r>
              <a:rPr lang="en-US" sz="1350" dirty="0" err="1">
                <a:solidFill>
                  <a:srgbClr val="0070C0"/>
                </a:solidFill>
                <a:latin typeface="Consolas" panose="020B0609020204030204" pitchFamily="49" charset="0"/>
                <a:cs typeface="Consolas" panose="020B0609020204030204" pitchFamily="49" charset="0"/>
              </a:rPr>
              <a:t>var</a:t>
            </a:r>
            <a:r>
              <a:rPr lang="en-US" sz="1350" dirty="0">
                <a:latin typeface="Consolas" panose="020B0609020204030204" pitchFamily="49" charset="0"/>
                <a:cs typeface="Consolas" panose="020B0609020204030204" pitchFamily="49" charset="0"/>
              </a:rPr>
              <a:t> d = new </a:t>
            </a:r>
            <a:r>
              <a:rPr lang="en-US" sz="1350" dirty="0">
                <a:solidFill>
                  <a:srgbClr val="00B0F0"/>
                </a:solidFill>
                <a:latin typeface="Consolas" panose="020B0609020204030204" pitchFamily="49" charset="0"/>
                <a:cs typeface="Consolas" panose="020B0609020204030204" pitchFamily="49" charset="0"/>
              </a:rPr>
              <a:t>List</a:t>
            </a:r>
            <a:r>
              <a:rPr lang="en-US" sz="1350" dirty="0">
                <a:latin typeface="Consolas" panose="020B0609020204030204" pitchFamily="49" charset="0"/>
                <a:cs typeface="Consolas" panose="020B0609020204030204" pitchFamily="49" charset="0"/>
              </a:rPr>
              <a:t>&lt;</a:t>
            </a:r>
            <a:r>
              <a:rPr lang="en-US" sz="1350" dirty="0">
                <a:solidFill>
                  <a:srgbClr val="00B0F0"/>
                </a:solidFill>
                <a:latin typeface="Consolas" panose="020B0609020204030204" pitchFamily="49" charset="0"/>
                <a:cs typeface="Consolas" panose="020B0609020204030204" pitchFamily="49" charset="0"/>
              </a:rPr>
              <a:t>string</a:t>
            </a:r>
            <a:r>
              <a:rPr lang="en-US" sz="1350" dirty="0">
                <a:latin typeface="Consolas" panose="020B0609020204030204" pitchFamily="49" charset="0"/>
                <a:cs typeface="Consolas" panose="020B0609020204030204" pitchFamily="49" charset="0"/>
              </a:rPr>
              <a:t>&gt;() {</a:t>
            </a:r>
            <a:r>
              <a:rPr lang="en-US" sz="1350" dirty="0">
                <a:solidFill>
                  <a:srgbClr val="FF0000"/>
                </a:solidFill>
                <a:latin typeface="Consolas" panose="020B0609020204030204" pitchFamily="49" charset="0"/>
                <a:cs typeface="Consolas" panose="020B0609020204030204" pitchFamily="49" charset="0"/>
              </a:rPr>
              <a:t>"a"</a:t>
            </a:r>
            <a:r>
              <a:rPr lang="en-US" sz="1350" dirty="0">
                <a:latin typeface="Consolas" panose="020B0609020204030204" pitchFamily="49" charset="0"/>
                <a:cs typeface="Consolas" panose="020B0609020204030204" pitchFamily="49" charset="0"/>
              </a:rPr>
              <a:t>, </a:t>
            </a:r>
            <a:r>
              <a:rPr lang="en-US" sz="1350" dirty="0">
                <a:solidFill>
                  <a:srgbClr val="FF0000"/>
                </a:solidFill>
                <a:latin typeface="Consolas" panose="020B0609020204030204" pitchFamily="49" charset="0"/>
                <a:cs typeface="Consolas" panose="020B0609020204030204" pitchFamily="49" charset="0"/>
              </a:rPr>
              <a:t>"b"</a:t>
            </a:r>
            <a:r>
              <a:rPr lang="en-US" sz="1350" dirty="0">
                <a:latin typeface="Consolas" panose="020B0609020204030204" pitchFamily="49" charset="0"/>
                <a:cs typeface="Consolas" panose="020B0609020204030204" pitchFamily="49" charset="0"/>
              </a:rPr>
              <a:t> };</a:t>
            </a:r>
          </a:p>
          <a:p>
            <a:r>
              <a:rPr lang="en-US" sz="1350" dirty="0">
                <a:latin typeface="Consolas" panose="020B0609020204030204" pitchFamily="49" charset="0"/>
                <a:cs typeface="Consolas" panose="020B0609020204030204" pitchFamily="49" charset="0"/>
              </a:rPr>
              <a:t>    </a:t>
            </a:r>
            <a:r>
              <a:rPr lang="en-US" sz="1350" dirty="0">
                <a:solidFill>
                  <a:srgbClr val="0070C0"/>
                </a:solidFill>
                <a:latin typeface="Consolas" panose="020B0609020204030204" pitchFamily="49" charset="0"/>
                <a:cs typeface="Consolas" panose="020B0609020204030204" pitchFamily="49" charset="0"/>
              </a:rPr>
              <a:t>return</a:t>
            </a:r>
            <a:r>
              <a:rPr lang="en-US" sz="1350" dirty="0">
                <a:latin typeface="Consolas" panose="020B0609020204030204" pitchFamily="49" charset="0"/>
                <a:cs typeface="Consolas" panose="020B0609020204030204" pitchFamily="49" charset="0"/>
              </a:rPr>
              <a:t> </a:t>
            </a:r>
            <a:r>
              <a:rPr lang="en-US" sz="1350" dirty="0" err="1">
                <a:latin typeface="Consolas" panose="020B0609020204030204" pitchFamily="49" charset="0"/>
                <a:cs typeface="Consolas" panose="020B0609020204030204" pitchFamily="49" charset="0"/>
              </a:rPr>
              <a:t>d.AsQueryable</a:t>
            </a:r>
            <a:r>
              <a:rPr lang="en-US" sz="1350" dirty="0">
                <a:latin typeface="Consolas" panose="020B0609020204030204" pitchFamily="49" charset="0"/>
                <a:cs typeface="Consolas" panose="020B0609020204030204" pitchFamily="49" charset="0"/>
              </a:rPr>
              <a:t>();</a:t>
            </a:r>
          </a:p>
          <a:p>
            <a:r>
              <a:rPr lang="en-US" sz="1350" dirty="0">
                <a:latin typeface="Consolas" panose="020B0609020204030204" pitchFamily="49" charset="0"/>
                <a:cs typeface="Consolas" panose="020B0609020204030204" pitchFamily="49" charset="0"/>
              </a:rPr>
              <a:t>}</a:t>
            </a:r>
          </a:p>
        </p:txBody>
      </p:sp>
      <p:sp>
        <p:nvSpPr>
          <p:cNvPr id="5" name="TextBox 4"/>
          <p:cNvSpPr txBox="1"/>
          <p:nvPr/>
        </p:nvSpPr>
        <p:spPr>
          <a:xfrm>
            <a:off x="752946" y="4505183"/>
            <a:ext cx="7088800" cy="923330"/>
          </a:xfrm>
          <a:prstGeom prst="rect">
            <a:avLst/>
          </a:prstGeom>
          <a:noFill/>
        </p:spPr>
        <p:txBody>
          <a:bodyPr wrap="none" rtlCol="0">
            <a:spAutoFit/>
          </a:bodyPr>
          <a:lstStyle/>
          <a:p>
            <a:r>
              <a:rPr lang="en-US" sz="1350" dirty="0">
                <a:solidFill>
                  <a:srgbClr val="0070C0"/>
                </a:solidFill>
                <a:latin typeface="Consolas" panose="020B0609020204030204" pitchFamily="49" charset="0"/>
                <a:cs typeface="Consolas" panose="020B0609020204030204" pitchFamily="49" charset="0"/>
              </a:rPr>
              <a:t>public</a:t>
            </a:r>
            <a:r>
              <a:rPr lang="en-US" sz="1350" dirty="0">
                <a:latin typeface="Consolas" panose="020B0609020204030204" pitchFamily="49" charset="0"/>
                <a:cs typeface="Consolas" panose="020B0609020204030204" pitchFamily="49" charset="0"/>
              </a:rPr>
              <a:t> </a:t>
            </a:r>
            <a:r>
              <a:rPr lang="en-US" sz="1350" dirty="0" err="1">
                <a:solidFill>
                  <a:srgbClr val="00B0F0"/>
                </a:solidFill>
                <a:latin typeface="Consolas" panose="020B0609020204030204" pitchFamily="49" charset="0"/>
                <a:cs typeface="Consolas" panose="020B0609020204030204" pitchFamily="49" charset="0"/>
              </a:rPr>
              <a:t>HttpResponseMessage</a:t>
            </a:r>
            <a:r>
              <a:rPr lang="en-US" sz="1350" dirty="0">
                <a:latin typeface="Consolas" panose="020B0609020204030204" pitchFamily="49" charset="0"/>
                <a:cs typeface="Consolas" panose="020B0609020204030204" pitchFamily="49" charset="0"/>
              </a:rPr>
              <a:t> Get(</a:t>
            </a:r>
            <a:r>
              <a:rPr lang="en-US" sz="1350" dirty="0" err="1">
                <a:solidFill>
                  <a:srgbClr val="00B0F0"/>
                </a:solidFill>
                <a:latin typeface="Consolas" panose="020B0609020204030204" pitchFamily="49" charset="0"/>
                <a:cs typeface="Consolas" panose="020B0609020204030204" pitchFamily="49" charset="0"/>
              </a:rPr>
              <a:t>int</a:t>
            </a:r>
            <a:r>
              <a:rPr lang="en-US" sz="1350" dirty="0">
                <a:latin typeface="Consolas" panose="020B0609020204030204" pitchFamily="49" charset="0"/>
                <a:cs typeface="Consolas" panose="020B0609020204030204" pitchFamily="49" charset="0"/>
              </a:rPr>
              <a:t> id)</a:t>
            </a:r>
          </a:p>
          <a:p>
            <a:r>
              <a:rPr lang="en-US" sz="1350" dirty="0">
                <a:latin typeface="Consolas" panose="020B0609020204030204" pitchFamily="49" charset="0"/>
                <a:cs typeface="Consolas" panose="020B0609020204030204" pitchFamily="49" charset="0"/>
              </a:rPr>
              <a:t>{</a:t>
            </a:r>
          </a:p>
          <a:p>
            <a:r>
              <a:rPr lang="en-US" sz="1350" dirty="0">
                <a:latin typeface="Consolas" panose="020B0609020204030204" pitchFamily="49" charset="0"/>
                <a:cs typeface="Consolas" panose="020B0609020204030204" pitchFamily="49" charset="0"/>
              </a:rPr>
              <a:t>  </a:t>
            </a:r>
            <a:r>
              <a:rPr lang="en-US" sz="1350" dirty="0">
                <a:solidFill>
                  <a:srgbClr val="0070C0"/>
                </a:solidFill>
                <a:latin typeface="Consolas" panose="020B0609020204030204" pitchFamily="49" charset="0"/>
                <a:cs typeface="Consolas" panose="020B0609020204030204" pitchFamily="49" charset="0"/>
              </a:rPr>
              <a:t>return</a:t>
            </a:r>
            <a:r>
              <a:rPr lang="en-US" sz="1350" dirty="0">
                <a:latin typeface="Consolas" panose="020B0609020204030204" pitchFamily="49" charset="0"/>
                <a:cs typeface="Consolas" panose="020B0609020204030204" pitchFamily="49" charset="0"/>
              </a:rPr>
              <a:t> </a:t>
            </a:r>
            <a:r>
              <a:rPr lang="en-US" sz="1350" dirty="0" err="1">
                <a:latin typeface="Consolas" panose="020B0609020204030204" pitchFamily="49" charset="0"/>
                <a:cs typeface="Consolas" panose="020B0609020204030204" pitchFamily="49" charset="0"/>
              </a:rPr>
              <a:t>Request.CreateResponse</a:t>
            </a:r>
            <a:r>
              <a:rPr lang="en-US" sz="1350" dirty="0">
                <a:latin typeface="Consolas" panose="020B0609020204030204" pitchFamily="49" charset="0"/>
                <a:cs typeface="Consolas" panose="020B0609020204030204" pitchFamily="49" charset="0"/>
              </a:rPr>
              <a:t>&lt;string&gt;(</a:t>
            </a:r>
            <a:r>
              <a:rPr lang="en-US" sz="1350" dirty="0" err="1">
                <a:solidFill>
                  <a:srgbClr val="00B0F0"/>
                </a:solidFill>
                <a:latin typeface="Consolas" panose="020B0609020204030204" pitchFamily="49" charset="0"/>
                <a:cs typeface="Consolas" panose="020B0609020204030204" pitchFamily="49" charset="0"/>
              </a:rPr>
              <a:t>HttpStatusCode</a:t>
            </a:r>
            <a:r>
              <a:rPr lang="en-US" sz="1350" dirty="0" err="1">
                <a:latin typeface="Consolas" panose="020B0609020204030204" pitchFamily="49" charset="0"/>
                <a:cs typeface="Consolas" panose="020B0609020204030204" pitchFamily="49" charset="0"/>
              </a:rPr>
              <a:t>.OK</a:t>
            </a:r>
            <a:r>
              <a:rPr lang="en-US" sz="1350" dirty="0">
                <a:latin typeface="Consolas" panose="020B0609020204030204" pitchFamily="49" charset="0"/>
                <a:cs typeface="Consolas" panose="020B0609020204030204" pitchFamily="49" charset="0"/>
              </a:rPr>
              <a:t>, data[id - 1]);</a:t>
            </a:r>
          </a:p>
          <a:p>
            <a:r>
              <a:rPr lang="en-US" sz="135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075977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Introducing </a:t>
            </a:r>
            <a:r>
              <a:rPr lang="en-US" dirty="0" err="1" smtClean="0"/>
              <a:t>WebAPI</a:t>
            </a:r>
            <a:endParaRPr lang="en-US" dirty="0" smtClean="0"/>
          </a:p>
          <a:p>
            <a:pPr>
              <a:buFont typeface="Wingdings" panose="05000000000000000000" pitchFamily="2" charset="2"/>
              <a:buChar char="§"/>
            </a:pPr>
            <a:r>
              <a:rPr lang="en-US" dirty="0" smtClean="0"/>
              <a:t>Calling API Controllers from MVC Apps</a:t>
            </a:r>
          </a:p>
          <a:p>
            <a:pPr>
              <a:buFont typeface="Wingdings" panose="05000000000000000000" pitchFamily="2" charset="2"/>
              <a:buChar char="§"/>
            </a:pPr>
            <a:r>
              <a:rPr lang="en-US" dirty="0" smtClean="0"/>
              <a:t>Creating a </a:t>
            </a:r>
            <a:r>
              <a:rPr lang="en-US" dirty="0" err="1" smtClean="0"/>
              <a:t>RESTful</a:t>
            </a:r>
            <a:r>
              <a:rPr lang="en-US" dirty="0" smtClean="0"/>
              <a:t> Service</a:t>
            </a:r>
          </a:p>
          <a:p>
            <a:pPr>
              <a:buFont typeface="Wingdings" panose="05000000000000000000" pitchFamily="2" charset="2"/>
              <a:buChar char="§"/>
            </a:pPr>
            <a:r>
              <a:rPr lang="en-US" dirty="0" smtClean="0"/>
              <a:t>Creating an OData Service</a:t>
            </a:r>
          </a:p>
          <a:p>
            <a:pPr>
              <a:buFont typeface="Wingdings" panose="05000000000000000000" pitchFamily="2" charset="2"/>
              <a:buChar char="§"/>
            </a:pPr>
            <a:r>
              <a:rPr lang="en-US" dirty="0" smtClean="0"/>
              <a:t>Using Cross-Origin Resource Sharing</a:t>
            </a:r>
            <a:endParaRPr lang="en-US" dirty="0"/>
          </a:p>
        </p:txBody>
      </p:sp>
    </p:spTree>
    <p:extLst>
      <p:ext uri="{BB962C8B-B14F-4D97-AF65-F5344CB8AC3E}">
        <p14:creationId xmlns:p14="http://schemas.microsoft.com/office/powerpoint/2010/main" val="8090747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Scenarios to Consider</a:t>
            </a:r>
            <a:endParaRPr lang="en-US" dirty="0"/>
          </a:p>
        </p:txBody>
      </p:sp>
      <p:sp>
        <p:nvSpPr>
          <p:cNvPr id="3" name="Content Placeholder 2"/>
          <p:cNvSpPr>
            <a:spLocks noGrp="1"/>
          </p:cNvSpPr>
          <p:nvPr>
            <p:ph idx="1"/>
          </p:nvPr>
        </p:nvSpPr>
        <p:spPr>
          <a:xfrm>
            <a:off x="381000" y="1447800"/>
            <a:ext cx="8382000" cy="4724400"/>
          </a:xfrm>
        </p:spPr>
        <p:txBody>
          <a:bodyPr>
            <a:normAutofit/>
          </a:bodyPr>
          <a:lstStyle/>
          <a:p>
            <a:pPr>
              <a:buFont typeface="Wingdings" panose="05000000000000000000" pitchFamily="2" charset="2"/>
              <a:buChar char="§"/>
            </a:pPr>
            <a:r>
              <a:rPr lang="en-US" dirty="0" smtClean="0"/>
              <a:t>Additional API Controllers NOT Required</a:t>
            </a:r>
          </a:p>
          <a:p>
            <a:pPr lvl="1">
              <a:buFont typeface="Wingdings" panose="05000000000000000000" pitchFamily="2" charset="2"/>
              <a:buChar char="§"/>
            </a:pPr>
            <a:r>
              <a:rPr lang="en-US" dirty="0" smtClean="0"/>
              <a:t>You don’t require JavaScript access to the data</a:t>
            </a:r>
          </a:p>
          <a:p>
            <a:pPr lvl="1">
              <a:buFont typeface="Wingdings" panose="05000000000000000000" pitchFamily="2" charset="2"/>
              <a:buChar char="§"/>
            </a:pPr>
            <a:r>
              <a:rPr lang="en-US" dirty="0" smtClean="0"/>
              <a:t>App has direct EF access to database anyway</a:t>
            </a:r>
          </a:p>
          <a:p>
            <a:pPr lvl="1">
              <a:buFont typeface="Wingdings" panose="05000000000000000000" pitchFamily="2" charset="2"/>
              <a:buChar char="§"/>
            </a:pPr>
            <a:endParaRPr lang="en-US" dirty="0" smtClean="0"/>
          </a:p>
          <a:p>
            <a:pPr>
              <a:buFont typeface="Wingdings" panose="05000000000000000000" pitchFamily="2" charset="2"/>
              <a:buChar char="§"/>
            </a:pPr>
            <a:r>
              <a:rPr lang="en-US" dirty="0" smtClean="0"/>
              <a:t>Additional API Controllers MAY be Required</a:t>
            </a:r>
          </a:p>
          <a:p>
            <a:pPr lvl="1">
              <a:buFont typeface="Wingdings" panose="05000000000000000000" pitchFamily="2" charset="2"/>
              <a:buChar char="§"/>
            </a:pPr>
            <a:r>
              <a:rPr lang="en-US" dirty="0" smtClean="0"/>
              <a:t>You require JavaScript access to the data</a:t>
            </a:r>
          </a:p>
          <a:p>
            <a:pPr lvl="1">
              <a:buFont typeface="Wingdings" panose="05000000000000000000" pitchFamily="2" charset="2"/>
              <a:buChar char="§"/>
            </a:pPr>
            <a:r>
              <a:rPr lang="en-US" dirty="0" smtClean="0"/>
              <a:t>Data source cannot be accessed directly using EF</a:t>
            </a:r>
          </a:p>
          <a:p>
            <a:pPr lvl="1">
              <a:buFont typeface="Wingdings" panose="05000000000000000000" pitchFamily="2" charset="2"/>
              <a:buChar char="§"/>
            </a:pPr>
            <a:r>
              <a:rPr lang="en-US" dirty="0" smtClean="0"/>
              <a:t>Want to support clients outside of the App</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19867734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an API Controller</a:t>
            </a:r>
            <a:endParaRPr lang="en-US" dirty="0"/>
          </a:p>
        </p:txBody>
      </p:sp>
      <p:sp>
        <p:nvSpPr>
          <p:cNvPr id="3" name="Content Placeholder 2"/>
          <p:cNvSpPr>
            <a:spLocks noGrp="1"/>
          </p:cNvSpPr>
          <p:nvPr>
            <p:ph idx="1"/>
          </p:nvPr>
        </p:nvSpPr>
        <p:spPr>
          <a:xfrm>
            <a:off x="381000" y="1447800"/>
            <a:ext cx="8382000" cy="4724400"/>
          </a:xfrm>
        </p:spPr>
        <p:txBody>
          <a:bodyPr>
            <a:normAutofit/>
          </a:bodyPr>
          <a:lstStyle/>
          <a:p>
            <a:pPr>
              <a:buFont typeface="Wingdings" panose="05000000000000000000" pitchFamily="2" charset="2"/>
              <a:buChar char="§"/>
            </a:pPr>
            <a:r>
              <a:rPr lang="en-US" dirty="0" smtClean="0"/>
              <a:t>Create a new Provider-Hosted App</a:t>
            </a:r>
          </a:p>
          <a:p>
            <a:pPr lvl="1">
              <a:buFont typeface="Wingdings" panose="05000000000000000000" pitchFamily="2" charset="2"/>
              <a:buChar char="§"/>
            </a:pPr>
            <a:r>
              <a:rPr lang="en-US" dirty="0" smtClean="0"/>
              <a:t>Based on ASP.NET MVC Web Application template</a:t>
            </a:r>
          </a:p>
          <a:p>
            <a:pPr>
              <a:buFont typeface="Wingdings" panose="05000000000000000000" pitchFamily="2" charset="2"/>
              <a:buChar char="§"/>
            </a:pPr>
            <a:r>
              <a:rPr lang="en-US" dirty="0" smtClean="0"/>
              <a:t>Add a new Web API 2 Controller</a:t>
            </a:r>
          </a:p>
          <a:p>
            <a:pPr lvl="1">
              <a:buFont typeface="Wingdings" panose="05000000000000000000" pitchFamily="2" charset="2"/>
              <a:buChar char="§"/>
            </a:pPr>
            <a:r>
              <a:rPr lang="en-US" dirty="0" smtClean="0"/>
              <a:t>Use any template</a:t>
            </a:r>
          </a:p>
          <a:p>
            <a:pPr>
              <a:buFont typeface="Wingdings" panose="05000000000000000000" pitchFamily="2" charset="2"/>
              <a:buChar char="§"/>
            </a:pPr>
            <a:r>
              <a:rPr lang="en-US" dirty="0" smtClean="0"/>
              <a:t>Modify the </a:t>
            </a:r>
            <a:r>
              <a:rPr lang="en-US" dirty="0" err="1" smtClean="0"/>
              <a:t>Global.asax</a:t>
            </a:r>
            <a:r>
              <a:rPr lang="en-US" dirty="0" smtClean="0"/>
              <a:t> file</a:t>
            </a:r>
          </a:p>
          <a:p>
            <a:pPr lvl="1">
              <a:buFont typeface="Wingdings" panose="05000000000000000000" pitchFamily="2" charset="2"/>
              <a:buChar char="§"/>
            </a:pPr>
            <a:r>
              <a:rPr lang="en-US" dirty="0" smtClean="0"/>
              <a:t>Additional using statements</a:t>
            </a:r>
          </a:p>
          <a:p>
            <a:pPr lvl="1">
              <a:buFont typeface="Wingdings" panose="05000000000000000000" pitchFamily="2" charset="2"/>
              <a:buChar char="§"/>
            </a:pPr>
            <a:r>
              <a:rPr lang="en-US" dirty="0" smtClean="0"/>
              <a:t>Additional configuration commands</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987019183"/>
      </p:ext>
    </p:extLst>
  </p:cSld>
  <p:clrMapOvr>
    <a:masterClrMapping/>
  </p:clrMapOvr>
  <p:timing>
    <p:tnLst>
      <p:par>
        <p:cTn id="1" dur="indefinite" restart="never" nodeType="tmRoot"/>
      </p:par>
    </p:tnLst>
  </p:timing>
</p:sld>
</file>

<file path=ppt/theme/theme1.xml><?xml version="1.0" encoding="utf-8"?>
<a:theme xmlns:a="http://schemas.openxmlformats.org/drawingml/2006/main" name="CPT Course Modul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2.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2.xml><?xml version="1.0" encoding="utf-8"?>
<ds:datastoreItem xmlns:ds="http://schemas.openxmlformats.org/officeDocument/2006/customXml" ds:itemID="{E31B5E98-6A59-4EC7-A18B-B162600408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A5547237-B119-45CA-BEFC-A2DA2BDB03E7}">
  <ds:schemaRefs>
    <ds:schemaRef ds:uri="http://purl.org/dc/elements/1.1/"/>
    <ds:schemaRef ds:uri="http://purl.org/dc/dcmitype/"/>
    <ds:schemaRef ds:uri="http://www.w3.org/XML/1998/namespace"/>
    <ds:schemaRef ds:uri="http://schemas.microsoft.com/office/2006/documentManagement/types"/>
    <ds:schemaRef ds:uri="http://purl.org/dc/terms/"/>
    <ds:schemaRef ds:uri="http://schemas.openxmlformats.org/package/2006/metadata/core-properties"/>
    <ds:schemaRef ds:uri="http://schemas.microsoft.com/office/infopath/2007/PartnerControls"/>
    <ds:schemaRef ds:uri="http://schemas.microsoft.com/office/2006/metadata/properties"/>
  </ds:schemaRefs>
</ds:datastoreItem>
</file>

<file path=customXml/itemProps4.xml><?xml version="1.0" encoding="utf-8"?>
<ds:datastoreItem xmlns:ds="http://schemas.openxmlformats.org/officeDocument/2006/customXml" ds:itemID="{6034B84F-8F8E-48B7-9EFF-C7DE1A66BD7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CPT Course Module</Template>
  <TotalTime>0</TotalTime>
  <Words>1072</Words>
  <Application>Microsoft Office PowerPoint</Application>
  <PresentationFormat>On-screen Show (4:3)</PresentationFormat>
  <Paragraphs>180</Paragraphs>
  <Slides>29</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Arial Black</vt:lpstr>
      <vt:lpstr>Calibri</vt:lpstr>
      <vt:lpstr>Consolas</vt:lpstr>
      <vt:lpstr>Lucida Console</vt:lpstr>
      <vt:lpstr>Segoe UI</vt:lpstr>
      <vt:lpstr>Wingdings</vt:lpstr>
      <vt:lpstr>CPT Course Module</vt:lpstr>
      <vt:lpstr>Developing Custom Web Services using Web API 2</vt:lpstr>
      <vt:lpstr>Agenda</vt:lpstr>
      <vt:lpstr>Introducing WebAPI</vt:lpstr>
      <vt:lpstr>Controllers</vt:lpstr>
      <vt:lpstr>Routing</vt:lpstr>
      <vt:lpstr>Responding</vt:lpstr>
      <vt:lpstr>Agenda</vt:lpstr>
      <vt:lpstr>Scenarios to Consider</vt:lpstr>
      <vt:lpstr>Adding an API Controller</vt:lpstr>
      <vt:lpstr>Calling an API Controller</vt:lpstr>
      <vt:lpstr>Calling with Managed Code</vt:lpstr>
      <vt:lpstr>Calling with JavaScript</vt:lpstr>
      <vt:lpstr>Calling API Controllers from MVC Apps</vt:lpstr>
      <vt:lpstr>Agenda</vt:lpstr>
      <vt:lpstr>Creating a Stand-Alone RESTful Service</vt:lpstr>
      <vt:lpstr>Creating a Stand-Alone RESTful Service</vt:lpstr>
      <vt:lpstr>Creating and Testing a RESTful Service</vt:lpstr>
      <vt:lpstr>Agenda</vt:lpstr>
      <vt:lpstr>OData Query Options</vt:lpstr>
      <vt:lpstr>Controllers</vt:lpstr>
      <vt:lpstr>Routing</vt:lpstr>
      <vt:lpstr>Adding an OData Controller</vt:lpstr>
      <vt:lpstr>Creating and Testing an OData Service</vt:lpstr>
      <vt:lpstr>Agenda</vt:lpstr>
      <vt:lpstr>Cross-Origin Resource Sharing</vt:lpstr>
      <vt:lpstr>Security Considerations</vt:lpstr>
      <vt:lpstr>Cross-Origin Resource Sharing</vt:lpstr>
      <vt:lpstr>Summary</vt:lpstr>
      <vt:lpstr>Status Codes</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Custom Web Services using Web API 2</dc:title>
  <dc:creator/>
  <cp:lastModifiedBy/>
  <cp:revision>1</cp:revision>
  <dcterms:created xsi:type="dcterms:W3CDTF">2013-11-26T18:13:22Z</dcterms:created>
  <dcterms:modified xsi:type="dcterms:W3CDTF">2015-10-22T13:07:58Z</dcterms:modified>
</cp:coreProperties>
</file>