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35"/>
  </p:notesMasterIdLst>
  <p:handoutMasterIdLst>
    <p:handoutMasterId r:id="rId36"/>
  </p:handoutMasterIdLst>
  <p:sldIdLst>
    <p:sldId id="279" r:id="rId6"/>
    <p:sldId id="278" r:id="rId7"/>
    <p:sldId id="318" r:id="rId8"/>
    <p:sldId id="319" r:id="rId9"/>
    <p:sldId id="320" r:id="rId10"/>
    <p:sldId id="321" r:id="rId11"/>
    <p:sldId id="322" r:id="rId12"/>
    <p:sldId id="305" r:id="rId13"/>
    <p:sldId id="280" r:id="rId14"/>
    <p:sldId id="285" r:id="rId15"/>
    <p:sldId id="286" r:id="rId16"/>
    <p:sldId id="293" r:id="rId17"/>
    <p:sldId id="281" r:id="rId18"/>
    <p:sldId id="298" r:id="rId19"/>
    <p:sldId id="309" r:id="rId20"/>
    <p:sldId id="310" r:id="rId21"/>
    <p:sldId id="306" r:id="rId22"/>
    <p:sldId id="282" r:id="rId23"/>
    <p:sldId id="299" r:id="rId24"/>
    <p:sldId id="303" r:id="rId25"/>
    <p:sldId id="300" r:id="rId26"/>
    <p:sldId id="308" r:id="rId27"/>
    <p:sldId id="304" r:id="rId28"/>
    <p:sldId id="307" r:id="rId29"/>
    <p:sldId id="316" r:id="rId30"/>
    <p:sldId id="283" r:id="rId31"/>
    <p:sldId id="302" r:id="rId32"/>
    <p:sldId id="317" r:id="rId33"/>
    <p:sldId id="284" r:id="rId34"/>
  </p:sldIdLst>
  <p:sldSz cx="9144000" cy="6858000" type="screen4x3"/>
  <p:notesSz cx="7077075" cy="9363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49" userDrawn="1">
          <p15:clr>
            <a:srgbClr val="A4A3A4"/>
          </p15:clr>
        </p15:guide>
        <p15:guide id="2" pos="2229"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nknown User" initials="" lastIdx="0" clrIdx="0"/>
  <p:cmAuthor id="2" name="Matthew McDermott" initials="MM" lastIdx="9" clrIdx="1">
    <p:extLst>
      <p:ext uri="{19B8F6BF-5375-455C-9EA6-DF929625EA0E}">
        <p15:presenceInfo xmlns:p15="http://schemas.microsoft.com/office/powerpoint/2012/main" userId="4b059c4f5c1c05d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74001E"/>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14" autoAdjust="0"/>
    <p:restoredTop sz="82966" autoAdjust="0"/>
  </p:normalViewPr>
  <p:slideViewPr>
    <p:cSldViewPr>
      <p:cViewPr>
        <p:scale>
          <a:sx n="100" d="100"/>
          <a:sy n="100" d="100"/>
        </p:scale>
        <p:origin x="1092" y="72"/>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84" d="100"/>
          <a:sy n="84" d="100"/>
        </p:scale>
        <p:origin x="3774" y="78"/>
      </p:cViewPr>
      <p:guideLst>
        <p:guide orient="horz" pos="2949"/>
        <p:guide pos="222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482148" cy="312103"/>
          </a:xfrm>
          <a:prstGeom prst="rect">
            <a:avLst/>
          </a:prstGeom>
        </p:spPr>
        <p:txBody>
          <a:bodyPr vert="horz" lIns="93935" tIns="46968" rIns="93935" bIns="46968" rtlCol="0"/>
          <a:lstStyle>
            <a:lvl1pPr algn="l">
              <a:defRPr sz="1300"/>
            </a:lvl1pPr>
          </a:lstStyle>
          <a:p>
            <a:r>
              <a:rPr lang="en-US" smtClean="0"/>
              <a:t>0x - Lecture Title</a:t>
            </a:r>
            <a:endParaRPr lang="en-US"/>
          </a:p>
        </p:txBody>
      </p:sp>
      <p:sp>
        <p:nvSpPr>
          <p:cNvPr id="3" name="Date Placeholder 2"/>
          <p:cNvSpPr>
            <a:spLocks noGrp="1"/>
          </p:cNvSpPr>
          <p:nvPr>
            <p:ph type="dt" sz="quarter" idx="1"/>
          </p:nvPr>
        </p:nvSpPr>
        <p:spPr>
          <a:xfrm>
            <a:off x="4560782" y="0"/>
            <a:ext cx="2514655" cy="312103"/>
          </a:xfrm>
          <a:prstGeom prst="rect">
            <a:avLst/>
          </a:prstGeom>
        </p:spPr>
        <p:txBody>
          <a:bodyPr vert="horz" lIns="93935" tIns="46968" rIns="93935" bIns="46968" rtlCol="0"/>
          <a:lstStyle>
            <a:lvl1pPr algn="r">
              <a:defRPr sz="1300"/>
            </a:lvl1pPr>
          </a:lstStyle>
          <a:p>
            <a:r>
              <a:rPr lang="en-US" smtClean="0"/>
              <a:t>v1.0</a:t>
            </a:r>
            <a:endParaRPr lang="en-US" dirty="0"/>
          </a:p>
        </p:txBody>
      </p:sp>
      <p:sp>
        <p:nvSpPr>
          <p:cNvPr id="4" name="Footer Placeholder 3"/>
          <p:cNvSpPr>
            <a:spLocks noGrp="1"/>
          </p:cNvSpPr>
          <p:nvPr>
            <p:ph type="ftr" sz="quarter" idx="2"/>
          </p:nvPr>
        </p:nvSpPr>
        <p:spPr>
          <a:xfrm>
            <a:off x="0" y="9050972"/>
            <a:ext cx="3774440" cy="310478"/>
          </a:xfrm>
          <a:prstGeom prst="rect">
            <a:avLst/>
          </a:prstGeom>
        </p:spPr>
        <p:txBody>
          <a:bodyPr vert="horz" lIns="93935" tIns="46968" rIns="93935" bIns="46968" rtlCol="0" anchor="b"/>
          <a:lstStyle>
            <a:lvl1pPr algn="l">
              <a:defRPr sz="1300"/>
            </a:lvl1pPr>
          </a:lstStyle>
          <a:p>
            <a:r>
              <a:rPr lang="en-US" dirty="0" smtClean="0"/>
              <a:t>© 2010 Critical Path Training, LLC - All Rights Reserved</a:t>
            </a:r>
            <a:endParaRPr lang="en-US" dirty="0"/>
          </a:p>
        </p:txBody>
      </p:sp>
      <p:sp>
        <p:nvSpPr>
          <p:cNvPr id="5" name="Slide Number Placeholder 4"/>
          <p:cNvSpPr>
            <a:spLocks noGrp="1"/>
          </p:cNvSpPr>
          <p:nvPr>
            <p:ph type="sldNum" sz="quarter" idx="3"/>
          </p:nvPr>
        </p:nvSpPr>
        <p:spPr>
          <a:xfrm>
            <a:off x="4008704" y="9050972"/>
            <a:ext cx="3066733" cy="310478"/>
          </a:xfrm>
          <a:prstGeom prst="rect">
            <a:avLst/>
          </a:prstGeom>
        </p:spPr>
        <p:txBody>
          <a:bodyPr vert="horz" lIns="93935" tIns="46968" rIns="93935" bIns="46968"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42988" y="468313"/>
            <a:ext cx="4991100" cy="3744912"/>
          </a:xfrm>
          <a:prstGeom prst="rect">
            <a:avLst/>
          </a:prstGeom>
          <a:noFill/>
          <a:ln w="12700">
            <a:solidFill>
              <a:prstClr val="black"/>
            </a:solidFill>
          </a:ln>
        </p:spPr>
        <p:txBody>
          <a:bodyPr vert="horz" lIns="93935" tIns="46968" rIns="93935" bIns="46968" rtlCol="0" anchor="ctr"/>
          <a:lstStyle/>
          <a:p>
            <a:endParaRPr lang="en-US"/>
          </a:p>
        </p:txBody>
      </p:sp>
      <p:sp>
        <p:nvSpPr>
          <p:cNvPr id="5" name="Notes Placeholder 4"/>
          <p:cNvSpPr>
            <a:spLocks noGrp="1"/>
          </p:cNvSpPr>
          <p:nvPr>
            <p:ph type="body" sz="quarter" idx="3"/>
          </p:nvPr>
        </p:nvSpPr>
        <p:spPr>
          <a:xfrm>
            <a:off x="707708" y="4447461"/>
            <a:ext cx="5661660" cy="4213384"/>
          </a:xfrm>
          <a:prstGeom prst="rect">
            <a:avLst/>
          </a:prstGeom>
        </p:spPr>
        <p:txBody>
          <a:bodyPr vert="horz" lIns="93935" tIns="46968" rIns="93935" bIns="46968"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module explains the </a:t>
            </a:r>
            <a:r>
              <a:rPr lang="en-US" dirty="0" smtClean="0"/>
              <a:t>features </a:t>
            </a:r>
            <a:r>
              <a:rPr lang="en-US" dirty="0"/>
              <a:t>and </a:t>
            </a:r>
            <a:r>
              <a:rPr lang="en-US" dirty="0" smtClean="0"/>
              <a:t>improvements </a:t>
            </a:r>
            <a:r>
              <a:rPr lang="en-US" dirty="0"/>
              <a:t>that have been introduced to </a:t>
            </a:r>
            <a:r>
              <a:rPr lang="en-US" dirty="0" smtClean="0"/>
              <a:t>Office 365 and SharePoint Online. </a:t>
            </a:r>
            <a:r>
              <a:rPr lang="en-US" dirty="0"/>
              <a:t>You will learn about the difference between using SharePoint 2013 in an Office 365 environment versus using SharePoint 2013 in an on-premises environment. The module also explains why building business solutions with a no-code approach works equally well across both environments. The module concludes with an exploration of the new SharePoint </a:t>
            </a:r>
            <a:r>
              <a:rPr lang="en-US" dirty="0" smtClean="0"/>
              <a:t>Online </a:t>
            </a:r>
            <a:r>
              <a:rPr lang="en-US" dirty="0"/>
              <a:t>team site and demonstrates new ways in which to change a site's appearance.</a:t>
            </a:r>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555892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building No-Code solutions you will be using all of the tools available to you that</a:t>
            </a:r>
            <a:r>
              <a:rPr lang="en-US" baseline="0" dirty="0" smtClean="0"/>
              <a:t> do not require you to deploy code. For example, the browser, SharePoint Designer, InfoPath. You will also run a few scripts and use editors like Notepad to create visuals in SharePoint with HTML and CSS.</a:t>
            </a:r>
            <a:endParaRPr lang="en-US" dirty="0"/>
          </a:p>
        </p:txBody>
      </p:sp>
    </p:spTree>
    <p:extLst>
      <p:ext uri="{BB962C8B-B14F-4D97-AF65-F5344CB8AC3E}">
        <p14:creationId xmlns:p14="http://schemas.microsoft.com/office/powerpoint/2010/main" val="17302610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SharePoint Designer 2013 is the go to tool for Site management and workflow creation. If you are a visual designer, you may use SharePoint Designer, but you don’t have to. New features of SharePoint</a:t>
            </a:r>
            <a:r>
              <a:rPr lang="en-US" baseline="0" dirty="0" smtClean="0"/>
              <a:t> enable you to use any text editor you like for creating Master Pages and Page Layouts.</a:t>
            </a:r>
            <a:endParaRPr lang="en-US" dirty="0"/>
          </a:p>
        </p:txBody>
      </p:sp>
    </p:spTree>
    <p:extLst>
      <p:ext uri="{BB962C8B-B14F-4D97-AF65-F5344CB8AC3E}">
        <p14:creationId xmlns:p14="http://schemas.microsoft.com/office/powerpoint/2010/main" val="38271150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SharePoint Designer 2013 is now</a:t>
            </a:r>
            <a:r>
              <a:rPr lang="en-US" baseline="0" dirty="0" smtClean="0"/>
              <a:t> used mainly for building workflows in SharePoint </a:t>
            </a:r>
            <a:r>
              <a:rPr lang="en-US" baseline="0" dirty="0" smtClean="0"/>
              <a:t>Online. </a:t>
            </a:r>
            <a:r>
              <a:rPr lang="en-US" baseline="0" dirty="0" smtClean="0"/>
              <a:t>You don’t need it for visual design, but if you decide to use it you should know in advance that it no longer has any preview capability. It only has code view. Use a browser for previews.</a:t>
            </a:r>
            <a:endParaRPr lang="en-US" dirty="0"/>
          </a:p>
        </p:txBody>
      </p:sp>
    </p:spTree>
    <p:extLst>
      <p:ext uri="{BB962C8B-B14F-4D97-AF65-F5344CB8AC3E}">
        <p14:creationId xmlns:p14="http://schemas.microsoft.com/office/powerpoint/2010/main" val="34344777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331795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SharePoint Online is the fifth</a:t>
            </a:r>
            <a:r>
              <a:rPr lang="en-US" baseline="0" dirty="0" smtClean="0"/>
              <a:t> major version of the SharePoint technology stack. Each version has enhanced the product and made significant changes to account for changes in the IT industry. However, a few things have remained consistent across versions. One example of this is the site template for creating Team Sites which has been available since the very first version of SharePoint technologies released in 2001.  Team sites are the most commonly-created type of site in all versions of SharePoint.</a:t>
            </a:r>
          </a:p>
          <a:p>
            <a:endParaRPr lang="en-US" baseline="0" dirty="0" smtClean="0"/>
          </a:p>
          <a:p>
            <a:r>
              <a:rPr lang="en-US" dirty="0" smtClean="0"/>
              <a:t>The new team site in SharePoint Online looks quite a bit different from SharePoint 2010. The master page has changed. The Site Actions menu has been moved from the left to the right. Much of the user interface has been redesigned around the new app model.</a:t>
            </a:r>
            <a:endParaRPr lang="en-US" dirty="0"/>
          </a:p>
        </p:txBody>
      </p:sp>
      <p:sp>
        <p:nvSpPr>
          <p:cNvPr id="4" name="Header Placeholder 3"/>
          <p:cNvSpPr>
            <a:spLocks noGrp="1"/>
          </p:cNvSpPr>
          <p:nvPr>
            <p:ph type="hdr" sz="quarter" idx="10"/>
          </p:nvPr>
        </p:nvSpPr>
        <p:spPr>
          <a:xfrm>
            <a:off x="0" y="0"/>
            <a:ext cx="4088977" cy="312103"/>
          </a:xfrm>
          <a:prstGeom prst="rect">
            <a:avLst/>
          </a:prstGeom>
        </p:spPr>
        <p:txBody>
          <a:bodyPr lIns="88861" tIns="44431" rIns="88861" bIns="44431"/>
          <a:lstStyle/>
          <a:p>
            <a:r>
              <a:rPr lang="en-US" smtClean="0"/>
              <a:t>01 - SharePoint 2010 Developer Roadmap</a:t>
            </a:r>
            <a:endParaRPr lang="en-US"/>
          </a:p>
        </p:txBody>
      </p:sp>
      <p:sp>
        <p:nvSpPr>
          <p:cNvPr id="5" name="Date Placeholder 4"/>
          <p:cNvSpPr>
            <a:spLocks noGrp="1"/>
          </p:cNvSpPr>
          <p:nvPr>
            <p:ph type="dt" idx="11"/>
          </p:nvPr>
        </p:nvSpPr>
        <p:spPr>
          <a:xfrm>
            <a:off x="4008704" y="0"/>
            <a:ext cx="3066733" cy="312103"/>
          </a:xfrm>
          <a:prstGeom prst="rect">
            <a:avLst/>
          </a:prstGeom>
        </p:spPr>
        <p:txBody>
          <a:bodyPr lIns="88861" tIns="44431" rIns="88861" bIns="44431"/>
          <a:lstStyle/>
          <a:p>
            <a:r>
              <a:rPr lang="en-US" smtClean="0"/>
              <a:t>v1.2</a:t>
            </a:r>
            <a:endParaRPr lang="en-US"/>
          </a:p>
        </p:txBody>
      </p:sp>
      <p:sp>
        <p:nvSpPr>
          <p:cNvPr id="6" name="Footer Placeholder 5"/>
          <p:cNvSpPr>
            <a:spLocks noGrp="1"/>
          </p:cNvSpPr>
          <p:nvPr>
            <p:ph type="ftr" sz="quarter" idx="12"/>
          </p:nvPr>
        </p:nvSpPr>
        <p:spPr>
          <a:xfrm>
            <a:off x="0" y="9050972"/>
            <a:ext cx="4010343" cy="310478"/>
          </a:xfrm>
          <a:prstGeom prst="rect">
            <a:avLst/>
          </a:prstGeom>
        </p:spPr>
        <p:txBody>
          <a:bodyPr lIns="88861" tIns="44431" rIns="88861" bIns="44431"/>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008704" y="9050971"/>
            <a:ext cx="3066733" cy="310478"/>
          </a:xfrm>
          <a:prstGeom prst="rect">
            <a:avLst/>
          </a:prstGeom>
        </p:spPr>
        <p:txBody>
          <a:bodyPr lIns="88861" tIns="44431" rIns="88861" bIns="44431"/>
          <a:lstStyle/>
          <a:p>
            <a:r>
              <a:rPr lang="en-US" smtClean="0"/>
              <a:t>01-</a:t>
            </a:r>
            <a:fld id="{073E6628-0705-4E34-90AA-D61A964D0AFD}" type="slidenum">
              <a:rPr lang="en-US" smtClean="0"/>
              <a:pPr/>
              <a:t>19</a:t>
            </a:fld>
            <a:endParaRPr lang="en-US"/>
          </a:p>
        </p:txBody>
      </p:sp>
    </p:spTree>
    <p:extLst>
      <p:ext uri="{BB962C8B-B14F-4D97-AF65-F5344CB8AC3E}">
        <p14:creationId xmlns:p14="http://schemas.microsoft.com/office/powerpoint/2010/main" val="5770654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Site Actions menu by default is now a Gear icon. It supports most of</a:t>
            </a:r>
            <a:r>
              <a:rPr lang="en-US" baseline="0" dirty="0" smtClean="0"/>
              <a:t> the necessary functions for managing your site and getting you to the site settings page.</a:t>
            </a:r>
            <a:endParaRPr lang="en-US" dirty="0"/>
          </a:p>
        </p:txBody>
      </p:sp>
    </p:spTree>
    <p:extLst>
      <p:ext uri="{BB962C8B-B14F-4D97-AF65-F5344CB8AC3E}">
        <p14:creationId xmlns:p14="http://schemas.microsoft.com/office/powerpoint/2010/main" val="31110230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Certain users are given the role as “site administrator”. Quite often this means that the user has been assigned the permissions of a site collection administrator. In some scenarios, the IT staff within a company</a:t>
            </a:r>
            <a:r>
              <a:rPr lang="en-US" baseline="0" dirty="0" smtClean="0"/>
              <a:t> may elect to use a more elaborate security configuration where business users are never configured as site collection administrators, but instead they are assigned less-powerful administrative permissions on one or more sites within a site collection. In either case, these users will be responsible for certain administrative duties at the site level.</a:t>
            </a:r>
          </a:p>
          <a:p>
            <a:endParaRPr lang="en-US" baseline="0" dirty="0" smtClean="0"/>
          </a:p>
          <a:p>
            <a:r>
              <a:rPr lang="en-US" baseline="0" dirty="0" smtClean="0"/>
              <a:t>Each site contains a site settings page (</a:t>
            </a:r>
            <a:r>
              <a:rPr lang="en-US" b="1" baseline="0" dirty="0" smtClean="0"/>
              <a:t>[</a:t>
            </a:r>
            <a:r>
              <a:rPr lang="en-US" b="1" baseline="0" dirty="0" err="1" smtClean="0"/>
              <a:t>site_url</a:t>
            </a:r>
            <a:r>
              <a:rPr lang="en-US" b="1" baseline="0" dirty="0" smtClean="0"/>
              <a:t>]_layouts/settings.aspx</a:t>
            </a:r>
            <a:r>
              <a:rPr lang="en-US" baseline="0" dirty="0" smtClean="0"/>
              <a:t>) which provides links to administrative pages which make it possible to perform common administrative tasks at the site level. The site settings page of the top-level site also contains links to pages which are used to perform administrative tasks on the site collection as a whole.</a:t>
            </a:r>
            <a:endParaRPr lang="en-US" dirty="0"/>
          </a:p>
        </p:txBody>
      </p:sp>
    </p:spTree>
    <p:extLst>
      <p:ext uri="{BB962C8B-B14F-4D97-AF65-F5344CB8AC3E}">
        <p14:creationId xmlns:p14="http://schemas.microsoft.com/office/powerpoint/2010/main" val="39105098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SharePoint adds functionality to sites through “Features”. If a desired behavior is not present you can Activate</a:t>
            </a:r>
            <a:r>
              <a:rPr lang="en-US" baseline="0" dirty="0" smtClean="0"/>
              <a:t> the associated feature and add that feature to your site. Features are scoped to the Site or Site Collection and may also have dependencies that must also be activated.</a:t>
            </a:r>
            <a:endParaRPr lang="en-US" dirty="0"/>
          </a:p>
        </p:txBody>
      </p:sp>
    </p:spTree>
    <p:extLst>
      <p:ext uri="{BB962C8B-B14F-4D97-AF65-F5344CB8AC3E}">
        <p14:creationId xmlns:p14="http://schemas.microsoft.com/office/powerpoint/2010/main" val="15412593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new feature Minimal Download Strategy uses an optimization that only sends the part of the page that has changed from view to view. This optimization does cause the</a:t>
            </a:r>
            <a:r>
              <a:rPr lang="en-US" baseline="0" dirty="0" smtClean="0"/>
              <a:t> URLs to get “funny looking” if you deactivate the MDS feature it will result in longer page load times and more predictable URLs.</a:t>
            </a:r>
            <a:endParaRPr lang="en-US" dirty="0"/>
          </a:p>
        </p:txBody>
      </p:sp>
    </p:spTree>
    <p:extLst>
      <p:ext uri="{BB962C8B-B14F-4D97-AF65-F5344CB8AC3E}">
        <p14:creationId xmlns:p14="http://schemas.microsoft.com/office/powerpoint/2010/main" val="2845684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246812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Site Contents page shows the Apps (aka, lists and libraries) for the current site and a list of sub sites. From this page you can navigate to lists or directly to their</a:t>
            </a:r>
            <a:r>
              <a:rPr lang="en-US" baseline="0" dirty="0" smtClean="0"/>
              <a:t> settings and permissions pages.</a:t>
            </a:r>
            <a:endParaRPr lang="en-US" dirty="0"/>
          </a:p>
        </p:txBody>
      </p:sp>
    </p:spTree>
    <p:extLst>
      <p:ext uri="{BB962C8B-B14F-4D97-AF65-F5344CB8AC3E}">
        <p14:creationId xmlns:p14="http://schemas.microsoft.com/office/powerpoint/2010/main" val="41716882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Creating a list or library (App) involves the following steps:</a:t>
            </a:r>
          </a:p>
          <a:p>
            <a:pPr marL="228600" indent="-228600">
              <a:buAutoNum type="arabicPeriod"/>
            </a:pPr>
            <a:r>
              <a:rPr lang="en-US" dirty="0" smtClean="0"/>
              <a:t>Navigate to the Site Contents page,</a:t>
            </a:r>
            <a:r>
              <a:rPr lang="en-US" baseline="0" dirty="0" smtClean="0"/>
              <a:t> this displays “Your Apps”.</a:t>
            </a:r>
          </a:p>
          <a:p>
            <a:pPr marL="228600" indent="-228600">
              <a:buAutoNum type="arabicPeriod"/>
            </a:pPr>
            <a:r>
              <a:rPr lang="en-US" baseline="0" dirty="0" smtClean="0"/>
              <a:t>Choose the list or library (or App).</a:t>
            </a:r>
          </a:p>
          <a:p>
            <a:pPr marL="228600" indent="-228600">
              <a:buAutoNum type="arabicPeriod"/>
            </a:pPr>
            <a:r>
              <a:rPr lang="en-US" baseline="0" dirty="0" smtClean="0"/>
              <a:t>Provide a name and other optional information,</a:t>
            </a:r>
          </a:p>
          <a:p>
            <a:pPr marL="228600" indent="-228600">
              <a:buAutoNum type="arabicPeriod"/>
            </a:pPr>
            <a:r>
              <a:rPr lang="en-US" baseline="0" dirty="0" smtClean="0"/>
              <a:t>Configure additional settings after the App is created.</a:t>
            </a:r>
          </a:p>
          <a:p>
            <a:pPr marL="228600" indent="-228600">
              <a:buAutoNum type="arabicPeriod"/>
            </a:pPr>
            <a:r>
              <a:rPr lang="en-US" baseline="0" dirty="0" smtClean="0"/>
              <a:t>Use the list.</a:t>
            </a:r>
          </a:p>
          <a:p>
            <a:endParaRPr lang="en-US" dirty="0"/>
          </a:p>
        </p:txBody>
      </p:sp>
    </p:spTree>
    <p:extLst>
      <p:ext uri="{BB962C8B-B14F-4D97-AF65-F5344CB8AC3E}">
        <p14:creationId xmlns:p14="http://schemas.microsoft.com/office/powerpoint/2010/main" val="29873305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977661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SharePoint Online introduces</a:t>
            </a:r>
            <a:r>
              <a:rPr lang="en-US" baseline="0" dirty="0" smtClean="0"/>
              <a:t> a new way to theme sites called Composed looks. These consist of a color pallet and fonts you can use to change the way a site looks.</a:t>
            </a:r>
            <a:endParaRPr lang="en-US" dirty="0"/>
          </a:p>
        </p:txBody>
      </p:sp>
    </p:spTree>
    <p:extLst>
      <p:ext uri="{BB962C8B-B14F-4D97-AF65-F5344CB8AC3E}">
        <p14:creationId xmlns:p14="http://schemas.microsoft.com/office/powerpoint/2010/main" val="17414136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41294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This is</a:t>
            </a:r>
            <a:r>
              <a:rPr lang="nl-BE" baseline="0" dirty="0" smtClean="0"/>
              <a:t> the layout of the SharePoint admin center. The home page displays an overview of the different management tasks and service applications availale in your tenant. On this page you get a visual status of the many site collections and thier current storage levels and lock status.</a:t>
            </a:r>
            <a:endParaRPr lang="nl-BE" dirty="0" smtClean="0"/>
          </a:p>
          <a:p>
            <a:endParaRPr lang="en-US" dirty="0"/>
          </a:p>
        </p:txBody>
      </p:sp>
    </p:spTree>
    <p:extLst>
      <p:ext uri="{BB962C8B-B14F-4D97-AF65-F5344CB8AC3E}">
        <p14:creationId xmlns:p14="http://schemas.microsoft.com/office/powerpoint/2010/main" val="23312593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various service applications available to your tenant depend on the licensing level purchased</a:t>
            </a:r>
            <a:r>
              <a:rPr lang="en-US" baseline="0" dirty="0" smtClean="0"/>
              <a:t> by your company. In this class we will be exploring many of these services.</a:t>
            </a:r>
            <a:endParaRPr lang="en-US" dirty="0"/>
          </a:p>
        </p:txBody>
      </p:sp>
    </p:spTree>
    <p:extLst>
      <p:ext uri="{BB962C8B-B14F-4D97-AF65-F5344CB8AC3E}">
        <p14:creationId xmlns:p14="http://schemas.microsoft.com/office/powerpoint/2010/main" val="6797599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988418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888562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SharePoint 2013 marked the first version of the product in which Microsoft shifted its focus to support hosting SharePoint in the cloud. Much of this has to do with Microsoft’s recent investments in Office 365 </a:t>
            </a:r>
            <a:r>
              <a:rPr lang="en-US" dirty="0" smtClean="0"/>
              <a:t>and</a:t>
            </a:r>
            <a:r>
              <a:rPr lang="en-US" baseline="0" dirty="0" smtClean="0"/>
              <a:t> </a:t>
            </a:r>
            <a:r>
              <a:rPr lang="en-US" baseline="0" dirty="0" smtClean="0"/>
              <a:t>SharePoint </a:t>
            </a:r>
            <a:r>
              <a:rPr lang="en-US" baseline="0" dirty="0" smtClean="0"/>
              <a:t>Online. </a:t>
            </a:r>
            <a:r>
              <a:rPr lang="en-US" baseline="0" dirty="0" smtClean="0"/>
              <a:t>A significant percentage of the investment that Microsoft has made to make SharePoint 2013 </a:t>
            </a:r>
            <a:r>
              <a:rPr lang="en-US" baseline="0" dirty="0" smtClean="0"/>
              <a:t>and 2016 better </a:t>
            </a:r>
            <a:r>
              <a:rPr lang="en-US" baseline="0" dirty="0" smtClean="0"/>
              <a:t>than SharePoint 2010 resolves around making things work in cloud-based hosting scenarios.</a:t>
            </a:r>
          </a:p>
          <a:p>
            <a:endParaRPr lang="en-US" baseline="0" dirty="0" smtClean="0"/>
          </a:p>
          <a:p>
            <a:pPr lvl="0"/>
            <a:r>
              <a:rPr lang="en-US" dirty="0" smtClean="0"/>
              <a:t>With the SharePoint 2013 environment hosted within Office 365,</a:t>
            </a:r>
            <a:r>
              <a:rPr lang="en-US" baseline="0" dirty="0" smtClean="0"/>
              <a:t> </a:t>
            </a:r>
            <a:r>
              <a:rPr lang="en-US" dirty="0" smtClean="0"/>
              <a:t>Microsoft assumes the role of SharePoint administrator. One important factor to note is that </a:t>
            </a:r>
            <a:r>
              <a:rPr lang="en-US" sz="1700" dirty="0">
                <a:solidFill>
                  <a:schemeClr val="bg1">
                    <a:lumMod val="50000"/>
                  </a:schemeClr>
                </a:solidFill>
              </a:rPr>
              <a:t>companies don't require hardware or as much SharePoint expertise to leverage SharePoint in their business. </a:t>
            </a:r>
          </a:p>
          <a:p>
            <a:pPr lvl="0"/>
            <a:endParaRPr lang="en-US" sz="1700" dirty="0">
              <a:solidFill>
                <a:schemeClr val="bg1">
                  <a:lumMod val="50000"/>
                </a:schemeClr>
              </a:solidFill>
            </a:endParaRPr>
          </a:p>
        </p:txBody>
      </p:sp>
      <p:sp>
        <p:nvSpPr>
          <p:cNvPr id="4" name="Header Placeholder 3"/>
          <p:cNvSpPr>
            <a:spLocks noGrp="1"/>
          </p:cNvSpPr>
          <p:nvPr>
            <p:ph type="hdr" sz="quarter" idx="10"/>
          </p:nvPr>
        </p:nvSpPr>
        <p:spPr>
          <a:xfrm>
            <a:off x="1" y="1"/>
            <a:ext cx="3955872" cy="304362"/>
          </a:xfrm>
          <a:prstGeom prst="rect">
            <a:avLst/>
          </a:prstGeom>
        </p:spPr>
        <p:txBody>
          <a:bodyPr lIns="86355" tIns="43178" rIns="86355" bIns="43178"/>
          <a:lstStyle/>
          <a:p>
            <a:r>
              <a:rPr lang="en-US" smtClean="0"/>
              <a:t>Cram Session for SharePoint Server 2013 Administration Certification Exams</a:t>
            </a:r>
            <a:endParaRPr lang="en-US"/>
          </a:p>
        </p:txBody>
      </p:sp>
      <p:sp>
        <p:nvSpPr>
          <p:cNvPr id="6" name="Footer Placeholder 5"/>
          <p:cNvSpPr>
            <a:spLocks noGrp="1"/>
          </p:cNvSpPr>
          <p:nvPr>
            <p:ph type="ftr" sz="quarter" idx="12"/>
          </p:nvPr>
        </p:nvSpPr>
        <p:spPr>
          <a:xfrm>
            <a:off x="0" y="8826493"/>
            <a:ext cx="3879798" cy="302778"/>
          </a:xfrm>
          <a:prstGeom prst="rect">
            <a:avLst/>
          </a:prstGeom>
        </p:spPr>
        <p:txBody>
          <a:bodyPr lIns="86355" tIns="43178" rIns="86355" bIns="43178"/>
          <a:lstStyle/>
          <a:p>
            <a:r>
              <a:rPr lang="en-US" smtClean="0"/>
              <a:t>© Critical Path Training 2013 - All Rights Rerved</a:t>
            </a:r>
            <a:endParaRPr lang="en-US"/>
          </a:p>
        </p:txBody>
      </p:sp>
      <p:sp>
        <p:nvSpPr>
          <p:cNvPr id="7" name="Slide Number Placeholder 6"/>
          <p:cNvSpPr>
            <a:spLocks noGrp="1"/>
          </p:cNvSpPr>
          <p:nvPr>
            <p:ph type="sldNum" sz="quarter" idx="13"/>
          </p:nvPr>
        </p:nvSpPr>
        <p:spPr>
          <a:xfrm>
            <a:off x="3878213" y="8826492"/>
            <a:ext cx="2966904" cy="302778"/>
          </a:xfrm>
          <a:prstGeom prst="rect">
            <a:avLst/>
          </a:prstGeom>
        </p:spPr>
        <p:txBody>
          <a:bodyPr lIns="86355" tIns="43178" rIns="86355" bIns="43178"/>
          <a:lstStyle/>
          <a:p>
            <a:r>
              <a:rPr lang="en-US" smtClean="0"/>
              <a:t>0x-</a:t>
            </a:r>
            <a:fld id="{073E6628-0705-4E34-90AA-D61A964D0AFD}" type="slidenum">
              <a:rPr lang="en-US" smtClean="0"/>
              <a:pPr/>
              <a:t>10</a:t>
            </a:fld>
            <a:endParaRPr lang="en-US"/>
          </a:p>
        </p:txBody>
      </p:sp>
    </p:spTree>
    <p:extLst>
      <p:ext uri="{BB962C8B-B14F-4D97-AF65-F5344CB8AC3E}">
        <p14:creationId xmlns:p14="http://schemas.microsoft.com/office/powerpoint/2010/main" val="41848487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two primary ways in which a company can use SharePoint 2013. A company can install</a:t>
            </a:r>
            <a:r>
              <a:rPr lang="en-US" baseline="0" dirty="0" smtClean="0"/>
              <a:t> SharePoint 2013 on server computers which it controls. This type of SharePoint 2013 installation is known as an on-premises farm. Alternately, a company </a:t>
            </a:r>
            <a:r>
              <a:rPr lang="en-US" dirty="0" smtClean="0"/>
              <a:t>can establish an account in Office 365 which makes it possible to create and utilize</a:t>
            </a:r>
            <a:r>
              <a:rPr lang="en-US" baseline="0" dirty="0" smtClean="0"/>
              <a:t> SharePoint sites which make use of SharePoint services. Furthermore, there is nothing that prevents a company from using both approaches at the same time which involves one or more on-premises farms used in conjunction with a SharePoint presence in Office 365.</a:t>
            </a:r>
            <a:endParaRPr lang="en-US" dirty="0" smtClean="0"/>
          </a:p>
          <a:p>
            <a:pPr lvl="1"/>
            <a:endParaRPr lang="en-US" dirty="0" smtClean="0"/>
          </a:p>
          <a:p>
            <a:r>
              <a:rPr lang="en-US" dirty="0" smtClean="0"/>
              <a:t>With an on-premises farm deployment,</a:t>
            </a:r>
            <a:r>
              <a:rPr lang="en-US" baseline="0" dirty="0" smtClean="0"/>
              <a:t> a company must </a:t>
            </a:r>
            <a:r>
              <a:rPr lang="en-US" dirty="0" smtClean="0"/>
              <a:t>acquire its own hardware and purchase licenses from Microsoft. The company must also maintain expertise</a:t>
            </a:r>
            <a:r>
              <a:rPr lang="en-US" baseline="0" dirty="0" smtClean="0"/>
              <a:t> within its IT staff to install </a:t>
            </a:r>
            <a:r>
              <a:rPr lang="en-US" dirty="0" smtClean="0"/>
              <a:t>SharePoint 2013 on servers running on premises. This is largely the focus of this training class.</a:t>
            </a:r>
          </a:p>
          <a:p>
            <a:endParaRPr lang="en-US" dirty="0" smtClean="0"/>
          </a:p>
          <a:p>
            <a:r>
              <a:rPr lang="en-US" dirty="0" smtClean="0"/>
              <a:t>When establishing a company account in Office 365, a company must purchase an Office 365 plan for hosting SharePoint sites which typically</a:t>
            </a:r>
            <a:r>
              <a:rPr lang="en-US" baseline="0" dirty="0" smtClean="0"/>
              <a:t> involves monthly per-user charges but eliminates the need to purchase SharePoint 2013 licenses. </a:t>
            </a:r>
            <a:r>
              <a:rPr lang="en-US" dirty="0" smtClean="0"/>
              <a:t>Microsoft provides the hardware and manages the SharePoint farm behind the scenes. A company will administrate</a:t>
            </a:r>
            <a:r>
              <a:rPr lang="en-US" baseline="0" dirty="0" smtClean="0"/>
              <a:t> its account at a higher level which is known as “tenancy level”. Therefore, the company will have one or more users who will play the role of tenancy administrator.</a:t>
            </a:r>
            <a:endParaRPr lang="en-US" dirty="0" smtClean="0"/>
          </a:p>
          <a:p>
            <a:pPr lvl="1"/>
            <a:endParaRPr lang="en-US" dirty="0" smtClean="0"/>
          </a:p>
          <a:p>
            <a:endParaRPr lang="en-US" dirty="0" smtClean="0"/>
          </a:p>
          <a:p>
            <a:endParaRPr lang="en-US" dirty="0"/>
          </a:p>
        </p:txBody>
      </p:sp>
    </p:spTree>
    <p:extLst>
      <p:ext uri="{BB962C8B-B14F-4D97-AF65-F5344CB8AC3E}">
        <p14:creationId xmlns:p14="http://schemas.microsoft.com/office/powerpoint/2010/main" val="17386138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the Office</a:t>
            </a:r>
            <a:r>
              <a:rPr lang="en-US" baseline="0" dirty="0" smtClean="0"/>
              <a:t> 365 environment, customers are never permitted to perform administrative work at the farm level or the web application level. Instead, Office 365 customers using SharePoint Online create and manage site collections with the scope of a </a:t>
            </a:r>
            <a:r>
              <a:rPr lang="en-US" b="1" baseline="0" dirty="0" smtClean="0"/>
              <a:t>tenancy</a:t>
            </a:r>
            <a:r>
              <a:rPr lang="en-US" baseline="0" dirty="0" smtClean="0"/>
              <a:t>. </a:t>
            </a:r>
          </a:p>
          <a:p>
            <a:endParaRPr lang="en-US" baseline="0" dirty="0" smtClean="0"/>
          </a:p>
          <a:p>
            <a:r>
              <a:rPr lang="en-US" baseline="0" dirty="0" smtClean="0"/>
              <a:t>SharePoint Online provides each customers with a Tenant Admin site collection that is accessible to users who have been granted Tenant Admin permissions. If you have been granted the required permissions, you can use the Tenant Admin site collection to create and manage site collections with your tenancy and to configure the tenancy's service applications.</a:t>
            </a:r>
          </a:p>
        </p:txBody>
      </p:sp>
      <p:sp>
        <p:nvSpPr>
          <p:cNvPr id="4" name="Header Placeholder 3"/>
          <p:cNvSpPr>
            <a:spLocks noGrp="1"/>
          </p:cNvSpPr>
          <p:nvPr>
            <p:ph type="hdr" sz="quarter" idx="10"/>
          </p:nvPr>
        </p:nvSpPr>
        <p:spPr>
          <a:xfrm>
            <a:off x="1" y="1"/>
            <a:ext cx="3955872" cy="304362"/>
          </a:xfrm>
          <a:prstGeom prst="rect">
            <a:avLst/>
          </a:prstGeom>
        </p:spPr>
        <p:txBody>
          <a:bodyPr lIns="86355" tIns="43178" rIns="86355" bIns="43178"/>
          <a:lstStyle/>
          <a:p>
            <a:r>
              <a:rPr lang="en-US" smtClean="0"/>
              <a:t>Cram Session for SharePoint Server 2013 Administration Certification Exams</a:t>
            </a:r>
            <a:endParaRPr lang="en-US"/>
          </a:p>
        </p:txBody>
      </p:sp>
      <p:sp>
        <p:nvSpPr>
          <p:cNvPr id="6" name="Footer Placeholder 5"/>
          <p:cNvSpPr>
            <a:spLocks noGrp="1"/>
          </p:cNvSpPr>
          <p:nvPr>
            <p:ph type="ftr" sz="quarter" idx="12"/>
          </p:nvPr>
        </p:nvSpPr>
        <p:spPr>
          <a:xfrm>
            <a:off x="0" y="8826493"/>
            <a:ext cx="3879798" cy="302778"/>
          </a:xfrm>
          <a:prstGeom prst="rect">
            <a:avLst/>
          </a:prstGeom>
        </p:spPr>
        <p:txBody>
          <a:bodyPr lIns="86355" tIns="43178" rIns="86355" bIns="43178"/>
          <a:lstStyle/>
          <a:p>
            <a:r>
              <a:rPr lang="en-US" smtClean="0"/>
              <a:t>© Critical Path Training 2013 - All Rights Rerved</a:t>
            </a:r>
            <a:endParaRPr lang="en-US"/>
          </a:p>
        </p:txBody>
      </p:sp>
      <p:sp>
        <p:nvSpPr>
          <p:cNvPr id="7" name="Slide Number Placeholder 6"/>
          <p:cNvSpPr>
            <a:spLocks noGrp="1"/>
          </p:cNvSpPr>
          <p:nvPr>
            <p:ph type="sldNum" sz="quarter" idx="13"/>
          </p:nvPr>
        </p:nvSpPr>
        <p:spPr>
          <a:xfrm>
            <a:off x="3878213" y="8826492"/>
            <a:ext cx="2966904" cy="302778"/>
          </a:xfrm>
          <a:prstGeom prst="rect">
            <a:avLst/>
          </a:prstGeom>
        </p:spPr>
        <p:txBody>
          <a:bodyPr lIns="86355" tIns="43178" rIns="86355" bIns="43178"/>
          <a:lstStyle/>
          <a:p>
            <a:r>
              <a:rPr lang="en-US" smtClean="0"/>
              <a:t>01-</a:t>
            </a:r>
            <a:fld id="{073E6628-0705-4E34-90AA-D61A964D0AFD}" type="slidenum">
              <a:rPr lang="en-US" smtClean="0"/>
              <a:pPr/>
              <a:t>12</a:t>
            </a:fld>
            <a:endParaRPr lang="en-US"/>
          </a:p>
        </p:txBody>
      </p:sp>
    </p:spTree>
    <p:extLst>
      <p:ext uri="{BB962C8B-B14F-4D97-AF65-F5344CB8AC3E}">
        <p14:creationId xmlns:p14="http://schemas.microsoft.com/office/powerpoint/2010/main" val="27100805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457200"/>
            <a:ext cx="8763000" cy="1066800"/>
          </a:xfrm>
        </p:spPr>
        <p:txBody>
          <a:bodyPr anchor="ctr" anchorCtr="0"/>
          <a:lstStyle>
            <a:lvl1pPr algn="l">
              <a:defRPr sz="2800" baseline="0">
                <a:solidFill>
                  <a:srgbClr val="1F100B"/>
                </a:solidFill>
              </a:defRPr>
            </a:lvl1pPr>
          </a:lstStyle>
          <a:p>
            <a:r>
              <a:rPr lang="en-US" dirty="0" smtClean="0"/>
              <a:t>Slide Deck Title</a:t>
            </a:r>
            <a:endParaRPr lang="en-US" dirty="0"/>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smtClean="0"/>
              <a:t>Module Subtitle (optional)</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smtClean="0"/>
              <a:t>Demo Title</a:t>
            </a:r>
            <a:endParaRPr lang="en-US" dirty="0"/>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rtlCol="0"/>
          <a:lstStyle>
            <a:lvl1pPr>
              <a:defRPr b="1">
                <a:latin typeface="Myriad Pro" pitchFamily="34" charset="0"/>
              </a:defRPr>
            </a:lvl1pPr>
          </a:lstStyle>
          <a:p>
            <a:r>
              <a:rPr lang="en-US" smtClean="0"/>
              <a:t>Click to edit Master title style</a:t>
            </a:r>
            <a:endParaRPr lang="en-US" dirty="0"/>
          </a:p>
        </p:txBody>
      </p:sp>
      <p:sp>
        <p:nvSpPr>
          <p:cNvPr id="3" name="Text Placeholder 2"/>
          <p:cNvSpPr>
            <a:spLocks noGrp="1"/>
          </p:cNvSpPr>
          <p:nvPr>
            <p:ph type="body" idx="1"/>
          </p:nvPr>
        </p:nvSpPr>
        <p:spPr/>
        <p:txBody>
          <a:bodyPr rtlCol="0"/>
          <a:lstStyle>
            <a:lvl1pPr>
              <a:buClrTx/>
              <a:buFont typeface="Wingdings" pitchFamily="2" charset="2"/>
              <a:buChar char="§"/>
              <a:defRPr sz="2000" b="1">
                <a:latin typeface="Myriad Pro Light" pitchFamily="34" charset="0"/>
              </a:defRPr>
            </a:lvl1pPr>
            <a:lvl2pPr>
              <a:buClrTx/>
              <a:buFont typeface="Wingdings" pitchFamily="2" charset="2"/>
              <a:buChar char="o"/>
              <a:defRPr sz="1800" b="0">
                <a:latin typeface="Myriad Pro" pitchFamily="34" charset="0"/>
              </a:defRPr>
            </a:lvl2pPr>
            <a:lvl3pPr>
              <a:buClrTx/>
              <a:buFont typeface="Wingdings" pitchFamily="2" charset="2"/>
              <a:buChar char="o"/>
              <a:defRPr sz="1600" b="0">
                <a:latin typeface="Myriad Pro" pitchFamily="34" charset="0"/>
              </a:defRPr>
            </a:lvl3pPr>
            <a:lvl4pPr>
              <a:buClrTx/>
              <a:buFont typeface="Wingdings" pitchFamily="2" charset="2"/>
              <a:buChar char="o"/>
              <a:defRPr sz="1400" b="0">
                <a:latin typeface="Myriad Pro" pitchFamily="34" charset="0"/>
              </a:defRPr>
            </a:lvl4pPr>
            <a:lvl5pPr>
              <a:buClrTx/>
              <a:buFont typeface="Wingdings" pitchFamily="2" charset="2"/>
              <a:buChar char="o"/>
              <a:defRPr sz="1200" b="0">
                <a:latin typeface="Myriad Pro"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2626403"/>
      </p:ext>
    </p:extLst>
  </p:cSld>
  <p:clrMapOvr>
    <a:masterClrMapping/>
  </p:clrMapOvr>
  <p:transition>
    <p:fade/>
  </p:transition>
  <p:hf hdr="0" ftr="0" dt="0"/>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smtClean="0"/>
              <a:t>Slide Title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8"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 id="2147483660" r:id="rId6"/>
  </p:sldLayoutIdLst>
  <p:timing>
    <p:tnLst>
      <p:par>
        <p:cTn id="1" dur="indefinite" restart="never" nodeType="tmRoot"/>
      </p:par>
    </p:tnLst>
  </p:timing>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1.emf"/><Relationship Id="rId4" Type="http://schemas.openxmlformats.org/officeDocument/2006/relationships/image" Target="../media/image10.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Getting </a:t>
            </a:r>
            <a:r>
              <a:rPr lang="en-US" dirty="0"/>
              <a:t>S</a:t>
            </a:r>
            <a:r>
              <a:rPr lang="en-US" dirty="0" smtClean="0"/>
              <a:t>tarted with SharePoint Online</a:t>
            </a:r>
            <a:endParaRPr lang="en-US" dirty="0"/>
          </a:p>
        </p:txBody>
      </p:sp>
      <p:sp>
        <p:nvSpPr>
          <p:cNvPr id="6" name="Text Placeholder 5"/>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Office 365 and SharePoint Online</a:t>
            </a:r>
            <a:endParaRPr lang="en-US" dirty="0"/>
          </a:p>
        </p:txBody>
      </p:sp>
      <p:sp>
        <p:nvSpPr>
          <p:cNvPr id="3" name="Content Placeholder 2"/>
          <p:cNvSpPr>
            <a:spLocks noGrp="1"/>
          </p:cNvSpPr>
          <p:nvPr>
            <p:ph idx="1"/>
          </p:nvPr>
        </p:nvSpPr>
        <p:spPr/>
        <p:txBody>
          <a:bodyPr/>
          <a:lstStyle/>
          <a:p>
            <a:r>
              <a:rPr lang="en-US" sz="2400" dirty="0" smtClean="0"/>
              <a:t>SharePoint </a:t>
            </a:r>
            <a:r>
              <a:rPr lang="en-US" sz="2400" dirty="0" smtClean="0"/>
              <a:t>2013/2016 </a:t>
            </a:r>
            <a:r>
              <a:rPr lang="en-US" sz="2400" dirty="0" smtClean="0"/>
              <a:t>was designed for Office 365</a:t>
            </a:r>
            <a:endParaRPr lang="en-US" dirty="0" smtClean="0"/>
          </a:p>
          <a:p>
            <a:pPr lvl="1"/>
            <a:r>
              <a:rPr lang="en-US" dirty="0" smtClean="0"/>
              <a:t>Architectural changes made to improve hosting support</a:t>
            </a:r>
          </a:p>
          <a:p>
            <a:pPr lvl="1"/>
            <a:r>
              <a:rPr lang="en-US" dirty="0" smtClean="0"/>
              <a:t>SharePoint Online now runs SharePoint </a:t>
            </a:r>
            <a:r>
              <a:rPr lang="en-US" dirty="0" smtClean="0"/>
              <a:t>2013/2016</a:t>
            </a:r>
            <a:endParaRPr lang="en-US" dirty="0"/>
          </a:p>
          <a:p>
            <a:pPr lvl="1"/>
            <a:r>
              <a:rPr lang="en-US" dirty="0" smtClean="0"/>
              <a:t>Microsoft is investing heavily in the cloud</a:t>
            </a:r>
            <a:endParaRPr lang="en-US" dirty="0" smtClean="0"/>
          </a:p>
        </p:txBody>
      </p:sp>
      <p:sp>
        <p:nvSpPr>
          <p:cNvPr id="4" name="Cloud"/>
          <p:cNvSpPr>
            <a:spLocks noChangeAspect="1" noEditPoints="1" noChangeArrowheads="1"/>
          </p:cNvSpPr>
          <p:nvPr/>
        </p:nvSpPr>
        <p:spPr bwMode="auto">
          <a:xfrm>
            <a:off x="3810000" y="4125075"/>
            <a:ext cx="3505200" cy="2348971"/>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rgbClr val="A4D289"/>
              </a:gs>
              <a:gs pos="100000">
                <a:schemeClr val="bg1"/>
              </a:gs>
            </a:gsLst>
            <a:lin ang="5400000" scaled="1"/>
          </a:gra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ctr" anchorCtr="0" compatLnSpc="1">
            <a:prstTxWarp prst="textNoShape">
              <a:avLst/>
            </a:prstTxWarp>
          </a:bodyPr>
          <a:lstStyle/>
          <a:p>
            <a:pPr algn="ctr"/>
            <a:r>
              <a:rPr lang="en-US" sz="2400" dirty="0" smtClean="0">
                <a:latin typeface="Tekton Pro" panose="020F0403020208020904" pitchFamily="34" charset="0"/>
              </a:rPr>
              <a:t>Office 365</a:t>
            </a:r>
          </a:p>
          <a:p>
            <a:pPr algn="ctr"/>
            <a:r>
              <a:rPr lang="en-US" dirty="0" smtClean="0">
                <a:solidFill>
                  <a:schemeClr val="tx1">
                    <a:lumMod val="50000"/>
                    <a:lumOff val="50000"/>
                  </a:schemeClr>
                </a:solidFill>
                <a:latin typeface="Tekton Pro" panose="020F0403020208020904" pitchFamily="34" charset="0"/>
              </a:rPr>
              <a:t>Exchange</a:t>
            </a:r>
          </a:p>
          <a:p>
            <a:pPr algn="ctr"/>
            <a:r>
              <a:rPr lang="en-US" dirty="0" smtClean="0">
                <a:solidFill>
                  <a:schemeClr val="tx1">
                    <a:lumMod val="50000"/>
                    <a:lumOff val="50000"/>
                  </a:schemeClr>
                </a:solidFill>
                <a:latin typeface="Tekton Pro" panose="020F0403020208020904" pitchFamily="34" charset="0"/>
              </a:rPr>
              <a:t>Skype for Business</a:t>
            </a:r>
            <a:endParaRPr lang="en-US" dirty="0" smtClean="0">
              <a:solidFill>
                <a:schemeClr val="tx1">
                  <a:lumMod val="50000"/>
                  <a:lumOff val="50000"/>
                </a:schemeClr>
              </a:solidFill>
              <a:latin typeface="Tekton Pro" panose="020F0403020208020904" pitchFamily="34" charset="0"/>
            </a:endParaRPr>
          </a:p>
          <a:p>
            <a:pPr algn="ctr"/>
            <a:r>
              <a:rPr lang="en-US" dirty="0" smtClean="0">
                <a:solidFill>
                  <a:schemeClr val="tx1">
                    <a:lumMod val="50000"/>
                    <a:lumOff val="50000"/>
                  </a:schemeClr>
                </a:solidFill>
                <a:latin typeface="Tekton Pro" panose="020F0403020208020904" pitchFamily="34" charset="0"/>
              </a:rPr>
              <a:t>SharePoint </a:t>
            </a:r>
            <a:r>
              <a:rPr lang="en-US" dirty="0" smtClean="0">
                <a:solidFill>
                  <a:schemeClr val="tx1">
                    <a:lumMod val="50000"/>
                    <a:lumOff val="50000"/>
                  </a:schemeClr>
                </a:solidFill>
                <a:latin typeface="Tekton Pro" panose="020F0403020208020904" pitchFamily="34" charset="0"/>
              </a:rPr>
              <a:t>Online</a:t>
            </a:r>
          </a:p>
          <a:p>
            <a:pPr algn="ctr"/>
            <a:r>
              <a:rPr lang="en-US" dirty="0" smtClean="0">
                <a:solidFill>
                  <a:schemeClr val="tx1">
                    <a:lumMod val="50000"/>
                    <a:lumOff val="50000"/>
                  </a:schemeClr>
                </a:solidFill>
                <a:latin typeface="Tekton Pro" panose="020F0403020208020904" pitchFamily="34" charset="0"/>
              </a:rPr>
              <a:t>Etc.</a:t>
            </a:r>
            <a:endParaRPr lang="en-US" dirty="0" smtClean="0">
              <a:solidFill>
                <a:schemeClr val="tx1">
                  <a:lumMod val="50000"/>
                  <a:lumOff val="50000"/>
                </a:schemeClr>
              </a:solidFill>
              <a:latin typeface="Tekton Pro" panose="020F0403020208020904" pitchFamily="34" charset="0"/>
            </a:endParaRPr>
          </a:p>
        </p:txBody>
      </p:sp>
      <p:pic>
        <p:nvPicPr>
          <p:cNvPr id="5" name="Picture 4"/>
          <p:cNvPicPr>
            <a:picLocks noChangeAspect="1"/>
          </p:cNvPicPr>
          <p:nvPr/>
        </p:nvPicPr>
        <p:blipFill>
          <a:blip r:embed="rId3"/>
          <a:stretch>
            <a:fillRect/>
          </a:stretch>
        </p:blipFill>
        <p:spPr>
          <a:xfrm>
            <a:off x="2085975" y="3966000"/>
            <a:ext cx="792000" cy="633600"/>
          </a:xfrm>
          <a:prstGeom prst="rect">
            <a:avLst/>
          </a:prstGeom>
          <a:noFill/>
        </p:spPr>
      </p:pic>
      <p:pic>
        <p:nvPicPr>
          <p:cNvPr id="6" name="Picture 5"/>
          <p:cNvPicPr>
            <a:picLocks noChangeAspect="1"/>
          </p:cNvPicPr>
          <p:nvPr/>
        </p:nvPicPr>
        <p:blipFill>
          <a:blip r:embed="rId4"/>
          <a:stretch>
            <a:fillRect/>
          </a:stretch>
        </p:blipFill>
        <p:spPr>
          <a:xfrm>
            <a:off x="2057400" y="4707900"/>
            <a:ext cx="792000" cy="633600"/>
          </a:xfrm>
          <a:prstGeom prst="rect">
            <a:avLst/>
          </a:prstGeom>
        </p:spPr>
      </p:pic>
      <p:pic>
        <p:nvPicPr>
          <p:cNvPr id="7" name="Picture 6"/>
          <p:cNvPicPr>
            <a:picLocks noChangeAspect="1"/>
          </p:cNvPicPr>
          <p:nvPr/>
        </p:nvPicPr>
        <p:blipFill>
          <a:blip r:embed="rId5"/>
          <a:stretch>
            <a:fillRect/>
          </a:stretch>
        </p:blipFill>
        <p:spPr>
          <a:xfrm>
            <a:off x="2057400" y="5449800"/>
            <a:ext cx="792000" cy="1027200"/>
          </a:xfrm>
          <a:prstGeom prst="rect">
            <a:avLst/>
          </a:prstGeom>
        </p:spPr>
      </p:pic>
      <p:cxnSp>
        <p:nvCxnSpPr>
          <p:cNvPr id="9" name="Straight Arrow Connector 8"/>
          <p:cNvCxnSpPr>
            <a:stCxn id="5" idx="3"/>
          </p:cNvCxnSpPr>
          <p:nvPr/>
        </p:nvCxnSpPr>
        <p:spPr>
          <a:xfrm>
            <a:off x="2877975" y="4282800"/>
            <a:ext cx="932025" cy="425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3"/>
          </p:cNvCxnSpPr>
          <p:nvPr/>
        </p:nvCxnSpPr>
        <p:spPr>
          <a:xfrm>
            <a:off x="2849400" y="5024700"/>
            <a:ext cx="808200" cy="22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3"/>
          </p:cNvCxnSpPr>
          <p:nvPr/>
        </p:nvCxnSpPr>
        <p:spPr>
          <a:xfrm flipV="1">
            <a:off x="2849400" y="5560388"/>
            <a:ext cx="960600" cy="403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951205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left)">
                                      <p:cBhvr>
                                        <p:cTn id="28" dur="500"/>
                                        <p:tgtEl>
                                          <p:spTgt spid="5"/>
                                        </p:tgtEl>
                                      </p:cBhvr>
                                    </p:animEffect>
                                  </p:childTnLst>
                                </p:cTn>
                              </p:par>
                              <p:par>
                                <p:cTn id="29" presetID="22" presetClass="entr" presetSubtype="8" fill="hold"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left)">
                                      <p:cBhvr>
                                        <p:cTn id="31" dur="500"/>
                                        <p:tgtEl>
                                          <p:spTgt spid="6"/>
                                        </p:tgtEl>
                                      </p:cBhvr>
                                    </p:animEffect>
                                  </p:childTnLst>
                                </p:cTn>
                              </p:par>
                              <p:par>
                                <p:cTn id="32" presetID="22" presetClass="entr" presetSubtype="8" fill="hold"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left)">
                                      <p:cBhvr>
                                        <p:cTn id="34" dur="500"/>
                                        <p:tgtEl>
                                          <p:spTgt spid="7"/>
                                        </p:tgtEl>
                                      </p:cBhvr>
                                    </p:animEffect>
                                  </p:childTnLst>
                                </p:cTn>
                              </p:par>
                              <p:par>
                                <p:cTn id="35" presetID="22" presetClass="entr" presetSubtype="8" fill="hold" nodeType="with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left)">
                                      <p:cBhvr>
                                        <p:cTn id="37" dur="500"/>
                                        <p:tgtEl>
                                          <p:spTgt spid="9"/>
                                        </p:tgtEl>
                                      </p:cBhvr>
                                    </p:animEffect>
                                  </p:childTnLst>
                                </p:cTn>
                              </p:par>
                              <p:par>
                                <p:cTn id="38" presetID="22" presetClass="entr" presetSubtype="8" fill="hold" nodeType="with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wipe(left)">
                                      <p:cBhvr>
                                        <p:cTn id="40" dur="500"/>
                                        <p:tgtEl>
                                          <p:spTgt spid="11"/>
                                        </p:tgtEl>
                                      </p:cBhvr>
                                    </p:animEffect>
                                  </p:childTnLst>
                                </p:cTn>
                              </p:par>
                              <p:par>
                                <p:cTn id="41" presetID="22" presetClass="entr" presetSubtype="8" fill="hold" nodeType="with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wipe(left)">
                                      <p:cBhvr>
                                        <p:cTn id="4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Online versus On-premises</a:t>
            </a:r>
            <a:endParaRPr lang="en-US" dirty="0"/>
          </a:p>
        </p:txBody>
      </p:sp>
      <p:sp>
        <p:nvSpPr>
          <p:cNvPr id="3" name="Content Placeholder 2"/>
          <p:cNvSpPr>
            <a:spLocks noGrp="1"/>
          </p:cNvSpPr>
          <p:nvPr>
            <p:ph idx="1"/>
          </p:nvPr>
        </p:nvSpPr>
        <p:spPr/>
        <p:txBody>
          <a:bodyPr/>
          <a:lstStyle/>
          <a:p>
            <a:r>
              <a:rPr lang="en-US" dirty="0" smtClean="0"/>
              <a:t>Using SharePoint Server 2013 </a:t>
            </a:r>
            <a:r>
              <a:rPr lang="en-US" dirty="0"/>
              <a:t>On-Premises</a:t>
            </a:r>
          </a:p>
          <a:p>
            <a:pPr lvl="1"/>
            <a:r>
              <a:rPr lang="en-US" dirty="0"/>
              <a:t>SharePoint farm must be </a:t>
            </a:r>
            <a:r>
              <a:rPr lang="en-US" dirty="0" smtClean="0"/>
              <a:t>created/configured</a:t>
            </a:r>
          </a:p>
          <a:p>
            <a:pPr lvl="1"/>
            <a:r>
              <a:rPr lang="en-US" dirty="0" smtClean="0"/>
              <a:t>Runs within the context of local </a:t>
            </a:r>
            <a:r>
              <a:rPr lang="en-US" dirty="0"/>
              <a:t>Active Directory </a:t>
            </a:r>
            <a:r>
              <a:rPr lang="en-US" dirty="0" smtClean="0"/>
              <a:t>domain</a:t>
            </a:r>
          </a:p>
          <a:p>
            <a:pPr lvl="1"/>
            <a:r>
              <a:rPr lang="en-US" dirty="0"/>
              <a:t>Services configured at web application scope</a:t>
            </a:r>
          </a:p>
          <a:p>
            <a:endParaRPr lang="en-US" dirty="0" smtClean="0"/>
          </a:p>
          <a:p>
            <a:r>
              <a:rPr lang="en-US" dirty="0" smtClean="0"/>
              <a:t>Using SharePoint Online in Office 365</a:t>
            </a:r>
          </a:p>
          <a:p>
            <a:pPr lvl="1"/>
            <a:r>
              <a:rPr lang="en-US" dirty="0" smtClean="0"/>
              <a:t>New tenancy is provisioned for each new customer</a:t>
            </a:r>
          </a:p>
          <a:p>
            <a:pPr lvl="1"/>
            <a:r>
              <a:rPr lang="en-US" dirty="0" smtClean="0"/>
              <a:t>Tenancy defines a scope for creating user accounts</a:t>
            </a:r>
          </a:p>
          <a:p>
            <a:pPr lvl="1"/>
            <a:r>
              <a:rPr lang="en-US" dirty="0" smtClean="0"/>
              <a:t>Active Directory accounts can be imported</a:t>
            </a:r>
          </a:p>
        </p:txBody>
      </p:sp>
    </p:spTree>
    <p:extLst>
      <p:ext uri="{BB962C8B-B14F-4D97-AF65-F5344CB8AC3E}">
        <p14:creationId xmlns:p14="http://schemas.microsoft.com/office/powerpoint/2010/main" val="60245954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SharePoint Online Tenancy</a:t>
            </a:r>
            <a:endParaRPr lang="en-US" dirty="0"/>
          </a:p>
        </p:txBody>
      </p:sp>
      <p:sp>
        <p:nvSpPr>
          <p:cNvPr id="3" name="Content Placeholder 2"/>
          <p:cNvSpPr>
            <a:spLocks noGrp="1"/>
          </p:cNvSpPr>
          <p:nvPr>
            <p:ph idx="1"/>
          </p:nvPr>
        </p:nvSpPr>
        <p:spPr/>
        <p:txBody>
          <a:bodyPr/>
          <a:lstStyle/>
          <a:p>
            <a:r>
              <a:rPr lang="en-US" dirty="0" smtClean="0"/>
              <a:t>Tenancy provides top-level administrative scope</a:t>
            </a:r>
          </a:p>
          <a:p>
            <a:pPr lvl="1"/>
            <a:r>
              <a:rPr lang="en-US" dirty="0" smtClean="0"/>
              <a:t>Customer has no visibility to farm or web application</a:t>
            </a:r>
          </a:p>
          <a:p>
            <a:pPr lvl="1"/>
            <a:r>
              <a:rPr lang="en-US" dirty="0" smtClean="0"/>
              <a:t>Special site collection created for tenant administration</a:t>
            </a:r>
          </a:p>
        </p:txBody>
      </p:sp>
      <p:sp>
        <p:nvSpPr>
          <p:cNvPr id="5" name="Rectangle 4"/>
          <p:cNvSpPr/>
          <p:nvPr/>
        </p:nvSpPr>
        <p:spPr bwMode="auto">
          <a:xfrm>
            <a:off x="914400" y="3200400"/>
            <a:ext cx="7212237" cy="2515162"/>
          </a:xfrm>
          <a:prstGeom prst="rect">
            <a:avLst/>
          </a:prstGeom>
          <a:gradFill rotWithShape="1">
            <a:gsLst>
              <a:gs pos="0">
                <a:schemeClr val="bg1">
                  <a:lumMod val="85000"/>
                </a:schemeClr>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t"/>
          <a:lstStyle/>
          <a:p>
            <a:pPr algn="ctr"/>
            <a:r>
              <a:rPr lang="en-US" sz="1400" dirty="0" smtClean="0"/>
              <a:t>SharePoint Online Tenancy</a:t>
            </a:r>
            <a:endParaRPr lang="en-US" sz="1200" dirty="0">
              <a:solidFill>
                <a:srgbClr val="000099"/>
              </a:solidFill>
            </a:endParaRPr>
          </a:p>
        </p:txBody>
      </p:sp>
      <p:sp>
        <p:nvSpPr>
          <p:cNvPr id="11" name="Rectangle 10"/>
          <p:cNvSpPr/>
          <p:nvPr/>
        </p:nvSpPr>
        <p:spPr bwMode="auto">
          <a:xfrm>
            <a:off x="1116238" y="3581962"/>
            <a:ext cx="2114685" cy="1905000"/>
          </a:xfrm>
          <a:prstGeom prst="rect">
            <a:avLst/>
          </a:prstGeom>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t"/>
          <a:lstStyle/>
          <a:p>
            <a:pPr algn="ctr"/>
            <a:r>
              <a:rPr lang="en-US" sz="1400" dirty="0"/>
              <a:t>site collection</a:t>
            </a:r>
            <a:br>
              <a:rPr lang="en-US" sz="1400" dirty="0"/>
            </a:br>
            <a:r>
              <a:rPr lang="en-US" sz="1050" b="1" dirty="0" smtClean="0">
                <a:solidFill>
                  <a:srgbClr val="000099"/>
                </a:solidFill>
              </a:rPr>
              <a:t>company-admin.sharepoint.com</a:t>
            </a:r>
            <a:endParaRPr lang="en-US" sz="1400" b="1" dirty="0">
              <a:solidFill>
                <a:srgbClr val="000099"/>
              </a:solidFill>
            </a:endParaRPr>
          </a:p>
        </p:txBody>
      </p:sp>
      <p:sp>
        <p:nvSpPr>
          <p:cNvPr id="12" name="Rounded Rectangle 11"/>
          <p:cNvSpPr/>
          <p:nvPr/>
        </p:nvSpPr>
        <p:spPr bwMode="auto">
          <a:xfrm>
            <a:off x="1686130" y="4172586"/>
            <a:ext cx="914400" cy="457200"/>
          </a:xfrm>
          <a:prstGeom prst="roundRect">
            <a:avLst/>
          </a:prstGeom>
          <a:solidFill>
            <a:srgbClr val="FFFF99"/>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1100" dirty="0"/>
              <a:t>t</a:t>
            </a:r>
            <a:r>
              <a:rPr lang="en-US" sz="1100" dirty="0" smtClean="0"/>
              <a:t>op-level site</a:t>
            </a:r>
            <a:endParaRPr lang="en-US" sz="1000" dirty="0" smtClean="0"/>
          </a:p>
          <a:p>
            <a:pPr algn="ctr"/>
            <a:r>
              <a:rPr lang="en-US" sz="900" b="1" dirty="0" smtClean="0">
                <a:solidFill>
                  <a:srgbClr val="000099"/>
                </a:solidFill>
              </a:rPr>
              <a:t>(root)</a:t>
            </a:r>
            <a:endParaRPr lang="en-US" sz="1050" b="1" dirty="0">
              <a:solidFill>
                <a:srgbClr val="000099"/>
              </a:solidFill>
            </a:endParaRPr>
          </a:p>
        </p:txBody>
      </p:sp>
      <p:sp>
        <p:nvSpPr>
          <p:cNvPr id="47" name="Rectangle 46"/>
          <p:cNvSpPr/>
          <p:nvPr/>
        </p:nvSpPr>
        <p:spPr bwMode="auto">
          <a:xfrm>
            <a:off x="3344953" y="3581962"/>
            <a:ext cx="2114685" cy="1905000"/>
          </a:xfrm>
          <a:prstGeom prst="rect">
            <a:avLst/>
          </a:prstGeom>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t"/>
          <a:lstStyle/>
          <a:p>
            <a:pPr algn="ctr"/>
            <a:r>
              <a:rPr lang="en-US" sz="1400" dirty="0"/>
              <a:t>site collection</a:t>
            </a:r>
            <a:br>
              <a:rPr lang="en-US" sz="1400" dirty="0"/>
            </a:br>
            <a:r>
              <a:rPr lang="en-US" sz="1050" b="1" dirty="0" smtClean="0">
                <a:solidFill>
                  <a:srgbClr val="000099"/>
                </a:solidFill>
              </a:rPr>
              <a:t>company.sharepoint.com</a:t>
            </a:r>
            <a:endParaRPr lang="en-US" sz="1400" b="1" dirty="0">
              <a:solidFill>
                <a:srgbClr val="000099"/>
              </a:solidFill>
            </a:endParaRPr>
          </a:p>
        </p:txBody>
      </p:sp>
      <p:sp>
        <p:nvSpPr>
          <p:cNvPr id="48" name="Rounded Rectangle 47"/>
          <p:cNvSpPr/>
          <p:nvPr/>
        </p:nvSpPr>
        <p:spPr bwMode="auto">
          <a:xfrm>
            <a:off x="3914845" y="4172586"/>
            <a:ext cx="914400" cy="457200"/>
          </a:xfrm>
          <a:prstGeom prst="roundRect">
            <a:avLst/>
          </a:prstGeom>
          <a:solidFill>
            <a:srgbClr val="FFFF99"/>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1100" dirty="0"/>
              <a:t>t</a:t>
            </a:r>
            <a:r>
              <a:rPr lang="en-US" sz="1100" dirty="0" smtClean="0"/>
              <a:t>op-level site</a:t>
            </a:r>
            <a:endParaRPr lang="en-US" sz="1000" dirty="0" smtClean="0"/>
          </a:p>
          <a:p>
            <a:pPr algn="ctr"/>
            <a:r>
              <a:rPr lang="en-US" sz="900" b="1" dirty="0" smtClean="0">
                <a:solidFill>
                  <a:srgbClr val="000099"/>
                </a:solidFill>
              </a:rPr>
              <a:t>(root)</a:t>
            </a:r>
            <a:endParaRPr lang="en-US" sz="1050" b="1" dirty="0">
              <a:solidFill>
                <a:srgbClr val="000099"/>
              </a:solidFill>
            </a:endParaRPr>
          </a:p>
        </p:txBody>
      </p:sp>
      <p:sp>
        <p:nvSpPr>
          <p:cNvPr id="49" name="Rounded Rectangle 48"/>
          <p:cNvSpPr/>
          <p:nvPr/>
        </p:nvSpPr>
        <p:spPr bwMode="auto">
          <a:xfrm>
            <a:off x="3429001" y="4877362"/>
            <a:ext cx="914400" cy="457200"/>
          </a:xfrm>
          <a:prstGeom prst="roundRect">
            <a:avLst/>
          </a:prstGeom>
          <a:solidFill>
            <a:srgbClr val="FFFF99"/>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1100" dirty="0"/>
              <a:t>c</a:t>
            </a:r>
            <a:r>
              <a:rPr lang="en-US" sz="1100" dirty="0" smtClean="0"/>
              <a:t>hild site</a:t>
            </a:r>
            <a:endParaRPr lang="en-US" sz="1000" dirty="0" smtClean="0"/>
          </a:p>
          <a:p>
            <a:pPr algn="ctr"/>
            <a:r>
              <a:rPr lang="en-US" sz="900" b="1" dirty="0" smtClean="0">
                <a:solidFill>
                  <a:srgbClr val="000099"/>
                </a:solidFill>
              </a:rPr>
              <a:t>/Reports</a:t>
            </a:r>
            <a:endParaRPr lang="en-US" sz="1100" b="1" dirty="0">
              <a:solidFill>
                <a:srgbClr val="000099"/>
              </a:solidFill>
            </a:endParaRPr>
          </a:p>
        </p:txBody>
      </p:sp>
      <p:sp>
        <p:nvSpPr>
          <p:cNvPr id="50" name="Rounded Rectangle 49"/>
          <p:cNvSpPr/>
          <p:nvPr/>
        </p:nvSpPr>
        <p:spPr bwMode="auto">
          <a:xfrm>
            <a:off x="4392837" y="4877362"/>
            <a:ext cx="914400" cy="457200"/>
          </a:xfrm>
          <a:prstGeom prst="roundRect">
            <a:avLst/>
          </a:prstGeom>
          <a:solidFill>
            <a:srgbClr val="FFFF99"/>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1100" dirty="0"/>
              <a:t>c</a:t>
            </a:r>
            <a:r>
              <a:rPr lang="en-US" sz="1100" dirty="0" smtClean="0"/>
              <a:t>hild site</a:t>
            </a:r>
            <a:endParaRPr lang="en-US" sz="1000" dirty="0" smtClean="0"/>
          </a:p>
          <a:p>
            <a:pPr algn="ctr"/>
            <a:r>
              <a:rPr lang="en-US" sz="900" b="1" dirty="0" smtClean="0">
                <a:solidFill>
                  <a:srgbClr val="000099"/>
                </a:solidFill>
              </a:rPr>
              <a:t>/Operations</a:t>
            </a:r>
            <a:endParaRPr lang="en-US" sz="1100" b="1" dirty="0">
              <a:solidFill>
                <a:srgbClr val="000099"/>
              </a:solidFill>
            </a:endParaRPr>
          </a:p>
        </p:txBody>
      </p:sp>
      <p:grpSp>
        <p:nvGrpSpPr>
          <p:cNvPr id="51" name="Group 50"/>
          <p:cNvGrpSpPr/>
          <p:nvPr/>
        </p:nvGrpSpPr>
        <p:grpSpPr>
          <a:xfrm>
            <a:off x="3886201" y="4629787"/>
            <a:ext cx="971687" cy="249308"/>
            <a:chOff x="2381113" y="5714643"/>
            <a:chExt cx="971687" cy="228959"/>
          </a:xfrm>
        </p:grpSpPr>
        <p:cxnSp>
          <p:nvCxnSpPr>
            <p:cNvPr id="52" name="Straight Connector 51"/>
            <p:cNvCxnSpPr/>
            <p:nvPr/>
          </p:nvCxnSpPr>
          <p:spPr bwMode="auto">
            <a:xfrm flipV="1">
              <a:off x="2381115" y="5823081"/>
              <a:ext cx="971685" cy="358"/>
            </a:xfrm>
            <a:prstGeom prst="line">
              <a:avLst/>
            </a:pr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none" w="med" len="med"/>
            </a:ln>
            <a:effectLst/>
          </p:spPr>
        </p:cxnSp>
        <p:cxnSp>
          <p:nvCxnSpPr>
            <p:cNvPr id="53" name="Straight Connector 52"/>
            <p:cNvCxnSpPr/>
            <p:nvPr/>
          </p:nvCxnSpPr>
          <p:spPr bwMode="auto">
            <a:xfrm>
              <a:off x="2866957" y="5714643"/>
              <a:ext cx="0" cy="108438"/>
            </a:xfrm>
            <a:prstGeom prst="line">
              <a:avLst/>
            </a:pr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none" w="med" len="med"/>
            </a:ln>
            <a:effectLst/>
          </p:spPr>
        </p:cxnSp>
        <p:cxnSp>
          <p:nvCxnSpPr>
            <p:cNvPr id="54" name="Elbow Connector 53"/>
            <p:cNvCxnSpPr/>
            <p:nvPr/>
          </p:nvCxnSpPr>
          <p:spPr bwMode="auto">
            <a:xfrm rot="16200000" flipH="1">
              <a:off x="2320855" y="5883342"/>
              <a:ext cx="120518" cy="1"/>
            </a:xfrm>
            <a:prstGeom prst="bentConnector3">
              <a:avLst/>
            </a:pr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triangle"/>
            </a:ln>
            <a:effectLst/>
          </p:spPr>
        </p:cxnSp>
        <p:cxnSp>
          <p:nvCxnSpPr>
            <p:cNvPr id="55" name="Elbow Connector 54"/>
            <p:cNvCxnSpPr/>
            <p:nvPr/>
          </p:nvCxnSpPr>
          <p:spPr bwMode="auto">
            <a:xfrm rot="16200000" flipH="1">
              <a:off x="3292540" y="5883340"/>
              <a:ext cx="120518" cy="1"/>
            </a:xfrm>
            <a:prstGeom prst="bentConnector3">
              <a:avLst/>
            </a:pr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triangle"/>
            </a:ln>
            <a:effectLst/>
          </p:spPr>
        </p:cxnSp>
      </p:grpSp>
      <p:sp>
        <p:nvSpPr>
          <p:cNvPr id="56" name="Rectangle 55"/>
          <p:cNvSpPr/>
          <p:nvPr/>
        </p:nvSpPr>
        <p:spPr bwMode="auto">
          <a:xfrm>
            <a:off x="5554753" y="3581962"/>
            <a:ext cx="2343285" cy="1905000"/>
          </a:xfrm>
          <a:prstGeom prst="rect">
            <a:avLst/>
          </a:prstGeom>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t"/>
          <a:lstStyle/>
          <a:p>
            <a:pPr algn="ctr"/>
            <a:r>
              <a:rPr lang="en-US" sz="1400" dirty="0"/>
              <a:t>site collection</a:t>
            </a:r>
            <a:r>
              <a:rPr lang="en-US" sz="1400"/>
              <a:t/>
            </a:r>
            <a:br>
              <a:rPr lang="en-US" sz="1400"/>
            </a:br>
            <a:r>
              <a:rPr lang="en-US" sz="1050" b="1" smtClean="0">
                <a:solidFill>
                  <a:srgbClr val="000099"/>
                </a:solidFill>
              </a:rPr>
              <a:t>wingtip.sharepoint.com/sites/sales</a:t>
            </a:r>
            <a:endParaRPr lang="en-US" sz="1400" b="1" dirty="0">
              <a:solidFill>
                <a:srgbClr val="000099"/>
              </a:solidFill>
            </a:endParaRPr>
          </a:p>
        </p:txBody>
      </p:sp>
      <p:sp>
        <p:nvSpPr>
          <p:cNvPr id="57" name="Rounded Rectangle 56"/>
          <p:cNvSpPr/>
          <p:nvPr/>
        </p:nvSpPr>
        <p:spPr bwMode="auto">
          <a:xfrm>
            <a:off x="6250282" y="4172586"/>
            <a:ext cx="914400" cy="457200"/>
          </a:xfrm>
          <a:prstGeom prst="roundRect">
            <a:avLst/>
          </a:prstGeom>
          <a:solidFill>
            <a:srgbClr val="FFFF99"/>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1100" dirty="0"/>
              <a:t>t</a:t>
            </a:r>
            <a:r>
              <a:rPr lang="en-US" sz="1100" dirty="0" smtClean="0"/>
              <a:t>op-level site</a:t>
            </a:r>
            <a:endParaRPr lang="en-US" sz="1000" dirty="0" smtClean="0"/>
          </a:p>
          <a:p>
            <a:pPr algn="ctr"/>
            <a:r>
              <a:rPr lang="en-US" sz="900" b="1" dirty="0" smtClean="0">
                <a:solidFill>
                  <a:srgbClr val="000099"/>
                </a:solidFill>
              </a:rPr>
              <a:t>(root)</a:t>
            </a:r>
            <a:endParaRPr lang="en-US" sz="1050" b="1" dirty="0">
              <a:solidFill>
                <a:srgbClr val="000099"/>
              </a:solidFill>
            </a:endParaRPr>
          </a:p>
        </p:txBody>
      </p:sp>
      <p:sp>
        <p:nvSpPr>
          <p:cNvPr id="58" name="Rounded Rectangle 57"/>
          <p:cNvSpPr/>
          <p:nvPr/>
        </p:nvSpPr>
        <p:spPr bwMode="auto">
          <a:xfrm>
            <a:off x="5764438" y="4877362"/>
            <a:ext cx="914400" cy="457200"/>
          </a:xfrm>
          <a:prstGeom prst="roundRect">
            <a:avLst/>
          </a:prstGeom>
          <a:solidFill>
            <a:srgbClr val="FFFF99"/>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1100" dirty="0"/>
              <a:t>c</a:t>
            </a:r>
            <a:r>
              <a:rPr lang="en-US" sz="1100" dirty="0" smtClean="0"/>
              <a:t>hild site</a:t>
            </a:r>
            <a:endParaRPr lang="en-US" sz="1000" dirty="0" smtClean="0"/>
          </a:p>
          <a:p>
            <a:pPr algn="ctr"/>
            <a:r>
              <a:rPr lang="en-US" sz="900" b="1" dirty="0" smtClean="0">
                <a:solidFill>
                  <a:srgbClr val="000099"/>
                </a:solidFill>
              </a:rPr>
              <a:t>/</a:t>
            </a:r>
            <a:r>
              <a:rPr lang="en-US" sz="900" b="1" dirty="0" err="1" smtClean="0">
                <a:solidFill>
                  <a:srgbClr val="000099"/>
                </a:solidFill>
              </a:rPr>
              <a:t>WestDivision</a:t>
            </a:r>
            <a:endParaRPr lang="en-US" sz="1100" b="1" dirty="0">
              <a:solidFill>
                <a:srgbClr val="000099"/>
              </a:solidFill>
            </a:endParaRPr>
          </a:p>
        </p:txBody>
      </p:sp>
      <p:sp>
        <p:nvSpPr>
          <p:cNvPr id="59" name="Rounded Rectangle 58"/>
          <p:cNvSpPr/>
          <p:nvPr/>
        </p:nvSpPr>
        <p:spPr bwMode="auto">
          <a:xfrm>
            <a:off x="6728274" y="4877362"/>
            <a:ext cx="914400" cy="457200"/>
          </a:xfrm>
          <a:prstGeom prst="roundRect">
            <a:avLst/>
          </a:prstGeom>
          <a:solidFill>
            <a:srgbClr val="FFFF99"/>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1100" dirty="0"/>
              <a:t>c</a:t>
            </a:r>
            <a:r>
              <a:rPr lang="en-US" sz="1100" dirty="0" smtClean="0"/>
              <a:t>hild site</a:t>
            </a:r>
            <a:endParaRPr lang="en-US" sz="1000" dirty="0" smtClean="0"/>
          </a:p>
          <a:p>
            <a:pPr algn="ctr"/>
            <a:r>
              <a:rPr lang="en-US" sz="900" b="1" dirty="0" smtClean="0">
                <a:solidFill>
                  <a:srgbClr val="000099"/>
                </a:solidFill>
              </a:rPr>
              <a:t>/</a:t>
            </a:r>
            <a:r>
              <a:rPr lang="en-US" sz="900" b="1" dirty="0" err="1" smtClean="0">
                <a:solidFill>
                  <a:srgbClr val="000099"/>
                </a:solidFill>
              </a:rPr>
              <a:t>EastDivision</a:t>
            </a:r>
            <a:endParaRPr lang="en-US" sz="1100" b="1" dirty="0">
              <a:solidFill>
                <a:srgbClr val="000099"/>
              </a:solidFill>
            </a:endParaRPr>
          </a:p>
        </p:txBody>
      </p:sp>
      <p:grpSp>
        <p:nvGrpSpPr>
          <p:cNvPr id="60" name="Group 59"/>
          <p:cNvGrpSpPr/>
          <p:nvPr/>
        </p:nvGrpSpPr>
        <p:grpSpPr>
          <a:xfrm>
            <a:off x="6221638" y="4629787"/>
            <a:ext cx="971687" cy="249308"/>
            <a:chOff x="2381113" y="5714643"/>
            <a:chExt cx="971687" cy="228959"/>
          </a:xfrm>
        </p:grpSpPr>
        <p:cxnSp>
          <p:nvCxnSpPr>
            <p:cNvPr id="61" name="Straight Connector 60"/>
            <p:cNvCxnSpPr/>
            <p:nvPr/>
          </p:nvCxnSpPr>
          <p:spPr bwMode="auto">
            <a:xfrm flipV="1">
              <a:off x="2381115" y="5823081"/>
              <a:ext cx="971685" cy="358"/>
            </a:xfrm>
            <a:prstGeom prst="line">
              <a:avLst/>
            </a:pr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none" w="med" len="med"/>
            </a:ln>
            <a:effectLst/>
          </p:spPr>
        </p:cxnSp>
        <p:cxnSp>
          <p:nvCxnSpPr>
            <p:cNvPr id="62" name="Straight Connector 61"/>
            <p:cNvCxnSpPr/>
            <p:nvPr/>
          </p:nvCxnSpPr>
          <p:spPr bwMode="auto">
            <a:xfrm>
              <a:off x="2866957" y="5714643"/>
              <a:ext cx="0" cy="108438"/>
            </a:xfrm>
            <a:prstGeom prst="line">
              <a:avLst/>
            </a:pr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none" w="med" len="med"/>
            </a:ln>
            <a:effectLst/>
          </p:spPr>
        </p:cxnSp>
        <p:cxnSp>
          <p:nvCxnSpPr>
            <p:cNvPr id="63" name="Elbow Connector 62"/>
            <p:cNvCxnSpPr/>
            <p:nvPr/>
          </p:nvCxnSpPr>
          <p:spPr bwMode="auto">
            <a:xfrm rot="16200000" flipH="1">
              <a:off x="2320855" y="5883342"/>
              <a:ext cx="120518" cy="1"/>
            </a:xfrm>
            <a:prstGeom prst="bentConnector3">
              <a:avLst/>
            </a:pr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triangle"/>
            </a:ln>
            <a:effectLst/>
          </p:spPr>
        </p:cxnSp>
        <p:cxnSp>
          <p:nvCxnSpPr>
            <p:cNvPr id="64" name="Elbow Connector 63"/>
            <p:cNvCxnSpPr/>
            <p:nvPr/>
          </p:nvCxnSpPr>
          <p:spPr bwMode="auto">
            <a:xfrm rot="16200000" flipH="1">
              <a:off x="3292540" y="5883340"/>
              <a:ext cx="120518" cy="1"/>
            </a:xfrm>
            <a:prstGeom prst="bentConnector3">
              <a:avLst/>
            </a:pr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triangle"/>
            </a:ln>
            <a:effectLst/>
          </p:spPr>
        </p:cxnSp>
      </p:grpSp>
    </p:spTree>
    <p:extLst>
      <p:ext uri="{BB962C8B-B14F-4D97-AF65-F5344CB8AC3E}">
        <p14:creationId xmlns:p14="http://schemas.microsoft.com/office/powerpoint/2010/main" val="344627469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2" grpId="0" animBg="1"/>
      <p:bldP spid="47" grpId="0" animBg="1"/>
      <p:bldP spid="48" grpId="0" animBg="1"/>
      <p:bldP spid="49" grpId="0" animBg="1"/>
      <p:bldP spid="50" grpId="0" animBg="1"/>
      <p:bldP spid="56" grpId="0" animBg="1"/>
      <p:bldP spid="57" grpId="0" animBg="1"/>
      <p:bldP spid="58" grpId="0" animBg="1"/>
      <p:bldP spid="5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SharePoint Online Overview</a:t>
            </a:r>
          </a:p>
          <a:p>
            <a:pPr>
              <a:buFont typeface="Wingdings" panose="05000000000000000000" pitchFamily="2" charset="2"/>
              <a:buChar char="ü"/>
            </a:pPr>
            <a:r>
              <a:rPr lang="en-US" dirty="0" smtClean="0"/>
              <a:t>Office </a:t>
            </a:r>
            <a:r>
              <a:rPr lang="en-US" dirty="0"/>
              <a:t>365 versus SharePoint On-premises</a:t>
            </a:r>
            <a:endParaRPr lang="en-US" dirty="0" smtClean="0"/>
          </a:p>
          <a:p>
            <a:pPr>
              <a:buFont typeface="Wingdings" panose="05000000000000000000" pitchFamily="2" charset="2"/>
              <a:buChar char="Ø"/>
            </a:pPr>
            <a:r>
              <a:rPr lang="en-US" dirty="0" smtClean="0"/>
              <a:t>Strategies for Building No Code Solutions</a:t>
            </a:r>
          </a:p>
          <a:p>
            <a:r>
              <a:rPr lang="en-US" dirty="0" smtClean="0"/>
              <a:t>Working with Team Sites in </a:t>
            </a:r>
            <a:r>
              <a:rPr lang="en-US" dirty="0"/>
              <a:t>SharePoint </a:t>
            </a:r>
            <a:r>
              <a:rPr lang="en-US" dirty="0" smtClean="0"/>
              <a:t>Online</a:t>
            </a:r>
          </a:p>
          <a:p>
            <a:r>
              <a:rPr lang="en-US" dirty="0" smtClean="0"/>
              <a:t>Working with Composed Looks</a:t>
            </a:r>
          </a:p>
        </p:txBody>
      </p:sp>
    </p:spTree>
    <p:extLst>
      <p:ext uri="{BB962C8B-B14F-4D97-AF65-F5344CB8AC3E}">
        <p14:creationId xmlns:p14="http://schemas.microsoft.com/office/powerpoint/2010/main" val="40672093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"No Code" Solutions</a:t>
            </a:r>
            <a:endParaRPr lang="en-US" dirty="0"/>
          </a:p>
        </p:txBody>
      </p:sp>
      <p:sp>
        <p:nvSpPr>
          <p:cNvPr id="3" name="Content Placeholder 2"/>
          <p:cNvSpPr>
            <a:spLocks noGrp="1"/>
          </p:cNvSpPr>
          <p:nvPr>
            <p:ph idx="1"/>
          </p:nvPr>
        </p:nvSpPr>
        <p:spPr/>
        <p:txBody>
          <a:bodyPr/>
          <a:lstStyle/>
          <a:p>
            <a:r>
              <a:rPr lang="en-US" dirty="0" smtClean="0"/>
              <a:t>What do you need to get started?</a:t>
            </a:r>
          </a:p>
          <a:p>
            <a:pPr lvl="1"/>
            <a:r>
              <a:rPr lang="en-US" dirty="0"/>
              <a:t>An out-of-the-box SharePoint environment</a:t>
            </a:r>
          </a:p>
          <a:p>
            <a:pPr lvl="1"/>
            <a:r>
              <a:rPr lang="en-US" dirty="0" smtClean="0"/>
              <a:t>A browser (IE10, </a:t>
            </a:r>
            <a:r>
              <a:rPr lang="en-US" dirty="0" err="1" smtClean="0"/>
              <a:t>FireFox</a:t>
            </a:r>
            <a:r>
              <a:rPr lang="en-US" dirty="0" smtClean="0"/>
              <a:t>, Chrome, Safari, etc.)</a:t>
            </a:r>
          </a:p>
          <a:p>
            <a:pPr lvl="1"/>
            <a:r>
              <a:rPr lang="en-US" dirty="0" smtClean="0"/>
              <a:t>SharePoint Designer 2013</a:t>
            </a:r>
          </a:p>
          <a:p>
            <a:pPr lvl="1"/>
            <a:r>
              <a:rPr lang="en-US" dirty="0" smtClean="0"/>
              <a:t>Modest coding skills with HTML, CSS and JavaScript</a:t>
            </a:r>
          </a:p>
          <a:p>
            <a:pPr lvl="1"/>
            <a:endParaRPr lang="en-US" dirty="0"/>
          </a:p>
          <a:p>
            <a:r>
              <a:rPr lang="en-US" dirty="0" smtClean="0"/>
              <a:t>What will be avoided?</a:t>
            </a:r>
          </a:p>
          <a:p>
            <a:pPr lvl="1"/>
            <a:r>
              <a:rPr lang="en-US" dirty="0" smtClean="0"/>
              <a:t>Use of Visual Studio is </a:t>
            </a:r>
            <a:r>
              <a:rPr lang="en-US" u="sng" dirty="0" smtClean="0"/>
              <a:t>explicitly prohibited</a:t>
            </a:r>
          </a:p>
          <a:p>
            <a:pPr lvl="1"/>
            <a:r>
              <a:rPr lang="en-US" dirty="0" smtClean="0"/>
              <a:t>No custom development of SharePoint solutions</a:t>
            </a:r>
          </a:p>
          <a:p>
            <a:pPr lvl="1"/>
            <a:r>
              <a:rPr lang="en-US" dirty="0"/>
              <a:t>No custom development of SharePoint </a:t>
            </a:r>
            <a:r>
              <a:rPr lang="en-US" dirty="0" smtClean="0"/>
              <a:t>apps</a:t>
            </a:r>
            <a:endParaRPr lang="en-US" dirty="0"/>
          </a:p>
        </p:txBody>
      </p:sp>
    </p:spTree>
    <p:extLst>
      <p:ext uri="{BB962C8B-B14F-4D97-AF65-F5344CB8AC3E}">
        <p14:creationId xmlns:p14="http://schemas.microsoft.com/office/powerpoint/2010/main" val="16258509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Designer 2013</a:t>
            </a:r>
            <a:endParaRPr lang="en-US" dirty="0"/>
          </a:p>
        </p:txBody>
      </p:sp>
      <p:sp>
        <p:nvSpPr>
          <p:cNvPr id="5" name="Content Placeholder 4"/>
          <p:cNvSpPr>
            <a:spLocks noGrp="1"/>
          </p:cNvSpPr>
          <p:nvPr>
            <p:ph idx="1"/>
          </p:nvPr>
        </p:nvSpPr>
        <p:spPr/>
        <p:txBody>
          <a:bodyPr>
            <a:normAutofit/>
          </a:bodyPr>
          <a:lstStyle/>
          <a:p>
            <a:r>
              <a:rPr lang="en-US" sz="2400" dirty="0" smtClean="0"/>
              <a:t>A Valuable SharePoint Utility Tool</a:t>
            </a:r>
          </a:p>
          <a:p>
            <a:pPr lvl="1"/>
            <a:r>
              <a:rPr lang="en-US" sz="2000" dirty="0" smtClean="0"/>
              <a:t>Inspect and update site properties</a:t>
            </a:r>
          </a:p>
          <a:p>
            <a:pPr lvl="1"/>
            <a:r>
              <a:rPr lang="en-US" sz="2000" dirty="0" smtClean="0"/>
              <a:t>Create and manage lists and document libraries</a:t>
            </a:r>
          </a:p>
          <a:p>
            <a:pPr lvl="1"/>
            <a:r>
              <a:rPr lang="en-US" sz="2000" dirty="0" smtClean="0"/>
              <a:t>Many other things as well (e.g. create custom workflows)</a:t>
            </a:r>
            <a:endParaRPr lang="en-US" sz="2000" dirty="0"/>
          </a:p>
        </p:txBody>
      </p:sp>
      <p:pic>
        <p:nvPicPr>
          <p:cNvPr id="4" name="Picture 3"/>
          <p:cNvPicPr>
            <a:picLocks noChangeAspect="1"/>
          </p:cNvPicPr>
          <p:nvPr/>
        </p:nvPicPr>
        <p:blipFill>
          <a:blip r:embed="rId3"/>
          <a:stretch>
            <a:fillRect/>
          </a:stretch>
        </p:blipFill>
        <p:spPr>
          <a:xfrm>
            <a:off x="1143000" y="3124200"/>
            <a:ext cx="5749438" cy="3505200"/>
          </a:xfrm>
          <a:prstGeom prst="rect">
            <a:avLst/>
          </a:prstGeom>
        </p:spPr>
      </p:pic>
    </p:spTree>
    <p:extLst>
      <p:ext uri="{BB962C8B-B14F-4D97-AF65-F5344CB8AC3E}">
        <p14:creationId xmlns:p14="http://schemas.microsoft.com/office/powerpoint/2010/main" val="21345071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New in SharePoint Designer 2013?</a:t>
            </a:r>
            <a:endParaRPr lang="en-US" dirty="0"/>
          </a:p>
        </p:txBody>
      </p:sp>
      <p:sp>
        <p:nvSpPr>
          <p:cNvPr id="3" name="Content Placeholder 2"/>
          <p:cNvSpPr>
            <a:spLocks noGrp="1"/>
          </p:cNvSpPr>
          <p:nvPr>
            <p:ph idx="1"/>
          </p:nvPr>
        </p:nvSpPr>
        <p:spPr/>
        <p:txBody>
          <a:bodyPr/>
          <a:lstStyle/>
          <a:p>
            <a:r>
              <a:rPr lang="en-US" dirty="0" smtClean="0"/>
              <a:t>The Good News</a:t>
            </a:r>
          </a:p>
          <a:p>
            <a:pPr lvl="1"/>
            <a:r>
              <a:rPr lang="en-US" dirty="0" smtClean="0"/>
              <a:t>Significantly improved support for creating workflows</a:t>
            </a:r>
          </a:p>
          <a:p>
            <a:pPr>
              <a:lnSpc>
                <a:spcPct val="150000"/>
              </a:lnSpc>
            </a:pPr>
            <a:r>
              <a:rPr lang="en-US" dirty="0" smtClean="0"/>
              <a:t>The Bad News</a:t>
            </a:r>
          </a:p>
          <a:p>
            <a:pPr lvl="1"/>
            <a:r>
              <a:rPr lang="en-US" dirty="0" smtClean="0"/>
              <a:t>No more Design </a:t>
            </a:r>
            <a:r>
              <a:rPr lang="en-US" dirty="0"/>
              <a:t>V</a:t>
            </a:r>
            <a:r>
              <a:rPr lang="en-US" dirty="0" smtClean="0"/>
              <a:t>iew for editing HTML in web pages</a:t>
            </a:r>
          </a:p>
          <a:p>
            <a:pPr lvl="1"/>
            <a:r>
              <a:rPr lang="en-US" dirty="0" smtClean="0"/>
              <a:t>Site pages must be edited in Code View</a:t>
            </a:r>
            <a:endParaRPr lang="en-US" dirty="0"/>
          </a:p>
        </p:txBody>
      </p:sp>
      <p:pic>
        <p:nvPicPr>
          <p:cNvPr id="4" name="Picture 3"/>
          <p:cNvPicPr>
            <a:picLocks noChangeAspect="1"/>
          </p:cNvPicPr>
          <p:nvPr/>
        </p:nvPicPr>
        <p:blipFill>
          <a:blip r:embed="rId3"/>
          <a:stretch>
            <a:fillRect/>
          </a:stretch>
        </p:blipFill>
        <p:spPr>
          <a:xfrm>
            <a:off x="1143000" y="4114800"/>
            <a:ext cx="6096000" cy="2605302"/>
          </a:xfrm>
          <a:prstGeom prst="rect">
            <a:avLst/>
          </a:prstGeom>
        </p:spPr>
      </p:pic>
    </p:spTree>
    <p:extLst>
      <p:ext uri="{BB962C8B-B14F-4D97-AF65-F5344CB8AC3E}">
        <p14:creationId xmlns:p14="http://schemas.microsoft.com/office/powerpoint/2010/main" val="38387721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572000"/>
            <a:ext cx="6477000" cy="990600"/>
          </a:xfrm>
        </p:spPr>
        <p:txBody>
          <a:bodyPr/>
          <a:lstStyle/>
          <a:p>
            <a:r>
              <a:rPr lang="en-US" dirty="0" smtClean="0"/>
              <a:t>Customizing a SharePoint Online Site using SharePoint Designer 2013</a:t>
            </a:r>
            <a:endParaRPr lang="en-US" dirty="0"/>
          </a:p>
        </p:txBody>
      </p:sp>
    </p:spTree>
    <p:extLst>
      <p:ext uri="{BB962C8B-B14F-4D97-AF65-F5344CB8AC3E}">
        <p14:creationId xmlns:p14="http://schemas.microsoft.com/office/powerpoint/2010/main" val="17260488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SharePoint Online Overview</a:t>
            </a:r>
          </a:p>
          <a:p>
            <a:pPr>
              <a:buFont typeface="Wingdings" panose="05000000000000000000" pitchFamily="2" charset="2"/>
              <a:buChar char="ü"/>
            </a:pPr>
            <a:r>
              <a:rPr lang="en-US" dirty="0" smtClean="0"/>
              <a:t>Office </a:t>
            </a:r>
            <a:r>
              <a:rPr lang="en-US" dirty="0"/>
              <a:t>365 versus SharePoint On-premises</a:t>
            </a:r>
            <a:endParaRPr lang="en-US" dirty="0" smtClean="0"/>
          </a:p>
          <a:p>
            <a:pPr>
              <a:buFont typeface="Wingdings" panose="05000000000000000000" pitchFamily="2" charset="2"/>
              <a:buChar char="ü"/>
            </a:pPr>
            <a:r>
              <a:rPr lang="en-US" dirty="0" smtClean="0"/>
              <a:t>Strategies for Building No Code Solutions</a:t>
            </a:r>
          </a:p>
          <a:p>
            <a:pPr>
              <a:buFont typeface="Wingdings" panose="05000000000000000000" pitchFamily="2" charset="2"/>
              <a:buChar char="Ø"/>
            </a:pPr>
            <a:r>
              <a:rPr lang="en-US" dirty="0" smtClean="0"/>
              <a:t>Working with Team Sites in </a:t>
            </a:r>
            <a:r>
              <a:rPr lang="en-US" dirty="0"/>
              <a:t>SharePoint </a:t>
            </a:r>
            <a:r>
              <a:rPr lang="en-US" dirty="0" smtClean="0"/>
              <a:t>Online</a:t>
            </a:r>
          </a:p>
          <a:p>
            <a:r>
              <a:rPr lang="en-US" dirty="0" smtClean="0"/>
              <a:t>Working with Composed Looks</a:t>
            </a:r>
          </a:p>
        </p:txBody>
      </p:sp>
    </p:spTree>
    <p:extLst>
      <p:ext uri="{BB962C8B-B14F-4D97-AF65-F5344CB8AC3E}">
        <p14:creationId xmlns:p14="http://schemas.microsoft.com/office/powerpoint/2010/main" val="655066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Online Team Sites</a:t>
            </a:r>
            <a:endParaRPr lang="en-US" dirty="0"/>
          </a:p>
        </p:txBody>
      </p:sp>
      <p:sp>
        <p:nvSpPr>
          <p:cNvPr id="9" name="Content Placeholder 8"/>
          <p:cNvSpPr>
            <a:spLocks noGrp="1"/>
          </p:cNvSpPr>
          <p:nvPr>
            <p:ph idx="1"/>
          </p:nvPr>
        </p:nvSpPr>
        <p:spPr/>
        <p:txBody>
          <a:bodyPr/>
          <a:lstStyle/>
          <a:p>
            <a:r>
              <a:rPr lang="en-US" dirty="0" smtClean="0"/>
              <a:t>Team sites provide support for collaboration</a:t>
            </a:r>
          </a:p>
          <a:p>
            <a:pPr lvl="1"/>
            <a:r>
              <a:rPr lang="en-US" dirty="0" smtClean="0"/>
              <a:t>Same functionality as in earlier versions</a:t>
            </a:r>
          </a:p>
          <a:p>
            <a:pPr lvl="1"/>
            <a:r>
              <a:rPr lang="en-US" dirty="0" smtClean="0"/>
              <a:t>SharePoint Online introduces new UI experiences</a:t>
            </a:r>
          </a:p>
          <a:p>
            <a:pPr lvl="1"/>
            <a:endParaRPr lang="en-US" dirty="0" smtClean="0"/>
          </a:p>
          <a:p>
            <a:pPr lvl="1"/>
            <a:endParaRPr lang="en-US" dirty="0"/>
          </a:p>
        </p:txBody>
      </p:sp>
      <p:pic>
        <p:nvPicPr>
          <p:cNvPr id="4" name="Picture 3"/>
          <p:cNvPicPr>
            <a:picLocks noChangeAspect="1"/>
          </p:cNvPicPr>
          <p:nvPr/>
        </p:nvPicPr>
        <p:blipFill>
          <a:blip r:embed="rId3"/>
          <a:stretch>
            <a:fillRect/>
          </a:stretch>
        </p:blipFill>
        <p:spPr>
          <a:xfrm>
            <a:off x="4901236" y="2933817"/>
            <a:ext cx="3861764" cy="1702912"/>
          </a:xfrm>
          <a:prstGeom prst="rect">
            <a:avLst/>
          </a:prstGeom>
          <a:ln>
            <a:solidFill>
              <a:schemeClr val="bg1">
                <a:lumMod val="50000"/>
              </a:schemeClr>
            </a:solidFill>
          </a:ln>
        </p:spPr>
      </p:pic>
      <p:pic>
        <p:nvPicPr>
          <p:cNvPr id="6" name="Picture 5"/>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7827" y="4066458"/>
            <a:ext cx="7753590" cy="2056288"/>
          </a:xfrm>
          <a:prstGeom prst="rect">
            <a:avLst/>
          </a:prstGeom>
          <a:noFill/>
          <a:ln>
            <a:solidFill>
              <a:schemeClr val="bg1">
                <a:lumMod val="50000"/>
              </a:schemeClr>
            </a:solidFill>
          </a:ln>
        </p:spPr>
      </p:pic>
      <p:cxnSp>
        <p:nvCxnSpPr>
          <p:cNvPr id="8" name="Straight Arrow Connector 7"/>
          <p:cNvCxnSpPr/>
          <p:nvPr/>
        </p:nvCxnSpPr>
        <p:spPr>
          <a:xfrm flipH="1">
            <a:off x="4800600" y="3622766"/>
            <a:ext cx="1347651" cy="1177834"/>
          </a:xfrm>
          <a:prstGeom prst="straightConnector1">
            <a:avLst/>
          </a:prstGeom>
          <a:ln w="38100">
            <a:headEnd type="oval"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449328"/>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381000" y="1447800"/>
            <a:ext cx="8610600" cy="5181600"/>
          </a:xfrm>
        </p:spPr>
        <p:txBody>
          <a:bodyPr>
            <a:normAutofit/>
          </a:bodyPr>
          <a:lstStyle/>
          <a:p>
            <a:r>
              <a:rPr lang="en-US" dirty="0"/>
              <a:t>Office 365 </a:t>
            </a:r>
            <a:r>
              <a:rPr lang="en-US" dirty="0" smtClean="0"/>
              <a:t>Overview</a:t>
            </a:r>
          </a:p>
          <a:p>
            <a:r>
              <a:rPr lang="en-US" dirty="0"/>
              <a:t>SharePoint Online versus SharePoint On-premises</a:t>
            </a:r>
            <a:endParaRPr lang="en-US" dirty="0" smtClean="0"/>
          </a:p>
          <a:p>
            <a:r>
              <a:rPr lang="en-US" dirty="0" smtClean="0"/>
              <a:t>Strategies for Building No Code Solutions</a:t>
            </a:r>
          </a:p>
          <a:p>
            <a:r>
              <a:rPr lang="en-US" dirty="0" smtClean="0"/>
              <a:t>Working with Team Sites in </a:t>
            </a:r>
            <a:r>
              <a:rPr lang="en-US" dirty="0"/>
              <a:t>SharePoint </a:t>
            </a:r>
            <a:r>
              <a:rPr lang="en-US" dirty="0" smtClean="0"/>
              <a:t>Online</a:t>
            </a:r>
          </a:p>
          <a:p>
            <a:r>
              <a:rPr lang="en-US" dirty="0" smtClean="0"/>
              <a:t>Working with Composed Looks</a:t>
            </a:r>
          </a:p>
        </p:txBody>
      </p:sp>
    </p:spTree>
    <p:extLst>
      <p:ext uri="{BB962C8B-B14F-4D97-AF65-F5344CB8AC3E}">
        <p14:creationId xmlns:p14="http://schemas.microsoft.com/office/powerpoint/2010/main" val="15776763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524000"/>
            <a:ext cx="8382000" cy="5181600"/>
          </a:xfrm>
        </p:spPr>
        <p:txBody>
          <a:bodyPr/>
          <a:lstStyle/>
          <a:p>
            <a:r>
              <a:rPr lang="en-US" dirty="0" smtClean="0"/>
              <a:t>Site Actions menu displayed in top right corner</a:t>
            </a:r>
          </a:p>
          <a:p>
            <a:pPr lvl="1"/>
            <a:endParaRPr lang="en-US" dirty="0"/>
          </a:p>
          <a:p>
            <a:pPr lvl="1"/>
            <a:endParaRPr lang="en-US" dirty="0" smtClean="0"/>
          </a:p>
          <a:p>
            <a:pPr lvl="1"/>
            <a:endParaRPr lang="en-US" dirty="0" smtClean="0"/>
          </a:p>
          <a:p>
            <a:r>
              <a:rPr lang="en-US" dirty="0" smtClean="0"/>
              <a:t>Provides commands for actions and navigation</a:t>
            </a:r>
          </a:p>
        </p:txBody>
      </p:sp>
      <p:sp>
        <p:nvSpPr>
          <p:cNvPr id="2" name="Title 1"/>
          <p:cNvSpPr>
            <a:spLocks noGrp="1"/>
          </p:cNvSpPr>
          <p:nvPr>
            <p:ph type="title"/>
          </p:nvPr>
        </p:nvSpPr>
        <p:spPr/>
        <p:txBody>
          <a:bodyPr/>
          <a:lstStyle/>
          <a:p>
            <a:r>
              <a:rPr lang="en-US" dirty="0" smtClean="0"/>
              <a:t>Site Actions Menu</a:t>
            </a:r>
            <a:endParaRPr lang="en-US" dirty="0"/>
          </a:p>
        </p:txBody>
      </p:sp>
      <p:pic>
        <p:nvPicPr>
          <p:cNvPr id="35" name="Picture 34"/>
          <p:cNvPicPr>
            <a:picLocks noChangeAspect="1"/>
          </p:cNvPicPr>
          <p:nvPr/>
        </p:nvPicPr>
        <p:blipFill>
          <a:blip r:embed="rId3"/>
          <a:stretch>
            <a:fillRect/>
          </a:stretch>
        </p:blipFill>
        <p:spPr>
          <a:xfrm>
            <a:off x="990600" y="3907970"/>
            <a:ext cx="2714491" cy="2714491"/>
          </a:xfrm>
          <a:prstGeom prst="rect">
            <a:avLst/>
          </a:prstGeom>
          <a:ln>
            <a:solidFill>
              <a:schemeClr val="bg1">
                <a:lumMod val="50000"/>
              </a:schemeClr>
            </a:solidFill>
          </a:ln>
        </p:spPr>
      </p:pic>
      <p:sp>
        <p:nvSpPr>
          <p:cNvPr id="5" name="Rectangle 4"/>
          <p:cNvSpPr/>
          <p:nvPr/>
        </p:nvSpPr>
        <p:spPr>
          <a:xfrm>
            <a:off x="3969883" y="4264527"/>
            <a:ext cx="3477563" cy="225916"/>
          </a:xfrm>
          <a:prstGeom prst="rect">
            <a:avLst/>
          </a:prstGeom>
          <a:solidFill>
            <a:srgbClr val="FFFF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smtClean="0">
                <a:solidFill>
                  <a:schemeClr val="tx1"/>
                </a:solidFill>
              </a:rPr>
              <a:t>Configure permissions to this site</a:t>
            </a:r>
            <a:endParaRPr lang="en-US" sz="800" dirty="0">
              <a:solidFill>
                <a:schemeClr val="tx1"/>
              </a:solidFill>
            </a:endParaRPr>
          </a:p>
        </p:txBody>
      </p:sp>
      <p:sp>
        <p:nvSpPr>
          <p:cNvPr id="6" name="Rectangle 5"/>
          <p:cNvSpPr/>
          <p:nvPr/>
        </p:nvSpPr>
        <p:spPr>
          <a:xfrm>
            <a:off x="3983736" y="4546923"/>
            <a:ext cx="3477563" cy="225916"/>
          </a:xfrm>
          <a:prstGeom prst="rect">
            <a:avLst/>
          </a:prstGeom>
          <a:solidFill>
            <a:srgbClr val="FFFF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smtClean="0">
                <a:solidFill>
                  <a:schemeClr val="tx1"/>
                </a:solidFill>
              </a:rPr>
              <a:t>Edit the current page (applies to web part pages or wiki pages)</a:t>
            </a:r>
            <a:endParaRPr lang="en-US" sz="800" dirty="0">
              <a:solidFill>
                <a:schemeClr val="tx1"/>
              </a:solidFill>
            </a:endParaRPr>
          </a:p>
        </p:txBody>
      </p:sp>
      <p:sp>
        <p:nvSpPr>
          <p:cNvPr id="7" name="Rectangle 6"/>
          <p:cNvSpPr/>
          <p:nvPr/>
        </p:nvSpPr>
        <p:spPr>
          <a:xfrm>
            <a:off x="3983736" y="4829318"/>
            <a:ext cx="3477563" cy="225916"/>
          </a:xfrm>
          <a:prstGeom prst="rect">
            <a:avLst/>
          </a:prstGeom>
          <a:solidFill>
            <a:srgbClr val="FFFF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smtClean="0">
                <a:solidFill>
                  <a:schemeClr val="tx1"/>
                </a:solidFill>
              </a:rPr>
              <a:t>Add a new wiki page to the </a:t>
            </a:r>
            <a:r>
              <a:rPr lang="en-US" sz="800" dirty="0" err="1" smtClean="0">
                <a:solidFill>
                  <a:schemeClr val="tx1"/>
                </a:solidFill>
              </a:rPr>
              <a:t>SitePages</a:t>
            </a:r>
            <a:r>
              <a:rPr lang="en-US" sz="800" dirty="0" smtClean="0">
                <a:solidFill>
                  <a:schemeClr val="tx1"/>
                </a:solidFill>
              </a:rPr>
              <a:t> wiki page library</a:t>
            </a:r>
            <a:endParaRPr lang="en-US" sz="800" dirty="0">
              <a:solidFill>
                <a:schemeClr val="tx1"/>
              </a:solidFill>
            </a:endParaRPr>
          </a:p>
        </p:txBody>
      </p:sp>
      <p:sp>
        <p:nvSpPr>
          <p:cNvPr id="8" name="Rectangle 7"/>
          <p:cNvSpPr/>
          <p:nvPr/>
        </p:nvSpPr>
        <p:spPr>
          <a:xfrm>
            <a:off x="3983736" y="5111714"/>
            <a:ext cx="3477563" cy="225916"/>
          </a:xfrm>
          <a:prstGeom prst="rect">
            <a:avLst/>
          </a:prstGeom>
          <a:solidFill>
            <a:srgbClr val="FFFF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smtClean="0">
                <a:solidFill>
                  <a:schemeClr val="tx1"/>
                </a:solidFill>
              </a:rPr>
              <a:t>(Create new list or document library) OR (Install a new SharePoint app)</a:t>
            </a:r>
            <a:endParaRPr lang="en-US" sz="800" dirty="0">
              <a:solidFill>
                <a:schemeClr val="tx1"/>
              </a:solidFill>
            </a:endParaRPr>
          </a:p>
        </p:txBody>
      </p:sp>
      <p:sp>
        <p:nvSpPr>
          <p:cNvPr id="9" name="Rectangle 8"/>
          <p:cNvSpPr/>
          <p:nvPr/>
        </p:nvSpPr>
        <p:spPr>
          <a:xfrm>
            <a:off x="3983736" y="5394110"/>
            <a:ext cx="3477563" cy="225916"/>
          </a:xfrm>
          <a:prstGeom prst="rect">
            <a:avLst/>
          </a:prstGeom>
          <a:solidFill>
            <a:srgbClr val="FFFF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smtClean="0">
                <a:solidFill>
                  <a:schemeClr val="tx1"/>
                </a:solidFill>
              </a:rPr>
              <a:t>Navigate to </a:t>
            </a:r>
            <a:r>
              <a:rPr lang="en-US" sz="800" b="1" dirty="0" smtClean="0">
                <a:solidFill>
                  <a:schemeClr val="tx1"/>
                </a:solidFill>
              </a:rPr>
              <a:t>Site </a:t>
            </a:r>
            <a:r>
              <a:rPr lang="en-US" sz="800" b="1" dirty="0">
                <a:solidFill>
                  <a:schemeClr val="tx1"/>
                </a:solidFill>
              </a:rPr>
              <a:t>C</a:t>
            </a:r>
            <a:r>
              <a:rPr lang="en-US" sz="800" b="1" dirty="0" smtClean="0">
                <a:solidFill>
                  <a:schemeClr val="tx1"/>
                </a:solidFill>
              </a:rPr>
              <a:t>ontents</a:t>
            </a:r>
            <a:r>
              <a:rPr lang="en-US" sz="800" dirty="0" smtClean="0">
                <a:solidFill>
                  <a:schemeClr val="tx1"/>
                </a:solidFill>
              </a:rPr>
              <a:t> page</a:t>
            </a:r>
            <a:endParaRPr lang="en-US" sz="800" dirty="0">
              <a:solidFill>
                <a:schemeClr val="tx1"/>
              </a:solidFill>
            </a:endParaRPr>
          </a:p>
        </p:txBody>
      </p:sp>
      <p:sp>
        <p:nvSpPr>
          <p:cNvPr id="10" name="Rectangle 9"/>
          <p:cNvSpPr/>
          <p:nvPr/>
        </p:nvSpPr>
        <p:spPr>
          <a:xfrm>
            <a:off x="3983736" y="5676506"/>
            <a:ext cx="3477563" cy="225916"/>
          </a:xfrm>
          <a:prstGeom prst="rect">
            <a:avLst/>
          </a:prstGeom>
          <a:solidFill>
            <a:srgbClr val="FFFF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smtClean="0">
                <a:solidFill>
                  <a:schemeClr val="tx1"/>
                </a:solidFill>
              </a:rPr>
              <a:t>Navigate to the </a:t>
            </a:r>
            <a:r>
              <a:rPr lang="en-US" sz="800" b="1" dirty="0" smtClean="0">
                <a:solidFill>
                  <a:schemeClr val="tx1"/>
                </a:solidFill>
              </a:rPr>
              <a:t>Change the Look</a:t>
            </a:r>
            <a:r>
              <a:rPr lang="en-US" sz="800" dirty="0" smtClean="0">
                <a:solidFill>
                  <a:schemeClr val="tx1"/>
                </a:solidFill>
              </a:rPr>
              <a:t> page</a:t>
            </a:r>
            <a:endParaRPr lang="en-US" sz="800" dirty="0">
              <a:solidFill>
                <a:schemeClr val="tx1"/>
              </a:solidFill>
            </a:endParaRPr>
          </a:p>
        </p:txBody>
      </p:sp>
      <p:sp>
        <p:nvSpPr>
          <p:cNvPr id="11" name="Rectangle 10"/>
          <p:cNvSpPr/>
          <p:nvPr/>
        </p:nvSpPr>
        <p:spPr>
          <a:xfrm>
            <a:off x="3983736" y="5958902"/>
            <a:ext cx="3477563" cy="225916"/>
          </a:xfrm>
          <a:prstGeom prst="rect">
            <a:avLst/>
          </a:prstGeom>
          <a:solidFill>
            <a:srgbClr val="FFFF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smtClean="0">
                <a:solidFill>
                  <a:schemeClr val="tx1"/>
                </a:solidFill>
              </a:rPr>
              <a:t>Navigate to the </a:t>
            </a:r>
            <a:r>
              <a:rPr lang="en-US" sz="800" b="1" dirty="0" smtClean="0">
                <a:solidFill>
                  <a:schemeClr val="tx1"/>
                </a:solidFill>
              </a:rPr>
              <a:t>Site </a:t>
            </a:r>
            <a:r>
              <a:rPr lang="en-US" sz="800" b="1" dirty="0">
                <a:solidFill>
                  <a:schemeClr val="tx1"/>
                </a:solidFill>
              </a:rPr>
              <a:t>S</a:t>
            </a:r>
            <a:r>
              <a:rPr lang="en-US" sz="800" b="1" dirty="0" smtClean="0">
                <a:solidFill>
                  <a:schemeClr val="tx1"/>
                </a:solidFill>
              </a:rPr>
              <a:t>ettings</a:t>
            </a:r>
            <a:r>
              <a:rPr lang="en-US" sz="800" dirty="0" smtClean="0">
                <a:solidFill>
                  <a:schemeClr val="tx1"/>
                </a:solidFill>
              </a:rPr>
              <a:t> page</a:t>
            </a:r>
            <a:endParaRPr lang="en-US" sz="800" dirty="0">
              <a:solidFill>
                <a:schemeClr val="tx1"/>
              </a:solidFill>
            </a:endParaRPr>
          </a:p>
        </p:txBody>
      </p:sp>
      <p:cxnSp>
        <p:nvCxnSpPr>
          <p:cNvPr id="14" name="Straight Arrow Connector 13"/>
          <p:cNvCxnSpPr>
            <a:endCxn id="5" idx="1"/>
          </p:cNvCxnSpPr>
          <p:nvPr/>
        </p:nvCxnSpPr>
        <p:spPr>
          <a:xfrm flipV="1">
            <a:off x="3269222" y="4377485"/>
            <a:ext cx="700660" cy="225917"/>
          </a:xfrm>
          <a:prstGeom prst="straightConnector1">
            <a:avLst/>
          </a:prstGeom>
          <a:ln>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6" idx="1"/>
          </p:cNvCxnSpPr>
          <p:nvPr/>
        </p:nvCxnSpPr>
        <p:spPr>
          <a:xfrm flipV="1">
            <a:off x="3136550" y="4659881"/>
            <a:ext cx="847186" cy="169438"/>
          </a:xfrm>
          <a:prstGeom prst="straightConnector1">
            <a:avLst/>
          </a:prstGeom>
          <a:ln>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7" idx="1"/>
          </p:cNvCxnSpPr>
          <p:nvPr/>
        </p:nvCxnSpPr>
        <p:spPr>
          <a:xfrm flipV="1">
            <a:off x="3193029" y="4942277"/>
            <a:ext cx="790708" cy="112960"/>
          </a:xfrm>
          <a:prstGeom prst="straightConnector1">
            <a:avLst/>
          </a:prstGeom>
          <a:ln>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8" idx="1"/>
          </p:cNvCxnSpPr>
          <p:nvPr/>
        </p:nvCxnSpPr>
        <p:spPr>
          <a:xfrm flipV="1">
            <a:off x="3193029" y="5224673"/>
            <a:ext cx="790708" cy="56479"/>
          </a:xfrm>
          <a:prstGeom prst="straightConnector1">
            <a:avLst/>
          </a:prstGeom>
          <a:ln>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9" idx="1"/>
          </p:cNvCxnSpPr>
          <p:nvPr/>
        </p:nvCxnSpPr>
        <p:spPr>
          <a:xfrm>
            <a:off x="3269222" y="5462152"/>
            <a:ext cx="714514" cy="44916"/>
          </a:xfrm>
          <a:prstGeom prst="straightConnector1">
            <a:avLst/>
          </a:prstGeom>
          <a:ln>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0" idx="1"/>
          </p:cNvCxnSpPr>
          <p:nvPr/>
        </p:nvCxnSpPr>
        <p:spPr>
          <a:xfrm>
            <a:off x="3347015" y="5693184"/>
            <a:ext cx="636722" cy="96281"/>
          </a:xfrm>
          <a:prstGeom prst="straightConnector1">
            <a:avLst/>
          </a:prstGeom>
          <a:ln>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11" idx="1"/>
          </p:cNvCxnSpPr>
          <p:nvPr/>
        </p:nvCxnSpPr>
        <p:spPr>
          <a:xfrm>
            <a:off x="3249508" y="5942225"/>
            <a:ext cx="734229" cy="129637"/>
          </a:xfrm>
          <a:prstGeom prst="straightConnector1">
            <a:avLst/>
          </a:prstGeom>
          <a:ln>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12" idx="1"/>
          </p:cNvCxnSpPr>
          <p:nvPr/>
        </p:nvCxnSpPr>
        <p:spPr>
          <a:xfrm>
            <a:off x="3347015" y="6168142"/>
            <a:ext cx="636720" cy="166519"/>
          </a:xfrm>
          <a:prstGeom prst="straightConnector1">
            <a:avLst/>
          </a:prstGeom>
          <a:ln>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983735" y="6241299"/>
            <a:ext cx="3477563" cy="186724"/>
          </a:xfrm>
          <a:prstGeom prst="rect">
            <a:avLst/>
          </a:prstGeom>
          <a:solidFill>
            <a:srgbClr val="FFFF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smtClean="0">
                <a:solidFill>
                  <a:schemeClr val="tx1"/>
                </a:solidFill>
              </a:rPr>
              <a:t>Navigate to the </a:t>
            </a:r>
            <a:r>
              <a:rPr lang="en-US" sz="800" b="1" dirty="0" smtClean="0">
                <a:solidFill>
                  <a:schemeClr val="tx1"/>
                </a:solidFill>
              </a:rPr>
              <a:t>Getting Started</a:t>
            </a:r>
            <a:r>
              <a:rPr lang="en-US" sz="800" dirty="0" smtClean="0">
                <a:solidFill>
                  <a:schemeClr val="tx1"/>
                </a:solidFill>
              </a:rPr>
              <a:t> page</a:t>
            </a:r>
            <a:endParaRPr lang="en-US" sz="800" dirty="0">
              <a:solidFill>
                <a:schemeClr val="tx1"/>
              </a:solidFill>
            </a:endParaRPr>
          </a:p>
        </p:txBody>
      </p:sp>
      <p:pic>
        <p:nvPicPr>
          <p:cNvPr id="36" name="Picture 35"/>
          <p:cNvPicPr>
            <a:picLocks noChangeAspect="1"/>
          </p:cNvPicPr>
          <p:nvPr/>
        </p:nvPicPr>
        <p:blipFill>
          <a:blip r:embed="rId4"/>
          <a:stretch>
            <a:fillRect/>
          </a:stretch>
        </p:blipFill>
        <p:spPr>
          <a:xfrm>
            <a:off x="990600" y="2074769"/>
            <a:ext cx="2147506" cy="1109075"/>
          </a:xfrm>
          <a:prstGeom prst="rect">
            <a:avLst/>
          </a:prstGeom>
          <a:ln>
            <a:solidFill>
              <a:schemeClr val="bg1">
                <a:lumMod val="50000"/>
              </a:schemeClr>
            </a:solidFill>
          </a:ln>
        </p:spPr>
      </p:pic>
      <p:sp>
        <p:nvSpPr>
          <p:cNvPr id="39" name="Rectangle 38"/>
          <p:cNvSpPr/>
          <p:nvPr/>
        </p:nvSpPr>
        <p:spPr>
          <a:xfrm>
            <a:off x="3336267" y="2142013"/>
            <a:ext cx="1739468" cy="212226"/>
          </a:xfrm>
          <a:prstGeom prst="rect">
            <a:avLst/>
          </a:prstGeom>
          <a:solidFill>
            <a:schemeClr val="accent3">
              <a:lumMod val="20000"/>
              <a:lumOff val="80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smtClean="0">
                <a:solidFill>
                  <a:schemeClr val="tx1"/>
                </a:solidFill>
              </a:rPr>
              <a:t>Internet Explorer </a:t>
            </a:r>
            <a:r>
              <a:rPr lang="en-US" sz="800" b="1" dirty="0" smtClean="0">
                <a:solidFill>
                  <a:schemeClr val="tx1"/>
                </a:solidFill>
              </a:rPr>
              <a:t>Settings</a:t>
            </a:r>
            <a:r>
              <a:rPr lang="en-US" sz="800" dirty="0" smtClean="0">
                <a:solidFill>
                  <a:schemeClr val="tx1"/>
                </a:solidFill>
              </a:rPr>
              <a:t> menu</a:t>
            </a:r>
            <a:endParaRPr lang="en-US" sz="800" dirty="0">
              <a:solidFill>
                <a:schemeClr val="tx1"/>
              </a:solidFill>
            </a:endParaRPr>
          </a:p>
        </p:txBody>
      </p:sp>
      <p:sp>
        <p:nvSpPr>
          <p:cNvPr id="40" name="Rectangle 39"/>
          <p:cNvSpPr/>
          <p:nvPr/>
        </p:nvSpPr>
        <p:spPr>
          <a:xfrm>
            <a:off x="3313644" y="2456095"/>
            <a:ext cx="1739468" cy="212226"/>
          </a:xfrm>
          <a:prstGeom prst="rect">
            <a:avLst/>
          </a:prstGeom>
          <a:solidFill>
            <a:schemeClr val="accent5">
              <a:lumMod val="20000"/>
              <a:lumOff val="80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smtClean="0">
                <a:solidFill>
                  <a:schemeClr val="tx1"/>
                </a:solidFill>
              </a:rPr>
              <a:t>SharePoint </a:t>
            </a:r>
            <a:r>
              <a:rPr lang="en-US" sz="800" b="1" dirty="0" smtClean="0">
                <a:solidFill>
                  <a:schemeClr val="tx1"/>
                </a:solidFill>
              </a:rPr>
              <a:t>Site Actions</a:t>
            </a:r>
            <a:r>
              <a:rPr lang="en-US" sz="800" dirty="0" smtClean="0">
                <a:solidFill>
                  <a:schemeClr val="tx1"/>
                </a:solidFill>
              </a:rPr>
              <a:t> menu</a:t>
            </a:r>
            <a:endParaRPr lang="en-US" sz="800" dirty="0">
              <a:solidFill>
                <a:schemeClr val="tx1"/>
              </a:solidFill>
            </a:endParaRPr>
          </a:p>
        </p:txBody>
      </p:sp>
      <p:cxnSp>
        <p:nvCxnSpPr>
          <p:cNvPr id="43" name="Straight Arrow Connector 42"/>
          <p:cNvCxnSpPr>
            <a:stCxn id="48" idx="6"/>
            <a:endCxn id="39" idx="1"/>
          </p:cNvCxnSpPr>
          <p:nvPr/>
        </p:nvCxnSpPr>
        <p:spPr>
          <a:xfrm flipV="1">
            <a:off x="3077724" y="2248126"/>
            <a:ext cx="258543" cy="102895"/>
          </a:xfrm>
          <a:prstGeom prst="straightConnector1">
            <a:avLst/>
          </a:prstGeom>
          <a:ln w="12700">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47" idx="6"/>
            <a:endCxn id="40" idx="1"/>
          </p:cNvCxnSpPr>
          <p:nvPr/>
        </p:nvCxnSpPr>
        <p:spPr>
          <a:xfrm flipV="1">
            <a:off x="2814630" y="2562208"/>
            <a:ext cx="499014" cy="223426"/>
          </a:xfrm>
          <a:prstGeom prst="straightConnector1">
            <a:avLst/>
          </a:prstGeom>
          <a:ln w="12700">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2565123" y="2668321"/>
            <a:ext cx="249507" cy="234625"/>
          </a:xfrm>
          <a:prstGeom prst="ellipse">
            <a:avLst/>
          </a:prstGeom>
          <a:noFill/>
          <a:ln w="12700">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2877007" y="2257455"/>
            <a:ext cx="200717" cy="187131"/>
          </a:xfrm>
          <a:prstGeom prst="ellipse">
            <a:avLst/>
          </a:prstGeom>
          <a:noFill/>
          <a:ln w="12700">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81903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Site Settings</a:t>
            </a:r>
            <a:endParaRPr lang="en-US"/>
          </a:p>
        </p:txBody>
      </p:sp>
      <p:pic>
        <p:nvPicPr>
          <p:cNvPr id="8" name="Picture 7"/>
          <p:cNvPicPr>
            <a:picLocks noChangeAspect="1"/>
          </p:cNvPicPr>
          <p:nvPr/>
        </p:nvPicPr>
        <p:blipFill>
          <a:blip r:embed="rId3"/>
          <a:stretch>
            <a:fillRect/>
          </a:stretch>
        </p:blipFill>
        <p:spPr>
          <a:xfrm>
            <a:off x="457200" y="1189707"/>
            <a:ext cx="5410200" cy="5515894"/>
          </a:xfrm>
          <a:prstGeom prst="rect">
            <a:avLst/>
          </a:prstGeom>
          <a:ln>
            <a:solidFill>
              <a:schemeClr val="tx1"/>
            </a:solidFill>
          </a:ln>
        </p:spPr>
      </p:pic>
    </p:spTree>
    <p:extLst>
      <p:ext uri="{BB962C8B-B14F-4D97-AF65-F5344CB8AC3E}">
        <p14:creationId xmlns:p14="http://schemas.microsoft.com/office/powerpoint/2010/main" val="23410285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3"/>
          <a:stretch>
            <a:fillRect/>
          </a:stretch>
        </p:blipFill>
        <p:spPr>
          <a:xfrm>
            <a:off x="2848162" y="3048000"/>
            <a:ext cx="4714875" cy="3200400"/>
          </a:xfrm>
          <a:prstGeom prst="rect">
            <a:avLst/>
          </a:prstGeom>
          <a:ln>
            <a:solidFill>
              <a:schemeClr val="bg1">
                <a:lumMod val="50000"/>
              </a:schemeClr>
            </a:solidFill>
          </a:ln>
        </p:spPr>
      </p:pic>
      <p:pic>
        <p:nvPicPr>
          <p:cNvPr id="17" name="Picture 16"/>
          <p:cNvPicPr>
            <a:picLocks noChangeAspect="1"/>
          </p:cNvPicPr>
          <p:nvPr/>
        </p:nvPicPr>
        <p:blipFill>
          <a:blip r:embed="rId4"/>
          <a:stretch>
            <a:fillRect/>
          </a:stretch>
        </p:blipFill>
        <p:spPr>
          <a:xfrm>
            <a:off x="4085396" y="3572739"/>
            <a:ext cx="4739211" cy="3029830"/>
          </a:xfrm>
          <a:prstGeom prst="rect">
            <a:avLst/>
          </a:prstGeom>
          <a:ln>
            <a:solidFill>
              <a:schemeClr val="bg1">
                <a:lumMod val="50000"/>
              </a:schemeClr>
            </a:solidFill>
          </a:ln>
        </p:spPr>
      </p:pic>
      <p:sp>
        <p:nvSpPr>
          <p:cNvPr id="2" name="Title 1"/>
          <p:cNvSpPr>
            <a:spLocks noGrp="1"/>
          </p:cNvSpPr>
          <p:nvPr>
            <p:ph type="title"/>
          </p:nvPr>
        </p:nvSpPr>
        <p:spPr/>
        <p:txBody>
          <a:bodyPr/>
          <a:lstStyle/>
          <a:p>
            <a:r>
              <a:rPr lang="en-US" dirty="0" smtClean="0"/>
              <a:t>Managing Features</a:t>
            </a:r>
            <a:endParaRPr lang="en-US" dirty="0"/>
          </a:p>
        </p:txBody>
      </p:sp>
      <p:sp>
        <p:nvSpPr>
          <p:cNvPr id="3" name="Content Placeholder 2"/>
          <p:cNvSpPr>
            <a:spLocks noGrp="1"/>
          </p:cNvSpPr>
          <p:nvPr>
            <p:ph idx="1"/>
          </p:nvPr>
        </p:nvSpPr>
        <p:spPr/>
        <p:txBody>
          <a:bodyPr/>
          <a:lstStyle/>
          <a:p>
            <a:r>
              <a:rPr lang="en-US" dirty="0" smtClean="0"/>
              <a:t>Site collection administrator can activate features</a:t>
            </a:r>
          </a:p>
          <a:p>
            <a:pPr lvl="1"/>
            <a:r>
              <a:rPr lang="en-US" dirty="0" smtClean="0"/>
              <a:t>Some features activate at site (aka web) level</a:t>
            </a:r>
          </a:p>
          <a:p>
            <a:pPr lvl="1"/>
            <a:r>
              <a:rPr lang="en-US" dirty="0" smtClean="0"/>
              <a:t>Other features activate at site collection level</a:t>
            </a:r>
            <a:endParaRPr lang="en-US" dirty="0"/>
          </a:p>
        </p:txBody>
      </p:sp>
      <p:grpSp>
        <p:nvGrpSpPr>
          <p:cNvPr id="9" name="Group 8"/>
          <p:cNvGrpSpPr/>
          <p:nvPr/>
        </p:nvGrpSpPr>
        <p:grpSpPr>
          <a:xfrm>
            <a:off x="323124" y="3167433"/>
            <a:ext cx="2188840" cy="3219951"/>
            <a:chOff x="1600200" y="3048000"/>
            <a:chExt cx="2282151" cy="3477169"/>
          </a:xfrm>
        </p:grpSpPr>
        <p:pic>
          <p:nvPicPr>
            <p:cNvPr id="4" name="Picture 3"/>
            <p:cNvPicPr>
              <a:picLocks noChangeAspect="1"/>
            </p:cNvPicPr>
            <p:nvPr/>
          </p:nvPicPr>
          <p:blipFill>
            <a:blip r:embed="rId5"/>
            <a:stretch>
              <a:fillRect/>
            </a:stretch>
          </p:blipFill>
          <p:spPr>
            <a:xfrm>
              <a:off x="1600200" y="3048000"/>
              <a:ext cx="2282151" cy="3477169"/>
            </a:xfrm>
            <a:prstGeom prst="rect">
              <a:avLst/>
            </a:prstGeom>
            <a:ln>
              <a:solidFill>
                <a:schemeClr val="bg1">
                  <a:lumMod val="50000"/>
                </a:schemeClr>
              </a:solidFill>
            </a:ln>
          </p:spPr>
        </p:pic>
        <p:sp>
          <p:nvSpPr>
            <p:cNvPr id="7" name="Rounded Rectangle 6"/>
            <p:cNvSpPr/>
            <p:nvPr/>
          </p:nvSpPr>
          <p:spPr>
            <a:xfrm>
              <a:off x="1828800" y="3352800"/>
              <a:ext cx="1371600" cy="152400"/>
            </a:xfrm>
            <a:prstGeom prst="roundRect">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8" name="Rounded Rectangle 7"/>
            <p:cNvSpPr/>
            <p:nvPr/>
          </p:nvSpPr>
          <p:spPr>
            <a:xfrm>
              <a:off x="1828800" y="5638800"/>
              <a:ext cx="1371600" cy="152400"/>
            </a:xfrm>
            <a:prstGeom prst="roundRect">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cxnSp>
        <p:nvCxnSpPr>
          <p:cNvPr id="11" name="Straight Arrow Connector 10"/>
          <p:cNvCxnSpPr/>
          <p:nvPr/>
        </p:nvCxnSpPr>
        <p:spPr>
          <a:xfrm flipV="1">
            <a:off x="1784812" y="3351146"/>
            <a:ext cx="1063350" cy="169104"/>
          </a:xfrm>
          <a:prstGeom prst="straightConnector1">
            <a:avLst/>
          </a:prstGeom>
          <a:ln>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1772915" y="3962400"/>
            <a:ext cx="2418085" cy="1674746"/>
          </a:xfrm>
          <a:prstGeom prst="straightConnector1">
            <a:avLst/>
          </a:prstGeom>
          <a:ln>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43604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Minimal Download Strategy (MDS) Feature</a:t>
            </a:r>
            <a:endParaRPr lang="en-US" dirty="0"/>
          </a:p>
        </p:txBody>
      </p:sp>
      <p:sp>
        <p:nvSpPr>
          <p:cNvPr id="3" name="Content Placeholder 2"/>
          <p:cNvSpPr>
            <a:spLocks noGrp="1"/>
          </p:cNvSpPr>
          <p:nvPr>
            <p:ph idx="1"/>
          </p:nvPr>
        </p:nvSpPr>
        <p:spPr/>
        <p:txBody>
          <a:bodyPr>
            <a:normAutofit/>
          </a:bodyPr>
          <a:lstStyle/>
          <a:p>
            <a:r>
              <a:rPr lang="en-US" sz="2400" dirty="0" smtClean="0"/>
              <a:t>MDS features used to smooth page transitions</a:t>
            </a:r>
          </a:p>
          <a:p>
            <a:pPr lvl="1"/>
            <a:r>
              <a:rPr lang="en-US" sz="2000" dirty="0" smtClean="0"/>
              <a:t>Implemented with site-scoped feature that's </a:t>
            </a:r>
          </a:p>
          <a:p>
            <a:pPr lvl="1"/>
            <a:r>
              <a:rPr lang="en-US" sz="2000" dirty="0" smtClean="0"/>
              <a:t>MDS features is activated in Team Site by default</a:t>
            </a:r>
          </a:p>
          <a:p>
            <a:pPr lvl="1"/>
            <a:r>
              <a:rPr lang="en-US" sz="2000" dirty="0" smtClean="0"/>
              <a:t>Feature can be deactivated if change to URLs is undesirable</a:t>
            </a:r>
          </a:p>
          <a:p>
            <a:pPr lvl="1"/>
            <a:endParaRPr lang="en-US" sz="2000" dirty="0"/>
          </a:p>
          <a:p>
            <a:pPr lvl="1"/>
            <a:endParaRPr lang="en-US" sz="2000" dirty="0" smtClean="0"/>
          </a:p>
          <a:p>
            <a:endParaRPr lang="en-US" dirty="0"/>
          </a:p>
        </p:txBody>
      </p:sp>
      <p:pic>
        <p:nvPicPr>
          <p:cNvPr id="5" name="Picture 4"/>
          <p:cNvPicPr>
            <a:picLocks noChangeAspect="1"/>
          </p:cNvPicPr>
          <p:nvPr/>
        </p:nvPicPr>
        <p:blipFill>
          <a:blip r:embed="rId3"/>
          <a:stretch>
            <a:fillRect/>
          </a:stretch>
        </p:blipFill>
        <p:spPr>
          <a:xfrm>
            <a:off x="1172711" y="3124200"/>
            <a:ext cx="4981147" cy="1285830"/>
          </a:xfrm>
          <a:prstGeom prst="rect">
            <a:avLst/>
          </a:prstGeom>
          <a:ln>
            <a:solidFill>
              <a:schemeClr val="bg1">
                <a:lumMod val="50000"/>
              </a:schemeClr>
            </a:solidFill>
          </a:ln>
        </p:spPr>
      </p:pic>
      <p:grpSp>
        <p:nvGrpSpPr>
          <p:cNvPr id="13" name="Group 12"/>
          <p:cNvGrpSpPr/>
          <p:nvPr/>
        </p:nvGrpSpPr>
        <p:grpSpPr>
          <a:xfrm>
            <a:off x="362658" y="4648200"/>
            <a:ext cx="8171742" cy="1905000"/>
            <a:chOff x="381000" y="4267200"/>
            <a:chExt cx="7518003" cy="1752600"/>
          </a:xfrm>
        </p:grpSpPr>
        <p:pic>
          <p:nvPicPr>
            <p:cNvPr id="4" name="Picture 3"/>
            <p:cNvPicPr>
              <a:picLocks noChangeAspect="1"/>
            </p:cNvPicPr>
            <p:nvPr/>
          </p:nvPicPr>
          <p:blipFill rotWithShape="1">
            <a:blip r:embed="rId4"/>
            <a:srcRect r="23523" b="47249"/>
            <a:stretch/>
          </p:blipFill>
          <p:spPr>
            <a:xfrm>
              <a:off x="383877" y="4572000"/>
              <a:ext cx="3554801" cy="1447800"/>
            </a:xfrm>
            <a:prstGeom prst="rect">
              <a:avLst/>
            </a:prstGeom>
            <a:ln w="12700">
              <a:solidFill>
                <a:schemeClr val="tx1">
                  <a:lumMod val="50000"/>
                  <a:lumOff val="50000"/>
                </a:schemeClr>
              </a:solidFill>
            </a:ln>
          </p:spPr>
        </p:pic>
        <p:pic>
          <p:nvPicPr>
            <p:cNvPr id="6" name="Picture 5"/>
            <p:cNvPicPr>
              <a:picLocks noChangeAspect="1"/>
            </p:cNvPicPr>
            <p:nvPr/>
          </p:nvPicPr>
          <p:blipFill rotWithShape="1">
            <a:blip r:embed="rId5"/>
            <a:srcRect b="48796"/>
            <a:stretch/>
          </p:blipFill>
          <p:spPr>
            <a:xfrm>
              <a:off x="4266483" y="4572000"/>
              <a:ext cx="3632520" cy="1447800"/>
            </a:xfrm>
            <a:prstGeom prst="rect">
              <a:avLst/>
            </a:prstGeom>
            <a:ln w="12700">
              <a:solidFill>
                <a:schemeClr val="tx1">
                  <a:lumMod val="50000"/>
                  <a:lumOff val="50000"/>
                </a:schemeClr>
              </a:solidFill>
            </a:ln>
          </p:spPr>
        </p:pic>
        <p:sp>
          <p:nvSpPr>
            <p:cNvPr id="7" name="Rounded Rectangle 6"/>
            <p:cNvSpPr/>
            <p:nvPr/>
          </p:nvSpPr>
          <p:spPr>
            <a:xfrm>
              <a:off x="852578" y="4698768"/>
              <a:ext cx="2895600" cy="228600"/>
            </a:xfrm>
            <a:prstGeom prst="roundRect">
              <a:avLst/>
            </a:prstGeom>
            <a:noFill/>
            <a:ln w="38100">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4738778" y="4724400"/>
              <a:ext cx="2057400" cy="228600"/>
            </a:xfrm>
            <a:prstGeom prst="roundRect">
              <a:avLst/>
            </a:prstGeom>
            <a:noFill/>
            <a:ln w="38100">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81000" y="4267200"/>
              <a:ext cx="3540508" cy="304800"/>
            </a:xfrm>
            <a:prstGeom prst="rect">
              <a:avLst/>
            </a:prstGeom>
            <a:solidFill>
              <a:srgbClr val="FFFF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smtClean="0">
                  <a:solidFill>
                    <a:schemeClr val="tx1"/>
                  </a:solidFill>
                </a:rPr>
                <a:t>URL structure to site page with MDS feature activated</a:t>
              </a:r>
              <a:endParaRPr lang="en-US" sz="1050" dirty="0">
                <a:solidFill>
                  <a:schemeClr val="tx1"/>
                </a:solidFill>
              </a:endParaRPr>
            </a:p>
          </p:txBody>
        </p:sp>
        <p:sp>
          <p:nvSpPr>
            <p:cNvPr id="12" name="Rectangle 11"/>
            <p:cNvSpPr/>
            <p:nvPr/>
          </p:nvSpPr>
          <p:spPr>
            <a:xfrm>
              <a:off x="4281577" y="4267200"/>
              <a:ext cx="3617425" cy="304800"/>
            </a:xfrm>
            <a:prstGeom prst="rect">
              <a:avLst/>
            </a:prstGeom>
            <a:solidFill>
              <a:srgbClr val="FFFF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smtClean="0">
                  <a:solidFill>
                    <a:schemeClr val="tx1"/>
                  </a:solidFill>
                </a:rPr>
                <a:t>URL structure to site page with MDS feature deactivated</a:t>
              </a:r>
              <a:endParaRPr lang="en-US" sz="1050" dirty="0">
                <a:solidFill>
                  <a:schemeClr val="tx1"/>
                </a:solidFill>
              </a:endParaRPr>
            </a:p>
          </p:txBody>
        </p:sp>
      </p:grpSp>
    </p:spTree>
    <p:extLst>
      <p:ext uri="{BB962C8B-B14F-4D97-AF65-F5344CB8AC3E}">
        <p14:creationId xmlns:p14="http://schemas.microsoft.com/office/powerpoint/2010/main" val="16216446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Site Contents</a:t>
            </a:r>
            <a:endParaRPr lang="en-US" dirty="0"/>
          </a:p>
        </p:txBody>
      </p:sp>
      <p:sp>
        <p:nvSpPr>
          <p:cNvPr id="3" name="Content Placeholder 2"/>
          <p:cNvSpPr>
            <a:spLocks noGrp="1"/>
          </p:cNvSpPr>
          <p:nvPr>
            <p:ph idx="1"/>
          </p:nvPr>
        </p:nvSpPr>
        <p:spPr/>
        <p:txBody>
          <a:bodyPr/>
          <a:lstStyle/>
          <a:p>
            <a:r>
              <a:rPr lang="en-US" dirty="0" smtClean="0"/>
              <a:t>Site Contents page shows…</a:t>
            </a:r>
          </a:p>
          <a:p>
            <a:pPr lvl="1"/>
            <a:r>
              <a:rPr lang="en-US" dirty="0" smtClean="0"/>
              <a:t>Lists in current site</a:t>
            </a:r>
          </a:p>
          <a:p>
            <a:pPr lvl="1"/>
            <a:r>
              <a:rPr lang="en-US" dirty="0" smtClean="0"/>
              <a:t>Document libraries in current site</a:t>
            </a:r>
          </a:p>
          <a:p>
            <a:pPr lvl="1"/>
            <a:r>
              <a:rPr lang="en-US" dirty="0" smtClean="0"/>
              <a:t>Apps available in current site</a:t>
            </a:r>
          </a:p>
          <a:p>
            <a:pPr lvl="1"/>
            <a:r>
              <a:rPr lang="en-US" dirty="0" smtClean="0"/>
              <a:t>Add an app icon</a:t>
            </a:r>
            <a:endParaRPr lang="en-US" dirty="0"/>
          </a:p>
        </p:txBody>
      </p:sp>
      <p:pic>
        <p:nvPicPr>
          <p:cNvPr id="5" name="Picture 4"/>
          <p:cNvPicPr>
            <a:picLocks noChangeAspect="1"/>
          </p:cNvPicPr>
          <p:nvPr/>
        </p:nvPicPr>
        <p:blipFill>
          <a:blip r:embed="rId3"/>
          <a:stretch>
            <a:fillRect/>
          </a:stretch>
        </p:blipFill>
        <p:spPr>
          <a:xfrm>
            <a:off x="1295400" y="3962400"/>
            <a:ext cx="5943600" cy="2586655"/>
          </a:xfrm>
          <a:prstGeom prst="rect">
            <a:avLst/>
          </a:prstGeom>
          <a:ln>
            <a:solidFill>
              <a:schemeClr val="bg1">
                <a:lumMod val="50000"/>
              </a:schemeClr>
            </a:solidFill>
          </a:ln>
        </p:spPr>
      </p:pic>
    </p:spTree>
    <p:extLst>
      <p:ext uri="{BB962C8B-B14F-4D97-AF65-F5344CB8AC3E}">
        <p14:creationId xmlns:p14="http://schemas.microsoft.com/office/powerpoint/2010/main" val="12900920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Apps</a:t>
            </a:r>
            <a:endParaRPr lang="en-US" dirty="0"/>
          </a:p>
        </p:txBody>
      </p:sp>
      <p:sp>
        <p:nvSpPr>
          <p:cNvPr id="5" name="Content Placeholder 4"/>
          <p:cNvSpPr>
            <a:spLocks noGrp="1"/>
          </p:cNvSpPr>
          <p:nvPr>
            <p:ph idx="1"/>
          </p:nvPr>
        </p:nvSpPr>
        <p:spPr/>
        <p:txBody>
          <a:bodyPr/>
          <a:lstStyle/>
          <a:p>
            <a:r>
              <a:rPr lang="en-US" dirty="0" smtClean="0"/>
              <a:t>Steps to create a new list</a:t>
            </a:r>
          </a:p>
          <a:p>
            <a:pPr marL="804862" lvl="1" indent="-457200">
              <a:buFont typeface="+mj-lt"/>
              <a:buAutoNum type="arabicPeriod"/>
            </a:pPr>
            <a:r>
              <a:rPr lang="en-US" dirty="0" smtClean="0"/>
              <a:t>Go to the </a:t>
            </a:r>
            <a:r>
              <a:rPr lang="en-US" b="1" dirty="0" smtClean="0"/>
              <a:t>Your Apps</a:t>
            </a:r>
            <a:r>
              <a:rPr lang="en-US" dirty="0" smtClean="0"/>
              <a:t> page</a:t>
            </a:r>
          </a:p>
          <a:p>
            <a:pPr marL="804862" lvl="1" indent="-457200">
              <a:buFont typeface="+mj-lt"/>
              <a:buAutoNum type="arabicPeriod"/>
            </a:pPr>
            <a:r>
              <a:rPr lang="en-US" dirty="0" smtClean="0"/>
              <a:t>Click on desired list type</a:t>
            </a:r>
          </a:p>
          <a:p>
            <a:pPr marL="804862" lvl="1" indent="-457200">
              <a:buFont typeface="+mj-lt"/>
              <a:buAutoNum type="arabicPeriod"/>
            </a:pPr>
            <a:r>
              <a:rPr lang="en-US" dirty="0" smtClean="0"/>
              <a:t>Provide title for new list</a:t>
            </a:r>
          </a:p>
          <a:p>
            <a:pPr marL="804862" lvl="1" indent="-457200">
              <a:buFont typeface="+mj-lt"/>
              <a:buAutoNum type="arabicPeriod"/>
            </a:pPr>
            <a:r>
              <a:rPr lang="en-US" dirty="0" smtClean="0"/>
              <a:t>Configure list as required</a:t>
            </a:r>
          </a:p>
          <a:p>
            <a:pPr marL="804862" lvl="1" indent="-457200">
              <a:buFont typeface="+mj-lt"/>
              <a:buAutoNum type="arabicPeriod"/>
            </a:pPr>
            <a:r>
              <a:rPr lang="en-US" dirty="0" smtClean="0"/>
              <a:t>Begin using list</a:t>
            </a:r>
            <a:endParaRPr lang="en-US" dirty="0"/>
          </a:p>
        </p:txBody>
      </p:sp>
      <p:pic>
        <p:nvPicPr>
          <p:cNvPr id="4" name="Picture 3"/>
          <p:cNvPicPr>
            <a:picLocks noChangeAspect="1"/>
          </p:cNvPicPr>
          <p:nvPr/>
        </p:nvPicPr>
        <p:blipFill>
          <a:blip r:embed="rId3"/>
          <a:stretch>
            <a:fillRect/>
          </a:stretch>
        </p:blipFill>
        <p:spPr>
          <a:xfrm>
            <a:off x="5181601" y="1600200"/>
            <a:ext cx="3581399" cy="3945877"/>
          </a:xfrm>
          <a:prstGeom prst="rect">
            <a:avLst/>
          </a:prstGeom>
          <a:ln>
            <a:solidFill>
              <a:schemeClr val="bg1">
                <a:lumMod val="50000"/>
              </a:schemeClr>
            </a:solidFill>
          </a:ln>
        </p:spPr>
      </p:pic>
    </p:spTree>
    <p:extLst>
      <p:ext uri="{BB962C8B-B14F-4D97-AF65-F5344CB8AC3E}">
        <p14:creationId xmlns:p14="http://schemas.microsoft.com/office/powerpoint/2010/main" val="10758569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SharePoint Online Overview</a:t>
            </a:r>
          </a:p>
          <a:p>
            <a:pPr>
              <a:buFont typeface="Wingdings" panose="05000000000000000000" pitchFamily="2" charset="2"/>
              <a:buChar char="ü"/>
            </a:pPr>
            <a:r>
              <a:rPr lang="en-US" dirty="0" smtClean="0"/>
              <a:t>Office </a:t>
            </a:r>
            <a:r>
              <a:rPr lang="en-US" dirty="0"/>
              <a:t>365 versus SharePoint On-premises</a:t>
            </a:r>
            <a:endParaRPr lang="en-US" dirty="0" smtClean="0"/>
          </a:p>
          <a:p>
            <a:pPr>
              <a:buFont typeface="Wingdings" panose="05000000000000000000" pitchFamily="2" charset="2"/>
              <a:buChar char="ü"/>
            </a:pPr>
            <a:r>
              <a:rPr lang="en-US" dirty="0" smtClean="0"/>
              <a:t>Strategies for Building No Code Solutions</a:t>
            </a:r>
          </a:p>
          <a:p>
            <a:pPr>
              <a:buFont typeface="Wingdings" panose="05000000000000000000" pitchFamily="2" charset="2"/>
              <a:buChar char="ü"/>
            </a:pPr>
            <a:r>
              <a:rPr lang="en-US" dirty="0" smtClean="0"/>
              <a:t>Working with Team Sites in </a:t>
            </a:r>
            <a:r>
              <a:rPr lang="en-US" dirty="0"/>
              <a:t>SharePoint </a:t>
            </a:r>
            <a:r>
              <a:rPr lang="en-US" dirty="0" smtClean="0"/>
              <a:t>Online</a:t>
            </a:r>
          </a:p>
          <a:p>
            <a:pPr>
              <a:buFont typeface="Wingdings" panose="05000000000000000000" pitchFamily="2" charset="2"/>
              <a:buChar char="Ø"/>
            </a:pPr>
            <a:r>
              <a:rPr lang="en-US" dirty="0" smtClean="0"/>
              <a:t>Working with Composed Looks</a:t>
            </a:r>
          </a:p>
        </p:txBody>
      </p:sp>
    </p:spTree>
    <p:extLst>
      <p:ext uri="{BB962C8B-B14F-4D97-AF65-F5344CB8AC3E}">
        <p14:creationId xmlns:p14="http://schemas.microsoft.com/office/powerpoint/2010/main" val="17819583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the Look of a Site </a:t>
            </a:r>
            <a:endParaRPr lang="en-US" dirty="0"/>
          </a:p>
        </p:txBody>
      </p:sp>
      <p:pic>
        <p:nvPicPr>
          <p:cNvPr id="6" name="Picture 5"/>
          <p:cNvPicPr>
            <a:picLocks noChangeAspect="1"/>
          </p:cNvPicPr>
          <p:nvPr/>
        </p:nvPicPr>
        <p:blipFill>
          <a:blip r:embed="rId3"/>
          <a:stretch>
            <a:fillRect/>
          </a:stretch>
        </p:blipFill>
        <p:spPr>
          <a:xfrm>
            <a:off x="533400" y="1524000"/>
            <a:ext cx="4191000" cy="3048000"/>
          </a:xfrm>
          <a:prstGeom prst="rect">
            <a:avLst/>
          </a:prstGeom>
          <a:ln>
            <a:solidFill>
              <a:schemeClr val="bg1">
                <a:lumMod val="50000"/>
              </a:schemeClr>
            </a:solidFill>
          </a:ln>
        </p:spPr>
      </p:pic>
      <p:pic>
        <p:nvPicPr>
          <p:cNvPr id="4" name="Picture 3"/>
          <p:cNvPicPr>
            <a:picLocks noChangeAspect="1"/>
          </p:cNvPicPr>
          <p:nvPr/>
        </p:nvPicPr>
        <p:blipFill>
          <a:blip r:embed="rId4"/>
          <a:stretch>
            <a:fillRect/>
          </a:stretch>
        </p:blipFill>
        <p:spPr>
          <a:xfrm>
            <a:off x="5027946" y="3124200"/>
            <a:ext cx="3767138" cy="2579110"/>
          </a:xfrm>
          <a:prstGeom prst="rect">
            <a:avLst/>
          </a:prstGeom>
        </p:spPr>
      </p:pic>
      <p:sp>
        <p:nvSpPr>
          <p:cNvPr id="7" name="Oval 6"/>
          <p:cNvSpPr/>
          <p:nvPr/>
        </p:nvSpPr>
        <p:spPr>
          <a:xfrm>
            <a:off x="3810000" y="1905000"/>
            <a:ext cx="990600" cy="304800"/>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a:stCxn id="7" idx="6"/>
          </p:cNvCxnSpPr>
          <p:nvPr/>
        </p:nvCxnSpPr>
        <p:spPr>
          <a:xfrm>
            <a:off x="4800600" y="2057400"/>
            <a:ext cx="609600" cy="9906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61527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Customizing the Look and Feel of a Team Site in SharePoint Online</a:t>
            </a:r>
            <a:endParaRPr lang="en-US" dirty="0"/>
          </a:p>
        </p:txBody>
      </p:sp>
    </p:spTree>
    <p:extLst>
      <p:ext uri="{BB962C8B-B14F-4D97-AF65-F5344CB8AC3E}">
        <p14:creationId xmlns:p14="http://schemas.microsoft.com/office/powerpoint/2010/main" val="4470074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SharePoint Online Overview</a:t>
            </a:r>
          </a:p>
          <a:p>
            <a:pPr>
              <a:buFont typeface="Wingdings" panose="05000000000000000000" pitchFamily="2" charset="2"/>
              <a:buChar char="ü"/>
            </a:pPr>
            <a:r>
              <a:rPr lang="en-US" dirty="0" smtClean="0"/>
              <a:t>Office </a:t>
            </a:r>
            <a:r>
              <a:rPr lang="en-US" dirty="0"/>
              <a:t>365 versus SharePoint On-premises</a:t>
            </a:r>
            <a:endParaRPr lang="en-US" dirty="0" smtClean="0"/>
          </a:p>
          <a:p>
            <a:pPr>
              <a:buFont typeface="Wingdings" panose="05000000000000000000" pitchFamily="2" charset="2"/>
              <a:buChar char="ü"/>
            </a:pPr>
            <a:r>
              <a:rPr lang="en-US" dirty="0" smtClean="0"/>
              <a:t>Strategies for Building No Code Solutions</a:t>
            </a:r>
          </a:p>
          <a:p>
            <a:pPr>
              <a:buFont typeface="Wingdings" panose="05000000000000000000" pitchFamily="2" charset="2"/>
              <a:buChar char="ü"/>
            </a:pPr>
            <a:r>
              <a:rPr lang="en-US" dirty="0" smtClean="0"/>
              <a:t>Working with Team Sites in </a:t>
            </a:r>
            <a:r>
              <a:rPr lang="en-US" dirty="0"/>
              <a:t>SharePoint </a:t>
            </a:r>
            <a:r>
              <a:rPr lang="en-US" dirty="0" smtClean="0"/>
              <a:t>Online</a:t>
            </a:r>
          </a:p>
          <a:p>
            <a:pPr>
              <a:buFont typeface="Wingdings" panose="05000000000000000000" pitchFamily="2" charset="2"/>
              <a:buChar char="ü"/>
            </a:pPr>
            <a:r>
              <a:rPr lang="en-US" dirty="0" smtClean="0"/>
              <a:t>Working with Composed Looks</a:t>
            </a:r>
          </a:p>
        </p:txBody>
      </p:sp>
    </p:spTree>
    <p:extLst>
      <p:ext uri="{BB962C8B-B14F-4D97-AF65-F5344CB8AC3E}">
        <p14:creationId xmlns:p14="http://schemas.microsoft.com/office/powerpoint/2010/main" val="16346715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Office 365?</a:t>
            </a:r>
            <a:endParaRPr lang="en-US" dirty="0"/>
          </a:p>
        </p:txBody>
      </p:sp>
      <p:sp>
        <p:nvSpPr>
          <p:cNvPr id="3" name="Content Placeholder 2"/>
          <p:cNvSpPr>
            <a:spLocks noGrp="1"/>
          </p:cNvSpPr>
          <p:nvPr>
            <p:ph idx="1"/>
          </p:nvPr>
        </p:nvSpPr>
        <p:spPr/>
        <p:txBody>
          <a:bodyPr/>
          <a:lstStyle/>
          <a:p>
            <a:r>
              <a:rPr lang="en-US" dirty="0" smtClean="0"/>
              <a:t>A suite of Applications and Services for business</a:t>
            </a:r>
          </a:p>
          <a:p>
            <a:r>
              <a:rPr lang="en-US" dirty="0" smtClean="0"/>
              <a:t>Hosted and Administered by Microsoft </a:t>
            </a:r>
            <a:endParaRPr lang="en-US" dirty="0" smtClean="0"/>
          </a:p>
          <a:p>
            <a:r>
              <a:rPr lang="en-US" dirty="0" smtClean="0"/>
              <a:t>Managed by your company</a:t>
            </a:r>
            <a:endParaRPr lang="en-US" dirty="0" smtClean="0"/>
          </a:p>
          <a:p>
            <a:endParaRPr lang="en-US" dirty="0"/>
          </a:p>
        </p:txBody>
      </p:sp>
      <p:pic>
        <p:nvPicPr>
          <p:cNvPr id="4" name="Picture 3"/>
          <p:cNvPicPr>
            <a:picLocks noChangeAspect="1"/>
          </p:cNvPicPr>
          <p:nvPr/>
        </p:nvPicPr>
        <p:blipFill>
          <a:blip r:embed="rId2"/>
          <a:stretch>
            <a:fillRect/>
          </a:stretch>
        </p:blipFill>
        <p:spPr>
          <a:xfrm>
            <a:off x="2362200" y="3048000"/>
            <a:ext cx="6324600" cy="3499470"/>
          </a:xfrm>
          <a:prstGeom prst="rect">
            <a:avLst/>
          </a:prstGeom>
        </p:spPr>
      </p:pic>
    </p:spTree>
    <p:extLst>
      <p:ext uri="{BB962C8B-B14F-4D97-AF65-F5344CB8AC3E}">
        <p14:creationId xmlns:p14="http://schemas.microsoft.com/office/powerpoint/2010/main" val="34968758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SharePoint Online?</a:t>
            </a:r>
            <a:endParaRPr lang="en-US" dirty="0"/>
          </a:p>
        </p:txBody>
      </p:sp>
      <p:sp>
        <p:nvSpPr>
          <p:cNvPr id="3" name="Content Placeholder 2"/>
          <p:cNvSpPr>
            <a:spLocks noGrp="1"/>
          </p:cNvSpPr>
          <p:nvPr>
            <p:ph idx="1"/>
          </p:nvPr>
        </p:nvSpPr>
        <p:spPr/>
        <p:txBody>
          <a:bodyPr/>
          <a:lstStyle/>
          <a:p>
            <a:r>
              <a:rPr lang="en-US" dirty="0" smtClean="0"/>
              <a:t>Site Collections</a:t>
            </a:r>
          </a:p>
          <a:p>
            <a:r>
              <a:rPr lang="en-US" dirty="0" smtClean="0"/>
              <a:t>User Profiles</a:t>
            </a:r>
          </a:p>
          <a:p>
            <a:r>
              <a:rPr lang="en-US" dirty="0" smtClean="0"/>
              <a:t>Search + Delve</a:t>
            </a:r>
          </a:p>
          <a:p>
            <a:r>
              <a:rPr lang="en-US" dirty="0" smtClean="0"/>
              <a:t>Business Connectivity Services</a:t>
            </a:r>
          </a:p>
          <a:p>
            <a:r>
              <a:rPr lang="en-US" dirty="0" smtClean="0"/>
              <a:t>Term Store</a:t>
            </a:r>
          </a:p>
          <a:p>
            <a:r>
              <a:rPr lang="en-US" dirty="0" smtClean="0"/>
              <a:t>Apps</a:t>
            </a:r>
            <a:endParaRPr lang="en-US" dirty="0"/>
          </a:p>
        </p:txBody>
      </p:sp>
    </p:spTree>
    <p:extLst>
      <p:ext uri="{BB962C8B-B14F-4D97-AF65-F5344CB8AC3E}">
        <p14:creationId xmlns:p14="http://schemas.microsoft.com/office/powerpoint/2010/main" val="11671539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Tenant Administration</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236105" y="1203276"/>
            <a:ext cx="8671790" cy="542612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870297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Tenant Services</a:t>
            </a:r>
            <a:endParaRPr lang="en-US" dirty="0"/>
          </a:p>
        </p:txBody>
      </p:sp>
      <p:sp>
        <p:nvSpPr>
          <p:cNvPr id="3" name="Content Placeholder 2"/>
          <p:cNvSpPr>
            <a:spLocks noGrp="1"/>
          </p:cNvSpPr>
          <p:nvPr>
            <p:ph idx="1"/>
          </p:nvPr>
        </p:nvSpPr>
        <p:spPr/>
        <p:txBody>
          <a:bodyPr/>
          <a:lstStyle/>
          <a:p>
            <a:r>
              <a:rPr lang="en-US" dirty="0" smtClean="0"/>
              <a:t>Site Collections</a:t>
            </a:r>
          </a:p>
          <a:p>
            <a:r>
              <a:rPr lang="en-US" dirty="0" smtClean="0"/>
              <a:t>InfoPath</a:t>
            </a:r>
          </a:p>
          <a:p>
            <a:r>
              <a:rPr lang="en-US" dirty="0" smtClean="0"/>
              <a:t>User Profiles</a:t>
            </a:r>
          </a:p>
          <a:p>
            <a:r>
              <a:rPr lang="en-US" dirty="0" smtClean="0"/>
              <a:t>BCS</a:t>
            </a:r>
          </a:p>
          <a:p>
            <a:r>
              <a:rPr lang="en-US" dirty="0" smtClean="0"/>
              <a:t>Term Store</a:t>
            </a:r>
          </a:p>
          <a:p>
            <a:r>
              <a:rPr lang="en-US" dirty="0" smtClean="0"/>
              <a:t>Records Management</a:t>
            </a:r>
          </a:p>
          <a:p>
            <a:r>
              <a:rPr lang="en-US" dirty="0" smtClean="0"/>
              <a:t>Search</a:t>
            </a:r>
          </a:p>
          <a:p>
            <a:r>
              <a:rPr lang="en-US" dirty="0" smtClean="0"/>
              <a:t>Secure Store</a:t>
            </a:r>
          </a:p>
          <a:p>
            <a:r>
              <a:rPr lang="en-US" dirty="0" smtClean="0"/>
              <a:t>Apps</a:t>
            </a:r>
            <a:endParaRPr lang="en-US" dirty="0"/>
          </a:p>
        </p:txBody>
      </p:sp>
      <p:pic>
        <p:nvPicPr>
          <p:cNvPr id="4" name="Picture 3"/>
          <p:cNvPicPr>
            <a:picLocks noChangeAspect="1"/>
          </p:cNvPicPr>
          <p:nvPr/>
        </p:nvPicPr>
        <p:blipFill>
          <a:blip r:embed="rId3"/>
          <a:stretch>
            <a:fillRect/>
          </a:stretch>
        </p:blipFill>
        <p:spPr>
          <a:xfrm>
            <a:off x="5867400" y="1600200"/>
            <a:ext cx="2590476" cy="455238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457980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Site Collections</a:t>
            </a:r>
            <a:endParaRPr lang="en-US" dirty="0"/>
          </a:p>
        </p:txBody>
      </p:sp>
      <p:sp>
        <p:nvSpPr>
          <p:cNvPr id="3" name="Content Placeholder 2"/>
          <p:cNvSpPr>
            <a:spLocks noGrp="1"/>
          </p:cNvSpPr>
          <p:nvPr>
            <p:ph idx="1"/>
          </p:nvPr>
        </p:nvSpPr>
        <p:spPr/>
        <p:txBody>
          <a:bodyPr/>
          <a:lstStyle/>
          <a:p>
            <a:r>
              <a:rPr lang="en-US" dirty="0" smtClean="0"/>
              <a:t>Site Collections contain Sites and Content</a:t>
            </a:r>
          </a:p>
          <a:p>
            <a:pPr lvl="1"/>
            <a:r>
              <a:rPr lang="en-US" dirty="0" smtClean="0"/>
              <a:t>Site Collections can contain hundreds of sub sites</a:t>
            </a:r>
          </a:p>
          <a:p>
            <a:pPr lvl="1"/>
            <a:r>
              <a:rPr lang="en-US" dirty="0" smtClean="0"/>
              <a:t>Site Collections are a permissions boundary</a:t>
            </a:r>
          </a:p>
          <a:p>
            <a:pPr lvl="1"/>
            <a:r>
              <a:rPr lang="en-US" dirty="0" smtClean="0"/>
              <a:t>Tenant Administrator creates Site Collections</a:t>
            </a:r>
            <a:endParaRPr lang="en-US" dirty="0" smtClean="0"/>
          </a:p>
          <a:p>
            <a:pPr lvl="1"/>
            <a:endParaRPr lang="en-US" dirty="0"/>
          </a:p>
        </p:txBody>
      </p:sp>
      <p:sp>
        <p:nvSpPr>
          <p:cNvPr id="4" name="Rectangle 3"/>
          <p:cNvSpPr/>
          <p:nvPr/>
        </p:nvSpPr>
        <p:spPr bwMode="auto">
          <a:xfrm>
            <a:off x="1219200" y="3352800"/>
            <a:ext cx="6858000" cy="3276600"/>
          </a:xfrm>
          <a:prstGeom prst="rect">
            <a:avLst/>
          </a:prstGeom>
          <a:gradFill rotWithShape="1">
            <a:gsLst>
              <a:gs pos="0">
                <a:schemeClr val="bg1">
                  <a:lumMod val="85000"/>
                </a:schemeClr>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t"/>
          <a:lstStyle/>
          <a:p>
            <a:pPr algn="ctr"/>
            <a:r>
              <a:rPr lang="en-US" dirty="0" smtClean="0"/>
              <a:t>SharePoint Web Application</a:t>
            </a:r>
            <a:r>
              <a:rPr lang="en-US" sz="1600" dirty="0"/>
              <a:t/>
            </a:r>
            <a:br>
              <a:rPr lang="en-US" sz="1600" dirty="0"/>
            </a:br>
            <a:r>
              <a:rPr lang="en-US" sz="1600" dirty="0" smtClean="0"/>
              <a:t>Hosted and Managed by Microsoft</a:t>
            </a:r>
            <a:endParaRPr lang="en-US" sz="1600" dirty="0">
              <a:solidFill>
                <a:srgbClr val="000099"/>
              </a:solidFill>
            </a:endParaRPr>
          </a:p>
        </p:txBody>
      </p:sp>
      <p:sp>
        <p:nvSpPr>
          <p:cNvPr id="5" name="Rectangle 4"/>
          <p:cNvSpPr/>
          <p:nvPr/>
        </p:nvSpPr>
        <p:spPr bwMode="auto">
          <a:xfrm>
            <a:off x="1372930" y="3984337"/>
            <a:ext cx="1463497" cy="1066800"/>
          </a:xfrm>
          <a:prstGeom prst="rect">
            <a:avLst/>
          </a:prstGeom>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t"/>
          <a:lstStyle/>
          <a:p>
            <a:pPr algn="ctr"/>
            <a:r>
              <a:rPr lang="en-US" sz="1100" dirty="0"/>
              <a:t>s</a:t>
            </a:r>
            <a:r>
              <a:rPr lang="en-US" sz="1100" dirty="0" smtClean="0"/>
              <a:t>ite collection</a:t>
            </a:r>
            <a:br>
              <a:rPr lang="en-US" sz="1100" dirty="0" smtClean="0"/>
            </a:br>
            <a:r>
              <a:rPr lang="en-US" sz="900" b="1" dirty="0" smtClean="0">
                <a:solidFill>
                  <a:srgbClr val="000099"/>
                </a:solidFill>
              </a:rPr>
              <a:t>company.sharepoint.com</a:t>
            </a:r>
            <a:endParaRPr lang="en-US" sz="900" b="1" dirty="0">
              <a:solidFill>
                <a:srgbClr val="000099"/>
              </a:solidFill>
            </a:endParaRPr>
          </a:p>
        </p:txBody>
      </p:sp>
      <p:sp>
        <p:nvSpPr>
          <p:cNvPr id="6" name="Rounded Rectangle 5"/>
          <p:cNvSpPr/>
          <p:nvPr/>
        </p:nvSpPr>
        <p:spPr bwMode="auto">
          <a:xfrm>
            <a:off x="1601530" y="4448111"/>
            <a:ext cx="914400" cy="457200"/>
          </a:xfrm>
          <a:prstGeom prst="roundRect">
            <a:avLst/>
          </a:prstGeom>
          <a:solidFill>
            <a:srgbClr val="FFFF99"/>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1100" dirty="0"/>
              <a:t>t</a:t>
            </a:r>
            <a:r>
              <a:rPr lang="en-US" sz="1100" dirty="0" smtClean="0"/>
              <a:t>op-level site</a:t>
            </a:r>
            <a:endParaRPr lang="en-US" sz="1000" dirty="0" smtClean="0"/>
          </a:p>
          <a:p>
            <a:pPr algn="ctr"/>
            <a:r>
              <a:rPr lang="en-US" sz="900" b="1" dirty="0" smtClean="0">
                <a:solidFill>
                  <a:srgbClr val="000099"/>
                </a:solidFill>
              </a:rPr>
              <a:t>(root)</a:t>
            </a:r>
            <a:endParaRPr lang="en-US" sz="1050" b="1" dirty="0">
              <a:solidFill>
                <a:srgbClr val="000099"/>
              </a:solidFill>
            </a:endParaRPr>
          </a:p>
        </p:txBody>
      </p:sp>
      <p:sp>
        <p:nvSpPr>
          <p:cNvPr id="7" name="Rectangle 6"/>
          <p:cNvSpPr/>
          <p:nvPr/>
        </p:nvSpPr>
        <p:spPr bwMode="auto">
          <a:xfrm>
            <a:off x="2954080" y="3984337"/>
            <a:ext cx="2114685" cy="1752600"/>
          </a:xfrm>
          <a:prstGeom prst="rect">
            <a:avLst/>
          </a:prstGeom>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t"/>
          <a:lstStyle/>
          <a:p>
            <a:pPr algn="ctr"/>
            <a:r>
              <a:rPr lang="en-US" sz="1100" dirty="0"/>
              <a:t>s</a:t>
            </a:r>
            <a:r>
              <a:rPr lang="en-US" sz="1100" dirty="0" smtClean="0"/>
              <a:t>ite collection</a:t>
            </a:r>
            <a:br>
              <a:rPr lang="en-US" sz="1100" dirty="0" smtClean="0"/>
            </a:br>
            <a:r>
              <a:rPr lang="en-US" sz="900" b="1" dirty="0" smtClean="0">
                <a:solidFill>
                  <a:srgbClr val="000099"/>
                </a:solidFill>
              </a:rPr>
              <a:t>company.sharepoint.com/sites/sales</a:t>
            </a:r>
            <a:endParaRPr lang="en-US" sz="1100" b="1" dirty="0">
              <a:solidFill>
                <a:srgbClr val="000099"/>
              </a:solidFill>
            </a:endParaRPr>
          </a:p>
        </p:txBody>
      </p:sp>
      <p:sp>
        <p:nvSpPr>
          <p:cNvPr id="8" name="Rounded Rectangle 7"/>
          <p:cNvSpPr/>
          <p:nvPr/>
        </p:nvSpPr>
        <p:spPr bwMode="auto">
          <a:xfrm>
            <a:off x="3523972" y="4448111"/>
            <a:ext cx="914400" cy="457200"/>
          </a:xfrm>
          <a:prstGeom prst="roundRect">
            <a:avLst/>
          </a:prstGeom>
          <a:solidFill>
            <a:srgbClr val="FFFF99"/>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1100" dirty="0"/>
              <a:t>t</a:t>
            </a:r>
            <a:r>
              <a:rPr lang="en-US" sz="1100" dirty="0" smtClean="0"/>
              <a:t>op-level site</a:t>
            </a:r>
            <a:endParaRPr lang="en-US" sz="1000" dirty="0" smtClean="0"/>
          </a:p>
          <a:p>
            <a:pPr algn="ctr"/>
            <a:r>
              <a:rPr lang="en-US" sz="900" b="1" dirty="0" smtClean="0">
                <a:solidFill>
                  <a:srgbClr val="000099"/>
                </a:solidFill>
              </a:rPr>
              <a:t>(root)</a:t>
            </a:r>
            <a:endParaRPr lang="en-US" sz="1050" b="1" dirty="0">
              <a:solidFill>
                <a:srgbClr val="000099"/>
              </a:solidFill>
            </a:endParaRPr>
          </a:p>
        </p:txBody>
      </p:sp>
      <p:sp>
        <p:nvSpPr>
          <p:cNvPr id="9" name="Rounded Rectangle 8"/>
          <p:cNvSpPr/>
          <p:nvPr/>
        </p:nvSpPr>
        <p:spPr bwMode="auto">
          <a:xfrm>
            <a:off x="3038128" y="5152887"/>
            <a:ext cx="914400" cy="457200"/>
          </a:xfrm>
          <a:prstGeom prst="roundRect">
            <a:avLst/>
          </a:prstGeom>
          <a:solidFill>
            <a:srgbClr val="FFFF99"/>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1100" dirty="0"/>
              <a:t>c</a:t>
            </a:r>
            <a:r>
              <a:rPr lang="en-US" sz="1100" dirty="0" smtClean="0"/>
              <a:t>hild site</a:t>
            </a:r>
            <a:endParaRPr lang="en-US" sz="1000" dirty="0" smtClean="0"/>
          </a:p>
          <a:p>
            <a:pPr algn="ctr"/>
            <a:r>
              <a:rPr lang="en-US" sz="900" b="1" dirty="0" smtClean="0">
                <a:solidFill>
                  <a:srgbClr val="000099"/>
                </a:solidFill>
              </a:rPr>
              <a:t>/</a:t>
            </a:r>
            <a:r>
              <a:rPr lang="en-US" sz="900" b="1" dirty="0" err="1" smtClean="0">
                <a:solidFill>
                  <a:srgbClr val="000099"/>
                </a:solidFill>
              </a:rPr>
              <a:t>WestDivision</a:t>
            </a:r>
            <a:endParaRPr lang="en-US" sz="1100" b="1" dirty="0">
              <a:solidFill>
                <a:srgbClr val="000099"/>
              </a:solidFill>
            </a:endParaRPr>
          </a:p>
        </p:txBody>
      </p:sp>
      <p:sp>
        <p:nvSpPr>
          <p:cNvPr id="10" name="Rounded Rectangle 9"/>
          <p:cNvSpPr/>
          <p:nvPr/>
        </p:nvSpPr>
        <p:spPr bwMode="auto">
          <a:xfrm>
            <a:off x="4001964" y="5152887"/>
            <a:ext cx="914400" cy="457200"/>
          </a:xfrm>
          <a:prstGeom prst="roundRect">
            <a:avLst/>
          </a:prstGeom>
          <a:solidFill>
            <a:srgbClr val="FFFF99"/>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1100" dirty="0"/>
              <a:t>c</a:t>
            </a:r>
            <a:r>
              <a:rPr lang="en-US" sz="1100" dirty="0" smtClean="0"/>
              <a:t>hild site</a:t>
            </a:r>
            <a:endParaRPr lang="en-US" sz="1000" dirty="0" smtClean="0"/>
          </a:p>
          <a:p>
            <a:pPr algn="ctr"/>
            <a:r>
              <a:rPr lang="en-US" sz="900" b="1" dirty="0" smtClean="0">
                <a:solidFill>
                  <a:srgbClr val="000099"/>
                </a:solidFill>
              </a:rPr>
              <a:t>/</a:t>
            </a:r>
            <a:r>
              <a:rPr lang="en-US" sz="900" b="1" dirty="0" err="1" smtClean="0">
                <a:solidFill>
                  <a:srgbClr val="000099"/>
                </a:solidFill>
              </a:rPr>
              <a:t>EastDivision</a:t>
            </a:r>
            <a:endParaRPr lang="en-US" sz="1100" b="1" dirty="0">
              <a:solidFill>
                <a:srgbClr val="000099"/>
              </a:solidFill>
            </a:endParaRPr>
          </a:p>
        </p:txBody>
      </p:sp>
      <p:grpSp>
        <p:nvGrpSpPr>
          <p:cNvPr id="11" name="Group 10"/>
          <p:cNvGrpSpPr/>
          <p:nvPr/>
        </p:nvGrpSpPr>
        <p:grpSpPr>
          <a:xfrm>
            <a:off x="3495328" y="4905312"/>
            <a:ext cx="971687" cy="249308"/>
            <a:chOff x="2381113" y="5714643"/>
            <a:chExt cx="971687" cy="228959"/>
          </a:xfrm>
        </p:grpSpPr>
        <p:cxnSp>
          <p:nvCxnSpPr>
            <p:cNvPr id="12" name="Straight Connector 11"/>
            <p:cNvCxnSpPr/>
            <p:nvPr/>
          </p:nvCxnSpPr>
          <p:spPr bwMode="auto">
            <a:xfrm flipV="1">
              <a:off x="2381115" y="5823081"/>
              <a:ext cx="971685" cy="358"/>
            </a:xfrm>
            <a:prstGeom prst="line">
              <a:avLst/>
            </a:pr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none" w="med" len="med"/>
            </a:ln>
            <a:effectLst/>
          </p:spPr>
        </p:cxnSp>
        <p:cxnSp>
          <p:nvCxnSpPr>
            <p:cNvPr id="13" name="Straight Connector 12"/>
            <p:cNvCxnSpPr/>
            <p:nvPr/>
          </p:nvCxnSpPr>
          <p:spPr bwMode="auto">
            <a:xfrm>
              <a:off x="2866957" y="5714643"/>
              <a:ext cx="0" cy="108438"/>
            </a:xfrm>
            <a:prstGeom prst="line">
              <a:avLst/>
            </a:pr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none" w="med" len="med"/>
            </a:ln>
            <a:effectLst/>
          </p:spPr>
        </p:cxnSp>
        <p:cxnSp>
          <p:nvCxnSpPr>
            <p:cNvPr id="14" name="Elbow Connector 13"/>
            <p:cNvCxnSpPr/>
            <p:nvPr/>
          </p:nvCxnSpPr>
          <p:spPr bwMode="auto">
            <a:xfrm rot="16200000" flipH="1">
              <a:off x="2320855" y="5883342"/>
              <a:ext cx="120518" cy="1"/>
            </a:xfrm>
            <a:prstGeom prst="bentConnector3">
              <a:avLst/>
            </a:pr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triangle"/>
            </a:ln>
            <a:effectLst/>
          </p:spPr>
        </p:cxnSp>
        <p:cxnSp>
          <p:nvCxnSpPr>
            <p:cNvPr id="15" name="Elbow Connector 14"/>
            <p:cNvCxnSpPr/>
            <p:nvPr/>
          </p:nvCxnSpPr>
          <p:spPr bwMode="auto">
            <a:xfrm rot="16200000" flipH="1">
              <a:off x="3292540" y="5883340"/>
              <a:ext cx="120518" cy="1"/>
            </a:xfrm>
            <a:prstGeom prst="bentConnector3">
              <a:avLst/>
            </a:pr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triangle"/>
            </a:ln>
            <a:effectLst/>
          </p:spPr>
        </p:cxnSp>
      </p:grpSp>
      <p:sp>
        <p:nvSpPr>
          <p:cNvPr id="16" name="Rectangle 15"/>
          <p:cNvSpPr/>
          <p:nvPr/>
        </p:nvSpPr>
        <p:spPr bwMode="auto">
          <a:xfrm>
            <a:off x="5182930" y="3984337"/>
            <a:ext cx="2694977" cy="2438400"/>
          </a:xfrm>
          <a:prstGeom prst="rect">
            <a:avLst/>
          </a:prstGeom>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t"/>
          <a:lstStyle/>
          <a:p>
            <a:pPr algn="ctr"/>
            <a:r>
              <a:rPr lang="en-US" sz="1100" dirty="0"/>
              <a:t>s</a:t>
            </a:r>
            <a:r>
              <a:rPr lang="en-US" sz="1100" dirty="0" smtClean="0"/>
              <a:t>ite collection</a:t>
            </a:r>
            <a:br>
              <a:rPr lang="en-US" sz="1100" dirty="0" smtClean="0"/>
            </a:br>
            <a:r>
              <a:rPr lang="en-US" sz="900" b="1" dirty="0" smtClean="0">
                <a:solidFill>
                  <a:srgbClr val="000099"/>
                </a:solidFill>
              </a:rPr>
              <a:t>company.sharepoint.com/sites/finance</a:t>
            </a:r>
            <a:endParaRPr lang="en-US" sz="1050" b="1" dirty="0">
              <a:solidFill>
                <a:srgbClr val="000099"/>
              </a:solidFill>
            </a:endParaRPr>
          </a:p>
        </p:txBody>
      </p:sp>
      <p:sp>
        <p:nvSpPr>
          <p:cNvPr id="17" name="Rounded Rectangle 16"/>
          <p:cNvSpPr/>
          <p:nvPr/>
        </p:nvSpPr>
        <p:spPr bwMode="auto">
          <a:xfrm>
            <a:off x="5875914" y="4448111"/>
            <a:ext cx="914400" cy="457200"/>
          </a:xfrm>
          <a:prstGeom prst="roundRect">
            <a:avLst/>
          </a:prstGeom>
          <a:solidFill>
            <a:srgbClr val="FFFF99"/>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1100" dirty="0"/>
              <a:t>t</a:t>
            </a:r>
            <a:r>
              <a:rPr lang="en-US" sz="1100" dirty="0" smtClean="0"/>
              <a:t>op-level site</a:t>
            </a:r>
            <a:endParaRPr lang="en-US" sz="1000" dirty="0" smtClean="0"/>
          </a:p>
          <a:p>
            <a:pPr algn="ctr"/>
            <a:r>
              <a:rPr lang="en-US" sz="900" b="1" dirty="0" smtClean="0">
                <a:solidFill>
                  <a:srgbClr val="000099"/>
                </a:solidFill>
              </a:rPr>
              <a:t>(root)</a:t>
            </a:r>
            <a:endParaRPr lang="en-US" sz="1050" b="1" dirty="0">
              <a:solidFill>
                <a:srgbClr val="000099"/>
              </a:solidFill>
            </a:endParaRPr>
          </a:p>
        </p:txBody>
      </p:sp>
      <p:sp>
        <p:nvSpPr>
          <p:cNvPr id="18" name="Rounded Rectangle 17"/>
          <p:cNvSpPr/>
          <p:nvPr/>
        </p:nvSpPr>
        <p:spPr bwMode="auto">
          <a:xfrm>
            <a:off x="5390070" y="5152887"/>
            <a:ext cx="914400" cy="457200"/>
          </a:xfrm>
          <a:prstGeom prst="roundRect">
            <a:avLst/>
          </a:prstGeom>
          <a:solidFill>
            <a:srgbClr val="FFFF99"/>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1100" dirty="0"/>
              <a:t>c</a:t>
            </a:r>
            <a:r>
              <a:rPr lang="en-US" sz="1100" dirty="0" smtClean="0"/>
              <a:t>hild site</a:t>
            </a:r>
            <a:endParaRPr lang="en-US" sz="1000" dirty="0" smtClean="0">
              <a:solidFill>
                <a:srgbClr val="000099"/>
              </a:solidFill>
            </a:endParaRPr>
          </a:p>
          <a:p>
            <a:pPr algn="ctr"/>
            <a:r>
              <a:rPr lang="en-US" sz="900" b="1" dirty="0" smtClean="0">
                <a:solidFill>
                  <a:srgbClr val="000099"/>
                </a:solidFill>
              </a:rPr>
              <a:t>/FY2012</a:t>
            </a:r>
            <a:endParaRPr lang="en-US" sz="1050" b="1" dirty="0">
              <a:solidFill>
                <a:srgbClr val="000099"/>
              </a:solidFill>
            </a:endParaRPr>
          </a:p>
        </p:txBody>
      </p:sp>
      <p:sp>
        <p:nvSpPr>
          <p:cNvPr id="19" name="Rounded Rectangle 18"/>
          <p:cNvSpPr/>
          <p:nvPr/>
        </p:nvSpPr>
        <p:spPr bwMode="auto">
          <a:xfrm>
            <a:off x="6353906" y="5152887"/>
            <a:ext cx="914400" cy="457200"/>
          </a:xfrm>
          <a:prstGeom prst="roundRect">
            <a:avLst/>
          </a:prstGeom>
          <a:solidFill>
            <a:srgbClr val="FFFF99"/>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1100" dirty="0"/>
              <a:t>c</a:t>
            </a:r>
            <a:r>
              <a:rPr lang="en-US" sz="1100" dirty="0" smtClean="0"/>
              <a:t>hild site</a:t>
            </a:r>
            <a:endParaRPr lang="en-US" sz="1000" dirty="0" smtClean="0"/>
          </a:p>
          <a:p>
            <a:pPr algn="ctr"/>
            <a:r>
              <a:rPr lang="en-US" sz="900" b="1" dirty="0" smtClean="0">
                <a:solidFill>
                  <a:srgbClr val="000099"/>
                </a:solidFill>
              </a:rPr>
              <a:t>/FY2013</a:t>
            </a:r>
            <a:endParaRPr lang="en-US" sz="1050" b="1" dirty="0">
              <a:solidFill>
                <a:srgbClr val="000099"/>
              </a:solidFill>
            </a:endParaRPr>
          </a:p>
        </p:txBody>
      </p:sp>
      <p:grpSp>
        <p:nvGrpSpPr>
          <p:cNvPr id="20" name="Group 19"/>
          <p:cNvGrpSpPr/>
          <p:nvPr/>
        </p:nvGrpSpPr>
        <p:grpSpPr>
          <a:xfrm>
            <a:off x="5847270" y="4905312"/>
            <a:ext cx="971687" cy="249308"/>
            <a:chOff x="2381113" y="5714643"/>
            <a:chExt cx="971687" cy="228959"/>
          </a:xfrm>
        </p:grpSpPr>
        <p:cxnSp>
          <p:nvCxnSpPr>
            <p:cNvPr id="21" name="Straight Connector 20"/>
            <p:cNvCxnSpPr/>
            <p:nvPr/>
          </p:nvCxnSpPr>
          <p:spPr bwMode="auto">
            <a:xfrm flipV="1">
              <a:off x="2381115" y="5823081"/>
              <a:ext cx="971685" cy="358"/>
            </a:xfrm>
            <a:prstGeom prst="line">
              <a:avLst/>
            </a:pr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none" w="med" len="med"/>
            </a:ln>
            <a:effectLst/>
          </p:spPr>
        </p:cxnSp>
        <p:cxnSp>
          <p:nvCxnSpPr>
            <p:cNvPr id="22" name="Straight Connector 21"/>
            <p:cNvCxnSpPr/>
            <p:nvPr/>
          </p:nvCxnSpPr>
          <p:spPr bwMode="auto">
            <a:xfrm>
              <a:off x="2866957" y="5714643"/>
              <a:ext cx="0" cy="108438"/>
            </a:xfrm>
            <a:prstGeom prst="line">
              <a:avLst/>
            </a:pr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none" w="med" len="med"/>
            </a:ln>
            <a:effectLst/>
          </p:spPr>
        </p:cxnSp>
        <p:cxnSp>
          <p:nvCxnSpPr>
            <p:cNvPr id="23" name="Elbow Connector 22"/>
            <p:cNvCxnSpPr/>
            <p:nvPr/>
          </p:nvCxnSpPr>
          <p:spPr bwMode="auto">
            <a:xfrm rot="16200000" flipH="1">
              <a:off x="2320855" y="5883342"/>
              <a:ext cx="120518" cy="1"/>
            </a:xfrm>
            <a:prstGeom prst="bentConnector3">
              <a:avLst/>
            </a:pr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triangle"/>
            </a:ln>
            <a:effectLst/>
          </p:spPr>
        </p:cxnSp>
        <p:cxnSp>
          <p:nvCxnSpPr>
            <p:cNvPr id="24" name="Elbow Connector 23"/>
            <p:cNvCxnSpPr/>
            <p:nvPr/>
          </p:nvCxnSpPr>
          <p:spPr bwMode="auto">
            <a:xfrm rot="16200000" flipH="1">
              <a:off x="3292540" y="5883340"/>
              <a:ext cx="120518" cy="1"/>
            </a:xfrm>
            <a:prstGeom prst="bentConnector3">
              <a:avLst/>
            </a:pr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triangle"/>
            </a:ln>
            <a:effectLst/>
          </p:spPr>
        </p:cxnSp>
      </p:grpSp>
      <p:sp>
        <p:nvSpPr>
          <p:cNvPr id="25" name="Rounded Rectangle 24"/>
          <p:cNvSpPr/>
          <p:nvPr/>
        </p:nvSpPr>
        <p:spPr bwMode="auto">
          <a:xfrm>
            <a:off x="5847271" y="5832112"/>
            <a:ext cx="914400" cy="457200"/>
          </a:xfrm>
          <a:prstGeom prst="roundRect">
            <a:avLst/>
          </a:prstGeom>
          <a:solidFill>
            <a:srgbClr val="FFFF99"/>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1100" dirty="0"/>
              <a:t>c</a:t>
            </a:r>
            <a:r>
              <a:rPr lang="en-US" sz="1100" dirty="0" smtClean="0"/>
              <a:t>hild site</a:t>
            </a:r>
            <a:endParaRPr lang="en-US" sz="900" b="1" dirty="0" smtClean="0"/>
          </a:p>
          <a:p>
            <a:pPr algn="ctr"/>
            <a:r>
              <a:rPr lang="en-US" sz="900" b="1" dirty="0" smtClean="0">
                <a:solidFill>
                  <a:srgbClr val="000099"/>
                </a:solidFill>
              </a:rPr>
              <a:t>/Reports</a:t>
            </a:r>
            <a:endParaRPr lang="en-US" sz="1100" b="1" dirty="0">
              <a:solidFill>
                <a:srgbClr val="000099"/>
              </a:solidFill>
            </a:endParaRPr>
          </a:p>
        </p:txBody>
      </p:sp>
      <p:sp>
        <p:nvSpPr>
          <p:cNvPr id="26" name="Rounded Rectangle 25"/>
          <p:cNvSpPr/>
          <p:nvPr/>
        </p:nvSpPr>
        <p:spPr bwMode="auto">
          <a:xfrm>
            <a:off x="6811107" y="5832112"/>
            <a:ext cx="914400" cy="457200"/>
          </a:xfrm>
          <a:prstGeom prst="roundRect">
            <a:avLst/>
          </a:prstGeom>
          <a:solidFill>
            <a:srgbClr val="FFFF99"/>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1100" dirty="0"/>
              <a:t>c</a:t>
            </a:r>
            <a:r>
              <a:rPr lang="en-US" sz="1100" dirty="0" smtClean="0"/>
              <a:t>hild site</a:t>
            </a:r>
            <a:endParaRPr lang="en-US" sz="1000" dirty="0" smtClean="0"/>
          </a:p>
          <a:p>
            <a:pPr algn="ctr"/>
            <a:r>
              <a:rPr lang="en-US" sz="900" b="1" dirty="0" smtClean="0">
                <a:solidFill>
                  <a:srgbClr val="000099"/>
                </a:solidFill>
              </a:rPr>
              <a:t>/Dashboards</a:t>
            </a:r>
            <a:endParaRPr lang="en-US" sz="1050" b="1" dirty="0">
              <a:solidFill>
                <a:srgbClr val="000099"/>
              </a:solidFill>
            </a:endParaRPr>
          </a:p>
        </p:txBody>
      </p:sp>
      <p:grpSp>
        <p:nvGrpSpPr>
          <p:cNvPr id="27" name="Group 26"/>
          <p:cNvGrpSpPr/>
          <p:nvPr/>
        </p:nvGrpSpPr>
        <p:grpSpPr>
          <a:xfrm>
            <a:off x="6304471" y="5584537"/>
            <a:ext cx="971687" cy="249308"/>
            <a:chOff x="2381113" y="5714643"/>
            <a:chExt cx="971687" cy="228959"/>
          </a:xfrm>
        </p:grpSpPr>
        <p:cxnSp>
          <p:nvCxnSpPr>
            <p:cNvPr id="28" name="Straight Connector 27"/>
            <p:cNvCxnSpPr/>
            <p:nvPr/>
          </p:nvCxnSpPr>
          <p:spPr bwMode="auto">
            <a:xfrm flipV="1">
              <a:off x="2381115" y="5823081"/>
              <a:ext cx="971685" cy="358"/>
            </a:xfrm>
            <a:prstGeom prst="line">
              <a:avLst/>
            </a:pr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none" w="med" len="med"/>
            </a:ln>
            <a:effectLst/>
          </p:spPr>
        </p:cxnSp>
        <p:cxnSp>
          <p:nvCxnSpPr>
            <p:cNvPr id="29" name="Straight Connector 28"/>
            <p:cNvCxnSpPr/>
            <p:nvPr/>
          </p:nvCxnSpPr>
          <p:spPr bwMode="auto">
            <a:xfrm>
              <a:off x="2866957" y="5714643"/>
              <a:ext cx="0" cy="108438"/>
            </a:xfrm>
            <a:prstGeom prst="line">
              <a:avLst/>
            </a:pr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none" w="med" len="med"/>
            </a:ln>
            <a:effectLst/>
          </p:spPr>
        </p:cxnSp>
        <p:cxnSp>
          <p:nvCxnSpPr>
            <p:cNvPr id="30" name="Elbow Connector 29"/>
            <p:cNvCxnSpPr/>
            <p:nvPr/>
          </p:nvCxnSpPr>
          <p:spPr bwMode="auto">
            <a:xfrm rot="16200000" flipH="1">
              <a:off x="2320855" y="5883342"/>
              <a:ext cx="120518" cy="1"/>
            </a:xfrm>
            <a:prstGeom prst="bentConnector3">
              <a:avLst/>
            </a:pr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triangle"/>
            </a:ln>
            <a:effectLst/>
          </p:spPr>
        </p:cxnSp>
        <p:cxnSp>
          <p:nvCxnSpPr>
            <p:cNvPr id="31" name="Elbow Connector 30"/>
            <p:cNvCxnSpPr/>
            <p:nvPr/>
          </p:nvCxnSpPr>
          <p:spPr bwMode="auto">
            <a:xfrm rot="16200000" flipH="1">
              <a:off x="3292540" y="5883340"/>
              <a:ext cx="120518" cy="1"/>
            </a:xfrm>
            <a:prstGeom prst="bentConnector3">
              <a:avLst/>
            </a:pr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triangle"/>
            </a:ln>
            <a:effectLst/>
          </p:spPr>
        </p:cxnSp>
      </p:grpSp>
    </p:spTree>
    <p:extLst>
      <p:ext uri="{BB962C8B-B14F-4D97-AF65-F5344CB8AC3E}">
        <p14:creationId xmlns:p14="http://schemas.microsoft.com/office/powerpoint/2010/main" val="3382420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6" grpId="0" animBg="1"/>
      <p:bldP spid="17" grpId="0" animBg="1"/>
      <p:bldP spid="18" grpId="0" animBg="1"/>
      <p:bldP spid="19" grpId="0" animBg="1"/>
      <p:bldP spid="25" grpId="0" animBg="1"/>
      <p:bldP spid="2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new site collection using Tenant Administration</a:t>
            </a:r>
            <a:endParaRPr lang="en-US" dirty="0"/>
          </a:p>
        </p:txBody>
      </p:sp>
    </p:spTree>
    <p:extLst>
      <p:ext uri="{BB962C8B-B14F-4D97-AF65-F5344CB8AC3E}">
        <p14:creationId xmlns:p14="http://schemas.microsoft.com/office/powerpoint/2010/main" val="29395364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SharePoint Online Overview</a:t>
            </a:r>
          </a:p>
          <a:p>
            <a:pPr>
              <a:buFont typeface="Wingdings" panose="05000000000000000000" pitchFamily="2" charset="2"/>
              <a:buChar char="Ø"/>
            </a:pPr>
            <a:r>
              <a:rPr lang="en-US" dirty="0" smtClean="0"/>
              <a:t>Office </a:t>
            </a:r>
            <a:r>
              <a:rPr lang="en-US" dirty="0"/>
              <a:t>365 versus SharePoint On-premises</a:t>
            </a:r>
            <a:endParaRPr lang="en-US" dirty="0" smtClean="0"/>
          </a:p>
          <a:p>
            <a:r>
              <a:rPr lang="en-US" dirty="0" smtClean="0"/>
              <a:t>Strategies for Building No Code Solutions</a:t>
            </a:r>
          </a:p>
          <a:p>
            <a:r>
              <a:rPr lang="en-US" dirty="0" smtClean="0"/>
              <a:t>Working with Team Sites in </a:t>
            </a:r>
            <a:r>
              <a:rPr lang="en-US" dirty="0"/>
              <a:t>SharePoint </a:t>
            </a:r>
            <a:r>
              <a:rPr lang="en-US" dirty="0" smtClean="0"/>
              <a:t>Online</a:t>
            </a:r>
          </a:p>
          <a:p>
            <a:r>
              <a:rPr lang="en-US" dirty="0" smtClean="0"/>
              <a:t>Working with Composed Looks</a:t>
            </a:r>
          </a:p>
        </p:txBody>
      </p:sp>
    </p:spTree>
    <p:extLst>
      <p:ext uri="{BB962C8B-B14F-4D97-AF65-F5344CB8AC3E}">
        <p14:creationId xmlns:p14="http://schemas.microsoft.com/office/powerpoint/2010/main" val="3516545103"/>
      </p:ext>
    </p:extLst>
  </p:cSld>
  <p:clrMapOvr>
    <a:masterClrMapping/>
  </p:clrMapOvr>
  <p:timing>
    <p:tnLst>
      <p:par>
        <p:cTn id="1" dur="indefinite" restart="never" nodeType="tmRoot"/>
      </p:par>
    </p:tnLst>
  </p:timing>
</p:sld>
</file>

<file path=ppt/theme/theme1.xml><?xml version="1.0" encoding="utf-8"?>
<a:theme xmlns:a="http://schemas.openxmlformats.org/drawingml/2006/main" name="CPT_Wave15">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2.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2.xml><?xml version="1.0" encoding="utf-8"?>
<ds:datastoreItem xmlns:ds="http://schemas.openxmlformats.org/officeDocument/2006/customXml" ds:itemID="{63F8C001-70B3-4AE4-BEC2-202AE4E30C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A5547237-B119-45CA-BEFC-A2DA2BDB03E7}">
  <ds:schemaRefs>
    <ds:schemaRef ds:uri="http://schemas.microsoft.com/office/2006/metadata/properties"/>
    <ds:schemaRef ds:uri="http://purl.org/dc/dcmitype/"/>
    <ds:schemaRef ds:uri="http://schemas.microsoft.com/office/infopath/2007/PartnerControls"/>
    <ds:schemaRef ds:uri="http://www.w3.org/XML/1998/namespace"/>
    <ds:schemaRef ds:uri="http://purl.org/dc/terms/"/>
    <ds:schemaRef ds:uri="http://purl.org/dc/elements/1.1/"/>
    <ds:schemaRef ds:uri="http://schemas.microsoft.com/office/2006/documentManagement/types"/>
    <ds:schemaRef ds:uri="http://schemas.openxmlformats.org/package/2006/metadata/core-properties"/>
  </ds:schemaRefs>
</ds:datastoreItem>
</file>

<file path=customXml/itemProps4.xml><?xml version="1.0" encoding="utf-8"?>
<ds:datastoreItem xmlns:ds="http://schemas.openxmlformats.org/officeDocument/2006/customXml" ds:itemID="{6034B84F-8F8E-48B7-9EFF-C7DE1A66BD7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CPT_Wave15</Template>
  <TotalTime>6379</TotalTime>
  <Words>2287</Words>
  <Application>Microsoft Office PowerPoint</Application>
  <PresentationFormat>On-screen Show (4:3)</PresentationFormat>
  <Paragraphs>245</Paragraphs>
  <Slides>29</Slides>
  <Notes>24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Arial</vt:lpstr>
      <vt:lpstr>Arial Black</vt:lpstr>
      <vt:lpstr>Calibri</vt:lpstr>
      <vt:lpstr>Lucida Console</vt:lpstr>
      <vt:lpstr>Myriad Pro</vt:lpstr>
      <vt:lpstr>Myriad Pro Light</vt:lpstr>
      <vt:lpstr>Tekton Pro</vt:lpstr>
      <vt:lpstr>Wingdings</vt:lpstr>
      <vt:lpstr>CPT_Wave15</vt:lpstr>
      <vt:lpstr>Getting Started with SharePoint Online</vt:lpstr>
      <vt:lpstr>Agenda</vt:lpstr>
      <vt:lpstr>What is Office 365?</vt:lpstr>
      <vt:lpstr>What is SharePoint Online?</vt:lpstr>
      <vt:lpstr>Tenant Administration</vt:lpstr>
      <vt:lpstr>Tenant Services</vt:lpstr>
      <vt:lpstr>Site Collections</vt:lpstr>
      <vt:lpstr>Creating a new site collection using Tenant Administration</vt:lpstr>
      <vt:lpstr>Agenda</vt:lpstr>
      <vt:lpstr>Office 365 and SharePoint Online</vt:lpstr>
      <vt:lpstr>SharePoint Online versus On-premises</vt:lpstr>
      <vt:lpstr>A SharePoint Online Tenancy</vt:lpstr>
      <vt:lpstr>Agenda</vt:lpstr>
      <vt:lpstr>Building "No Code" Solutions</vt:lpstr>
      <vt:lpstr>SharePoint Designer 2013</vt:lpstr>
      <vt:lpstr>What’s New in SharePoint Designer 2013?</vt:lpstr>
      <vt:lpstr>Customizing a SharePoint Online Site using SharePoint Designer 2013</vt:lpstr>
      <vt:lpstr>Agenda</vt:lpstr>
      <vt:lpstr>SharePoint Online Team Sites</vt:lpstr>
      <vt:lpstr>Site Actions Menu</vt:lpstr>
      <vt:lpstr>Site Settings</vt:lpstr>
      <vt:lpstr>Managing Features</vt:lpstr>
      <vt:lpstr>Minimal Download Strategy (MDS) Feature</vt:lpstr>
      <vt:lpstr>Site Contents</vt:lpstr>
      <vt:lpstr>Your Apps</vt:lpstr>
      <vt:lpstr>Agenda</vt:lpstr>
      <vt:lpstr>Changing the Look of a Site </vt:lpstr>
      <vt:lpstr>Customizing the Look and Feel of a Team Site in SharePoint Online</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SharePoint 2013</dc:title>
  <dc:creator>Ted Pattison</dc:creator>
  <cp:lastModifiedBy>Matthew McDermott</cp:lastModifiedBy>
  <cp:revision>121</cp:revision>
  <cp:lastPrinted>2013-06-10T19:26:00Z</cp:lastPrinted>
  <dcterms:created xsi:type="dcterms:W3CDTF">2012-04-13T19:17:02Z</dcterms:created>
  <dcterms:modified xsi:type="dcterms:W3CDTF">2015-09-29T15:47:59Z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