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0"/>
  </p:notesMasterIdLst>
  <p:handoutMasterIdLst>
    <p:handoutMasterId r:id="rId31"/>
  </p:handoutMasterIdLst>
  <p:sldIdLst>
    <p:sldId id="279" r:id="rId6"/>
    <p:sldId id="278" r:id="rId7"/>
    <p:sldId id="284" r:id="rId8"/>
    <p:sldId id="286" r:id="rId9"/>
    <p:sldId id="288" r:id="rId10"/>
    <p:sldId id="285" r:id="rId11"/>
    <p:sldId id="295" r:id="rId12"/>
    <p:sldId id="299" r:id="rId13"/>
    <p:sldId id="289" r:id="rId14"/>
    <p:sldId id="304" r:id="rId15"/>
    <p:sldId id="296" r:id="rId16"/>
    <p:sldId id="300" r:id="rId17"/>
    <p:sldId id="282" r:id="rId18"/>
    <p:sldId id="301" r:id="rId19"/>
    <p:sldId id="290" r:id="rId20"/>
    <p:sldId id="291" r:id="rId21"/>
    <p:sldId id="297" r:id="rId22"/>
    <p:sldId id="302" r:id="rId23"/>
    <p:sldId id="281" r:id="rId24"/>
    <p:sldId id="283" r:id="rId25"/>
    <p:sldId id="293" r:id="rId26"/>
    <p:sldId id="294" r:id="rId27"/>
    <p:sldId id="298" r:id="rId28"/>
    <p:sldId id="303"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McDermott" initials="MM" lastIdx="3" clrIdx="0">
    <p:extLst>
      <p:ext uri="{19B8F6BF-5375-455C-9EA6-DF929625EA0E}">
        <p15:presenceInfo xmlns:p15="http://schemas.microsoft.com/office/powerpoint/2012/main" userId="4b059c4f5c1c05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92060" autoAdjust="0"/>
  </p:normalViewPr>
  <p:slideViewPr>
    <p:cSldViewPr>
      <p:cViewPr varScale="1">
        <p:scale>
          <a:sx n="103" d="100"/>
          <a:sy n="103" d="100"/>
        </p:scale>
        <p:origin x="1698" y="10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408"/>
    </p:cViewPr>
  </p:sorterViewPr>
  <p:notesViewPr>
    <p:cSldViewPr>
      <p:cViewPr varScale="1">
        <p:scale>
          <a:sx n="85" d="100"/>
          <a:sy n="85" d="100"/>
        </p:scale>
        <p:origin x="-374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will cover all the Enterprise Content Management (ECM) capabilities in SharePoint </a:t>
            </a:r>
            <a:r>
              <a:rPr lang="en-US" dirty="0" smtClean="0"/>
              <a:t>Online </a:t>
            </a:r>
            <a:r>
              <a:rPr lang="en-US" sz="1200" kern="1200" dirty="0" smtClean="0">
                <a:solidFill>
                  <a:schemeClr val="tx1"/>
                </a:solidFill>
                <a:effectLst/>
                <a:latin typeface="+mn-lt"/>
                <a:ea typeface="+mn-ea"/>
                <a:cs typeface="+mn-cs"/>
              </a:rPr>
              <a:t>in the areas of document management, records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management and eDiscovery. Microsoft invested a considerable amount of effort in eDiscovery in SharePoint </a:t>
            </a:r>
            <a:r>
              <a:rPr lang="en-US" dirty="0" smtClean="0"/>
              <a:t>Online </a:t>
            </a:r>
            <a:r>
              <a:rPr lang="en-US" sz="1200" kern="1200" dirty="0" smtClean="0">
                <a:solidFill>
                  <a:schemeClr val="tx1"/>
                </a:solidFill>
                <a:effectLst/>
                <a:latin typeface="+mn-lt"/>
                <a:ea typeface="+mn-ea"/>
                <a:cs typeface="+mn-cs"/>
              </a:rPr>
              <a:t>and this module will cover what students need to know. In addition students will also learn how to work with Managed Metadata, what’s new in SharePoint </a:t>
            </a:r>
            <a:r>
              <a:rPr lang="en-US" dirty="0" smtClean="0"/>
              <a:t>Online </a:t>
            </a:r>
            <a:r>
              <a:rPr lang="en-US" sz="1200" kern="1200" dirty="0" smtClean="0">
                <a:solidFill>
                  <a:schemeClr val="tx1"/>
                </a:solidFill>
                <a:effectLst/>
                <a:latin typeface="+mn-lt"/>
                <a:ea typeface="+mn-ea"/>
                <a:cs typeface="+mn-cs"/>
              </a:rPr>
              <a:t>and how to leverage</a:t>
            </a:r>
            <a:r>
              <a:rPr lang="en-US" sz="1200" kern="1200" baseline="0" dirty="0" smtClean="0">
                <a:solidFill>
                  <a:schemeClr val="tx1"/>
                </a:solidFill>
                <a:effectLst/>
                <a:latin typeface="+mn-lt"/>
                <a:ea typeface="+mn-ea"/>
                <a:cs typeface="+mn-cs"/>
              </a:rPr>
              <a:t> new functionality.</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diagram the Managed Metadata Service has a designated Content</a:t>
            </a:r>
            <a:r>
              <a:rPr lang="en-US" baseline="0" dirty="0" smtClean="0"/>
              <a:t> Type Hub that pushes it’s content types to the tenant Site Collections.</a:t>
            </a:r>
            <a:endParaRPr lang="en-US" dirty="0" smtClean="0"/>
          </a:p>
          <a:p>
            <a:endParaRPr lang="en-US" dirty="0"/>
          </a:p>
        </p:txBody>
      </p:sp>
    </p:spTree>
    <p:extLst>
      <p:ext uri="{BB962C8B-B14F-4D97-AF65-F5344CB8AC3E}">
        <p14:creationId xmlns:p14="http://schemas.microsoft.com/office/powerpoint/2010/main" val="3797952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Configure Enterprise</a:t>
            </a:r>
            <a:r>
              <a:rPr lang="en-US" baseline="0" dirty="0" smtClean="0"/>
              <a:t> Content Types</a:t>
            </a:r>
          </a:p>
          <a:p>
            <a:r>
              <a:rPr lang="en-US" baseline="0" dirty="0" smtClean="0"/>
              <a:t>Publishing and Republishing Content Types</a:t>
            </a:r>
            <a:endParaRPr lang="en-US" dirty="0"/>
          </a:p>
        </p:txBody>
      </p:sp>
    </p:spTree>
    <p:extLst>
      <p:ext uri="{BB962C8B-B14F-4D97-AF65-F5344CB8AC3E}">
        <p14:creationId xmlns:p14="http://schemas.microsoft.com/office/powerpoint/2010/main" val="3979878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8763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feature of SharePoint designed to present large lists</a:t>
            </a:r>
            <a:r>
              <a:rPr lang="en-US" baseline="0" dirty="0" smtClean="0"/>
              <a:t> and libraries more efficiently. Metadata Navigation enables you to create a navigational structure based on the contents Metadata rather than a standard folder structure. SharePoint creates indexes behind the scenes that make this approach very fast. Alternatively you can also create key filters to further refine you views of large data sets.</a:t>
            </a:r>
            <a:endParaRPr lang="en-US" dirty="0"/>
          </a:p>
        </p:txBody>
      </p:sp>
    </p:spTree>
    <p:extLst>
      <p:ext uri="{BB962C8B-B14F-4D97-AF65-F5344CB8AC3E}">
        <p14:creationId xmlns:p14="http://schemas.microsoft.com/office/powerpoint/2010/main" val="2783631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1678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a:t>
            </a:r>
            <a:r>
              <a:rPr lang="en-US" baseline="0" dirty="0" smtClean="0"/>
              <a:t> depicts metadata navigation of a Document Library. The navigation looks like folders, but it is actually the hierarchical navigation of the associated term set.</a:t>
            </a:r>
            <a:endParaRPr lang="en-US" dirty="0"/>
          </a:p>
        </p:txBody>
      </p:sp>
    </p:spTree>
    <p:extLst>
      <p:ext uri="{BB962C8B-B14F-4D97-AF65-F5344CB8AC3E}">
        <p14:creationId xmlns:p14="http://schemas.microsoft.com/office/powerpoint/2010/main" val="496259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features empower users to organize their content in a SharePoint library. One great feature is the Content Organizer. You create organizer rules based on the submitted content and then the organizer can automatically create folders and manage</a:t>
            </a:r>
            <a:r>
              <a:rPr lang="en-US" baseline="0" dirty="0" smtClean="0"/>
              <a:t> the destination of the content from a central “drop folder”. You may also choose to set up Default values, so that documents that are dropped in certain folders will receive default metadata based on the folder. The unique document ID Service applies a Site Collection wide ID that works like a </a:t>
            </a:r>
            <a:r>
              <a:rPr lang="en-US" baseline="0" dirty="0" err="1" smtClean="0"/>
              <a:t>Perma</a:t>
            </a:r>
            <a:r>
              <a:rPr lang="en-US" baseline="0" dirty="0" smtClean="0"/>
              <a:t>-Link for the document.</a:t>
            </a:r>
            <a:endParaRPr lang="en-US" dirty="0"/>
          </a:p>
        </p:txBody>
      </p:sp>
    </p:spTree>
    <p:extLst>
      <p:ext uri="{BB962C8B-B14F-4D97-AF65-F5344CB8AC3E}">
        <p14:creationId xmlns:p14="http://schemas.microsoft.com/office/powerpoint/2010/main" val="3395927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Configure Enterprise</a:t>
            </a:r>
            <a:r>
              <a:rPr lang="en-US" baseline="0" dirty="0" smtClean="0"/>
              <a:t> Content Types</a:t>
            </a:r>
          </a:p>
          <a:p>
            <a:r>
              <a:rPr lang="en-US" baseline="0" dirty="0" smtClean="0"/>
              <a:t>Publishing and Republishing Content Types</a:t>
            </a:r>
            <a:endParaRPr lang="en-US" dirty="0"/>
          </a:p>
        </p:txBody>
      </p:sp>
    </p:spTree>
    <p:extLst>
      <p:ext uri="{BB962C8B-B14F-4D97-AF65-F5344CB8AC3E}">
        <p14:creationId xmlns:p14="http://schemas.microsoft.com/office/powerpoint/2010/main" val="3398383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699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place Records</a:t>
            </a:r>
            <a:r>
              <a:rPr lang="en-US" baseline="0" dirty="0" smtClean="0"/>
              <a:t> Management means that users do not need to move their documents to declare them as records. You can use security to define who can and cannot declare records. Records Management takes some planning so consider that you will have to plan for Content Types and associated Retention Policies and then act on Holds and eDiscovery.</a:t>
            </a:r>
            <a:endParaRPr lang="en-US" dirty="0"/>
          </a:p>
        </p:txBody>
      </p:sp>
    </p:spTree>
    <p:extLst>
      <p:ext uri="{BB962C8B-B14F-4D97-AF65-F5344CB8AC3E}">
        <p14:creationId xmlns:p14="http://schemas.microsoft.com/office/powerpoint/2010/main" val="1590173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Online introduces new features for</a:t>
            </a:r>
            <a:r>
              <a:rPr lang="en-US" baseline="0" dirty="0" smtClean="0"/>
              <a:t> supporting eDiscovery efforts. This extends to any content that SharePoint can crawl. It included Mailboxes in Exchange Online.</a:t>
            </a:r>
            <a:endParaRPr lang="en-US" dirty="0"/>
          </a:p>
        </p:txBody>
      </p:sp>
    </p:spTree>
    <p:extLst>
      <p:ext uri="{BB962C8B-B14F-4D97-AF65-F5344CB8AC3E}">
        <p14:creationId xmlns:p14="http://schemas.microsoft.com/office/powerpoint/2010/main" val="3849463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eDiscovery Center uses a central site for creating new “Cases”.</a:t>
            </a:r>
            <a:r>
              <a:rPr lang="en-US" baseline="0" dirty="0" smtClean="0"/>
              <a:t> Each new case creates a Case Site.</a:t>
            </a:r>
            <a:endParaRPr lang="en-US" dirty="0"/>
          </a:p>
        </p:txBody>
      </p:sp>
    </p:spTree>
    <p:extLst>
      <p:ext uri="{BB962C8B-B14F-4D97-AF65-F5344CB8AC3E}">
        <p14:creationId xmlns:p14="http://schemas.microsoft.com/office/powerpoint/2010/main" val="807864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Case site is</a:t>
            </a:r>
            <a:r>
              <a:rPr lang="en-US" baseline="0" dirty="0" smtClean="0"/>
              <a:t> where the eDiscovery Team can create Queries for eDiscovery content and then place holds and export the content. This powerful feature of exporting content means that content from SharePoint can be discovered and exported to deliver to the </a:t>
            </a:r>
            <a:r>
              <a:rPr lang="en-US" baseline="0" smtClean="0"/>
              <a:t>litigation team.</a:t>
            </a:r>
            <a:endParaRPr lang="en-US" dirty="0"/>
          </a:p>
        </p:txBody>
      </p:sp>
    </p:spTree>
    <p:extLst>
      <p:ext uri="{BB962C8B-B14F-4D97-AF65-F5344CB8AC3E}">
        <p14:creationId xmlns:p14="http://schemas.microsoft.com/office/powerpoint/2010/main" val="2352324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Configure Enterprise</a:t>
            </a:r>
            <a:r>
              <a:rPr lang="en-US" baseline="0" dirty="0" smtClean="0"/>
              <a:t> Content Types</a:t>
            </a:r>
          </a:p>
          <a:p>
            <a:r>
              <a:rPr lang="en-US" baseline="0" dirty="0" smtClean="0"/>
              <a:t>Publishing and Republishing Content Types</a:t>
            </a:r>
            <a:endParaRPr lang="en-US" dirty="0"/>
          </a:p>
        </p:txBody>
      </p:sp>
    </p:spTree>
    <p:extLst>
      <p:ext uri="{BB962C8B-B14F-4D97-AF65-F5344CB8AC3E}">
        <p14:creationId xmlns:p14="http://schemas.microsoft.com/office/powerpoint/2010/main" val="2235864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0969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Managed Metadata Service Application is responsible for maintaining the Enterprise Term Store. The term store is the location where the terms from Managed Metadata fields are stored. This is also the default location for the Enterprise Keywords, a special open term set used by the tagging and keyword fields in SharePoint. The Managed Metadata Service is also responsible</a:t>
            </a:r>
            <a:r>
              <a:rPr lang="en-US" baseline="0" dirty="0" smtClean="0"/>
              <a:t> for publishing Enterprise Content Types from a Content Type Hub site to all participating Site Collections.</a:t>
            </a:r>
            <a:endParaRPr lang="en-US" dirty="0"/>
          </a:p>
        </p:txBody>
      </p:sp>
    </p:spTree>
    <p:extLst>
      <p:ext uri="{BB962C8B-B14F-4D97-AF65-F5344CB8AC3E}">
        <p14:creationId xmlns:p14="http://schemas.microsoft.com/office/powerpoint/2010/main" val="15015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 store is hierarchical. Create a term group for a specific use and then create Term Sets  that contain terms and sub terms.</a:t>
            </a:r>
            <a:endParaRPr lang="en-US" dirty="0"/>
          </a:p>
        </p:txBody>
      </p:sp>
    </p:spTree>
    <p:extLst>
      <p:ext uri="{BB962C8B-B14F-4D97-AF65-F5344CB8AC3E}">
        <p14:creationId xmlns:p14="http://schemas.microsoft.com/office/powerpoint/2010/main" val="4091923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 sets can</a:t>
            </a:r>
            <a:r>
              <a:rPr lang="en-US" baseline="0" dirty="0" smtClean="0"/>
              <a:t> be flat like a list of colors or hierarchical like a list of Continents &gt; Countries &gt; States &gt; Cities. Generally curated term sets are “closed” and managed centrally, but you can also create them “open” and let users add to them.</a:t>
            </a:r>
            <a:endParaRPr lang="en-US" dirty="0"/>
          </a:p>
        </p:txBody>
      </p:sp>
    </p:spTree>
    <p:extLst>
      <p:ext uri="{BB962C8B-B14F-4D97-AF65-F5344CB8AC3E}">
        <p14:creationId xmlns:p14="http://schemas.microsoft.com/office/powerpoint/2010/main" val="284880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managed metadata you can use a special field that is linked to a term set. Alternatively you can add an Enterprise Keyword column and it automatically connects to the term</a:t>
            </a:r>
            <a:r>
              <a:rPr lang="en-US" baseline="0" dirty="0" smtClean="0"/>
              <a:t> store and exposes all terms. Both of these approaches store the taxonomy information with the list. If you rather use the tagging features of SharePoint the information is stored in the Social Database.</a:t>
            </a:r>
            <a:endParaRPr lang="en-US" dirty="0"/>
          </a:p>
        </p:txBody>
      </p:sp>
    </p:spTree>
    <p:extLst>
      <p:ext uri="{BB962C8B-B14F-4D97-AF65-F5344CB8AC3E}">
        <p14:creationId xmlns:p14="http://schemas.microsoft.com/office/powerpoint/2010/main" val="230795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Managed Metadata Administration</a:t>
            </a:r>
          </a:p>
          <a:p>
            <a:r>
              <a:rPr lang="en-US" dirty="0" smtClean="0"/>
              <a:t>Managed Metadata Fields</a:t>
            </a:r>
            <a:endParaRPr lang="en-US" dirty="0"/>
          </a:p>
        </p:txBody>
      </p:sp>
    </p:spTree>
    <p:extLst>
      <p:ext uri="{BB962C8B-B14F-4D97-AF65-F5344CB8AC3E}">
        <p14:creationId xmlns:p14="http://schemas.microsoft.com/office/powerpoint/2010/main" val="81622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7934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early versions of SharePoint it was a challenge to keep content types synchronized across Site Collections. In 2010 the Managed Metadata Service was</a:t>
            </a:r>
            <a:r>
              <a:rPr lang="en-US" baseline="0" dirty="0" smtClean="0"/>
              <a:t> enhanced to Publish certain Content Types to all site collections as Enterprise Content Types. They are read only in the subscribing site collection, but can be inherited from.</a:t>
            </a:r>
            <a:endParaRPr lang="en-US" dirty="0"/>
          </a:p>
        </p:txBody>
      </p:sp>
    </p:spTree>
    <p:extLst>
      <p:ext uri="{BB962C8B-B14F-4D97-AF65-F5344CB8AC3E}">
        <p14:creationId xmlns:p14="http://schemas.microsoft.com/office/powerpoint/2010/main" val="13334708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grpSp>
        <p:nvGrpSpPr>
          <p:cNvPr id="10" name="Group 9"/>
          <p:cNvGrpSpPr/>
          <p:nvPr userDrawn="1"/>
        </p:nvGrpSpPr>
        <p:grpSpPr>
          <a:xfrm>
            <a:off x="7543853" y="5998206"/>
            <a:ext cx="1457260" cy="653904"/>
            <a:chOff x="8342916" y="5483032"/>
            <a:chExt cx="3005351" cy="958187"/>
          </a:xfrm>
        </p:grpSpPr>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0213" t="9301" r="20937" b="51306"/>
            <a:stretch/>
          </p:blipFill>
          <p:spPr>
            <a:xfrm>
              <a:off x="10665878" y="5483032"/>
              <a:ext cx="682389" cy="958187"/>
            </a:xfrm>
            <a:prstGeom prst="rect">
              <a:avLst/>
            </a:prstGeom>
            <a:ln w="12700">
              <a:solidFill>
                <a:schemeClr val="bg1"/>
              </a:solidFill>
            </a:ln>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25664" t="21231" r="23708" b="52662"/>
            <a:stretch/>
          </p:blipFill>
          <p:spPr>
            <a:xfrm>
              <a:off x="8342916" y="5484650"/>
              <a:ext cx="700585" cy="948520"/>
            </a:xfrm>
            <a:prstGeom prst="rect">
              <a:avLst/>
            </a:prstGeom>
            <a:ln w="12700">
              <a:solidFill>
                <a:schemeClr val="bg1"/>
              </a:solidFill>
            </a:ln>
          </p:spPr>
        </p:pic>
        <p:pic>
          <p:nvPicPr>
            <p:cNvPr id="13" name="Picture 12"/>
            <p:cNvPicPr>
              <a:picLocks noChangeAspect="1"/>
            </p:cNvPicPr>
            <p:nvPr userDrawn="1"/>
          </p:nvPicPr>
          <p:blipFill rotWithShape="1">
            <a:blip r:embed="rId4" cstate="print">
              <a:extLst>
                <a:ext uri="{28A0092B-C50C-407E-A947-70E740481C1C}">
                  <a14:useLocalDpi xmlns:a14="http://schemas.microsoft.com/office/drawing/2010/main" val="0"/>
                </a:ext>
              </a:extLst>
            </a:blip>
            <a:srcRect l="20494" t="9367" r="21414" b="51188"/>
            <a:stretch/>
          </p:blipFill>
          <p:spPr>
            <a:xfrm>
              <a:off x="9902569" y="5483032"/>
              <a:ext cx="691487" cy="955342"/>
            </a:xfrm>
            <a:prstGeom prst="rect">
              <a:avLst/>
            </a:prstGeom>
            <a:ln w="12700">
              <a:solidFill>
                <a:schemeClr val="bg1"/>
              </a:solidFill>
            </a:ln>
          </p:spPr>
        </p:pic>
        <p:pic>
          <p:nvPicPr>
            <p:cNvPr id="14" name="Picture 13"/>
            <p:cNvPicPr>
              <a:picLocks noChangeAspect="1"/>
            </p:cNvPicPr>
            <p:nvPr userDrawn="1"/>
          </p:nvPicPr>
          <p:blipFill rotWithShape="1">
            <a:blip r:embed="rId5" cstate="print">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l="22364" t="8822" r="19664" b="52817"/>
            <a:stretch/>
          </p:blipFill>
          <p:spPr>
            <a:xfrm>
              <a:off x="9118977" y="5483032"/>
              <a:ext cx="707409" cy="952501"/>
            </a:xfrm>
            <a:prstGeom prst="rect">
              <a:avLst/>
            </a:prstGeom>
            <a:ln w="12700">
              <a:solidFill>
                <a:schemeClr val="bg1"/>
              </a:solidFill>
            </a:ln>
          </p:spPr>
        </p:pic>
      </p:grpSp>
    </p:spTree>
    <p:extLst>
      <p:ext uri="{BB962C8B-B14F-4D97-AF65-F5344CB8AC3E}">
        <p14:creationId xmlns:p14="http://schemas.microsoft.com/office/powerpoint/2010/main" val="248784480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1" name="Rectangle 10"/>
          <p:cNvSpPr/>
          <p:nvPr userDrawn="1"/>
        </p:nvSpPr>
        <p:spPr>
          <a:xfrm>
            <a:off x="-7977" y="6596391"/>
            <a:ext cx="9151977" cy="213585"/>
          </a:xfrm>
          <a:prstGeom prst="rect">
            <a:avLst/>
          </a:prstGeom>
        </p:spPr>
        <p:txBody>
          <a:bodyPr wrap="square">
            <a:spAutoFit/>
          </a:bodyPr>
          <a:lstStyle/>
          <a:p>
            <a:r>
              <a:rPr lang="en-US" sz="788" kern="1200" dirty="0" smtClean="0">
                <a:solidFill>
                  <a:schemeClr val="bg1"/>
                </a:solidFill>
                <a:effectLst/>
                <a:latin typeface="Segoe UI" pitchFamily="34" charset="0"/>
                <a:ea typeface="Segoe UI" pitchFamily="34" charset="0"/>
                <a:cs typeface="Segoe UI" pitchFamily="34" charset="0"/>
              </a:rPr>
              <a:t>©2012 Microsoft Corporation. All rights reserved. Content based on Office 2013 Preview and SharePoint</a:t>
            </a:r>
            <a:endParaRPr lang="en-US" sz="788" kern="1200" dirty="0">
              <a:solidFill>
                <a:schemeClr val="bg1"/>
              </a:solidFill>
              <a:effectLst/>
              <a:latin typeface="Segoe UI" pitchFamily="34" charset="0"/>
              <a:ea typeface="Segoe UI" pitchFamily="34" charset="0"/>
              <a:cs typeface="Segoe UI" pitchFamily="34" charset="0"/>
            </a:endParaRPr>
          </a:p>
        </p:txBody>
      </p:sp>
      <p:grpSp>
        <p:nvGrpSpPr>
          <p:cNvPr id="12" name="Group 11"/>
          <p:cNvGrpSpPr/>
          <p:nvPr userDrawn="1"/>
        </p:nvGrpSpPr>
        <p:grpSpPr>
          <a:xfrm>
            <a:off x="7543853" y="5998206"/>
            <a:ext cx="1457260" cy="653904"/>
            <a:chOff x="8342916" y="5483032"/>
            <a:chExt cx="3005351" cy="958187"/>
          </a:xfrm>
        </p:grpSpPr>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20213" t="9301" r="20937" b="51306"/>
            <a:stretch/>
          </p:blipFill>
          <p:spPr>
            <a:xfrm>
              <a:off x="10665878" y="5483032"/>
              <a:ext cx="682389" cy="958187"/>
            </a:xfrm>
            <a:prstGeom prst="rect">
              <a:avLst/>
            </a:prstGeom>
            <a:ln w="12700">
              <a:solidFill>
                <a:schemeClr val="bg1"/>
              </a:solidFill>
            </a:ln>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25664" t="21231" r="23708" b="52662"/>
            <a:stretch/>
          </p:blipFill>
          <p:spPr>
            <a:xfrm>
              <a:off x="8342916" y="5484650"/>
              <a:ext cx="700585" cy="948520"/>
            </a:xfrm>
            <a:prstGeom prst="rect">
              <a:avLst/>
            </a:prstGeom>
            <a:ln w="12700">
              <a:solidFill>
                <a:schemeClr val="bg1"/>
              </a:solidFill>
            </a:ln>
          </p:spPr>
        </p:pic>
        <p:pic>
          <p:nvPicPr>
            <p:cNvPr id="15" name="Picture 14"/>
            <p:cNvPicPr>
              <a:picLocks noChangeAspect="1"/>
            </p:cNvPicPr>
            <p:nvPr userDrawn="1"/>
          </p:nvPicPr>
          <p:blipFill rotWithShape="1">
            <a:blip r:embed="rId4" cstate="print">
              <a:extLst>
                <a:ext uri="{28A0092B-C50C-407E-A947-70E740481C1C}">
                  <a14:useLocalDpi xmlns:a14="http://schemas.microsoft.com/office/drawing/2010/main" val="0"/>
                </a:ext>
              </a:extLst>
            </a:blip>
            <a:srcRect l="20494" t="9367" r="21414" b="51188"/>
            <a:stretch/>
          </p:blipFill>
          <p:spPr>
            <a:xfrm>
              <a:off x="9902569" y="5483032"/>
              <a:ext cx="691487" cy="955342"/>
            </a:xfrm>
            <a:prstGeom prst="rect">
              <a:avLst/>
            </a:prstGeom>
            <a:ln w="12700">
              <a:solidFill>
                <a:schemeClr val="bg1"/>
              </a:solidFill>
            </a:ln>
          </p:spPr>
        </p:pic>
        <p:pic>
          <p:nvPicPr>
            <p:cNvPr id="21" name="Picture 20"/>
            <p:cNvPicPr>
              <a:picLocks noChangeAspect="1"/>
            </p:cNvPicPr>
            <p:nvPr userDrawn="1"/>
          </p:nvPicPr>
          <p:blipFill rotWithShape="1">
            <a:blip r:embed="rId5" cstate="print">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l="22364" t="8822" r="19664" b="52817"/>
            <a:stretch/>
          </p:blipFill>
          <p:spPr>
            <a:xfrm>
              <a:off x="9118977" y="5483032"/>
              <a:ext cx="707409" cy="952501"/>
            </a:xfrm>
            <a:prstGeom prst="rect">
              <a:avLst/>
            </a:prstGeom>
            <a:ln w="12700">
              <a:solidFill>
                <a:schemeClr val="bg1"/>
              </a:solidFill>
            </a:ln>
          </p:spPr>
        </p:pic>
      </p:grpSp>
    </p:spTree>
    <p:extLst>
      <p:ext uri="{BB962C8B-B14F-4D97-AF65-F5344CB8AC3E}">
        <p14:creationId xmlns:p14="http://schemas.microsoft.com/office/powerpoint/2010/main" val="8604446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grpSp>
        <p:nvGrpSpPr>
          <p:cNvPr id="13" name="Group 12"/>
          <p:cNvGrpSpPr/>
          <p:nvPr userDrawn="1"/>
        </p:nvGrpSpPr>
        <p:grpSpPr>
          <a:xfrm>
            <a:off x="7543853" y="5998206"/>
            <a:ext cx="1457260" cy="653904"/>
            <a:chOff x="8342916" y="5483032"/>
            <a:chExt cx="3005351" cy="958187"/>
          </a:xfrm>
        </p:grpSpPr>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20213" t="9301" r="20937" b="51306"/>
            <a:stretch/>
          </p:blipFill>
          <p:spPr>
            <a:xfrm>
              <a:off x="10665878" y="5483032"/>
              <a:ext cx="682389" cy="958187"/>
            </a:xfrm>
            <a:prstGeom prst="rect">
              <a:avLst/>
            </a:prstGeom>
            <a:ln w="12700">
              <a:solidFill>
                <a:schemeClr val="bg1"/>
              </a:solidFill>
            </a:ln>
          </p:spPr>
        </p:pic>
        <p:pic>
          <p:nvPicPr>
            <p:cNvPr id="16" name="Picture 15"/>
            <p:cNvPicPr>
              <a:picLocks noChangeAspect="1"/>
            </p:cNvPicPr>
            <p:nvPr userDrawn="1"/>
          </p:nvPicPr>
          <p:blipFill rotWithShape="1">
            <a:blip r:embed="rId3" cstate="print">
              <a:extLst>
                <a:ext uri="{28A0092B-C50C-407E-A947-70E740481C1C}">
                  <a14:useLocalDpi xmlns:a14="http://schemas.microsoft.com/office/drawing/2010/main" val="0"/>
                </a:ext>
              </a:extLst>
            </a:blip>
            <a:srcRect l="25664" t="21231" r="23708" b="52662"/>
            <a:stretch/>
          </p:blipFill>
          <p:spPr>
            <a:xfrm>
              <a:off x="8342916" y="5484650"/>
              <a:ext cx="700585" cy="948520"/>
            </a:xfrm>
            <a:prstGeom prst="rect">
              <a:avLst/>
            </a:prstGeom>
            <a:ln w="12700">
              <a:solidFill>
                <a:schemeClr val="bg1"/>
              </a:solidFill>
            </a:ln>
          </p:spPr>
        </p:pic>
        <p:pic>
          <p:nvPicPr>
            <p:cNvPr id="17" name="Picture 16"/>
            <p:cNvPicPr>
              <a:picLocks noChangeAspect="1"/>
            </p:cNvPicPr>
            <p:nvPr userDrawn="1"/>
          </p:nvPicPr>
          <p:blipFill rotWithShape="1">
            <a:blip r:embed="rId4" cstate="print">
              <a:extLst>
                <a:ext uri="{28A0092B-C50C-407E-A947-70E740481C1C}">
                  <a14:useLocalDpi xmlns:a14="http://schemas.microsoft.com/office/drawing/2010/main" val="0"/>
                </a:ext>
              </a:extLst>
            </a:blip>
            <a:srcRect l="20494" t="9367" r="21414" b="51188"/>
            <a:stretch/>
          </p:blipFill>
          <p:spPr>
            <a:xfrm>
              <a:off x="9902569" y="5483032"/>
              <a:ext cx="691487" cy="955342"/>
            </a:xfrm>
            <a:prstGeom prst="rect">
              <a:avLst/>
            </a:prstGeom>
            <a:ln w="12700">
              <a:solidFill>
                <a:schemeClr val="bg1"/>
              </a:solidFill>
            </a:ln>
          </p:spPr>
        </p:pic>
        <p:pic>
          <p:nvPicPr>
            <p:cNvPr id="18" name="Picture 17"/>
            <p:cNvPicPr>
              <a:picLocks noChangeAspect="1"/>
            </p:cNvPicPr>
            <p:nvPr userDrawn="1"/>
          </p:nvPicPr>
          <p:blipFill rotWithShape="1">
            <a:blip r:embed="rId5" cstate="print">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l="22364" t="8822" r="19664" b="52817"/>
            <a:stretch/>
          </p:blipFill>
          <p:spPr>
            <a:xfrm>
              <a:off x="9118977" y="5483032"/>
              <a:ext cx="707409" cy="952501"/>
            </a:xfrm>
            <a:prstGeom prst="rect">
              <a:avLst/>
            </a:prstGeom>
            <a:ln w="12700">
              <a:solidFill>
                <a:schemeClr val="bg1"/>
              </a:solidFill>
            </a:ln>
          </p:spPr>
        </p:pic>
      </p:grpSp>
    </p:spTree>
    <p:extLst>
      <p:ext uri="{BB962C8B-B14F-4D97-AF65-F5344CB8AC3E}">
        <p14:creationId xmlns:p14="http://schemas.microsoft.com/office/powerpoint/2010/main" val="19870496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extLst>
      <p:ext uri="{BB962C8B-B14F-4D97-AF65-F5344CB8AC3E}">
        <p14:creationId xmlns:p14="http://schemas.microsoft.com/office/powerpoint/2010/main" val="130909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1" r:id="rId6"/>
    <p:sldLayoutId id="2147483662" r:id="rId7"/>
    <p:sldLayoutId id="2147483664" r:id="rId8"/>
    <p:sldLayoutId id="2147483665" r:id="rId9"/>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ECM and Managed Metadata</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Content Types</a:t>
            </a:r>
            <a:endParaRPr lang="en-US" dirty="0"/>
          </a:p>
        </p:txBody>
      </p:sp>
      <p:sp>
        <p:nvSpPr>
          <p:cNvPr id="4" name="Rectangle 3"/>
          <p:cNvSpPr/>
          <p:nvPr/>
        </p:nvSpPr>
        <p:spPr>
          <a:xfrm>
            <a:off x="914400" y="1524000"/>
            <a:ext cx="2514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t>Content Type Hub</a:t>
            </a:r>
            <a:endParaRPr lang="en-US" b="1" dirty="0"/>
          </a:p>
        </p:txBody>
      </p:sp>
      <p:sp>
        <p:nvSpPr>
          <p:cNvPr id="6" name="Rounded Rectangle 5"/>
          <p:cNvSpPr/>
          <p:nvPr/>
        </p:nvSpPr>
        <p:spPr>
          <a:xfrm>
            <a:off x="1295400" y="1981200"/>
            <a:ext cx="1752600" cy="685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Product Content Type</a:t>
            </a:r>
            <a:endParaRPr lang="en-US" dirty="0"/>
          </a:p>
        </p:txBody>
      </p:sp>
      <p:sp>
        <p:nvSpPr>
          <p:cNvPr id="7" name="Rectangle 6"/>
          <p:cNvSpPr/>
          <p:nvPr/>
        </p:nvSpPr>
        <p:spPr>
          <a:xfrm>
            <a:off x="5486400" y="1219200"/>
            <a:ext cx="3276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Wingtip Intranet</a:t>
            </a:r>
            <a:endParaRPr lang="en-US" dirty="0"/>
          </a:p>
        </p:txBody>
      </p:sp>
      <p:sp>
        <p:nvSpPr>
          <p:cNvPr id="8" name="Rectangle 7"/>
          <p:cNvSpPr/>
          <p:nvPr/>
        </p:nvSpPr>
        <p:spPr>
          <a:xfrm>
            <a:off x="5486400" y="2209800"/>
            <a:ext cx="3276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Wingtip Research</a:t>
            </a:r>
            <a:endParaRPr lang="en-US" dirty="0"/>
          </a:p>
        </p:txBody>
      </p:sp>
      <p:sp>
        <p:nvSpPr>
          <p:cNvPr id="9" name="Rectangle 8"/>
          <p:cNvSpPr/>
          <p:nvPr/>
        </p:nvSpPr>
        <p:spPr>
          <a:xfrm>
            <a:off x="5486400" y="3200400"/>
            <a:ext cx="3276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Wingtip Sales</a:t>
            </a:r>
            <a:endParaRPr lang="en-US" dirty="0"/>
          </a:p>
        </p:txBody>
      </p:sp>
      <p:sp>
        <p:nvSpPr>
          <p:cNvPr id="10" name="Rectangle 9"/>
          <p:cNvSpPr/>
          <p:nvPr/>
        </p:nvSpPr>
        <p:spPr>
          <a:xfrm>
            <a:off x="5486400" y="4191000"/>
            <a:ext cx="3276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Wingtip Operations</a:t>
            </a:r>
            <a:endParaRPr lang="en-US" dirty="0"/>
          </a:p>
        </p:txBody>
      </p:sp>
      <p:sp>
        <p:nvSpPr>
          <p:cNvPr id="11" name="Rectangle 10"/>
          <p:cNvSpPr/>
          <p:nvPr/>
        </p:nvSpPr>
        <p:spPr>
          <a:xfrm>
            <a:off x="5486400" y="5181600"/>
            <a:ext cx="3276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Team Site</a:t>
            </a:r>
            <a:endParaRPr lang="en-US" dirty="0"/>
          </a:p>
        </p:txBody>
      </p:sp>
      <p:cxnSp>
        <p:nvCxnSpPr>
          <p:cNvPr id="14" name="Elbow Connector 13"/>
          <p:cNvCxnSpPr>
            <a:endCxn id="7" idx="1"/>
          </p:cNvCxnSpPr>
          <p:nvPr/>
        </p:nvCxnSpPr>
        <p:spPr>
          <a:xfrm flipV="1">
            <a:off x="3048000" y="1524000"/>
            <a:ext cx="2438400" cy="8001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3"/>
            <a:endCxn id="8" idx="1"/>
          </p:cNvCxnSpPr>
          <p:nvPr/>
        </p:nvCxnSpPr>
        <p:spPr>
          <a:xfrm>
            <a:off x="3048000" y="2324100"/>
            <a:ext cx="2438400" cy="190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3"/>
            <a:endCxn id="9" idx="1"/>
          </p:cNvCxnSpPr>
          <p:nvPr/>
        </p:nvCxnSpPr>
        <p:spPr>
          <a:xfrm>
            <a:off x="3048000" y="2324100"/>
            <a:ext cx="2438400" cy="11811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6" idx="3"/>
          </p:cNvCxnSpPr>
          <p:nvPr/>
        </p:nvCxnSpPr>
        <p:spPr>
          <a:xfrm>
            <a:off x="3048000" y="2324100"/>
            <a:ext cx="2438400" cy="2171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a:off x="3040743" y="2324100"/>
            <a:ext cx="2438400" cy="31623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140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2" presetClass="entr" presetSubtype="8"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par>
                                <p:cTn id="11" presetID="22" presetClass="entr" presetSubtype="8"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2" presetClass="entr" presetSubtype="8"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Content Type Publishing</a:t>
            </a:r>
            <a:endParaRPr lang="en-US" dirty="0"/>
          </a:p>
        </p:txBody>
      </p:sp>
    </p:spTree>
    <p:extLst>
      <p:ext uri="{BB962C8B-B14F-4D97-AF65-F5344CB8AC3E}">
        <p14:creationId xmlns:p14="http://schemas.microsoft.com/office/powerpoint/2010/main" val="819762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Managed Metadata</a:t>
            </a:r>
          </a:p>
          <a:p>
            <a:pPr>
              <a:buFont typeface="Wingdings" panose="05000000000000000000" pitchFamily="2" charset="2"/>
              <a:buChar char="ü"/>
            </a:pPr>
            <a:r>
              <a:rPr lang="en-US" dirty="0" smtClean="0"/>
              <a:t>Enterprise Content Types</a:t>
            </a:r>
          </a:p>
          <a:p>
            <a:pPr>
              <a:buFont typeface="Wingdings" panose="05000000000000000000" pitchFamily="2" charset="2"/>
              <a:buChar char="Ø"/>
            </a:pPr>
            <a:r>
              <a:rPr lang="en-US" dirty="0" smtClean="0"/>
              <a:t>Managing </a:t>
            </a:r>
            <a:r>
              <a:rPr lang="en-US" dirty="0"/>
              <a:t>Large Content </a:t>
            </a:r>
            <a:r>
              <a:rPr lang="en-US" dirty="0" smtClean="0"/>
              <a:t>Sets</a:t>
            </a:r>
          </a:p>
          <a:p>
            <a:r>
              <a:rPr lang="en-US" dirty="0" smtClean="0"/>
              <a:t>Metadata-driven Navigation</a:t>
            </a:r>
          </a:p>
          <a:p>
            <a:r>
              <a:rPr lang="en-US" dirty="0" smtClean="0"/>
              <a:t>Records Management and eDiscovery</a:t>
            </a:r>
            <a:endParaRPr lang="en-US" dirty="0"/>
          </a:p>
        </p:txBody>
      </p:sp>
    </p:spTree>
    <p:extLst>
      <p:ext uri="{BB962C8B-B14F-4D97-AF65-F5344CB8AC3E}">
        <p14:creationId xmlns:p14="http://schemas.microsoft.com/office/powerpoint/2010/main" val="4006485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Large Content Sets</a:t>
            </a:r>
            <a:endParaRPr lang="en-US" dirty="0"/>
          </a:p>
        </p:txBody>
      </p:sp>
      <p:sp>
        <p:nvSpPr>
          <p:cNvPr id="3" name="Content Placeholder 2"/>
          <p:cNvSpPr>
            <a:spLocks noGrp="1"/>
          </p:cNvSpPr>
          <p:nvPr>
            <p:ph idx="1"/>
          </p:nvPr>
        </p:nvSpPr>
        <p:spPr/>
        <p:txBody>
          <a:bodyPr/>
          <a:lstStyle/>
          <a:p>
            <a:r>
              <a:rPr lang="en-US" dirty="0"/>
              <a:t>Metadata Navigation and </a:t>
            </a:r>
            <a:r>
              <a:rPr lang="en-US" dirty="0" smtClean="0"/>
              <a:t>Filtering Feature</a:t>
            </a:r>
          </a:p>
          <a:p>
            <a:pPr lvl="1"/>
            <a:r>
              <a:rPr lang="en-US" dirty="0" smtClean="0"/>
              <a:t>Configure Navigation based on Hierarchies</a:t>
            </a:r>
          </a:p>
          <a:p>
            <a:pPr lvl="2"/>
            <a:r>
              <a:rPr lang="en-US" dirty="0" smtClean="0"/>
              <a:t>Content Type</a:t>
            </a:r>
          </a:p>
          <a:p>
            <a:pPr lvl="2"/>
            <a:r>
              <a:rPr lang="en-US" dirty="0" smtClean="0"/>
              <a:t>Choice Field</a:t>
            </a:r>
          </a:p>
          <a:p>
            <a:pPr lvl="2"/>
            <a:r>
              <a:rPr lang="en-US" dirty="0" smtClean="0"/>
              <a:t>Managed Metadata</a:t>
            </a:r>
          </a:p>
          <a:p>
            <a:pPr lvl="1"/>
            <a:r>
              <a:rPr lang="en-US" dirty="0" smtClean="0"/>
              <a:t>Configure Key Filters</a:t>
            </a:r>
          </a:p>
          <a:p>
            <a:pPr lvl="2"/>
            <a:r>
              <a:rPr lang="en-US" dirty="0" smtClean="0"/>
              <a:t>Content Type</a:t>
            </a:r>
          </a:p>
          <a:p>
            <a:pPr lvl="2"/>
            <a:r>
              <a:rPr lang="en-US" dirty="0" smtClean="0"/>
              <a:t>Choice</a:t>
            </a:r>
          </a:p>
          <a:p>
            <a:pPr lvl="2"/>
            <a:r>
              <a:rPr lang="en-US" dirty="0" smtClean="0"/>
              <a:t>Managed Metadata</a:t>
            </a:r>
          </a:p>
          <a:p>
            <a:pPr lvl="2"/>
            <a:r>
              <a:rPr lang="en-US" dirty="0" smtClean="0"/>
              <a:t>Person</a:t>
            </a:r>
          </a:p>
          <a:p>
            <a:pPr lvl="2"/>
            <a:r>
              <a:rPr lang="en-US" dirty="0" smtClean="0"/>
              <a:t>Date</a:t>
            </a:r>
          </a:p>
          <a:p>
            <a:pPr lvl="2"/>
            <a:r>
              <a:rPr lang="en-US" dirty="0" smtClean="0"/>
              <a:t>Number</a:t>
            </a:r>
          </a:p>
          <a:p>
            <a:pPr lvl="1"/>
            <a:endParaRPr lang="en-US" dirty="0"/>
          </a:p>
        </p:txBody>
      </p:sp>
    </p:spTree>
    <p:extLst>
      <p:ext uri="{BB962C8B-B14F-4D97-AF65-F5344CB8AC3E}">
        <p14:creationId xmlns:p14="http://schemas.microsoft.com/office/powerpoint/2010/main" val="535680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Managed Metadata</a:t>
            </a:r>
          </a:p>
          <a:p>
            <a:pPr>
              <a:buFont typeface="Wingdings" panose="05000000000000000000" pitchFamily="2" charset="2"/>
              <a:buChar char="ü"/>
            </a:pPr>
            <a:r>
              <a:rPr lang="en-US" dirty="0" smtClean="0"/>
              <a:t>Enterprise Content Types</a:t>
            </a:r>
          </a:p>
          <a:p>
            <a:pPr>
              <a:buFont typeface="Wingdings" panose="05000000000000000000" pitchFamily="2" charset="2"/>
              <a:buChar char="ü"/>
            </a:pPr>
            <a:r>
              <a:rPr lang="en-US" dirty="0" smtClean="0"/>
              <a:t>Managing </a:t>
            </a:r>
            <a:r>
              <a:rPr lang="en-US" dirty="0"/>
              <a:t>Large Content </a:t>
            </a:r>
            <a:r>
              <a:rPr lang="en-US" dirty="0" smtClean="0"/>
              <a:t>Sets</a:t>
            </a:r>
          </a:p>
          <a:p>
            <a:pPr>
              <a:buFont typeface="Wingdings" panose="05000000000000000000" pitchFamily="2" charset="2"/>
              <a:buChar char="Ø"/>
            </a:pPr>
            <a:r>
              <a:rPr lang="en-US" dirty="0" smtClean="0"/>
              <a:t>Metadata-driven Navigation</a:t>
            </a:r>
          </a:p>
          <a:p>
            <a:r>
              <a:rPr lang="en-US" dirty="0" smtClean="0"/>
              <a:t>Records Management and eDiscovery</a:t>
            </a:r>
            <a:endParaRPr lang="en-US" dirty="0"/>
          </a:p>
        </p:txBody>
      </p:sp>
    </p:spTree>
    <p:extLst>
      <p:ext uri="{BB962C8B-B14F-4D97-AF65-F5344CB8AC3E}">
        <p14:creationId xmlns:p14="http://schemas.microsoft.com/office/powerpoint/2010/main" val="1275790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Navigation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55367" y="1371600"/>
            <a:ext cx="8633265" cy="4533514"/>
          </a:xfrm>
          <a:prstGeom prst="rect">
            <a:avLst/>
          </a:prstGeom>
        </p:spPr>
      </p:pic>
    </p:spTree>
    <p:extLst>
      <p:ext uri="{BB962C8B-B14F-4D97-AF65-F5344CB8AC3E}">
        <p14:creationId xmlns:p14="http://schemas.microsoft.com/office/powerpoint/2010/main" val="3002931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Content Assistance</a:t>
            </a:r>
            <a:endParaRPr lang="en-US" dirty="0"/>
          </a:p>
        </p:txBody>
      </p:sp>
      <p:sp>
        <p:nvSpPr>
          <p:cNvPr id="3" name="Content Placeholder 2"/>
          <p:cNvSpPr>
            <a:spLocks noGrp="1"/>
          </p:cNvSpPr>
          <p:nvPr>
            <p:ph idx="1"/>
          </p:nvPr>
        </p:nvSpPr>
        <p:spPr/>
        <p:txBody>
          <a:bodyPr/>
          <a:lstStyle/>
          <a:p>
            <a:r>
              <a:rPr lang="en-US" dirty="0" smtClean="0"/>
              <a:t>Content Organizer</a:t>
            </a:r>
          </a:p>
          <a:p>
            <a:pPr lvl="1"/>
            <a:r>
              <a:rPr lang="en-US" dirty="0"/>
              <a:t>Create metadata based rules that move content submitted to this site to the correct library or folder</a:t>
            </a:r>
            <a:r>
              <a:rPr lang="en-US" dirty="0" smtClean="0"/>
              <a:t>.</a:t>
            </a:r>
          </a:p>
          <a:p>
            <a:r>
              <a:rPr lang="en-US" dirty="0" smtClean="0"/>
              <a:t>Column Default Value Settings</a:t>
            </a:r>
          </a:p>
          <a:p>
            <a:pPr lvl="1"/>
            <a:r>
              <a:rPr lang="en-US" dirty="0" smtClean="0"/>
              <a:t>Configure Metadata Default values based on the location of data in the list and library.</a:t>
            </a:r>
          </a:p>
          <a:p>
            <a:r>
              <a:rPr lang="en-US" dirty="0" smtClean="0"/>
              <a:t>Unique Document ID Service</a:t>
            </a:r>
          </a:p>
          <a:p>
            <a:pPr lvl="1"/>
            <a:r>
              <a:rPr lang="en-US" dirty="0" smtClean="0"/>
              <a:t>Generate unique ID for each document</a:t>
            </a:r>
          </a:p>
          <a:p>
            <a:pPr lvl="1"/>
            <a:r>
              <a:rPr lang="en-US" dirty="0" smtClean="0"/>
              <a:t>Site Collection Specific</a:t>
            </a:r>
          </a:p>
          <a:p>
            <a:pPr lvl="1"/>
            <a:r>
              <a:rPr lang="en-US" dirty="0" smtClean="0"/>
              <a:t>Enable the Document ID Service Feature</a:t>
            </a:r>
            <a:endParaRPr lang="en-US" dirty="0"/>
          </a:p>
          <a:p>
            <a:pPr lvl="1"/>
            <a:r>
              <a:rPr lang="en-US" dirty="0" smtClean="0"/>
              <a:t>Wait about 24 hours</a:t>
            </a:r>
          </a:p>
          <a:p>
            <a:pPr lvl="1"/>
            <a:endParaRPr lang="en-US" dirty="0" smtClean="0"/>
          </a:p>
          <a:p>
            <a:endParaRPr lang="en-US" dirty="0"/>
          </a:p>
          <a:p>
            <a:endParaRPr lang="en-US" dirty="0"/>
          </a:p>
        </p:txBody>
      </p:sp>
    </p:spTree>
    <p:extLst>
      <p:ext uri="{BB962C8B-B14F-4D97-AF65-F5344CB8AC3E}">
        <p14:creationId xmlns:p14="http://schemas.microsoft.com/office/powerpoint/2010/main" val="3047651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Navigation</a:t>
            </a:r>
            <a:endParaRPr lang="en-US" dirty="0"/>
          </a:p>
        </p:txBody>
      </p:sp>
    </p:spTree>
    <p:extLst>
      <p:ext uri="{BB962C8B-B14F-4D97-AF65-F5344CB8AC3E}">
        <p14:creationId xmlns:p14="http://schemas.microsoft.com/office/powerpoint/2010/main" val="3077294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Managed Metadata</a:t>
            </a:r>
          </a:p>
          <a:p>
            <a:pPr>
              <a:buFont typeface="Wingdings" panose="05000000000000000000" pitchFamily="2" charset="2"/>
              <a:buChar char="ü"/>
            </a:pPr>
            <a:r>
              <a:rPr lang="en-US" dirty="0" smtClean="0"/>
              <a:t>Enterprise Content Types</a:t>
            </a:r>
          </a:p>
          <a:p>
            <a:pPr>
              <a:buFont typeface="Wingdings" panose="05000000000000000000" pitchFamily="2" charset="2"/>
              <a:buChar char="ü"/>
            </a:pPr>
            <a:r>
              <a:rPr lang="en-US" dirty="0" smtClean="0"/>
              <a:t>Managing </a:t>
            </a:r>
            <a:r>
              <a:rPr lang="en-US" dirty="0"/>
              <a:t>Large Content </a:t>
            </a:r>
            <a:r>
              <a:rPr lang="en-US" dirty="0" smtClean="0"/>
              <a:t>Sets</a:t>
            </a:r>
          </a:p>
          <a:p>
            <a:pPr>
              <a:buFont typeface="Wingdings" panose="05000000000000000000" pitchFamily="2" charset="2"/>
              <a:buChar char="ü"/>
            </a:pPr>
            <a:r>
              <a:rPr lang="en-US" dirty="0" smtClean="0"/>
              <a:t>Metadata-driven Navigation</a:t>
            </a:r>
          </a:p>
          <a:p>
            <a:pPr>
              <a:buFont typeface="Wingdings" panose="05000000000000000000" pitchFamily="2" charset="2"/>
              <a:buChar char="Ø"/>
            </a:pPr>
            <a:r>
              <a:rPr lang="en-US" dirty="0" smtClean="0"/>
              <a:t>Records Management and eDiscovery</a:t>
            </a:r>
            <a:endParaRPr lang="en-US" dirty="0"/>
          </a:p>
        </p:txBody>
      </p:sp>
    </p:spTree>
    <p:extLst>
      <p:ext uri="{BB962C8B-B14F-4D97-AF65-F5344CB8AC3E}">
        <p14:creationId xmlns:p14="http://schemas.microsoft.com/office/powerpoint/2010/main" val="4259987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Records Management</a:t>
            </a:r>
            <a:endParaRPr lang="en-US" dirty="0"/>
          </a:p>
        </p:txBody>
      </p:sp>
      <p:sp>
        <p:nvSpPr>
          <p:cNvPr id="3" name="Content Placeholder 2"/>
          <p:cNvSpPr>
            <a:spLocks noGrp="1"/>
          </p:cNvSpPr>
          <p:nvPr>
            <p:ph idx="1"/>
          </p:nvPr>
        </p:nvSpPr>
        <p:spPr/>
        <p:txBody>
          <a:bodyPr/>
          <a:lstStyle/>
          <a:p>
            <a:r>
              <a:rPr lang="en-US" dirty="0" smtClean="0"/>
              <a:t>In Place Records Management</a:t>
            </a:r>
          </a:p>
          <a:p>
            <a:pPr lvl="1"/>
            <a:r>
              <a:rPr lang="en-US" dirty="0" smtClean="0"/>
              <a:t>Records Management of all content in SharePoint</a:t>
            </a:r>
          </a:p>
          <a:p>
            <a:pPr lvl="1"/>
            <a:r>
              <a:rPr lang="en-US" dirty="0" smtClean="0"/>
              <a:t>Integrated with Exchange 2013 to place email holds</a:t>
            </a:r>
          </a:p>
          <a:p>
            <a:r>
              <a:rPr lang="en-US" dirty="0" smtClean="0"/>
              <a:t>Security defines who can and cannot declare a record</a:t>
            </a:r>
          </a:p>
          <a:p>
            <a:r>
              <a:rPr lang="en-US" dirty="0" smtClean="0"/>
              <a:t>Supported by Records Center</a:t>
            </a:r>
          </a:p>
          <a:p>
            <a:r>
              <a:rPr lang="en-US" dirty="0" smtClean="0"/>
              <a:t>Though not required, Consider</a:t>
            </a:r>
          </a:p>
          <a:p>
            <a:pPr lvl="1"/>
            <a:r>
              <a:rPr lang="en-US" dirty="0" smtClean="0"/>
              <a:t>Content Types</a:t>
            </a:r>
          </a:p>
          <a:p>
            <a:pPr lvl="1"/>
            <a:r>
              <a:rPr lang="en-US" dirty="0"/>
              <a:t>Retention Policies</a:t>
            </a:r>
          </a:p>
          <a:p>
            <a:pPr lvl="1"/>
            <a:r>
              <a:rPr lang="en-US" dirty="0" smtClean="0"/>
              <a:t>Holds</a:t>
            </a:r>
          </a:p>
          <a:p>
            <a:pPr lvl="1"/>
            <a:r>
              <a:rPr lang="en-US" dirty="0" smtClean="0"/>
              <a:t>eDiscovery</a:t>
            </a:r>
            <a:endParaRPr lang="en-US" dirty="0"/>
          </a:p>
        </p:txBody>
      </p:sp>
    </p:spTree>
    <p:extLst>
      <p:ext uri="{BB962C8B-B14F-4D97-AF65-F5344CB8AC3E}">
        <p14:creationId xmlns:p14="http://schemas.microsoft.com/office/powerpoint/2010/main" val="4235102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t>Managed Metadata</a:t>
            </a:r>
          </a:p>
          <a:p>
            <a:r>
              <a:rPr lang="en-US" dirty="0" smtClean="0"/>
              <a:t>Enterprise Content Types</a:t>
            </a:r>
          </a:p>
          <a:p>
            <a:r>
              <a:rPr lang="en-US" dirty="0" smtClean="0"/>
              <a:t>Managing </a:t>
            </a:r>
            <a:r>
              <a:rPr lang="en-US" dirty="0"/>
              <a:t>Large Content </a:t>
            </a:r>
            <a:r>
              <a:rPr lang="en-US" dirty="0" smtClean="0"/>
              <a:t>Sets</a:t>
            </a:r>
          </a:p>
          <a:p>
            <a:r>
              <a:rPr lang="en-US" dirty="0" smtClean="0"/>
              <a:t>Metadata-driven Navigation</a:t>
            </a:r>
          </a:p>
          <a:p>
            <a:r>
              <a:rPr lang="en-US" dirty="0" smtClean="0"/>
              <a:t>Records Management and eDiscovery</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eDiscovery</a:t>
            </a:r>
            <a:endParaRPr lang="en-US" dirty="0"/>
          </a:p>
        </p:txBody>
      </p:sp>
      <p:sp>
        <p:nvSpPr>
          <p:cNvPr id="3" name="Content Placeholder 2"/>
          <p:cNvSpPr>
            <a:spLocks noGrp="1"/>
          </p:cNvSpPr>
          <p:nvPr>
            <p:ph idx="1"/>
          </p:nvPr>
        </p:nvSpPr>
        <p:spPr/>
        <p:txBody>
          <a:bodyPr/>
          <a:lstStyle/>
          <a:p>
            <a:r>
              <a:rPr lang="en-US" dirty="0" smtClean="0"/>
              <a:t>Legal Action Requires Disclosure of Information</a:t>
            </a:r>
          </a:p>
          <a:p>
            <a:r>
              <a:rPr lang="en-US" dirty="0" smtClean="0"/>
              <a:t>eDiscovery covers all electronic content</a:t>
            </a:r>
          </a:p>
          <a:p>
            <a:r>
              <a:rPr lang="en-US" dirty="0" smtClean="0"/>
              <a:t>If SharePoint can crawl it, it can be discovered</a:t>
            </a:r>
          </a:p>
          <a:p>
            <a:pPr lvl="1"/>
            <a:r>
              <a:rPr lang="en-US" dirty="0" smtClean="0"/>
              <a:t>SharePoint</a:t>
            </a:r>
          </a:p>
          <a:p>
            <a:pPr lvl="1"/>
            <a:r>
              <a:rPr lang="en-US" dirty="0" smtClean="0"/>
              <a:t>File Shares</a:t>
            </a:r>
          </a:p>
          <a:p>
            <a:pPr lvl="1"/>
            <a:r>
              <a:rPr lang="en-US" dirty="0" smtClean="0"/>
              <a:t>Exchange Public Folders</a:t>
            </a:r>
          </a:p>
          <a:p>
            <a:pPr lvl="1"/>
            <a:r>
              <a:rPr lang="en-US" dirty="0" smtClean="0"/>
              <a:t>Exchange Mail Boxes*</a:t>
            </a:r>
          </a:p>
          <a:p>
            <a:pPr lvl="1"/>
            <a:r>
              <a:rPr lang="en-US" dirty="0" smtClean="0"/>
              <a:t>Line of Business Systems</a:t>
            </a:r>
          </a:p>
          <a:p>
            <a:r>
              <a:rPr lang="en-US" dirty="0" smtClean="0"/>
              <a:t>Facilitated by eDiscovery Center site</a:t>
            </a:r>
          </a:p>
        </p:txBody>
      </p:sp>
    </p:spTree>
    <p:extLst>
      <p:ext uri="{BB962C8B-B14F-4D97-AF65-F5344CB8AC3E}">
        <p14:creationId xmlns:p14="http://schemas.microsoft.com/office/powerpoint/2010/main" val="4133110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eDiscovery Center</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248829" y="1143000"/>
            <a:ext cx="8646341" cy="541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70438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Site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248829" y="1143000"/>
            <a:ext cx="8646342" cy="541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1190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eDiscovery </a:t>
            </a:r>
            <a:r>
              <a:rPr lang="en-US" smtClean="0"/>
              <a:t>and Case Sites</a:t>
            </a:r>
            <a:endParaRPr lang="en-US" dirty="0"/>
          </a:p>
        </p:txBody>
      </p:sp>
    </p:spTree>
    <p:extLst>
      <p:ext uri="{BB962C8B-B14F-4D97-AF65-F5344CB8AC3E}">
        <p14:creationId xmlns:p14="http://schemas.microsoft.com/office/powerpoint/2010/main" val="3460438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Managed Metadata</a:t>
            </a:r>
          </a:p>
          <a:p>
            <a:pPr>
              <a:buFont typeface="Wingdings" panose="05000000000000000000" pitchFamily="2" charset="2"/>
              <a:buChar char="ü"/>
            </a:pPr>
            <a:r>
              <a:rPr lang="en-US" dirty="0" smtClean="0"/>
              <a:t>Enterprise Content Types</a:t>
            </a:r>
          </a:p>
          <a:p>
            <a:pPr>
              <a:buFont typeface="Wingdings" panose="05000000000000000000" pitchFamily="2" charset="2"/>
              <a:buChar char="ü"/>
            </a:pPr>
            <a:r>
              <a:rPr lang="en-US" dirty="0" smtClean="0"/>
              <a:t>Managing </a:t>
            </a:r>
            <a:r>
              <a:rPr lang="en-US" dirty="0"/>
              <a:t>Large Content </a:t>
            </a:r>
            <a:r>
              <a:rPr lang="en-US" dirty="0" smtClean="0"/>
              <a:t>Sets</a:t>
            </a:r>
          </a:p>
          <a:p>
            <a:pPr>
              <a:buFont typeface="Wingdings" panose="05000000000000000000" pitchFamily="2" charset="2"/>
              <a:buChar char="ü"/>
            </a:pPr>
            <a:r>
              <a:rPr lang="en-US" dirty="0" smtClean="0"/>
              <a:t>Metadata-driven Navigation</a:t>
            </a:r>
          </a:p>
          <a:p>
            <a:pPr>
              <a:buFont typeface="Wingdings" panose="05000000000000000000" pitchFamily="2" charset="2"/>
              <a:buChar char="ü"/>
            </a:pPr>
            <a:r>
              <a:rPr lang="en-US" dirty="0" smtClean="0"/>
              <a:t>Records Management and eDiscovery</a:t>
            </a:r>
            <a:endParaRPr lang="en-US" dirty="0"/>
          </a:p>
        </p:txBody>
      </p:sp>
    </p:spTree>
    <p:extLst>
      <p:ext uri="{BB962C8B-B14F-4D97-AF65-F5344CB8AC3E}">
        <p14:creationId xmlns:p14="http://schemas.microsoft.com/office/powerpoint/2010/main" val="3583744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Metadata Service</a:t>
            </a:r>
            <a:endParaRPr lang="en-US" dirty="0"/>
          </a:p>
        </p:txBody>
      </p:sp>
      <p:sp>
        <p:nvSpPr>
          <p:cNvPr id="3" name="Content Placeholder 2"/>
          <p:cNvSpPr>
            <a:spLocks noGrp="1"/>
          </p:cNvSpPr>
          <p:nvPr>
            <p:ph idx="1"/>
          </p:nvPr>
        </p:nvSpPr>
        <p:spPr/>
        <p:txBody>
          <a:bodyPr/>
          <a:lstStyle/>
          <a:p>
            <a:r>
              <a:rPr lang="en-US" dirty="0" smtClean="0"/>
              <a:t>Term Store Management</a:t>
            </a:r>
          </a:p>
          <a:p>
            <a:pPr lvl="1"/>
            <a:r>
              <a:rPr lang="en-US" dirty="0" smtClean="0"/>
              <a:t>Default Keyword Store</a:t>
            </a:r>
          </a:p>
          <a:p>
            <a:pPr lvl="1"/>
            <a:r>
              <a:rPr lang="en-US" dirty="0" smtClean="0"/>
              <a:t>Shared Enterprise Term Store</a:t>
            </a:r>
          </a:p>
          <a:p>
            <a:pPr lvl="1"/>
            <a:r>
              <a:rPr lang="en-US" dirty="0" smtClean="0"/>
              <a:t>User Profile Service Term Store</a:t>
            </a:r>
          </a:p>
          <a:p>
            <a:r>
              <a:rPr lang="en-US" dirty="0" smtClean="0"/>
              <a:t>Enterprise Content Types</a:t>
            </a:r>
          </a:p>
          <a:p>
            <a:pPr lvl="1"/>
            <a:r>
              <a:rPr lang="en-US" dirty="0" smtClean="0"/>
              <a:t>Syndication of Content Types</a:t>
            </a:r>
          </a:p>
          <a:p>
            <a:pPr lvl="1"/>
            <a:r>
              <a:rPr lang="en-US" dirty="0" smtClean="0"/>
              <a:t>Content Type Publishing (Push Down)</a:t>
            </a:r>
          </a:p>
          <a:p>
            <a:pPr lvl="1"/>
            <a:endParaRPr lang="en-US" dirty="0"/>
          </a:p>
        </p:txBody>
      </p:sp>
    </p:spTree>
    <p:extLst>
      <p:ext uri="{BB962C8B-B14F-4D97-AF65-F5344CB8AC3E}">
        <p14:creationId xmlns:p14="http://schemas.microsoft.com/office/powerpoint/2010/main" val="3204551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Terms and Term Sets</a:t>
            </a:r>
            <a:endParaRPr lang="en-US" dirty="0"/>
          </a:p>
        </p:txBody>
      </p:sp>
      <p:sp>
        <p:nvSpPr>
          <p:cNvPr id="3" name="Content Placeholder 2"/>
          <p:cNvSpPr>
            <a:spLocks noGrp="1"/>
          </p:cNvSpPr>
          <p:nvPr>
            <p:ph idx="1"/>
          </p:nvPr>
        </p:nvSpPr>
        <p:spPr/>
        <p:txBody>
          <a:bodyPr>
            <a:normAutofit/>
          </a:bodyPr>
          <a:lstStyle/>
          <a:p>
            <a:r>
              <a:rPr lang="en-US" dirty="0" smtClean="0"/>
              <a:t>Term Store</a:t>
            </a:r>
          </a:p>
          <a:p>
            <a:pPr lvl="1"/>
            <a:r>
              <a:rPr lang="en-US" dirty="0" smtClean="0"/>
              <a:t>Term Group</a:t>
            </a:r>
          </a:p>
          <a:p>
            <a:pPr lvl="2"/>
            <a:r>
              <a:rPr lang="en-US" dirty="0" smtClean="0"/>
              <a:t>Term Set</a:t>
            </a:r>
          </a:p>
          <a:p>
            <a:pPr marL="1146175" lvl="4" indent="-173038"/>
            <a:r>
              <a:rPr lang="en-US" dirty="0" smtClean="0"/>
              <a:t>Term</a:t>
            </a:r>
          </a:p>
          <a:p>
            <a:pPr marL="1379538" lvl="5" indent="-174625"/>
            <a:r>
              <a:rPr lang="en-US" sz="1400" dirty="0" smtClean="0"/>
              <a:t>Term</a:t>
            </a:r>
          </a:p>
          <a:p>
            <a:pPr marL="1146175" lvl="4" indent="-173038"/>
            <a:r>
              <a:rPr lang="en-US" dirty="0" smtClean="0"/>
              <a:t>Term</a:t>
            </a:r>
            <a:endParaRPr lang="en-US" dirty="0"/>
          </a:p>
        </p:txBody>
      </p:sp>
      <p:pic>
        <p:nvPicPr>
          <p:cNvPr id="4" name="Picture 3"/>
          <p:cNvPicPr>
            <a:picLocks noChangeAspect="1"/>
          </p:cNvPicPr>
          <p:nvPr/>
        </p:nvPicPr>
        <p:blipFill>
          <a:blip r:embed="rId3"/>
          <a:stretch>
            <a:fillRect/>
          </a:stretch>
        </p:blipFill>
        <p:spPr>
          <a:xfrm>
            <a:off x="5905857" y="1447800"/>
            <a:ext cx="2857143" cy="4742857"/>
          </a:xfrm>
          <a:prstGeom prst="rect">
            <a:avLst/>
          </a:prstGeom>
        </p:spPr>
      </p:pic>
      <p:cxnSp>
        <p:nvCxnSpPr>
          <p:cNvPr id="6" name="Straight Arrow Connector 5"/>
          <p:cNvCxnSpPr/>
          <p:nvPr/>
        </p:nvCxnSpPr>
        <p:spPr>
          <a:xfrm>
            <a:off x="2743200" y="1676400"/>
            <a:ext cx="3429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895600" y="2209800"/>
            <a:ext cx="34290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95600" y="2209800"/>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95600" y="2209800"/>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43200" y="2685457"/>
            <a:ext cx="3655785" cy="468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50072" y="2927071"/>
            <a:ext cx="4148913" cy="444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286358" y="3242757"/>
            <a:ext cx="4266842" cy="35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97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Sets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Flat</a:t>
            </a:r>
          </a:p>
          <a:p>
            <a:pPr lvl="1"/>
            <a:r>
              <a:rPr lang="en-US" dirty="0" smtClean="0"/>
              <a:t>Red</a:t>
            </a:r>
          </a:p>
          <a:p>
            <a:pPr lvl="1"/>
            <a:r>
              <a:rPr lang="en-US" dirty="0" smtClean="0"/>
              <a:t>Blue</a:t>
            </a:r>
            <a:endParaRPr lang="en-US" dirty="0"/>
          </a:p>
          <a:p>
            <a:r>
              <a:rPr lang="en-US" dirty="0"/>
              <a:t>Hierarchical</a:t>
            </a:r>
          </a:p>
          <a:p>
            <a:pPr lvl="1"/>
            <a:r>
              <a:rPr lang="en-US" dirty="0"/>
              <a:t>North </a:t>
            </a:r>
            <a:r>
              <a:rPr lang="en-US" dirty="0" smtClean="0"/>
              <a:t>America&gt;USA&gt;Texas&gt;Paris</a:t>
            </a:r>
          </a:p>
          <a:p>
            <a:pPr lvl="1"/>
            <a:r>
              <a:rPr lang="en-US" dirty="0" smtClean="0"/>
              <a:t>Europe&gt;France&gt;Paris</a:t>
            </a:r>
            <a:endParaRPr lang="en-US" dirty="0"/>
          </a:p>
          <a:p>
            <a:r>
              <a:rPr lang="en-US" dirty="0" smtClean="0"/>
              <a:t>Taxonomy</a:t>
            </a:r>
          </a:p>
          <a:p>
            <a:pPr lvl="1"/>
            <a:r>
              <a:rPr lang="en-US" dirty="0" smtClean="0"/>
              <a:t>Structured Controlled</a:t>
            </a:r>
            <a:endParaRPr lang="en-US" dirty="0"/>
          </a:p>
          <a:p>
            <a:pPr lvl="1"/>
            <a:r>
              <a:rPr lang="en-US" dirty="0"/>
              <a:t>Generally Closed</a:t>
            </a:r>
          </a:p>
          <a:p>
            <a:r>
              <a:rPr lang="en-US" dirty="0" smtClean="0"/>
              <a:t>Folksonomy</a:t>
            </a:r>
          </a:p>
          <a:p>
            <a:pPr lvl="1"/>
            <a:r>
              <a:rPr lang="en-US" dirty="0" smtClean="0"/>
              <a:t>Unstructured</a:t>
            </a:r>
            <a:endParaRPr lang="en-US" dirty="0"/>
          </a:p>
          <a:p>
            <a:pPr lvl="1"/>
            <a:r>
              <a:rPr lang="en-US" dirty="0"/>
              <a:t>Generally Open</a:t>
            </a:r>
          </a:p>
          <a:p>
            <a:endParaRPr lang="en-US" dirty="0"/>
          </a:p>
        </p:txBody>
      </p:sp>
    </p:spTree>
    <p:extLst>
      <p:ext uri="{BB962C8B-B14F-4D97-AF65-F5344CB8AC3E}">
        <p14:creationId xmlns:p14="http://schemas.microsoft.com/office/powerpoint/2010/main" val="2776284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a:t>Managed Metadata</a:t>
            </a:r>
          </a:p>
        </p:txBody>
      </p:sp>
      <p:sp>
        <p:nvSpPr>
          <p:cNvPr id="3" name="Content Placeholder 2"/>
          <p:cNvSpPr>
            <a:spLocks noGrp="1"/>
          </p:cNvSpPr>
          <p:nvPr>
            <p:ph idx="1"/>
          </p:nvPr>
        </p:nvSpPr>
        <p:spPr/>
        <p:txBody>
          <a:bodyPr/>
          <a:lstStyle/>
          <a:p>
            <a:r>
              <a:rPr lang="en-US" dirty="0" smtClean="0"/>
              <a:t>Managed Metadata Column for Lists</a:t>
            </a:r>
          </a:p>
          <a:p>
            <a:pPr lvl="1"/>
            <a:r>
              <a:rPr lang="en-US" dirty="0" smtClean="0"/>
              <a:t>Link to Term Set</a:t>
            </a:r>
          </a:p>
          <a:p>
            <a:pPr lvl="1"/>
            <a:r>
              <a:rPr lang="en-US" dirty="0" smtClean="0"/>
              <a:t>Supports Open and Closed Term Sets</a:t>
            </a:r>
          </a:p>
          <a:p>
            <a:r>
              <a:rPr lang="en-US" dirty="0" smtClean="0"/>
              <a:t>Enterprise Keywords Column</a:t>
            </a:r>
          </a:p>
          <a:p>
            <a:pPr lvl="1"/>
            <a:r>
              <a:rPr lang="en-US" dirty="0" smtClean="0"/>
              <a:t>Specifically for Enterprise Keywords</a:t>
            </a:r>
          </a:p>
          <a:p>
            <a:pPr lvl="1"/>
            <a:r>
              <a:rPr lang="en-US" dirty="0" smtClean="0"/>
              <a:t>Optionally Shared as Social Tags</a:t>
            </a:r>
          </a:p>
          <a:p>
            <a:pPr lvl="1"/>
            <a:r>
              <a:rPr lang="en-US" dirty="0" smtClean="0"/>
              <a:t>Stored with the List data</a:t>
            </a:r>
          </a:p>
          <a:p>
            <a:r>
              <a:rPr lang="en-US" dirty="0" smtClean="0"/>
              <a:t>Tags</a:t>
            </a:r>
          </a:p>
          <a:p>
            <a:pPr lvl="1"/>
            <a:r>
              <a:rPr lang="en-US" dirty="0" smtClean="0"/>
              <a:t>Stored in the Social Database</a:t>
            </a:r>
          </a:p>
          <a:p>
            <a:pPr lvl="1"/>
            <a:r>
              <a:rPr lang="en-US" dirty="0" smtClean="0"/>
              <a:t>Tag with URL (does not have to be SharePoint content)</a:t>
            </a:r>
            <a:endParaRPr lang="en-US" dirty="0"/>
          </a:p>
        </p:txBody>
      </p:sp>
    </p:spTree>
    <p:extLst>
      <p:ext uri="{BB962C8B-B14F-4D97-AF65-F5344CB8AC3E}">
        <p14:creationId xmlns:p14="http://schemas.microsoft.com/office/powerpoint/2010/main" val="3607586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Local </a:t>
            </a:r>
            <a:r>
              <a:rPr lang="en-US" smtClean="0"/>
              <a:t>and Enterprise  </a:t>
            </a:r>
            <a:r>
              <a:rPr lang="en-US" dirty="0" smtClean="0"/>
              <a:t>Managed Metadata</a:t>
            </a:r>
            <a:endParaRPr lang="en-US" dirty="0"/>
          </a:p>
        </p:txBody>
      </p:sp>
    </p:spTree>
    <p:extLst>
      <p:ext uri="{BB962C8B-B14F-4D97-AF65-F5344CB8AC3E}">
        <p14:creationId xmlns:p14="http://schemas.microsoft.com/office/powerpoint/2010/main" val="1956432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Managed Metadata</a:t>
            </a:r>
          </a:p>
          <a:p>
            <a:pPr>
              <a:buFont typeface="Wingdings" panose="05000000000000000000" pitchFamily="2" charset="2"/>
              <a:buChar char="Ø"/>
            </a:pPr>
            <a:r>
              <a:rPr lang="en-US" dirty="0" smtClean="0"/>
              <a:t>Enterprise Content Types</a:t>
            </a:r>
          </a:p>
          <a:p>
            <a:r>
              <a:rPr lang="en-US" dirty="0" smtClean="0"/>
              <a:t>Managing </a:t>
            </a:r>
            <a:r>
              <a:rPr lang="en-US" dirty="0"/>
              <a:t>Large Content </a:t>
            </a:r>
            <a:r>
              <a:rPr lang="en-US" dirty="0" smtClean="0"/>
              <a:t>Sets</a:t>
            </a:r>
          </a:p>
          <a:p>
            <a:r>
              <a:rPr lang="en-US" dirty="0" smtClean="0"/>
              <a:t>Metadata-driven Navigation</a:t>
            </a:r>
          </a:p>
          <a:p>
            <a:r>
              <a:rPr lang="en-US" dirty="0" smtClean="0"/>
              <a:t>Records Management and eDiscovery</a:t>
            </a:r>
            <a:endParaRPr lang="en-US" dirty="0"/>
          </a:p>
        </p:txBody>
      </p:sp>
    </p:spTree>
    <p:extLst>
      <p:ext uri="{BB962C8B-B14F-4D97-AF65-F5344CB8AC3E}">
        <p14:creationId xmlns:p14="http://schemas.microsoft.com/office/powerpoint/2010/main" val="2218298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Content Types</a:t>
            </a:r>
            <a:endParaRPr lang="en-US" dirty="0"/>
          </a:p>
        </p:txBody>
      </p:sp>
      <p:sp>
        <p:nvSpPr>
          <p:cNvPr id="3" name="Content Placeholder 2"/>
          <p:cNvSpPr>
            <a:spLocks noGrp="1"/>
          </p:cNvSpPr>
          <p:nvPr>
            <p:ph idx="1"/>
          </p:nvPr>
        </p:nvSpPr>
        <p:spPr/>
        <p:txBody>
          <a:bodyPr/>
          <a:lstStyle/>
          <a:p>
            <a:r>
              <a:rPr lang="en-US" dirty="0" smtClean="0"/>
              <a:t>Central Store of Content Types</a:t>
            </a:r>
          </a:p>
          <a:p>
            <a:r>
              <a:rPr lang="en-US" dirty="0" smtClean="0"/>
              <a:t>Published to Subscribed Site Collections</a:t>
            </a:r>
          </a:p>
          <a:p>
            <a:r>
              <a:rPr lang="en-US" dirty="0" smtClean="0"/>
              <a:t>Republished when Source is Updated</a:t>
            </a:r>
          </a:p>
          <a:p>
            <a:r>
              <a:rPr lang="en-US" dirty="0" smtClean="0"/>
              <a:t>In Subscriber Site</a:t>
            </a:r>
          </a:p>
          <a:p>
            <a:pPr lvl="1"/>
            <a:r>
              <a:rPr lang="en-US" dirty="0" smtClean="0"/>
              <a:t>Cannot Edit Source Content Type</a:t>
            </a:r>
          </a:p>
          <a:p>
            <a:pPr lvl="1"/>
            <a:r>
              <a:rPr lang="en-US" dirty="0" smtClean="0"/>
              <a:t>Create New Content Types that Inherit</a:t>
            </a:r>
          </a:p>
          <a:p>
            <a:pPr lvl="1"/>
            <a:endParaRPr lang="en-US" dirty="0" smtClean="0"/>
          </a:p>
          <a:p>
            <a:pPr lvl="1"/>
            <a:endParaRPr lang="en-US" dirty="0"/>
          </a:p>
        </p:txBody>
      </p:sp>
    </p:spTree>
    <p:extLst>
      <p:ext uri="{BB962C8B-B14F-4D97-AF65-F5344CB8AC3E}">
        <p14:creationId xmlns:p14="http://schemas.microsoft.com/office/powerpoint/2010/main" val="4274919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35EC5728-39D8-44D5-97E0-880A30B0CB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infopath/2007/PartnerControl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235</TotalTime>
  <Words>1243</Words>
  <Application>Microsoft Office PowerPoint</Application>
  <PresentationFormat>On-screen Show (4:3)</PresentationFormat>
  <Paragraphs>165</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Calibri</vt:lpstr>
      <vt:lpstr>Copperplate Gothic Bold</vt:lpstr>
      <vt:lpstr>Lucida Console</vt:lpstr>
      <vt:lpstr>Segoe UI</vt:lpstr>
      <vt:lpstr>Wingdings</vt:lpstr>
      <vt:lpstr>CPT Course Module</vt:lpstr>
      <vt:lpstr>Working with ECM and Managed Metadata</vt:lpstr>
      <vt:lpstr>Agenda</vt:lpstr>
      <vt:lpstr>Managed Metadata Service</vt:lpstr>
      <vt:lpstr>Understanding Terms and Term Sets</vt:lpstr>
      <vt:lpstr>Term Sets</vt:lpstr>
      <vt:lpstr>Working with Managed Metadata</vt:lpstr>
      <vt:lpstr>Working with Local and Enterprise  Managed Metadata</vt:lpstr>
      <vt:lpstr>Agenda</vt:lpstr>
      <vt:lpstr>Enterprise Content Types</vt:lpstr>
      <vt:lpstr>Enterprise Content Types</vt:lpstr>
      <vt:lpstr>Enterprise Content Type Publishing</vt:lpstr>
      <vt:lpstr>Agenda</vt:lpstr>
      <vt:lpstr>Managing Large Content Sets</vt:lpstr>
      <vt:lpstr>Agenda</vt:lpstr>
      <vt:lpstr>Metadata Navigation</vt:lpstr>
      <vt:lpstr>Metadata Content Assistance</vt:lpstr>
      <vt:lpstr>Metadata Navigation</vt:lpstr>
      <vt:lpstr>Agenda</vt:lpstr>
      <vt:lpstr>Records Management</vt:lpstr>
      <vt:lpstr>eDiscovery</vt:lpstr>
      <vt:lpstr>eDiscovery Center</vt:lpstr>
      <vt:lpstr>Case Site</vt:lpstr>
      <vt:lpstr>eDiscovery and Case Sites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ECM and Managed Metadata</dc:title>
  <dc:creator>Windows User</dc:creator>
  <cp:lastModifiedBy>Matthew McDermott</cp:lastModifiedBy>
  <cp:revision>71</cp:revision>
  <dcterms:created xsi:type="dcterms:W3CDTF">2012-07-07T16:51:02Z</dcterms:created>
  <dcterms:modified xsi:type="dcterms:W3CDTF">2015-09-27T19:26:34Z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