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94" r:id="rId6"/>
    <p:sldId id="295" r:id="rId7"/>
    <p:sldId id="297" r:id="rId8"/>
    <p:sldId id="298" r:id="rId9"/>
    <p:sldId id="312" r:id="rId10"/>
    <p:sldId id="299" r:id="rId11"/>
    <p:sldId id="320" r:id="rId12"/>
    <p:sldId id="318" r:id="rId13"/>
    <p:sldId id="321" r:id="rId14"/>
    <p:sldId id="301" r:id="rId15"/>
    <p:sldId id="302" r:id="rId16"/>
    <p:sldId id="313" r:id="rId17"/>
    <p:sldId id="303" r:id="rId18"/>
    <p:sldId id="304" r:id="rId19"/>
    <p:sldId id="305" r:id="rId20"/>
    <p:sldId id="314" r:id="rId21"/>
    <p:sldId id="306" r:id="rId22"/>
    <p:sldId id="319" r:id="rId23"/>
    <p:sldId id="307" r:id="rId24"/>
    <p:sldId id="315" r:id="rId25"/>
    <p:sldId id="308" r:id="rId26"/>
    <p:sldId id="309" r:id="rId27"/>
    <p:sldId id="316" r:id="rId28"/>
    <p:sldId id="310" r:id="rId29"/>
    <p:sldId id="311" r:id="rId30"/>
    <p:sldId id="317"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McDermott" initials="MM" lastIdx="4" clrIdx="0">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65" d="100"/>
          <a:sy n="65" d="100"/>
        </p:scale>
        <p:origin x="2778"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Previous versions of SharePoint included various search implementations between SharePoint search and FAST search. In SharePoint Online Microsoft merged their search implementations into a single, unified search architecture with a powerful and robust search API that is accessible both in server-side and client-side solutions. In this module students will learn about the search architecture as well as how to leverage it in custom solutions.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5969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uses Keyword Query Language for requesting search results. You can also use the predecessor, FAST Query Language if you need to</a:t>
            </a:r>
            <a:r>
              <a:rPr lang="en-US" baseline="0" dirty="0" smtClean="0"/>
              <a:t>.</a:t>
            </a:r>
            <a:endParaRPr lang="en-US" dirty="0" smtClean="0"/>
          </a:p>
          <a:p>
            <a:endParaRPr lang="en-US" dirty="0" smtClean="0"/>
          </a:p>
          <a:p>
            <a:r>
              <a:rPr lang="en-US" dirty="0" smtClean="0"/>
              <a:t>More info: http://msdn.microsoft.com/en-us/library/jj163973.aspx</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13</a:t>
            </a:fld>
            <a:endParaRPr lang="en-US"/>
          </a:p>
        </p:txBody>
      </p:sp>
    </p:spTree>
    <p:extLst>
      <p:ext uri="{BB962C8B-B14F-4D97-AF65-F5344CB8AC3E}">
        <p14:creationId xmlns:p14="http://schemas.microsoft.com/office/powerpoint/2010/main" val="135786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 Query Language is pretty easy to understand. At it’s core is just a word</a:t>
            </a:r>
            <a:r>
              <a:rPr lang="en-US" baseline="0" dirty="0" smtClean="0"/>
              <a:t> or phrase that you are looking for, but it can be so much more. You can request a value of a specific property, like author, or content type. You can also use special operators like NEAR and ONEAR to find words in relation to one another.</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14</a:t>
            </a:fld>
            <a:endParaRPr lang="en-US"/>
          </a:p>
        </p:txBody>
      </p:sp>
    </p:spTree>
    <p:extLst>
      <p:ext uri="{BB962C8B-B14F-4D97-AF65-F5344CB8AC3E}">
        <p14:creationId xmlns:p14="http://schemas.microsoft.com/office/powerpoint/2010/main" val="2183525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text Queries</a:t>
            </a:r>
          </a:p>
          <a:p>
            <a:r>
              <a:rPr lang="en-US" dirty="0" smtClean="0"/>
              <a:t>Managed Property Queries</a:t>
            </a:r>
          </a:p>
          <a:p>
            <a:r>
              <a:rPr lang="en-US" dirty="0" smtClean="0"/>
              <a:t>People Queries (Phonetic Name Search)</a:t>
            </a:r>
          </a:p>
          <a:p>
            <a:pPr marL="171450" indent="-171450">
              <a:buFont typeface="Arial" panose="020B0604020202020204" pitchFamily="34" charset="0"/>
              <a:buChar char="•"/>
            </a:pPr>
            <a:r>
              <a:rPr lang="en-US" dirty="0" err="1" smtClean="0"/>
              <a:t>MacDermot</a:t>
            </a:r>
            <a:endParaRPr lang="en-US" dirty="0" smtClean="0"/>
          </a:p>
          <a:p>
            <a:pPr marL="171450" indent="-171450">
              <a:buFont typeface="Arial" panose="020B0604020202020204" pitchFamily="34" charset="0"/>
              <a:buChar char="•"/>
            </a:pPr>
            <a:r>
              <a:rPr lang="en-US" dirty="0" smtClean="0"/>
              <a:t>Theodore</a:t>
            </a:r>
          </a:p>
          <a:p>
            <a:pPr marL="171450" indent="-171450">
              <a:buFont typeface="Arial" panose="020B0604020202020204" pitchFamily="34" charset="0"/>
              <a:buChar char="•"/>
            </a:pPr>
            <a:r>
              <a:rPr lang="en-US" dirty="0" smtClean="0"/>
              <a:t>Kenneth</a:t>
            </a:r>
            <a:endParaRPr lang="en-US" dirty="0"/>
          </a:p>
        </p:txBody>
      </p:sp>
    </p:spTree>
    <p:extLst>
      <p:ext uri="{BB962C8B-B14F-4D97-AF65-F5344CB8AC3E}">
        <p14:creationId xmlns:p14="http://schemas.microsoft.com/office/powerpoint/2010/main" val="3607974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996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Result Sources are “slices” or sub sections of the Index. They are based on rules. One you have crawled content and you decide you need to run a query against a specific kind of content you can create a result source to make</a:t>
            </a:r>
            <a:r>
              <a:rPr lang="en-US" baseline="0" dirty="0" smtClean="0"/>
              <a:t> that process easier.</a:t>
            </a:r>
            <a:endParaRPr lang="en-US" dirty="0"/>
          </a:p>
        </p:txBody>
      </p:sp>
    </p:spTree>
    <p:extLst>
      <p:ext uri="{BB962C8B-B14F-4D97-AF65-F5344CB8AC3E}">
        <p14:creationId xmlns:p14="http://schemas.microsoft.com/office/powerpoint/2010/main" val="425518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text Queries</a:t>
            </a:r>
          </a:p>
          <a:p>
            <a:r>
              <a:rPr lang="en-US" dirty="0" smtClean="0"/>
              <a:t>Managed Property Queries</a:t>
            </a:r>
          </a:p>
          <a:p>
            <a:r>
              <a:rPr lang="en-US" dirty="0" smtClean="0"/>
              <a:t>People Queries (Phonetic Name Search)</a:t>
            </a:r>
          </a:p>
          <a:p>
            <a:pPr marL="171450" indent="-171450">
              <a:buFont typeface="Arial" panose="020B0604020202020204" pitchFamily="34" charset="0"/>
              <a:buChar char="•"/>
            </a:pPr>
            <a:r>
              <a:rPr lang="en-US" dirty="0" err="1" smtClean="0"/>
              <a:t>MacDermot</a:t>
            </a:r>
            <a:endParaRPr lang="en-US" dirty="0" smtClean="0"/>
          </a:p>
          <a:p>
            <a:pPr marL="171450" indent="-171450">
              <a:buFont typeface="Arial" panose="020B0604020202020204" pitchFamily="34" charset="0"/>
              <a:buChar char="•"/>
            </a:pPr>
            <a:r>
              <a:rPr lang="en-US" dirty="0" smtClean="0"/>
              <a:t>Theodore</a:t>
            </a:r>
          </a:p>
          <a:p>
            <a:pPr marL="171450" indent="-171450">
              <a:buFont typeface="Arial" panose="020B0604020202020204" pitchFamily="34" charset="0"/>
              <a:buChar char="•"/>
            </a:pPr>
            <a:r>
              <a:rPr lang="en-US" dirty="0" smtClean="0"/>
              <a:t>Kenneth</a:t>
            </a:r>
            <a:endParaRPr lang="en-US" dirty="0"/>
          </a:p>
        </p:txBody>
      </p:sp>
    </p:spTree>
    <p:extLst>
      <p:ext uri="{BB962C8B-B14F-4D97-AF65-F5344CB8AC3E}">
        <p14:creationId xmlns:p14="http://schemas.microsoft.com/office/powerpoint/2010/main" val="312538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Types run when results are returned from</a:t>
            </a:r>
            <a:r>
              <a:rPr lang="en-US" baseline="0" dirty="0" smtClean="0"/>
              <a:t> a Query. The result Type rules run to determine what Display Template should be applied to the results.</a:t>
            </a:r>
            <a:endParaRPr lang="en-US" dirty="0"/>
          </a:p>
        </p:txBody>
      </p:sp>
    </p:spTree>
    <p:extLst>
      <p:ext uri="{BB962C8B-B14F-4D97-AF65-F5344CB8AC3E}">
        <p14:creationId xmlns:p14="http://schemas.microsoft.com/office/powerpoint/2010/main" val="352418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389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determine how a specific result should look. Out of the box you get a bunch of templates, and you can easily create more for your specific needs. They consist of a HTML file with specific markup that SharePoint understands. You don’t need SharePoint Designer for this either.</a:t>
            </a:r>
            <a:endParaRPr lang="en-US" dirty="0"/>
          </a:p>
        </p:txBody>
      </p:sp>
    </p:spTree>
    <p:extLst>
      <p:ext uri="{BB962C8B-B14F-4D97-AF65-F5344CB8AC3E}">
        <p14:creationId xmlns:p14="http://schemas.microsoft.com/office/powerpoint/2010/main" val="3598653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Display Template for the new Managed Properties</a:t>
            </a:r>
          </a:p>
          <a:p>
            <a:r>
              <a:rPr lang="en-US" dirty="0" smtClean="0"/>
              <a:t>Create a Result Type</a:t>
            </a:r>
          </a:p>
          <a:p>
            <a:r>
              <a:rPr lang="en-US" dirty="0" smtClean="0"/>
              <a:t>Discuss Refiners too.</a:t>
            </a:r>
            <a:endParaRPr lang="en-US" dirty="0"/>
          </a:p>
        </p:txBody>
      </p:sp>
    </p:spTree>
    <p:extLst>
      <p:ext uri="{BB962C8B-B14F-4D97-AF65-F5344CB8AC3E}">
        <p14:creationId xmlns:p14="http://schemas.microsoft.com/office/powerpoint/2010/main" val="284848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083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967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allow you to promote content (we used to call these Best Bets), but they do so much more thanks to the powerful rules we can run on the query submitted by</a:t>
            </a:r>
            <a:r>
              <a:rPr lang="en-US" baseline="0" dirty="0" smtClean="0"/>
              <a:t> the user. For example, you can detect who the user is or what department  they are in and use that in your rule to promote content.</a:t>
            </a:r>
            <a:endParaRPr lang="en-US" dirty="0"/>
          </a:p>
        </p:txBody>
      </p:sp>
    </p:spTree>
    <p:extLst>
      <p:ext uri="{BB962C8B-B14F-4D97-AF65-F5344CB8AC3E}">
        <p14:creationId xmlns:p14="http://schemas.microsoft.com/office/powerpoint/2010/main" val="53134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for:</a:t>
            </a:r>
          </a:p>
          <a:p>
            <a:pPr marL="171450" indent="-171450">
              <a:buFont typeface="Arial" panose="020B0604020202020204" pitchFamily="34" charset="0"/>
              <a:buChar char="•"/>
            </a:pPr>
            <a:r>
              <a:rPr lang="en-US" dirty="0" smtClean="0"/>
              <a:t>Banner</a:t>
            </a:r>
          </a:p>
          <a:p>
            <a:pPr marL="171450" indent="-171450">
              <a:buFont typeface="Arial" panose="020B0604020202020204" pitchFamily="34" charset="0"/>
              <a:buChar char="•"/>
            </a:pPr>
            <a:r>
              <a:rPr lang="en-US" dirty="0" smtClean="0"/>
              <a:t>Experts</a:t>
            </a:r>
          </a:p>
          <a:p>
            <a:pPr marL="171450" indent="-171450">
              <a:buFont typeface="Arial" panose="020B0604020202020204" pitchFamily="34" charset="0"/>
              <a:buChar char="•"/>
            </a:pPr>
            <a:r>
              <a:rPr lang="en-US" dirty="0" smtClean="0"/>
              <a:t>My</a:t>
            </a:r>
            <a:r>
              <a:rPr lang="en-US" baseline="0" dirty="0" smtClean="0"/>
              <a:t> Documents</a:t>
            </a:r>
            <a:endParaRPr lang="en-US" dirty="0"/>
          </a:p>
        </p:txBody>
      </p:sp>
    </p:spTree>
    <p:extLst>
      <p:ext uri="{BB962C8B-B14F-4D97-AF65-F5344CB8AC3E}">
        <p14:creationId xmlns:p14="http://schemas.microsoft.com/office/powerpoint/2010/main" val="2032107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808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can be configure</a:t>
            </a:r>
            <a:r>
              <a:rPr lang="en-US" baseline="0" dirty="0" smtClean="0"/>
              <a:t>d at the Tenant level for all major areas of Search Configuration. A subset of configuration items are available now in the Site Collection and the Site.</a:t>
            </a:r>
            <a:endParaRPr lang="en-US" dirty="0"/>
          </a:p>
        </p:txBody>
      </p:sp>
    </p:spTree>
    <p:extLst>
      <p:ext uri="{BB962C8B-B14F-4D97-AF65-F5344CB8AC3E}">
        <p14:creationId xmlns:p14="http://schemas.microsoft.com/office/powerpoint/2010/main" val="401754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Administration</a:t>
            </a:r>
          </a:p>
          <a:p>
            <a:r>
              <a:rPr lang="en-US" dirty="0" smtClean="0"/>
              <a:t>Contrast with Site Administration</a:t>
            </a:r>
            <a:endParaRPr lang="en-US" dirty="0"/>
          </a:p>
        </p:txBody>
      </p:sp>
    </p:spTree>
    <p:extLst>
      <p:ext uri="{BB962C8B-B14F-4D97-AF65-F5344CB8AC3E}">
        <p14:creationId xmlns:p14="http://schemas.microsoft.com/office/powerpoint/2010/main" val="280618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026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When an end user executes a query the query is processed and Query Rules are applied. The results are evaluated against Result Type Rules and matched to Display Templates.</a:t>
            </a:r>
            <a:r>
              <a:rPr lang="en-US" baseline="0" dirty="0" smtClean="0"/>
              <a:t> The final combination of Results are presented in the Search Results.</a:t>
            </a:r>
            <a:endParaRPr lang="en-US" dirty="0"/>
          </a:p>
        </p:txBody>
      </p:sp>
    </p:spTree>
    <p:extLst>
      <p:ext uri="{BB962C8B-B14F-4D97-AF65-F5344CB8AC3E}">
        <p14:creationId xmlns:p14="http://schemas.microsoft.com/office/powerpoint/2010/main" val="286977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Properties used to be only available at the Farm level.</a:t>
            </a:r>
            <a:r>
              <a:rPr lang="en-US" baseline="0" dirty="0" smtClean="0"/>
              <a:t> Now in SharePoint Online site and site collection administrators can manage some settings for search. They can create and assign Managed Properties for creating search solutions for their sites.</a:t>
            </a:r>
            <a:endParaRPr lang="en-US" dirty="0"/>
          </a:p>
        </p:txBody>
      </p:sp>
    </p:spTree>
    <p:extLst>
      <p:ext uri="{BB962C8B-B14F-4D97-AF65-F5344CB8AC3E}">
        <p14:creationId xmlns:p14="http://schemas.microsoft.com/office/powerpoint/2010/main" val="141956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and Map Managed Properties </a:t>
            </a:r>
          </a:p>
          <a:p>
            <a:r>
              <a:rPr lang="en-US" dirty="0" smtClean="0"/>
              <a:t>Discuss Managed Property Attributes</a:t>
            </a:r>
          </a:p>
        </p:txBody>
      </p:sp>
    </p:spTree>
    <p:extLst>
      <p:ext uri="{BB962C8B-B14F-4D97-AF65-F5344CB8AC3E}">
        <p14:creationId xmlns:p14="http://schemas.microsoft.com/office/powerpoint/2010/main" val="254149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7387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FD7B72D-EB3C-490A-86ED-07B6473BD631}" type="datetimeFigureOut">
              <a:rPr lang="en-US" smtClean="0">
                <a:solidFill>
                  <a:prstClr val="black"/>
                </a:solidFill>
              </a:rPr>
              <a:pPr/>
              <a:t>9/30/2015</a:t>
            </a:fld>
            <a:endParaRPr lang="en-US">
              <a:solidFill>
                <a:prstClr val="black"/>
              </a:solidFill>
            </a:endParaRPr>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1" y="6356354"/>
            <a:ext cx="2133600" cy="365125"/>
          </a:xfrm>
          <a:prstGeom prst="rect">
            <a:avLst/>
          </a:prstGeom>
        </p:spPr>
        <p:txBody>
          <a:bodyPr/>
          <a:lstStyle/>
          <a:p>
            <a:fld id="{E28D155D-5F5B-4FC5-9BD5-A402936A87C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9567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8"/>
            <a:ext cx="8740142"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9457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SharePoint Online Search Service​</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22682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lstStyle/>
          <a:p>
            <a:r>
              <a:rPr lang="en-US" dirty="0" smtClean="0"/>
              <a:t>Not only for Administrators anymore</a:t>
            </a:r>
          </a:p>
          <a:p>
            <a:pPr lvl="1"/>
            <a:r>
              <a:rPr lang="en-US" dirty="0" smtClean="0"/>
              <a:t>Tenant</a:t>
            </a:r>
          </a:p>
          <a:p>
            <a:pPr lvl="1"/>
            <a:r>
              <a:rPr lang="en-US" dirty="0" smtClean="0"/>
              <a:t>Site Collection</a:t>
            </a:r>
          </a:p>
          <a:p>
            <a:pPr lvl="1"/>
            <a:r>
              <a:rPr lang="en-US" dirty="0" smtClean="0"/>
              <a:t>Site</a:t>
            </a:r>
          </a:p>
          <a:p>
            <a:r>
              <a:rPr lang="en-US" dirty="0" smtClean="0"/>
              <a:t>Managed Property Controls</a:t>
            </a:r>
          </a:p>
          <a:p>
            <a:pPr lvl="1"/>
            <a:r>
              <a:rPr lang="en-US" dirty="0" smtClean="0"/>
              <a:t>Type &amp; </a:t>
            </a:r>
            <a:r>
              <a:rPr lang="en-US" dirty="0" err="1" smtClean="0"/>
              <a:t>Multivalue</a:t>
            </a:r>
            <a:endParaRPr lang="en-US" dirty="0" smtClean="0"/>
          </a:p>
          <a:p>
            <a:pPr lvl="1"/>
            <a:r>
              <a:rPr lang="en-US" dirty="0" smtClean="0"/>
              <a:t>Query, Search, Retrieve, Refine, Sort, Safe</a:t>
            </a:r>
          </a:p>
          <a:p>
            <a:endParaRPr lang="en-US" dirty="0"/>
          </a:p>
        </p:txBody>
      </p:sp>
    </p:spTree>
    <p:extLst>
      <p:ext uri="{BB962C8B-B14F-4D97-AF65-F5344CB8AC3E}">
        <p14:creationId xmlns:p14="http://schemas.microsoft.com/office/powerpoint/2010/main" val="1081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Tree>
    <p:extLst>
      <p:ext uri="{BB962C8B-B14F-4D97-AF65-F5344CB8AC3E}">
        <p14:creationId xmlns:p14="http://schemas.microsoft.com/office/powerpoint/2010/main" val="257304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a:t>
            </a:r>
            <a:r>
              <a:rPr lang="en-US" dirty="0" smtClean="0"/>
              <a:t>Administration</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Ø"/>
            </a:pPr>
            <a:r>
              <a:rPr lang="en-US" dirty="0"/>
              <a:t>Query Execution </a:t>
            </a:r>
            <a:r>
              <a:rPr lang="en-US" dirty="0" smtClean="0"/>
              <a:t>using KQL</a:t>
            </a:r>
          </a:p>
          <a:p>
            <a:r>
              <a:rPr lang="en-US" dirty="0" smtClean="0"/>
              <a:t>Understanding Result Sources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2918737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Options</a:t>
            </a:r>
            <a:endParaRPr lang="en-US" dirty="0"/>
          </a:p>
        </p:txBody>
      </p:sp>
      <p:sp>
        <p:nvSpPr>
          <p:cNvPr id="3" name="Content Placeholder 2"/>
          <p:cNvSpPr>
            <a:spLocks noGrp="1"/>
          </p:cNvSpPr>
          <p:nvPr>
            <p:ph idx="1"/>
          </p:nvPr>
        </p:nvSpPr>
        <p:spPr/>
        <p:txBody>
          <a:bodyPr/>
          <a:lstStyle/>
          <a:p>
            <a:r>
              <a:rPr lang="en-US" dirty="0" smtClean="0"/>
              <a:t>Keyword Query Language (KQL)</a:t>
            </a:r>
          </a:p>
          <a:p>
            <a:pPr lvl="1"/>
            <a:r>
              <a:rPr lang="en-US" dirty="0" smtClean="0"/>
              <a:t>Default query language</a:t>
            </a:r>
          </a:p>
          <a:p>
            <a:r>
              <a:rPr lang="en-US" dirty="0" smtClean="0"/>
              <a:t>FAST Query Language (FQL)</a:t>
            </a:r>
          </a:p>
          <a:p>
            <a:pPr lvl="1"/>
            <a:r>
              <a:rPr lang="en-US" dirty="0" smtClean="0"/>
              <a:t>Available, though disabled by default</a:t>
            </a:r>
          </a:p>
          <a:p>
            <a:pPr lvl="1"/>
            <a:endParaRPr lang="en-US" dirty="0" smtClean="0"/>
          </a:p>
          <a:p>
            <a:endParaRPr lang="en-US" dirty="0"/>
          </a:p>
        </p:txBody>
      </p:sp>
    </p:spTree>
    <p:extLst>
      <p:ext uri="{BB962C8B-B14F-4D97-AF65-F5344CB8AC3E}">
        <p14:creationId xmlns:p14="http://schemas.microsoft.com/office/powerpoint/2010/main" val="32241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KQL</a:t>
            </a:r>
            <a:endParaRPr lang="en-US" dirty="0"/>
          </a:p>
        </p:txBody>
      </p:sp>
      <p:sp>
        <p:nvSpPr>
          <p:cNvPr id="3" name="Content Placeholder 2"/>
          <p:cNvSpPr>
            <a:spLocks noGrp="1"/>
          </p:cNvSpPr>
          <p:nvPr>
            <p:ph idx="1"/>
          </p:nvPr>
        </p:nvSpPr>
        <p:spPr/>
        <p:txBody>
          <a:bodyPr/>
          <a:lstStyle/>
          <a:p>
            <a:r>
              <a:rPr lang="en-US" dirty="0" smtClean="0"/>
              <a:t>Free text</a:t>
            </a:r>
          </a:p>
          <a:p>
            <a:pPr lvl="1"/>
            <a:r>
              <a:rPr lang="en-US" dirty="0" smtClean="0"/>
              <a:t>SharePoint</a:t>
            </a:r>
          </a:p>
          <a:p>
            <a:r>
              <a:rPr lang="en-US" dirty="0" smtClean="0"/>
              <a:t>Wildcard</a:t>
            </a:r>
          </a:p>
          <a:p>
            <a:pPr lvl="1"/>
            <a:r>
              <a:rPr lang="en-US" dirty="0" smtClean="0"/>
              <a:t>Share*</a:t>
            </a:r>
          </a:p>
          <a:p>
            <a:r>
              <a:rPr lang="en-US" dirty="0" smtClean="0"/>
              <a:t>Property</a:t>
            </a:r>
          </a:p>
          <a:p>
            <a:pPr lvl="1"/>
            <a:r>
              <a:rPr lang="en-US" dirty="0" err="1" smtClean="0"/>
              <a:t>Author:McD</a:t>
            </a:r>
            <a:r>
              <a:rPr lang="en-US" dirty="0" smtClean="0"/>
              <a:t>*, </a:t>
            </a:r>
            <a:r>
              <a:rPr lang="en-US" dirty="0" err="1" smtClean="0"/>
              <a:t>ContentType:Image</a:t>
            </a:r>
            <a:endParaRPr lang="en-US" dirty="0" smtClean="0"/>
          </a:p>
          <a:p>
            <a:r>
              <a:rPr lang="en-US" dirty="0" smtClean="0"/>
              <a:t>NEAR, ONEAR</a:t>
            </a:r>
          </a:p>
          <a:p>
            <a:pPr lvl="1"/>
            <a:r>
              <a:rPr lang="en-US" dirty="0" smtClean="0"/>
              <a:t>SharePoint NEAR Social</a:t>
            </a:r>
          </a:p>
          <a:p>
            <a:pPr lvl="1"/>
            <a:endParaRPr lang="en-US" dirty="0" smtClean="0"/>
          </a:p>
          <a:p>
            <a:pPr lvl="1"/>
            <a:endParaRPr lang="en-US" dirty="0"/>
          </a:p>
        </p:txBody>
      </p:sp>
    </p:spTree>
    <p:extLst>
      <p:ext uri="{BB962C8B-B14F-4D97-AF65-F5344CB8AC3E}">
        <p14:creationId xmlns:p14="http://schemas.microsoft.com/office/powerpoint/2010/main" val="39562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Tree>
    <p:extLst>
      <p:ext uri="{BB962C8B-B14F-4D97-AF65-F5344CB8AC3E}">
        <p14:creationId xmlns:p14="http://schemas.microsoft.com/office/powerpoint/2010/main" val="3333429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a:t>
            </a:r>
            <a:r>
              <a:rPr lang="en-US" dirty="0" smtClean="0"/>
              <a:t>Administration</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Ø"/>
            </a:pPr>
            <a:r>
              <a:rPr lang="en-US" dirty="0" smtClean="0"/>
              <a:t>Understanding Result Sources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212877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Result Sources</a:t>
            </a:r>
            <a:endParaRPr lang="en-US" dirty="0"/>
          </a:p>
        </p:txBody>
      </p:sp>
      <p:sp>
        <p:nvSpPr>
          <p:cNvPr id="4" name="Text Placeholder 3"/>
          <p:cNvSpPr>
            <a:spLocks noGrp="1"/>
          </p:cNvSpPr>
          <p:nvPr>
            <p:ph idx="1"/>
          </p:nvPr>
        </p:nvSpPr>
        <p:spPr/>
        <p:txBody>
          <a:bodyPr>
            <a:normAutofit/>
          </a:bodyPr>
          <a:lstStyle/>
          <a:p>
            <a:r>
              <a:rPr lang="en-US" dirty="0" smtClean="0"/>
              <a:t>Think “Scopes” </a:t>
            </a:r>
          </a:p>
          <a:p>
            <a:pPr marL="0" indent="0">
              <a:buNone/>
            </a:pPr>
            <a:r>
              <a:rPr lang="en-US" dirty="0" smtClean="0"/>
              <a:t>…then forget everything you know about scopes</a:t>
            </a:r>
          </a:p>
          <a:p>
            <a:endParaRPr lang="en-US" dirty="0" smtClean="0"/>
          </a:p>
          <a:p>
            <a:r>
              <a:rPr lang="en-US" dirty="0" smtClean="0"/>
              <a:t>Consider them…</a:t>
            </a:r>
          </a:p>
          <a:p>
            <a:pPr lvl="1"/>
            <a:r>
              <a:rPr lang="en-US" dirty="0" smtClean="0"/>
              <a:t>…a way to help the user find content</a:t>
            </a:r>
          </a:p>
          <a:p>
            <a:pPr lvl="1"/>
            <a:r>
              <a:rPr lang="en-US" dirty="0" smtClean="0"/>
              <a:t>…a way to improve the users query</a:t>
            </a:r>
          </a:p>
          <a:p>
            <a:pPr lvl="1"/>
            <a:r>
              <a:rPr lang="en-US" dirty="0" smtClean="0"/>
              <a:t>…a way to discover popular content</a:t>
            </a:r>
          </a:p>
          <a:p>
            <a:pPr lvl="1"/>
            <a:r>
              <a:rPr lang="en-US" dirty="0" smtClean="0"/>
              <a:t>…or just call them new and improved scopes!</a:t>
            </a:r>
            <a:endParaRPr lang="en-US" dirty="0"/>
          </a:p>
        </p:txBody>
      </p:sp>
    </p:spTree>
    <p:extLst>
      <p:ext uri="{BB962C8B-B14F-4D97-AF65-F5344CB8AC3E}">
        <p14:creationId xmlns:p14="http://schemas.microsoft.com/office/powerpoint/2010/main" val="1519027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left)">
                                      <p:cBhvr>
                                        <p:cTn id="26" dur="500"/>
                                        <p:tgtEl>
                                          <p:spTgt spid="4">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wipe(left)">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Result Source</a:t>
            </a:r>
            <a:endParaRPr lang="en-US" dirty="0"/>
          </a:p>
        </p:txBody>
      </p:sp>
    </p:spTree>
    <p:extLst>
      <p:ext uri="{BB962C8B-B14F-4D97-AF65-F5344CB8AC3E}">
        <p14:creationId xmlns:p14="http://schemas.microsoft.com/office/powerpoint/2010/main" val="1584455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Types</a:t>
            </a:r>
            <a:endParaRPr lang="en-US" dirty="0"/>
          </a:p>
        </p:txBody>
      </p:sp>
      <p:sp>
        <p:nvSpPr>
          <p:cNvPr id="3" name="Content Placeholder 2"/>
          <p:cNvSpPr>
            <a:spLocks noGrp="1"/>
          </p:cNvSpPr>
          <p:nvPr>
            <p:ph idx="1"/>
          </p:nvPr>
        </p:nvSpPr>
        <p:spPr/>
        <p:txBody>
          <a:bodyPr/>
          <a:lstStyle/>
          <a:p>
            <a:r>
              <a:rPr lang="en-US" dirty="0" smtClean="0"/>
              <a:t>Result Types are Applied with Rules</a:t>
            </a:r>
          </a:p>
          <a:p>
            <a:r>
              <a:rPr lang="en-US" dirty="0" smtClean="0"/>
              <a:t>Result Types Act on Search Results</a:t>
            </a:r>
          </a:p>
          <a:p>
            <a:r>
              <a:rPr lang="en-US" dirty="0" smtClean="0"/>
              <a:t>Result Types are tied to a Display Template</a:t>
            </a:r>
          </a:p>
          <a:p>
            <a:endParaRPr lang="en-US" dirty="0"/>
          </a:p>
        </p:txBody>
      </p:sp>
    </p:spTree>
    <p:extLst>
      <p:ext uri="{BB962C8B-B14F-4D97-AF65-F5344CB8AC3E}">
        <p14:creationId xmlns:p14="http://schemas.microsoft.com/office/powerpoint/2010/main" val="1616699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Search Administration</a:t>
            </a:r>
          </a:p>
          <a:p>
            <a:r>
              <a:rPr lang="en-US" dirty="0" smtClean="0"/>
              <a:t>Managed Properties</a:t>
            </a:r>
          </a:p>
          <a:p>
            <a:r>
              <a:rPr lang="en-US" dirty="0"/>
              <a:t>Query Execution </a:t>
            </a:r>
            <a:r>
              <a:rPr lang="en-US" dirty="0" smtClean="0"/>
              <a:t>using KQL</a:t>
            </a:r>
          </a:p>
          <a:p>
            <a:r>
              <a:rPr lang="en-US" dirty="0" smtClean="0"/>
              <a:t>Understanding Result Sources</a:t>
            </a:r>
          </a:p>
          <a:p>
            <a:r>
              <a:rPr lang="en-US" dirty="0" smtClean="0"/>
              <a:t>Creating Display Templates and Result Types</a:t>
            </a:r>
          </a:p>
          <a:p>
            <a:r>
              <a:rPr lang="en-US" dirty="0" smtClean="0"/>
              <a:t>Creating Custom Query Rules</a:t>
            </a:r>
          </a:p>
        </p:txBody>
      </p:sp>
    </p:spTree>
    <p:extLst>
      <p:ext uri="{BB962C8B-B14F-4D97-AF65-F5344CB8AC3E}">
        <p14:creationId xmlns:p14="http://schemas.microsoft.com/office/powerpoint/2010/main" val="4198902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a:t>
            </a:r>
            <a:r>
              <a:rPr lang="en-US" dirty="0" smtClean="0"/>
              <a:t>Administration</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Result Sources</a:t>
            </a:r>
          </a:p>
          <a:p>
            <a:pPr>
              <a:buFont typeface="Wingdings" panose="05000000000000000000" pitchFamily="2" charset="2"/>
              <a:buChar char="Ø"/>
            </a:pPr>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4104016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Content Placeholder 2"/>
          <p:cNvSpPr>
            <a:spLocks noGrp="1"/>
          </p:cNvSpPr>
          <p:nvPr>
            <p:ph idx="1"/>
          </p:nvPr>
        </p:nvSpPr>
        <p:spPr/>
        <p:txBody>
          <a:bodyPr/>
          <a:lstStyle/>
          <a:p>
            <a:r>
              <a:rPr lang="en-US" dirty="0" smtClean="0"/>
              <a:t>HTML Template for</a:t>
            </a:r>
          </a:p>
          <a:p>
            <a:pPr lvl="1"/>
            <a:r>
              <a:rPr lang="en-US" dirty="0" smtClean="0"/>
              <a:t>Search Result</a:t>
            </a:r>
          </a:p>
          <a:p>
            <a:pPr lvl="1"/>
            <a:r>
              <a:rPr lang="en-US" dirty="0" smtClean="0"/>
              <a:t>Refiner</a:t>
            </a:r>
          </a:p>
          <a:p>
            <a:pPr lvl="1"/>
            <a:r>
              <a:rPr lang="en-US" dirty="0" smtClean="0"/>
              <a:t>Content By Search</a:t>
            </a:r>
          </a:p>
          <a:p>
            <a:pPr lvl="1"/>
            <a:r>
              <a:rPr lang="en-US" dirty="0" smtClean="0"/>
              <a:t>Controls</a:t>
            </a:r>
          </a:p>
          <a:p>
            <a:pPr lvl="1"/>
            <a:r>
              <a:rPr lang="en-US" dirty="0" smtClean="0"/>
              <a:t>Containers</a:t>
            </a:r>
          </a:p>
          <a:p>
            <a:pPr lvl="1"/>
            <a:r>
              <a:rPr lang="en-US" dirty="0" smtClean="0"/>
              <a:t>Etc…</a:t>
            </a:r>
          </a:p>
          <a:p>
            <a:r>
              <a:rPr lang="en-US" dirty="0" smtClean="0"/>
              <a:t>Upload HTML and SharePoint Converts it to *.JS</a:t>
            </a:r>
          </a:p>
          <a:p>
            <a:r>
              <a:rPr lang="en-US" dirty="0" smtClean="0"/>
              <a:t>Use any editor</a:t>
            </a:r>
          </a:p>
          <a:p>
            <a:pPr lvl="1"/>
            <a:r>
              <a:rPr lang="en-US" dirty="0" err="1" smtClean="0"/>
              <a:t>NotePad</a:t>
            </a:r>
            <a:r>
              <a:rPr lang="en-US" dirty="0" smtClean="0"/>
              <a:t>++, Dreamweaver…</a:t>
            </a:r>
          </a:p>
          <a:p>
            <a:pPr lvl="1"/>
            <a:r>
              <a:rPr lang="en-US" dirty="0" smtClean="0"/>
              <a:t>even SharePoint Designer!</a:t>
            </a:r>
            <a:endParaRPr lang="en-US" dirty="0"/>
          </a:p>
        </p:txBody>
      </p:sp>
    </p:spTree>
    <p:extLst>
      <p:ext uri="{BB962C8B-B14F-4D97-AF65-F5344CB8AC3E}">
        <p14:creationId xmlns:p14="http://schemas.microsoft.com/office/powerpoint/2010/main" val="2031440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and Result Types</a:t>
            </a:r>
            <a:endParaRPr lang="en-US" dirty="0"/>
          </a:p>
        </p:txBody>
      </p:sp>
    </p:spTree>
    <p:extLst>
      <p:ext uri="{BB962C8B-B14F-4D97-AF65-F5344CB8AC3E}">
        <p14:creationId xmlns:p14="http://schemas.microsoft.com/office/powerpoint/2010/main" val="2828911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a:t>
            </a:r>
            <a:r>
              <a:rPr lang="en-US" dirty="0" smtClean="0"/>
              <a:t>Administration</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Result Sources</a:t>
            </a:r>
          </a:p>
          <a:p>
            <a:pPr>
              <a:buFont typeface="Wingdings" panose="05000000000000000000" pitchFamily="2" charset="2"/>
              <a:buChar char="ü"/>
            </a:pPr>
            <a:r>
              <a:rPr lang="en-US" dirty="0" smtClean="0"/>
              <a:t>Creating Display Templates and Result Types</a:t>
            </a:r>
          </a:p>
          <a:p>
            <a:pPr>
              <a:buFont typeface="Wingdings" panose="05000000000000000000" pitchFamily="2" charset="2"/>
              <a:buChar char="Ø"/>
            </a:pPr>
            <a:r>
              <a:rPr lang="en-US" dirty="0" smtClean="0"/>
              <a:t>Creating Custom Query Rules</a:t>
            </a:r>
          </a:p>
          <a:p>
            <a:endParaRPr lang="en-US" dirty="0"/>
          </a:p>
        </p:txBody>
      </p:sp>
    </p:spTree>
    <p:extLst>
      <p:ext uri="{BB962C8B-B14F-4D97-AF65-F5344CB8AC3E}">
        <p14:creationId xmlns:p14="http://schemas.microsoft.com/office/powerpoint/2010/main" val="3271408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Rules</a:t>
            </a:r>
            <a:endParaRPr lang="en-US" dirty="0"/>
          </a:p>
        </p:txBody>
      </p:sp>
      <p:sp>
        <p:nvSpPr>
          <p:cNvPr id="3" name="Content Placeholder 2"/>
          <p:cNvSpPr>
            <a:spLocks noGrp="1"/>
          </p:cNvSpPr>
          <p:nvPr>
            <p:ph idx="1"/>
          </p:nvPr>
        </p:nvSpPr>
        <p:spPr/>
        <p:txBody>
          <a:bodyPr/>
          <a:lstStyle/>
          <a:p>
            <a:r>
              <a:rPr lang="en-US" dirty="0" smtClean="0"/>
              <a:t>Intercept and change a users query</a:t>
            </a:r>
          </a:p>
          <a:p>
            <a:r>
              <a:rPr lang="en-US" dirty="0" smtClean="0"/>
              <a:t>Promote Special Content</a:t>
            </a:r>
          </a:p>
          <a:p>
            <a:pPr lvl="1"/>
            <a:r>
              <a:rPr lang="en-US" dirty="0" smtClean="0"/>
              <a:t>Best Bets</a:t>
            </a:r>
          </a:p>
          <a:p>
            <a:pPr lvl="1"/>
            <a:r>
              <a:rPr lang="en-US" dirty="0" smtClean="0"/>
              <a:t>Detect the User</a:t>
            </a:r>
          </a:p>
          <a:p>
            <a:pPr lvl="1"/>
            <a:r>
              <a:rPr lang="en-US" dirty="0" smtClean="0"/>
              <a:t>Act on user “intent”</a:t>
            </a:r>
          </a:p>
          <a:p>
            <a:pPr lvl="1"/>
            <a:r>
              <a:rPr lang="en-US" dirty="0" smtClean="0"/>
              <a:t>Perform another query</a:t>
            </a:r>
          </a:p>
          <a:p>
            <a:pPr lvl="1"/>
            <a:r>
              <a:rPr lang="en-US" dirty="0" smtClean="0"/>
              <a:t>Create banner ads</a:t>
            </a:r>
          </a:p>
          <a:p>
            <a:r>
              <a:rPr lang="en-US" dirty="0" smtClean="0"/>
              <a:t>Change the rank of results</a:t>
            </a:r>
          </a:p>
          <a:p>
            <a:r>
              <a:rPr lang="en-US" dirty="0" smtClean="0"/>
              <a:t>So much more…</a:t>
            </a:r>
            <a:endParaRPr lang="en-US" dirty="0"/>
          </a:p>
        </p:txBody>
      </p:sp>
    </p:spTree>
    <p:extLst>
      <p:ext uri="{BB962C8B-B14F-4D97-AF65-F5344CB8AC3E}">
        <p14:creationId xmlns:p14="http://schemas.microsoft.com/office/powerpoint/2010/main" val="1042983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Rules</a:t>
            </a:r>
            <a:endParaRPr lang="en-US" dirty="0"/>
          </a:p>
        </p:txBody>
      </p:sp>
    </p:spTree>
    <p:extLst>
      <p:ext uri="{BB962C8B-B14F-4D97-AF65-F5344CB8AC3E}">
        <p14:creationId xmlns:p14="http://schemas.microsoft.com/office/powerpoint/2010/main" val="3081195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a:t>
            </a:r>
            <a:r>
              <a:rPr lang="en-US" dirty="0" smtClean="0"/>
              <a:t>Administration</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a:t>
            </a:r>
            <a:r>
              <a:rPr lang="en-US" smtClean="0"/>
              <a:t>Result Sources</a:t>
            </a:r>
            <a:endParaRPr lang="en-US" dirty="0" smtClean="0"/>
          </a:p>
          <a:p>
            <a:pPr>
              <a:buFont typeface="Wingdings" panose="05000000000000000000" pitchFamily="2" charset="2"/>
              <a:buChar char="ü"/>
            </a:pPr>
            <a:r>
              <a:rPr lang="en-US" dirty="0" smtClean="0"/>
              <a:t>Creating Display Templates and Result Types</a:t>
            </a:r>
          </a:p>
          <a:p>
            <a:pPr>
              <a:buFont typeface="Wingdings" panose="05000000000000000000" pitchFamily="2" charset="2"/>
              <a:buChar char="ü"/>
            </a:pPr>
            <a:r>
              <a:rPr lang="en-US" dirty="0" smtClean="0"/>
              <a:t>Creating Custom Query Rules</a:t>
            </a:r>
          </a:p>
          <a:p>
            <a:endParaRPr lang="en-US" dirty="0"/>
          </a:p>
        </p:txBody>
      </p:sp>
    </p:spTree>
    <p:extLst>
      <p:ext uri="{BB962C8B-B14F-4D97-AF65-F5344CB8AC3E}">
        <p14:creationId xmlns:p14="http://schemas.microsoft.com/office/powerpoint/2010/main" val="342421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SharePoint Search Service</a:t>
            </a:r>
            <a:endParaRPr lang="en-US" dirty="0"/>
          </a:p>
        </p:txBody>
      </p:sp>
      <p:sp>
        <p:nvSpPr>
          <p:cNvPr id="3" name="Content Placeholder 2"/>
          <p:cNvSpPr>
            <a:spLocks noGrp="1"/>
          </p:cNvSpPr>
          <p:nvPr>
            <p:ph idx="1"/>
          </p:nvPr>
        </p:nvSpPr>
        <p:spPr/>
        <p:txBody>
          <a:bodyPr/>
          <a:lstStyle/>
          <a:p>
            <a:r>
              <a:rPr lang="en-US" dirty="0" smtClean="0"/>
              <a:t>Tenant Administration (SSA)</a:t>
            </a:r>
          </a:p>
          <a:p>
            <a:pPr lvl="1"/>
            <a:r>
              <a:rPr lang="en-US" dirty="0" smtClean="0"/>
              <a:t>Result Sources</a:t>
            </a:r>
          </a:p>
          <a:p>
            <a:pPr lvl="1"/>
            <a:r>
              <a:rPr lang="en-US" dirty="0" smtClean="0"/>
              <a:t>Query Rules</a:t>
            </a:r>
          </a:p>
          <a:p>
            <a:pPr lvl="1"/>
            <a:r>
              <a:rPr lang="en-US" dirty="0" smtClean="0"/>
              <a:t>Managed Properties</a:t>
            </a:r>
          </a:p>
          <a:p>
            <a:r>
              <a:rPr lang="en-US" dirty="0" smtClean="0"/>
              <a:t>Site Collection and Site</a:t>
            </a:r>
          </a:p>
          <a:p>
            <a:pPr lvl="1"/>
            <a:r>
              <a:rPr lang="en-US" dirty="0" smtClean="0"/>
              <a:t>Result Sources</a:t>
            </a:r>
          </a:p>
          <a:p>
            <a:pPr lvl="1"/>
            <a:r>
              <a:rPr lang="en-US" dirty="0" smtClean="0"/>
              <a:t>Result Types</a:t>
            </a:r>
          </a:p>
          <a:p>
            <a:pPr lvl="1"/>
            <a:r>
              <a:rPr lang="en-US" dirty="0" smtClean="0"/>
              <a:t>Query Rules</a:t>
            </a:r>
          </a:p>
          <a:p>
            <a:pPr lvl="1"/>
            <a:r>
              <a:rPr lang="en-US" dirty="0" smtClean="0"/>
              <a:t>Reassign Managed Properties</a:t>
            </a:r>
            <a:endParaRPr lang="en-US" dirty="0"/>
          </a:p>
        </p:txBody>
      </p:sp>
    </p:spTree>
    <p:extLst>
      <p:ext uri="{BB962C8B-B14F-4D97-AF65-F5344CB8AC3E}">
        <p14:creationId xmlns:p14="http://schemas.microsoft.com/office/powerpoint/2010/main" val="848493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Administration</a:t>
            </a:r>
            <a:endParaRPr lang="en-US" dirty="0"/>
          </a:p>
        </p:txBody>
      </p:sp>
    </p:spTree>
    <p:extLst>
      <p:ext uri="{BB962C8B-B14F-4D97-AF65-F5344CB8AC3E}">
        <p14:creationId xmlns:p14="http://schemas.microsoft.com/office/powerpoint/2010/main" val="356431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Search Administration</a:t>
            </a:r>
            <a:endParaRPr lang="en-US" dirty="0"/>
          </a:p>
          <a:p>
            <a:pPr>
              <a:buFont typeface="Wingdings" panose="05000000000000000000" pitchFamily="2" charset="2"/>
              <a:buChar char="Ø"/>
            </a:pPr>
            <a:r>
              <a:rPr lang="en-US" dirty="0" smtClean="0"/>
              <a:t>Managed Properties</a:t>
            </a:r>
          </a:p>
          <a:p>
            <a:r>
              <a:rPr lang="en-US" dirty="0"/>
              <a:t>Query Execution </a:t>
            </a:r>
            <a:r>
              <a:rPr lang="en-US" dirty="0" smtClean="0"/>
              <a:t>using KQL</a:t>
            </a:r>
          </a:p>
          <a:p>
            <a:r>
              <a:rPr lang="en-US" dirty="0" smtClean="0"/>
              <a:t>Understanding Result Sources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1853183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Queries get processed?</a:t>
            </a:r>
          </a:p>
        </p:txBody>
      </p:sp>
      <p:cxnSp>
        <p:nvCxnSpPr>
          <p:cNvPr id="6" name="Straight Arrow Connector 5"/>
          <p:cNvCxnSpPr/>
          <p:nvPr/>
        </p:nvCxnSpPr>
        <p:spPr>
          <a:xfrm flipH="1">
            <a:off x="2282082" y="3353596"/>
            <a:ext cx="219403" cy="64991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0" name="Cloud 9"/>
          <p:cNvSpPr/>
          <p:nvPr/>
        </p:nvSpPr>
        <p:spPr bwMode="auto">
          <a:xfrm>
            <a:off x="1929980" y="2266840"/>
            <a:ext cx="1469151" cy="984711"/>
          </a:xfrm>
          <a:prstGeom prst="cloud">
            <a:avLst/>
          </a:prstGeom>
          <a:solidFill>
            <a:schemeClr val="accent2">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latin typeface="Segoe Condensed" pitchFamily="34" charset="0"/>
              </a:rPr>
              <a:t>Index</a:t>
            </a:r>
          </a:p>
        </p:txBody>
      </p:sp>
      <p:sp>
        <p:nvSpPr>
          <p:cNvPr id="14" name="Rectangle 13"/>
          <p:cNvSpPr/>
          <p:nvPr/>
        </p:nvSpPr>
        <p:spPr bwMode="auto">
          <a:xfrm>
            <a:off x="1506508" y="4099104"/>
            <a:ext cx="1103996" cy="13281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5" name="Rectangle 14"/>
          <p:cNvSpPr/>
          <p:nvPr/>
        </p:nvSpPr>
        <p:spPr bwMode="auto">
          <a:xfrm>
            <a:off x="3024810" y="4097425"/>
            <a:ext cx="964657" cy="25490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6" name="Rectangle 15"/>
          <p:cNvSpPr/>
          <p:nvPr/>
        </p:nvSpPr>
        <p:spPr bwMode="auto">
          <a:xfrm>
            <a:off x="3024810" y="4454376"/>
            <a:ext cx="964657" cy="254907"/>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7" name="Rectangle 16"/>
          <p:cNvSpPr/>
          <p:nvPr/>
        </p:nvSpPr>
        <p:spPr bwMode="auto">
          <a:xfrm>
            <a:off x="3024810" y="4811327"/>
            <a:ext cx="964657" cy="25490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8" name="Rectangle 17"/>
          <p:cNvSpPr/>
          <p:nvPr/>
        </p:nvSpPr>
        <p:spPr bwMode="auto">
          <a:xfrm>
            <a:off x="3013522" y="5168279"/>
            <a:ext cx="964657" cy="254907"/>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1" name="Rectangle 20"/>
          <p:cNvSpPr/>
          <p:nvPr/>
        </p:nvSpPr>
        <p:spPr bwMode="auto">
          <a:xfrm>
            <a:off x="4360815" y="4097425"/>
            <a:ext cx="964657" cy="25490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2" name="Rectangle 21"/>
          <p:cNvSpPr/>
          <p:nvPr/>
        </p:nvSpPr>
        <p:spPr bwMode="auto">
          <a:xfrm>
            <a:off x="4360815" y="4454376"/>
            <a:ext cx="964657" cy="254907"/>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3" name="Rectangle 22"/>
          <p:cNvSpPr/>
          <p:nvPr/>
        </p:nvSpPr>
        <p:spPr bwMode="auto">
          <a:xfrm>
            <a:off x="4360815" y="4811327"/>
            <a:ext cx="964657" cy="25490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4" name="Rectangle 23"/>
          <p:cNvSpPr/>
          <p:nvPr/>
        </p:nvSpPr>
        <p:spPr bwMode="auto">
          <a:xfrm>
            <a:off x="4349527" y="5168279"/>
            <a:ext cx="964657" cy="254907"/>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pic>
        <p:nvPicPr>
          <p:cNvPr id="25" name="Picture 24"/>
          <p:cNvPicPr>
            <a:picLocks noChangeAspect="1"/>
          </p:cNvPicPr>
          <p:nvPr/>
        </p:nvPicPr>
        <p:blipFill>
          <a:blip r:embed="rId3"/>
          <a:stretch>
            <a:fillRect/>
          </a:stretch>
        </p:blipFill>
        <p:spPr>
          <a:xfrm>
            <a:off x="6000945" y="2868644"/>
            <a:ext cx="2950338" cy="1868273"/>
          </a:xfrm>
          <a:prstGeom prst="rect">
            <a:avLst/>
          </a:prstGeom>
          <a:ln>
            <a:noFill/>
          </a:ln>
          <a:effectLst>
            <a:outerShdw blurRad="292100" dist="139700" dir="2700000" algn="tl" rotWithShape="0">
              <a:srgbClr val="333333">
                <a:alpha val="65000"/>
              </a:srgbClr>
            </a:outerShdw>
          </a:effectLst>
          <a:scene3d>
            <a:camera prst="orthographicFront">
              <a:rot lat="20399996" lon="19799989" rev="0"/>
            </a:camera>
            <a:lightRig rig="threePt" dir="t"/>
          </a:scene3d>
        </p:spPr>
      </p:pic>
      <p:sp>
        <p:nvSpPr>
          <p:cNvPr id="26" name="TextBox 25"/>
          <p:cNvSpPr txBox="1"/>
          <p:nvPr/>
        </p:nvSpPr>
        <p:spPr>
          <a:xfrm>
            <a:off x="1732263" y="4454376"/>
            <a:ext cx="685979" cy="685979"/>
          </a:xfrm>
          <a:prstGeom prst="rect">
            <a:avLst/>
          </a:prstGeom>
          <a:noFill/>
        </p:spPr>
        <p:txBody>
          <a:bodyPr wrap="none" lIns="0" tIns="0" rIns="0" bIns="0" rtlCol="0">
            <a:noAutofit/>
          </a:bodyPr>
          <a:lstStyle/>
          <a:p>
            <a:pPr algn="ctr"/>
            <a:r>
              <a:rPr lang="en-US" sz="2101" dirty="0">
                <a:gradFill>
                  <a:gsLst>
                    <a:gs pos="0">
                      <a:schemeClr val="tx1"/>
                    </a:gs>
                    <a:gs pos="86000">
                      <a:schemeClr val="tx1"/>
                    </a:gs>
                  </a:gsLst>
                  <a:lin ang="5400000" scaled="0"/>
                </a:gradFill>
                <a:latin typeface="Segoe UI Light" pitchFamily="34" charset="0"/>
              </a:rPr>
              <a:t>Query</a:t>
            </a:r>
          </a:p>
          <a:p>
            <a:pPr algn="ctr"/>
            <a:r>
              <a:rPr lang="en-US" sz="2101" dirty="0">
                <a:gradFill>
                  <a:gsLst>
                    <a:gs pos="0">
                      <a:schemeClr val="tx1"/>
                    </a:gs>
                    <a:gs pos="86000">
                      <a:schemeClr val="tx1"/>
                    </a:gs>
                  </a:gsLst>
                  <a:lin ang="5400000" scaled="0"/>
                </a:gradFill>
                <a:latin typeface="Segoe UI Light" pitchFamily="34" charset="0"/>
              </a:rPr>
              <a:t>Rules</a:t>
            </a:r>
          </a:p>
        </p:txBody>
      </p:sp>
      <p:sp>
        <p:nvSpPr>
          <p:cNvPr id="27" name="TextBox 26"/>
          <p:cNvSpPr txBox="1"/>
          <p:nvPr/>
        </p:nvSpPr>
        <p:spPr>
          <a:xfrm>
            <a:off x="3161737" y="3391281"/>
            <a:ext cx="685979" cy="685979"/>
          </a:xfrm>
          <a:prstGeom prst="rect">
            <a:avLst/>
          </a:prstGeom>
          <a:noFill/>
        </p:spPr>
        <p:txBody>
          <a:bodyPr wrap="none" lIns="0" tIns="0" rIns="0" bIns="0" rtlCol="0">
            <a:noAutofit/>
          </a:bodyPr>
          <a:lstStyle/>
          <a:p>
            <a:pPr algn="ctr"/>
            <a:r>
              <a:rPr lang="en-US" sz="2101" dirty="0" smtClean="0">
                <a:gradFill>
                  <a:gsLst>
                    <a:gs pos="0">
                      <a:schemeClr val="tx1"/>
                    </a:gs>
                    <a:gs pos="86000">
                      <a:schemeClr val="tx1"/>
                    </a:gs>
                  </a:gsLst>
                  <a:lin ang="5400000" scaled="0"/>
                </a:gradFill>
                <a:latin typeface="Segoe UI Light" pitchFamily="34" charset="0"/>
              </a:rPr>
              <a:t>Result</a:t>
            </a:r>
          </a:p>
          <a:p>
            <a:pPr algn="ctr"/>
            <a:r>
              <a:rPr lang="en-US" sz="2101" dirty="0" smtClean="0">
                <a:gradFill>
                  <a:gsLst>
                    <a:gs pos="0">
                      <a:schemeClr val="tx1"/>
                    </a:gs>
                    <a:gs pos="86000">
                      <a:schemeClr val="tx1"/>
                    </a:gs>
                  </a:gsLst>
                  <a:lin ang="5400000" scaled="0"/>
                </a:gradFill>
                <a:latin typeface="Segoe UI Light" pitchFamily="34" charset="0"/>
              </a:rPr>
              <a:t>Types</a:t>
            </a:r>
            <a:endParaRPr lang="en-US" sz="2101" dirty="0">
              <a:gradFill>
                <a:gsLst>
                  <a:gs pos="0">
                    <a:schemeClr val="tx1"/>
                  </a:gs>
                  <a:gs pos="86000">
                    <a:schemeClr val="tx1"/>
                  </a:gs>
                </a:gsLst>
                <a:lin ang="5400000" scaled="0"/>
              </a:gradFill>
              <a:latin typeface="Segoe UI Light" pitchFamily="34" charset="0"/>
            </a:endParaRPr>
          </a:p>
        </p:txBody>
      </p:sp>
      <p:sp>
        <p:nvSpPr>
          <p:cNvPr id="28" name="TextBox 27"/>
          <p:cNvSpPr txBox="1"/>
          <p:nvPr/>
        </p:nvSpPr>
        <p:spPr>
          <a:xfrm>
            <a:off x="4488864" y="3374384"/>
            <a:ext cx="685979" cy="685979"/>
          </a:xfrm>
          <a:prstGeom prst="rect">
            <a:avLst/>
          </a:prstGeom>
          <a:noFill/>
        </p:spPr>
        <p:txBody>
          <a:bodyPr wrap="none" lIns="0" tIns="0" rIns="0" bIns="0" rtlCol="0">
            <a:noAutofit/>
          </a:bodyPr>
          <a:lstStyle/>
          <a:p>
            <a:pPr algn="ctr"/>
            <a:r>
              <a:rPr lang="en-US" sz="2101" dirty="0">
                <a:gradFill>
                  <a:gsLst>
                    <a:gs pos="0">
                      <a:schemeClr val="tx1"/>
                    </a:gs>
                    <a:gs pos="86000">
                      <a:schemeClr val="tx1"/>
                    </a:gs>
                  </a:gsLst>
                  <a:lin ang="5400000" scaled="0"/>
                </a:gradFill>
                <a:latin typeface="Segoe UI Light" pitchFamily="34" charset="0"/>
              </a:rPr>
              <a:t>Display</a:t>
            </a:r>
          </a:p>
          <a:p>
            <a:pPr algn="ctr"/>
            <a:r>
              <a:rPr lang="en-US" sz="2101" dirty="0">
                <a:gradFill>
                  <a:gsLst>
                    <a:gs pos="0">
                      <a:schemeClr val="tx1"/>
                    </a:gs>
                    <a:gs pos="86000">
                      <a:schemeClr val="tx1"/>
                    </a:gs>
                  </a:gsLst>
                  <a:lin ang="5400000" scaled="0"/>
                </a:gradFill>
                <a:latin typeface="Segoe UI Light" pitchFamily="34" charset="0"/>
              </a:rPr>
              <a:t>Templates</a:t>
            </a:r>
          </a:p>
        </p:txBody>
      </p:sp>
      <p:sp>
        <p:nvSpPr>
          <p:cNvPr id="4" name="Left Brace 3"/>
          <p:cNvSpPr/>
          <p:nvPr/>
        </p:nvSpPr>
        <p:spPr>
          <a:xfrm>
            <a:off x="2664556" y="4006726"/>
            <a:ext cx="235247" cy="14791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7" name="Straight Arrow Connector 6"/>
          <p:cNvCxnSpPr/>
          <p:nvPr/>
        </p:nvCxnSpPr>
        <p:spPr>
          <a:xfrm>
            <a:off x="4057707" y="4224878"/>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a:off x="4055743" y="4581828"/>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p:nvPr/>
        </p:nvCxnSpPr>
        <p:spPr>
          <a:xfrm>
            <a:off x="4053778" y="4938779"/>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4051813" y="5295729"/>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flipV="1">
            <a:off x="5409043" y="4581827"/>
            <a:ext cx="1182784" cy="713901"/>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flipV="1">
            <a:off x="5409045" y="4097423"/>
            <a:ext cx="1246755" cy="913696"/>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p:nvPr/>
        </p:nvCxnSpPr>
        <p:spPr>
          <a:xfrm flipV="1">
            <a:off x="5409045" y="3577675"/>
            <a:ext cx="1246755" cy="1025101"/>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p:nvPr/>
        </p:nvCxnSpPr>
        <p:spPr>
          <a:xfrm flipV="1">
            <a:off x="1602728" y="3087398"/>
            <a:ext cx="232819" cy="90180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8121" y="3915767"/>
            <a:ext cx="686406" cy="1077218"/>
          </a:xfrm>
          <a:prstGeom prst="rect">
            <a:avLst/>
          </a:prstGeom>
          <a:noFill/>
        </p:spPr>
        <p:txBody>
          <a:bodyPr wrap="none" lIns="91440" tIns="45720" rIns="91440" bIns="45720">
            <a:spAutoFit/>
          </a:bodyPr>
          <a:lstStyle/>
          <a:p>
            <a:pPr algn="ctr"/>
            <a:r>
              <a:rPr lang="en-US" sz="96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3" name="Right Arrow 12"/>
          <p:cNvSpPr/>
          <p:nvPr/>
        </p:nvSpPr>
        <p:spPr bwMode="auto">
          <a:xfrm>
            <a:off x="973302" y="4648601"/>
            <a:ext cx="499084" cy="444214"/>
          </a:xfrm>
          <a:prstGeom prst="rightArrow">
            <a:avLst/>
          </a:prstGeom>
          <a:solidFill>
            <a:srgbClr val="008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154615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par>
                                <p:cTn id="60" presetID="22" presetClass="entr" presetSubtype="8"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par>
                                <p:cTn id="63" presetID="22" presetClass="entr" presetSubtype="8"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par>
                                <p:cTn id="66" presetID="22" presetClass="entr" presetSubtype="8"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500"/>
                                        <p:tgtEl>
                                          <p:spTgt spid="2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left)">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500"/>
                                        <p:tgtEl>
                                          <p:spTgt spid="33"/>
                                        </p:tgtEl>
                                      </p:cBhvr>
                                    </p:animEffect>
                                  </p:childTnLst>
                                </p:cTn>
                              </p:par>
                              <p:par>
                                <p:cTn id="92" presetID="22" presetClass="entr" presetSubtype="8"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18" grpId="0" animBg="1"/>
      <p:bldP spid="21" grpId="0" animBg="1"/>
      <p:bldP spid="22" grpId="0" animBg="1"/>
      <p:bldP spid="23" grpId="0" animBg="1"/>
      <p:bldP spid="24" grpId="0" animBg="1"/>
      <p:bldP spid="26" grpId="0"/>
      <p:bldP spid="27" grpId="0"/>
      <p:bldP spid="28" grpId="0"/>
      <p:bldP spid="4" grpId="0" animBg="1"/>
      <p:bldP spid="12"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Managed Properties?</a:t>
            </a:r>
            <a:endParaRPr lang="en-US" dirty="0"/>
          </a:p>
        </p:txBody>
      </p:sp>
      <p:sp>
        <p:nvSpPr>
          <p:cNvPr id="6" name="Content Placeholder 5"/>
          <p:cNvSpPr>
            <a:spLocks noGrp="1"/>
          </p:cNvSpPr>
          <p:nvPr>
            <p:ph idx="1"/>
          </p:nvPr>
        </p:nvSpPr>
        <p:spPr/>
        <p:txBody>
          <a:bodyPr/>
          <a:lstStyle/>
          <a:p>
            <a:endParaRPr lang="en-US"/>
          </a:p>
        </p:txBody>
      </p:sp>
      <p:sp>
        <p:nvSpPr>
          <p:cNvPr id="4" name="Footer Placeholder 3"/>
          <p:cNvSpPr>
            <a:spLocks noGrp="1"/>
          </p:cNvSpPr>
          <p:nvPr>
            <p:ph type="ftr" sz="quarter" idx="4294967295"/>
          </p:nvPr>
        </p:nvSpPr>
        <p:spPr/>
        <p:txBody>
          <a:bodyPr/>
          <a:lstStyle/>
          <a:p>
            <a:pPr>
              <a:defRPr/>
            </a:pPr>
            <a:r>
              <a:rPr lang="en-US" dirty="0" smtClean="0"/>
              <a:t>#ITDEVCON</a:t>
            </a:r>
            <a:endParaRPr lang="en-US" dirty="0"/>
          </a:p>
        </p:txBody>
      </p:sp>
      <p:pic>
        <p:nvPicPr>
          <p:cNvPr id="7" name="Picture 6"/>
          <p:cNvPicPr>
            <a:picLocks noChangeAspect="1"/>
          </p:cNvPicPr>
          <p:nvPr/>
        </p:nvPicPr>
        <p:blipFill>
          <a:blip r:embed="rId2"/>
          <a:stretch>
            <a:fillRect/>
          </a:stretch>
        </p:blipFill>
        <p:spPr>
          <a:xfrm>
            <a:off x="533400" y="2229580"/>
            <a:ext cx="8276190" cy="1961905"/>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stretch>
            <a:fillRect/>
          </a:stretch>
        </p:blipFill>
        <p:spPr>
          <a:xfrm>
            <a:off x="1239182" y="1979662"/>
            <a:ext cx="6864627" cy="4049461"/>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213765" y="4962399"/>
            <a:ext cx="1390124" cy="261610"/>
          </a:xfrm>
          <a:prstGeom prst="rect">
            <a:avLst/>
          </a:prstGeom>
          <a:noFill/>
        </p:spPr>
        <p:txBody>
          <a:bodyPr wrap="none" rtlCol="0">
            <a:spAutoFit/>
          </a:bodyPr>
          <a:lstStyle/>
          <a:p>
            <a:r>
              <a:rPr lang="en-US" sz="1100" dirty="0"/>
              <a:t>Classification: Silly</a:t>
            </a:r>
            <a:endParaRPr lang="en-US" sz="1100" dirty="0"/>
          </a:p>
        </p:txBody>
      </p:sp>
      <p:sp>
        <p:nvSpPr>
          <p:cNvPr id="2" name="Rectangle 1"/>
          <p:cNvSpPr/>
          <p:nvPr/>
        </p:nvSpPr>
        <p:spPr>
          <a:xfrm>
            <a:off x="1395414" y="2077180"/>
            <a:ext cx="604837" cy="1326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368628" y="2007156"/>
            <a:ext cx="1431720" cy="261610"/>
          </a:xfrm>
          <a:prstGeom prst="rect">
            <a:avLst/>
          </a:prstGeom>
          <a:noFill/>
          <a:ln>
            <a:noFill/>
          </a:ln>
        </p:spPr>
        <p:txBody>
          <a:bodyPr wrap="square" rtlCol="0">
            <a:spAutoFit/>
          </a:bodyPr>
          <a:lstStyle/>
          <a:p>
            <a:r>
              <a:rPr lang="en-US" sz="1100" dirty="0"/>
              <a:t>SiteConfidential:0</a:t>
            </a:r>
            <a:endParaRPr lang="en-US" dirty="0"/>
          </a:p>
        </p:txBody>
      </p:sp>
    </p:spTree>
    <p:extLst>
      <p:ext uri="{BB962C8B-B14F-4D97-AF65-F5344CB8AC3E}">
        <p14:creationId xmlns:p14="http://schemas.microsoft.com/office/powerpoint/2010/main" val="235105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Managed Properties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4278380399"/>
              </p:ext>
            </p:extLst>
          </p:nvPr>
        </p:nvGraphicFramePr>
        <p:xfrm>
          <a:off x="381000" y="2209800"/>
          <a:ext cx="8382000" cy="2750447"/>
        </p:xfrm>
        <a:graphic>
          <a:graphicData uri="http://schemas.openxmlformats.org/drawingml/2006/table">
            <a:tbl>
              <a:tblPr firstRow="1" bandRow="1"/>
              <a:tblGrid>
                <a:gridCol w="2209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408042">
                <a:tc>
                  <a:txBody>
                    <a:bodyPr/>
                    <a:lstStyle>
                      <a:lvl1pPr marL="0" algn="l" defTabSz="914400" rtl="0" eaLnBrk="1" latinLnBrk="0" hangingPunct="1">
                        <a:defRPr sz="1800" b="1" kern="1200">
                          <a:solidFill>
                            <a:schemeClr val="lt1"/>
                          </a:solidFill>
                          <a:latin typeface="Myriad Pro Light"/>
                        </a:defRPr>
                      </a:lvl1pPr>
                      <a:lvl2pPr marL="457200" algn="l" defTabSz="914400" rtl="0" eaLnBrk="1" latinLnBrk="0" hangingPunct="1">
                        <a:defRPr sz="1800" b="1" kern="1200">
                          <a:solidFill>
                            <a:schemeClr val="lt1"/>
                          </a:solidFill>
                          <a:latin typeface="Myriad Pro Light"/>
                        </a:defRPr>
                      </a:lvl2pPr>
                      <a:lvl3pPr marL="914400" algn="l" defTabSz="914400" rtl="0" eaLnBrk="1" latinLnBrk="0" hangingPunct="1">
                        <a:defRPr sz="1800" b="1" kern="1200">
                          <a:solidFill>
                            <a:schemeClr val="lt1"/>
                          </a:solidFill>
                          <a:latin typeface="Myriad Pro Light"/>
                        </a:defRPr>
                      </a:lvl3pPr>
                      <a:lvl4pPr marL="1371600" algn="l" defTabSz="914400" rtl="0" eaLnBrk="1" latinLnBrk="0" hangingPunct="1">
                        <a:defRPr sz="1800" b="1" kern="1200">
                          <a:solidFill>
                            <a:schemeClr val="lt1"/>
                          </a:solidFill>
                          <a:latin typeface="Myriad Pro Light"/>
                        </a:defRPr>
                      </a:lvl4pPr>
                      <a:lvl5pPr marL="1828800" algn="l" defTabSz="914400" rtl="0" eaLnBrk="1" latinLnBrk="0" hangingPunct="1">
                        <a:defRPr sz="1800" b="1" kern="1200">
                          <a:solidFill>
                            <a:schemeClr val="lt1"/>
                          </a:solidFill>
                          <a:latin typeface="Myriad Pro Light"/>
                        </a:defRPr>
                      </a:lvl5pPr>
                      <a:lvl6pPr marL="2286000" algn="l" defTabSz="914400" rtl="0" eaLnBrk="1" latinLnBrk="0" hangingPunct="1">
                        <a:defRPr sz="1800" b="1" kern="1200">
                          <a:solidFill>
                            <a:schemeClr val="lt1"/>
                          </a:solidFill>
                          <a:latin typeface="Myriad Pro Light"/>
                        </a:defRPr>
                      </a:lvl6pPr>
                      <a:lvl7pPr marL="2743200" algn="l" defTabSz="914400" rtl="0" eaLnBrk="1" latinLnBrk="0" hangingPunct="1">
                        <a:defRPr sz="1800" b="1" kern="1200">
                          <a:solidFill>
                            <a:schemeClr val="lt1"/>
                          </a:solidFill>
                          <a:latin typeface="Myriad Pro Light"/>
                        </a:defRPr>
                      </a:lvl7pPr>
                      <a:lvl8pPr marL="3200400" algn="l" defTabSz="914400" rtl="0" eaLnBrk="1" latinLnBrk="0" hangingPunct="1">
                        <a:defRPr sz="1800" b="1" kern="1200">
                          <a:solidFill>
                            <a:schemeClr val="lt1"/>
                          </a:solidFill>
                          <a:latin typeface="Myriad Pro Light"/>
                        </a:defRPr>
                      </a:lvl8pPr>
                      <a:lvl9pPr marL="3657600" algn="l" defTabSz="914400" rtl="0" eaLnBrk="1" latinLnBrk="0" hangingPunct="1">
                        <a:defRPr sz="1800" b="1" kern="1200">
                          <a:solidFill>
                            <a:schemeClr val="lt1"/>
                          </a:solidFill>
                          <a:latin typeface="Myriad Pro Light"/>
                        </a:defRPr>
                      </a:lvl9pPr>
                    </a:lstStyle>
                    <a:p>
                      <a:r>
                        <a:rPr lang="en-US" sz="1500" dirty="0"/>
                        <a:t>Site column type </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Myriad Pro Light"/>
                        </a:defRPr>
                      </a:lvl1pPr>
                      <a:lvl2pPr marL="457200" algn="l" defTabSz="914400" rtl="0" eaLnBrk="1" latinLnBrk="0" hangingPunct="1">
                        <a:defRPr sz="1800" b="1" kern="1200">
                          <a:solidFill>
                            <a:schemeClr val="lt1"/>
                          </a:solidFill>
                          <a:latin typeface="Myriad Pro Light"/>
                        </a:defRPr>
                      </a:lvl2pPr>
                      <a:lvl3pPr marL="914400" algn="l" defTabSz="914400" rtl="0" eaLnBrk="1" latinLnBrk="0" hangingPunct="1">
                        <a:defRPr sz="1800" b="1" kern="1200">
                          <a:solidFill>
                            <a:schemeClr val="lt1"/>
                          </a:solidFill>
                          <a:latin typeface="Myriad Pro Light"/>
                        </a:defRPr>
                      </a:lvl3pPr>
                      <a:lvl4pPr marL="1371600" algn="l" defTabSz="914400" rtl="0" eaLnBrk="1" latinLnBrk="0" hangingPunct="1">
                        <a:defRPr sz="1800" b="1" kern="1200">
                          <a:solidFill>
                            <a:schemeClr val="lt1"/>
                          </a:solidFill>
                          <a:latin typeface="Myriad Pro Light"/>
                        </a:defRPr>
                      </a:lvl4pPr>
                      <a:lvl5pPr marL="1828800" algn="l" defTabSz="914400" rtl="0" eaLnBrk="1" latinLnBrk="0" hangingPunct="1">
                        <a:defRPr sz="1800" b="1" kern="1200">
                          <a:solidFill>
                            <a:schemeClr val="lt1"/>
                          </a:solidFill>
                          <a:latin typeface="Myriad Pro Light"/>
                        </a:defRPr>
                      </a:lvl5pPr>
                      <a:lvl6pPr marL="2286000" algn="l" defTabSz="914400" rtl="0" eaLnBrk="1" latinLnBrk="0" hangingPunct="1">
                        <a:defRPr sz="1800" b="1" kern="1200">
                          <a:solidFill>
                            <a:schemeClr val="lt1"/>
                          </a:solidFill>
                          <a:latin typeface="Myriad Pro Light"/>
                        </a:defRPr>
                      </a:lvl6pPr>
                      <a:lvl7pPr marL="2743200" algn="l" defTabSz="914400" rtl="0" eaLnBrk="1" latinLnBrk="0" hangingPunct="1">
                        <a:defRPr sz="1800" b="1" kern="1200">
                          <a:solidFill>
                            <a:schemeClr val="lt1"/>
                          </a:solidFill>
                          <a:latin typeface="Myriad Pro Light"/>
                        </a:defRPr>
                      </a:lvl7pPr>
                      <a:lvl8pPr marL="3200400" algn="l" defTabSz="914400" rtl="0" eaLnBrk="1" latinLnBrk="0" hangingPunct="1">
                        <a:defRPr sz="1800" b="1" kern="1200">
                          <a:solidFill>
                            <a:schemeClr val="lt1"/>
                          </a:solidFill>
                          <a:latin typeface="Myriad Pro Light"/>
                        </a:defRPr>
                      </a:lvl8pPr>
                      <a:lvl9pPr marL="3657600" algn="l" defTabSz="914400" rtl="0" eaLnBrk="1" latinLnBrk="0" hangingPunct="1">
                        <a:defRPr sz="1800" b="1" kern="1200">
                          <a:solidFill>
                            <a:schemeClr val="lt1"/>
                          </a:solidFill>
                          <a:latin typeface="Myriad Pro Light"/>
                        </a:defRPr>
                      </a:lvl9pPr>
                    </a:lstStyle>
                    <a:p>
                      <a:pPr algn="ctr"/>
                      <a:r>
                        <a:rPr lang="en-US" sz="1500" dirty="0"/>
                        <a:t>Site column name </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Myriad Pro Light"/>
                        </a:defRPr>
                      </a:lvl1pPr>
                      <a:lvl2pPr marL="457200" algn="l" defTabSz="914400" rtl="0" eaLnBrk="1" latinLnBrk="0" hangingPunct="1">
                        <a:defRPr sz="1800" b="1" kern="1200">
                          <a:solidFill>
                            <a:schemeClr val="lt1"/>
                          </a:solidFill>
                          <a:latin typeface="Myriad Pro Light"/>
                        </a:defRPr>
                      </a:lvl2pPr>
                      <a:lvl3pPr marL="914400" algn="l" defTabSz="914400" rtl="0" eaLnBrk="1" latinLnBrk="0" hangingPunct="1">
                        <a:defRPr sz="1800" b="1" kern="1200">
                          <a:solidFill>
                            <a:schemeClr val="lt1"/>
                          </a:solidFill>
                          <a:latin typeface="Myriad Pro Light"/>
                        </a:defRPr>
                      </a:lvl3pPr>
                      <a:lvl4pPr marL="1371600" algn="l" defTabSz="914400" rtl="0" eaLnBrk="1" latinLnBrk="0" hangingPunct="1">
                        <a:defRPr sz="1800" b="1" kern="1200">
                          <a:solidFill>
                            <a:schemeClr val="lt1"/>
                          </a:solidFill>
                          <a:latin typeface="Myriad Pro Light"/>
                        </a:defRPr>
                      </a:lvl4pPr>
                      <a:lvl5pPr marL="1828800" algn="l" defTabSz="914400" rtl="0" eaLnBrk="1" latinLnBrk="0" hangingPunct="1">
                        <a:defRPr sz="1800" b="1" kern="1200">
                          <a:solidFill>
                            <a:schemeClr val="lt1"/>
                          </a:solidFill>
                          <a:latin typeface="Myriad Pro Light"/>
                        </a:defRPr>
                      </a:lvl5pPr>
                      <a:lvl6pPr marL="2286000" algn="l" defTabSz="914400" rtl="0" eaLnBrk="1" latinLnBrk="0" hangingPunct="1">
                        <a:defRPr sz="1800" b="1" kern="1200">
                          <a:solidFill>
                            <a:schemeClr val="lt1"/>
                          </a:solidFill>
                          <a:latin typeface="Myriad Pro Light"/>
                        </a:defRPr>
                      </a:lvl6pPr>
                      <a:lvl7pPr marL="2743200" algn="l" defTabSz="914400" rtl="0" eaLnBrk="1" latinLnBrk="0" hangingPunct="1">
                        <a:defRPr sz="1800" b="1" kern="1200">
                          <a:solidFill>
                            <a:schemeClr val="lt1"/>
                          </a:solidFill>
                          <a:latin typeface="Myriad Pro Light"/>
                        </a:defRPr>
                      </a:lvl7pPr>
                      <a:lvl8pPr marL="3200400" algn="l" defTabSz="914400" rtl="0" eaLnBrk="1" latinLnBrk="0" hangingPunct="1">
                        <a:defRPr sz="1800" b="1" kern="1200">
                          <a:solidFill>
                            <a:schemeClr val="lt1"/>
                          </a:solidFill>
                          <a:latin typeface="Myriad Pro Light"/>
                        </a:defRPr>
                      </a:lvl8pPr>
                      <a:lvl9pPr marL="3657600" algn="l" defTabSz="914400" rtl="0" eaLnBrk="1" latinLnBrk="0" hangingPunct="1">
                        <a:defRPr sz="1800" b="1" kern="1200">
                          <a:solidFill>
                            <a:schemeClr val="lt1"/>
                          </a:solidFill>
                          <a:latin typeface="Myriad Pro Light"/>
                        </a:defRPr>
                      </a:lvl9pPr>
                    </a:lstStyle>
                    <a:p>
                      <a:r>
                        <a:rPr lang="en-US" sz="1500" dirty="0"/>
                        <a:t>Crawled property name </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Myriad Pro Light"/>
                        </a:defRPr>
                      </a:lvl1pPr>
                      <a:lvl2pPr marL="457200" algn="l" defTabSz="914400" rtl="0" eaLnBrk="1" latinLnBrk="0" hangingPunct="1">
                        <a:defRPr sz="1800" b="1" kern="1200">
                          <a:solidFill>
                            <a:schemeClr val="lt1"/>
                          </a:solidFill>
                          <a:latin typeface="Myriad Pro Light"/>
                        </a:defRPr>
                      </a:lvl2pPr>
                      <a:lvl3pPr marL="914400" algn="l" defTabSz="914400" rtl="0" eaLnBrk="1" latinLnBrk="0" hangingPunct="1">
                        <a:defRPr sz="1800" b="1" kern="1200">
                          <a:solidFill>
                            <a:schemeClr val="lt1"/>
                          </a:solidFill>
                          <a:latin typeface="Myriad Pro Light"/>
                        </a:defRPr>
                      </a:lvl3pPr>
                      <a:lvl4pPr marL="1371600" algn="l" defTabSz="914400" rtl="0" eaLnBrk="1" latinLnBrk="0" hangingPunct="1">
                        <a:defRPr sz="1800" b="1" kern="1200">
                          <a:solidFill>
                            <a:schemeClr val="lt1"/>
                          </a:solidFill>
                          <a:latin typeface="Myriad Pro Light"/>
                        </a:defRPr>
                      </a:lvl4pPr>
                      <a:lvl5pPr marL="1828800" algn="l" defTabSz="914400" rtl="0" eaLnBrk="1" latinLnBrk="0" hangingPunct="1">
                        <a:defRPr sz="1800" b="1" kern="1200">
                          <a:solidFill>
                            <a:schemeClr val="lt1"/>
                          </a:solidFill>
                          <a:latin typeface="Myriad Pro Light"/>
                        </a:defRPr>
                      </a:lvl5pPr>
                      <a:lvl6pPr marL="2286000" algn="l" defTabSz="914400" rtl="0" eaLnBrk="1" latinLnBrk="0" hangingPunct="1">
                        <a:defRPr sz="1800" b="1" kern="1200">
                          <a:solidFill>
                            <a:schemeClr val="lt1"/>
                          </a:solidFill>
                          <a:latin typeface="Myriad Pro Light"/>
                        </a:defRPr>
                      </a:lvl6pPr>
                      <a:lvl7pPr marL="2743200" algn="l" defTabSz="914400" rtl="0" eaLnBrk="1" latinLnBrk="0" hangingPunct="1">
                        <a:defRPr sz="1800" b="1" kern="1200">
                          <a:solidFill>
                            <a:schemeClr val="lt1"/>
                          </a:solidFill>
                          <a:latin typeface="Myriad Pro Light"/>
                        </a:defRPr>
                      </a:lvl7pPr>
                      <a:lvl8pPr marL="3200400" algn="l" defTabSz="914400" rtl="0" eaLnBrk="1" latinLnBrk="0" hangingPunct="1">
                        <a:defRPr sz="1800" b="1" kern="1200">
                          <a:solidFill>
                            <a:schemeClr val="lt1"/>
                          </a:solidFill>
                          <a:latin typeface="Myriad Pro Light"/>
                        </a:defRPr>
                      </a:lvl8pPr>
                      <a:lvl9pPr marL="3657600" algn="l" defTabSz="914400" rtl="0" eaLnBrk="1" latinLnBrk="0" hangingPunct="1">
                        <a:defRPr sz="1800" b="1" kern="1200">
                          <a:solidFill>
                            <a:schemeClr val="lt1"/>
                          </a:solidFill>
                          <a:latin typeface="Myriad Pro Light"/>
                        </a:defRPr>
                      </a:lvl9pPr>
                    </a:lstStyle>
                    <a:p>
                      <a:r>
                        <a:rPr lang="en-US" sz="1500" dirty="0"/>
                        <a:t>Managed property name </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0"/>
                  </a:ext>
                </a:extLst>
              </a:tr>
              <a:tr h="408042">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a:t>Single line of text</a:t>
                      </a:r>
                    </a:p>
                  </a:txBody>
                  <a:tcPr marL="68580" marR="68580" marT="34290" marB="3429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ProductName</a:t>
                      </a:r>
                      <a:endParaRPr lang="en-US" sz="1500" dirty="0"/>
                    </a:p>
                  </a:txBody>
                  <a:tcPr marL="68580" marR="68580" marT="34290" marB="3429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ows_q_TEXT_ProductName</a:t>
                      </a:r>
                      <a:endParaRPr lang="en-US" sz="1500" dirty="0"/>
                    </a:p>
                  </a:txBody>
                  <a:tcPr marL="68580" marR="68580" marT="34290" marB="3429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ProductNameOWSTEXT</a:t>
                      </a:r>
                      <a:endParaRPr lang="en-US" sz="1500" dirty="0"/>
                    </a:p>
                  </a:txBody>
                  <a:tcPr marL="68580" marR="68580" marT="34290" marB="3429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1"/>
                  </a:ext>
                </a:extLst>
              </a:tr>
              <a:tr h="408042">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a:t>Multiple lines of text</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ProductDesc</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ows_r_MTXT_ProductDesc</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ProductDescOWSMTXT</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2"/>
                  </a:ext>
                </a:extLst>
              </a:tr>
              <a:tr h="408042">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a:t>Choice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ProductColor</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ows_q_CHCS_ProductColor</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ProductColorOWSCHCS</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3"/>
                  </a:ext>
                </a:extLst>
              </a:tr>
              <a:tr h="592499">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a:t>Choice (allow </a:t>
                      </a:r>
                      <a:r>
                        <a:rPr lang="en-US" sz="1500" dirty="0" smtClean="0"/>
                        <a:t>multiple)</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ProductColor</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ows_q_CHCM_ProductColor</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ProductColorOWSCHCM</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4"/>
                  </a:ext>
                </a:extLst>
              </a:tr>
              <a:tr h="408042">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a:t>Number</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ProductCost</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ows_q_NMBR_ProductCost</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Myriad Pro Light"/>
                        </a:defRPr>
                      </a:lvl1pPr>
                      <a:lvl2pPr marL="457200" algn="l" defTabSz="914400" rtl="0" eaLnBrk="1" latinLnBrk="0" hangingPunct="1">
                        <a:defRPr sz="1800" kern="1200">
                          <a:solidFill>
                            <a:schemeClr val="dk1"/>
                          </a:solidFill>
                          <a:latin typeface="Myriad Pro Light"/>
                        </a:defRPr>
                      </a:lvl2pPr>
                      <a:lvl3pPr marL="914400" algn="l" defTabSz="914400" rtl="0" eaLnBrk="1" latinLnBrk="0" hangingPunct="1">
                        <a:defRPr sz="1800" kern="1200">
                          <a:solidFill>
                            <a:schemeClr val="dk1"/>
                          </a:solidFill>
                          <a:latin typeface="Myriad Pro Light"/>
                        </a:defRPr>
                      </a:lvl3pPr>
                      <a:lvl4pPr marL="1371600" algn="l" defTabSz="914400" rtl="0" eaLnBrk="1" latinLnBrk="0" hangingPunct="1">
                        <a:defRPr sz="1800" kern="1200">
                          <a:solidFill>
                            <a:schemeClr val="dk1"/>
                          </a:solidFill>
                          <a:latin typeface="Myriad Pro Light"/>
                        </a:defRPr>
                      </a:lvl4pPr>
                      <a:lvl5pPr marL="1828800" algn="l" defTabSz="914400" rtl="0" eaLnBrk="1" latinLnBrk="0" hangingPunct="1">
                        <a:defRPr sz="1800" kern="1200">
                          <a:solidFill>
                            <a:schemeClr val="dk1"/>
                          </a:solidFill>
                          <a:latin typeface="Myriad Pro Light"/>
                        </a:defRPr>
                      </a:lvl5pPr>
                      <a:lvl6pPr marL="2286000" algn="l" defTabSz="914400" rtl="0" eaLnBrk="1" latinLnBrk="0" hangingPunct="1">
                        <a:defRPr sz="1800" kern="1200">
                          <a:solidFill>
                            <a:schemeClr val="dk1"/>
                          </a:solidFill>
                          <a:latin typeface="Myriad Pro Light"/>
                        </a:defRPr>
                      </a:lvl6pPr>
                      <a:lvl7pPr marL="2743200" algn="l" defTabSz="914400" rtl="0" eaLnBrk="1" latinLnBrk="0" hangingPunct="1">
                        <a:defRPr sz="1800" kern="1200">
                          <a:solidFill>
                            <a:schemeClr val="dk1"/>
                          </a:solidFill>
                          <a:latin typeface="Myriad Pro Light"/>
                        </a:defRPr>
                      </a:lvl7pPr>
                      <a:lvl8pPr marL="3200400" algn="l" defTabSz="914400" rtl="0" eaLnBrk="1" latinLnBrk="0" hangingPunct="1">
                        <a:defRPr sz="1800" kern="1200">
                          <a:solidFill>
                            <a:schemeClr val="dk1"/>
                          </a:solidFill>
                          <a:latin typeface="Myriad Pro Light"/>
                        </a:defRPr>
                      </a:lvl8pPr>
                      <a:lvl9pPr marL="3657600" algn="l" defTabSz="914400" rtl="0" eaLnBrk="1" latinLnBrk="0" hangingPunct="1">
                        <a:defRPr sz="1800" kern="1200">
                          <a:solidFill>
                            <a:schemeClr val="dk1"/>
                          </a:solidFill>
                          <a:latin typeface="Myriad Pro Light"/>
                        </a:defRPr>
                      </a:lvl9pPr>
                    </a:lstStyle>
                    <a:p>
                      <a:r>
                        <a:rPr lang="en-US" sz="1500" dirty="0" err="1" smtClean="0"/>
                        <a:t>ProductCostOWSNMBR</a:t>
                      </a:r>
                      <a:endParaRPr lang="en-US" sz="1500" dirty="0"/>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5186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 and Problem Solving</a:t>
            </a:r>
            <a:endParaRPr lang="en-US" dirty="0"/>
          </a:p>
        </p:txBody>
      </p:sp>
      <p:sp>
        <p:nvSpPr>
          <p:cNvPr id="3" name="Content Placeholder 2"/>
          <p:cNvSpPr>
            <a:spLocks noGrp="1"/>
          </p:cNvSpPr>
          <p:nvPr>
            <p:ph idx="1"/>
          </p:nvPr>
        </p:nvSpPr>
        <p:spPr/>
        <p:txBody>
          <a:bodyPr/>
          <a:lstStyle/>
          <a:p>
            <a:r>
              <a:rPr lang="en-US" dirty="0"/>
              <a:t>Create a List of Customers</a:t>
            </a:r>
          </a:p>
          <a:p>
            <a:r>
              <a:rPr lang="en-US" dirty="0"/>
              <a:t>Create a Text Field for</a:t>
            </a:r>
          </a:p>
          <a:p>
            <a:pPr lvl="1"/>
            <a:r>
              <a:rPr lang="en-US" dirty="0"/>
              <a:t>Customer ID</a:t>
            </a:r>
          </a:p>
          <a:p>
            <a:pPr lvl="2"/>
            <a:r>
              <a:rPr lang="en-US" dirty="0" err="1"/>
              <a:t>CustomerID</a:t>
            </a:r>
            <a:r>
              <a:rPr lang="en-US" dirty="0"/>
              <a:t> -&gt; </a:t>
            </a:r>
            <a:r>
              <a:rPr lang="en-US" dirty="0" err="1"/>
              <a:t>ows_CustomerID</a:t>
            </a:r>
            <a:endParaRPr lang="en-US" dirty="0"/>
          </a:p>
          <a:p>
            <a:pPr lvl="2"/>
            <a:r>
              <a:rPr lang="en-US" dirty="0" err="1"/>
              <a:t>CustID</a:t>
            </a:r>
            <a:r>
              <a:rPr lang="en-US" dirty="0"/>
              <a:t> -&gt; </a:t>
            </a:r>
            <a:r>
              <a:rPr lang="en-US" dirty="0" err="1"/>
              <a:t>ows_CustID</a:t>
            </a:r>
            <a:endParaRPr lang="en-US" dirty="0"/>
          </a:p>
          <a:p>
            <a:pPr lvl="2"/>
            <a:r>
              <a:rPr lang="en-US" dirty="0"/>
              <a:t>Customer ID -&gt; ows_Customer_x0020_ID</a:t>
            </a:r>
          </a:p>
          <a:p>
            <a:endParaRPr lang="en-US" dirty="0"/>
          </a:p>
        </p:txBody>
      </p:sp>
    </p:spTree>
    <p:extLst>
      <p:ext uri="{BB962C8B-B14F-4D97-AF65-F5344CB8AC3E}">
        <p14:creationId xmlns:p14="http://schemas.microsoft.com/office/powerpoint/2010/main" val="1268611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D35117F-A906-4561-887D-F17BE51E7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1992</TotalTime>
  <Words>1074</Words>
  <Application>Microsoft Office PowerPoint</Application>
  <PresentationFormat>On-screen Show (4:3)</PresentationFormat>
  <Paragraphs>205</Paragraphs>
  <Slides>26</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ＭＳ Ｐゴシック</vt:lpstr>
      <vt:lpstr>Arial</vt:lpstr>
      <vt:lpstr>Arial Black</vt:lpstr>
      <vt:lpstr>Calibri</vt:lpstr>
      <vt:lpstr>Capitals</vt:lpstr>
      <vt:lpstr>Lucida Console</vt:lpstr>
      <vt:lpstr>Myriad Pro Light</vt:lpstr>
      <vt:lpstr>Segoe Condensed</vt:lpstr>
      <vt:lpstr>Segoe UI Light</vt:lpstr>
      <vt:lpstr>Wingdings</vt:lpstr>
      <vt:lpstr>CPT Course Module</vt:lpstr>
      <vt:lpstr>The SharePoint Online Search Service​</vt:lpstr>
      <vt:lpstr>Agenda</vt:lpstr>
      <vt:lpstr>Configuring the SharePoint Search Service</vt:lpstr>
      <vt:lpstr>Search Administration</vt:lpstr>
      <vt:lpstr>Agenda</vt:lpstr>
      <vt:lpstr>How do Queries get processed?</vt:lpstr>
      <vt:lpstr>Why Managed Properties?</vt:lpstr>
      <vt:lpstr>Automatic Managed Properties</vt:lpstr>
      <vt:lpstr>Managed Properties and Problem Solving</vt:lpstr>
      <vt:lpstr>Managed Properties</vt:lpstr>
      <vt:lpstr>Managed Properties</vt:lpstr>
      <vt:lpstr>Agenda</vt:lpstr>
      <vt:lpstr>Query Language Options</vt:lpstr>
      <vt:lpstr>KQL</vt:lpstr>
      <vt:lpstr>Search Queries</vt:lpstr>
      <vt:lpstr>Agenda</vt:lpstr>
      <vt:lpstr>Search Result Sources</vt:lpstr>
      <vt:lpstr>Create a Result Source</vt:lpstr>
      <vt:lpstr>Result Types</vt:lpstr>
      <vt:lpstr>Agenda</vt:lpstr>
      <vt:lpstr>Display Templates</vt:lpstr>
      <vt:lpstr>Display Templates and Result Types</vt:lpstr>
      <vt:lpstr>Agenda</vt:lpstr>
      <vt:lpstr>Query Rules</vt:lpstr>
      <vt:lpstr>Query Rules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SharePoint 2013 Search Service</dc:title>
  <dc:creator>Windows User</dc:creator>
  <cp:lastModifiedBy>Matthew McDermott</cp:lastModifiedBy>
  <cp:revision>66</cp:revision>
  <dcterms:created xsi:type="dcterms:W3CDTF">2012-07-07T16:49:31Z</dcterms:created>
  <dcterms:modified xsi:type="dcterms:W3CDTF">2015-09-30T16:51:31Z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