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9"/>
  </p:notesMasterIdLst>
  <p:handoutMasterIdLst>
    <p:handoutMasterId r:id="rId30"/>
  </p:handoutMasterIdLst>
  <p:sldIdLst>
    <p:sldId id="279" r:id="rId6"/>
    <p:sldId id="278" r:id="rId7"/>
    <p:sldId id="340" r:id="rId8"/>
    <p:sldId id="338" r:id="rId9"/>
    <p:sldId id="317" r:id="rId10"/>
    <p:sldId id="346" r:id="rId11"/>
    <p:sldId id="349" r:id="rId12"/>
    <p:sldId id="318" r:id="rId13"/>
    <p:sldId id="351" r:id="rId14"/>
    <p:sldId id="347" r:id="rId15"/>
    <p:sldId id="319" r:id="rId16"/>
    <p:sldId id="285" r:id="rId17"/>
    <p:sldId id="299" r:id="rId18"/>
    <p:sldId id="283" r:id="rId19"/>
    <p:sldId id="339" r:id="rId20"/>
    <p:sldId id="337" r:id="rId21"/>
    <p:sldId id="348" r:id="rId22"/>
    <p:sldId id="300" r:id="rId23"/>
    <p:sldId id="293" r:id="rId24"/>
    <p:sldId id="297" r:id="rId25"/>
    <p:sldId id="291" r:id="rId26"/>
    <p:sldId id="350" r:id="rId27"/>
    <p:sldId id="320"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Connell" initials="AC" lastIdx="8" clrIdx="0">
    <p:extLst/>
  </p:cmAuthor>
  <p:cmAuthor id="2" name="Matthew McDermott" initials="MM" lastIdx="5" clrIdx="1">
    <p:extLst>
      <p:ext uri="{19B8F6BF-5375-455C-9EA6-DF929625EA0E}">
        <p15:presenceInfo xmlns:p15="http://schemas.microsoft.com/office/powerpoint/2012/main" userId="4b059c4f5c1c05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21" autoAdjust="0"/>
    <p:restoredTop sz="89528" autoAdjust="0"/>
  </p:normalViewPr>
  <p:slideViewPr>
    <p:cSldViewPr>
      <p:cViewPr varScale="1">
        <p:scale>
          <a:sx n="100" d="100"/>
          <a:sy n="100" d="100"/>
        </p:scale>
        <p:origin x="1458" y="96"/>
      </p:cViewPr>
      <p:guideLst>
        <p:guide orient="horz" pos="2160"/>
        <p:guide pos="2880"/>
      </p:guideLst>
    </p:cSldViewPr>
  </p:slideViewPr>
  <p:notesTextViewPr>
    <p:cViewPr>
      <p:scale>
        <a:sx n="125" d="100"/>
        <a:sy n="125" d="100"/>
      </p:scale>
      <p:origin x="0" y="0"/>
    </p:cViewPr>
  </p:notesTextViewPr>
  <p:sorterViewPr>
    <p:cViewPr varScale="1">
      <p:scale>
        <a:sx n="1" d="1"/>
        <a:sy n="1" d="1"/>
      </p:scale>
      <p:origin x="0" y="-4266"/>
    </p:cViewPr>
  </p:sorterViewPr>
  <p:notesViewPr>
    <p:cSldViewPr>
      <p:cViewPr varScale="1">
        <p:scale>
          <a:sx n="92" d="100"/>
          <a:sy n="92" d="100"/>
        </p:scale>
        <p:origin x="398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3E26B-FFE2-4A93-8B30-9E77095CE98B}" type="doc">
      <dgm:prSet loTypeId="urn:microsoft.com/office/officeart/2005/8/layout/hProcess9" loCatId="process" qsTypeId="urn:microsoft.com/office/officeart/2005/8/quickstyle/simple4" qsCatId="simple" csTypeId="urn:microsoft.com/office/officeart/2005/8/colors/accent1_2" csCatId="accent1" phldr="1"/>
      <dgm:spPr/>
    </dgm:pt>
    <dgm:pt modelId="{1EDE116E-4BA1-4C65-B09D-C4C2201A3F00}">
      <dgm:prSet phldrT="[Text]" custT="1"/>
      <dgm:spPr/>
      <dgm:t>
        <a:bodyPr/>
        <a:lstStyle/>
        <a:p>
          <a:r>
            <a:rPr lang="en-US" sz="2000" dirty="0" smtClean="0"/>
            <a:t>Write</a:t>
          </a:r>
        </a:p>
        <a:p>
          <a:r>
            <a:rPr lang="en-US" sz="2000" dirty="0" smtClean="0"/>
            <a:t>Product</a:t>
          </a:r>
        </a:p>
        <a:p>
          <a:r>
            <a:rPr lang="en-US" sz="2000" dirty="0" smtClean="0"/>
            <a:t>Proposal</a:t>
          </a:r>
          <a:endParaRPr lang="en-US" sz="2000" dirty="0"/>
        </a:p>
      </dgm:t>
    </dgm:pt>
    <dgm:pt modelId="{FCABD1C3-B97A-46D0-9E43-118302E175B1}" type="parTrans" cxnId="{3B02DD83-EB4F-40F7-BC21-2045ABBCDDAB}">
      <dgm:prSet/>
      <dgm:spPr/>
      <dgm:t>
        <a:bodyPr/>
        <a:lstStyle/>
        <a:p>
          <a:endParaRPr lang="en-US"/>
        </a:p>
      </dgm:t>
    </dgm:pt>
    <dgm:pt modelId="{AD17EC38-09CF-4010-933C-39A77EBE027B}" type="sibTrans" cxnId="{3B02DD83-EB4F-40F7-BC21-2045ABBCDDAB}">
      <dgm:prSet/>
      <dgm:spPr/>
      <dgm:t>
        <a:bodyPr/>
        <a:lstStyle/>
        <a:p>
          <a:endParaRPr lang="en-US"/>
        </a:p>
      </dgm:t>
    </dgm:pt>
    <dgm:pt modelId="{6A6E114A-0C9C-4C3B-8F74-45148D305C5C}">
      <dgm:prSet phldrT="[Text]" custT="1"/>
      <dgm:spPr/>
      <dgm:t>
        <a:bodyPr/>
        <a:lstStyle/>
        <a:p>
          <a:r>
            <a:rPr lang="en-US" sz="2000" dirty="0" smtClean="0"/>
            <a:t>Submit</a:t>
          </a:r>
        </a:p>
        <a:p>
          <a:r>
            <a:rPr lang="en-US" sz="2000" dirty="0" smtClean="0"/>
            <a:t>Proposal</a:t>
          </a:r>
        </a:p>
        <a:p>
          <a:r>
            <a:rPr lang="en-US" sz="2000" dirty="0" smtClean="0"/>
            <a:t>For</a:t>
          </a:r>
        </a:p>
        <a:p>
          <a:r>
            <a:rPr lang="en-US" sz="2000" dirty="0" smtClean="0"/>
            <a:t>Approval</a:t>
          </a:r>
          <a:endParaRPr lang="en-US" sz="2000" dirty="0"/>
        </a:p>
      </dgm:t>
    </dgm:pt>
    <dgm:pt modelId="{B31CD17E-2784-45C5-AAC8-1E98A7DA1599}" type="parTrans" cxnId="{8E75F99D-8FE9-461D-9D43-17667685E48A}">
      <dgm:prSet/>
      <dgm:spPr/>
      <dgm:t>
        <a:bodyPr/>
        <a:lstStyle/>
        <a:p>
          <a:endParaRPr lang="en-US"/>
        </a:p>
      </dgm:t>
    </dgm:pt>
    <dgm:pt modelId="{6EE25B1E-8B25-4A3D-A733-BFF16771CB39}" type="sibTrans" cxnId="{8E75F99D-8FE9-461D-9D43-17667685E48A}">
      <dgm:prSet/>
      <dgm:spPr/>
      <dgm:t>
        <a:bodyPr/>
        <a:lstStyle/>
        <a:p>
          <a:endParaRPr lang="en-US"/>
        </a:p>
      </dgm:t>
    </dgm:pt>
    <dgm:pt modelId="{4752953E-B0C5-4801-920A-E94716771846}">
      <dgm:prSet phldrT="[Text]" custT="1"/>
      <dgm:spPr/>
      <dgm:t>
        <a:bodyPr/>
        <a:lstStyle/>
        <a:p>
          <a:r>
            <a:rPr lang="en-US" sz="2000" dirty="0" smtClean="0"/>
            <a:t>Approve</a:t>
          </a:r>
        </a:p>
        <a:p>
          <a:r>
            <a:rPr lang="en-US" sz="2000" dirty="0" smtClean="0"/>
            <a:t>Or</a:t>
          </a:r>
        </a:p>
        <a:p>
          <a:r>
            <a:rPr lang="en-US" sz="2000" dirty="0" smtClean="0"/>
            <a:t>Reject</a:t>
          </a:r>
          <a:endParaRPr lang="en-US" sz="2000" dirty="0"/>
        </a:p>
      </dgm:t>
    </dgm:pt>
    <dgm:pt modelId="{7075ACE2-F950-4D7A-8268-2185E836F83C}" type="parTrans" cxnId="{758717EF-E4AD-4A98-87B2-7A904BEF7BEE}">
      <dgm:prSet/>
      <dgm:spPr/>
      <dgm:t>
        <a:bodyPr/>
        <a:lstStyle/>
        <a:p>
          <a:endParaRPr lang="en-US"/>
        </a:p>
      </dgm:t>
    </dgm:pt>
    <dgm:pt modelId="{4A79531C-087C-464D-8808-B95404B32EB4}" type="sibTrans" cxnId="{758717EF-E4AD-4A98-87B2-7A904BEF7BEE}">
      <dgm:prSet/>
      <dgm:spPr/>
      <dgm:t>
        <a:bodyPr/>
        <a:lstStyle/>
        <a:p>
          <a:endParaRPr lang="en-US"/>
        </a:p>
      </dgm:t>
    </dgm:pt>
    <dgm:pt modelId="{64C8DC8E-0912-4E89-A24F-48697C9974DF}">
      <dgm:prSet phldrT="[Text]" custT="1"/>
      <dgm:spPr/>
      <dgm:t>
        <a:bodyPr/>
        <a:lstStyle/>
        <a:p>
          <a:r>
            <a:rPr lang="en-US" sz="2000" dirty="0" smtClean="0"/>
            <a:t>If approved,</a:t>
          </a:r>
        </a:p>
        <a:p>
          <a:r>
            <a:rPr lang="en-US" sz="2000" dirty="0" smtClean="0"/>
            <a:t>Create New</a:t>
          </a:r>
        </a:p>
        <a:p>
          <a:r>
            <a:rPr lang="en-US" sz="2000" dirty="0" smtClean="0"/>
            <a:t>Product Plan</a:t>
          </a:r>
          <a:endParaRPr lang="en-US" sz="2000" dirty="0"/>
        </a:p>
      </dgm:t>
    </dgm:pt>
    <dgm:pt modelId="{DC9D67BE-D3D0-4700-BA6E-C9526A4F5A6B}" type="parTrans" cxnId="{D9252C2D-B485-48D0-A70B-EB3F96CD3253}">
      <dgm:prSet/>
      <dgm:spPr/>
      <dgm:t>
        <a:bodyPr/>
        <a:lstStyle/>
        <a:p>
          <a:endParaRPr lang="en-US"/>
        </a:p>
      </dgm:t>
    </dgm:pt>
    <dgm:pt modelId="{3948FCF5-804F-40B3-B206-4FFDAFF9BE7E}" type="sibTrans" cxnId="{D9252C2D-B485-48D0-A70B-EB3F96CD3253}">
      <dgm:prSet/>
      <dgm:spPr/>
      <dgm:t>
        <a:bodyPr/>
        <a:lstStyle/>
        <a:p>
          <a:endParaRPr lang="en-US"/>
        </a:p>
      </dgm:t>
    </dgm:pt>
    <dgm:pt modelId="{AD7A2CA9-A724-409B-9D78-AEC8CDDCCF18}" type="pres">
      <dgm:prSet presAssocID="{67C3E26B-FFE2-4A93-8B30-9E77095CE98B}" presName="CompostProcess" presStyleCnt="0">
        <dgm:presLayoutVars>
          <dgm:dir/>
          <dgm:resizeHandles val="exact"/>
        </dgm:presLayoutVars>
      </dgm:prSet>
      <dgm:spPr/>
    </dgm:pt>
    <dgm:pt modelId="{F987EC1B-AA72-43AD-B272-5726D5D78F33}" type="pres">
      <dgm:prSet presAssocID="{67C3E26B-FFE2-4A93-8B30-9E77095CE98B}" presName="arrow" presStyleLbl="bgShp" presStyleIdx="0" presStyleCnt="1" custLinFactNeighborX="-267" custLinFactNeighborY="1449"/>
      <dgm:spPr/>
      <dgm:t>
        <a:bodyPr/>
        <a:lstStyle/>
        <a:p>
          <a:endParaRPr lang="en-US"/>
        </a:p>
      </dgm:t>
    </dgm:pt>
    <dgm:pt modelId="{2B834042-C7F5-4286-9E1D-72C7D1EF299A}" type="pres">
      <dgm:prSet presAssocID="{67C3E26B-FFE2-4A93-8B30-9E77095CE98B}" presName="linearProcess" presStyleCnt="0"/>
      <dgm:spPr/>
    </dgm:pt>
    <dgm:pt modelId="{BAD1E764-C26E-487E-A8BD-61830AF14A95}" type="pres">
      <dgm:prSet presAssocID="{1EDE116E-4BA1-4C65-B09D-C4C2201A3F00}" presName="textNode" presStyleLbl="node1" presStyleIdx="0" presStyleCnt="4">
        <dgm:presLayoutVars>
          <dgm:bulletEnabled val="1"/>
        </dgm:presLayoutVars>
      </dgm:prSet>
      <dgm:spPr/>
      <dgm:t>
        <a:bodyPr/>
        <a:lstStyle/>
        <a:p>
          <a:endParaRPr lang="en-US"/>
        </a:p>
      </dgm:t>
    </dgm:pt>
    <dgm:pt modelId="{C792FB47-F9F6-49A2-8C5D-5C893C61545C}" type="pres">
      <dgm:prSet presAssocID="{AD17EC38-09CF-4010-933C-39A77EBE027B}" presName="sibTrans" presStyleCnt="0"/>
      <dgm:spPr/>
    </dgm:pt>
    <dgm:pt modelId="{23106D17-9B6A-4544-9B5B-B414F0B016F1}" type="pres">
      <dgm:prSet presAssocID="{6A6E114A-0C9C-4C3B-8F74-45148D305C5C}" presName="textNode" presStyleLbl="node1" presStyleIdx="1" presStyleCnt="4">
        <dgm:presLayoutVars>
          <dgm:bulletEnabled val="1"/>
        </dgm:presLayoutVars>
      </dgm:prSet>
      <dgm:spPr/>
      <dgm:t>
        <a:bodyPr/>
        <a:lstStyle/>
        <a:p>
          <a:endParaRPr lang="en-US"/>
        </a:p>
      </dgm:t>
    </dgm:pt>
    <dgm:pt modelId="{3DBF24B5-A6C2-498C-AA02-6C0F496A7744}" type="pres">
      <dgm:prSet presAssocID="{6EE25B1E-8B25-4A3D-A733-BFF16771CB39}" presName="sibTrans" presStyleCnt="0"/>
      <dgm:spPr/>
    </dgm:pt>
    <dgm:pt modelId="{E644A156-0339-4A30-950B-474C9D511759}" type="pres">
      <dgm:prSet presAssocID="{4752953E-B0C5-4801-920A-E94716771846}" presName="textNode" presStyleLbl="node1" presStyleIdx="2" presStyleCnt="4">
        <dgm:presLayoutVars>
          <dgm:bulletEnabled val="1"/>
        </dgm:presLayoutVars>
      </dgm:prSet>
      <dgm:spPr/>
      <dgm:t>
        <a:bodyPr/>
        <a:lstStyle/>
        <a:p>
          <a:endParaRPr lang="en-US"/>
        </a:p>
      </dgm:t>
    </dgm:pt>
    <dgm:pt modelId="{7C0A5DD6-9D2B-4E4B-8E6A-7168B8C5AD15}" type="pres">
      <dgm:prSet presAssocID="{4A79531C-087C-464D-8808-B95404B32EB4}" presName="sibTrans" presStyleCnt="0"/>
      <dgm:spPr/>
    </dgm:pt>
    <dgm:pt modelId="{F419AC2D-4F3F-4CE9-8C02-CE229943455D}" type="pres">
      <dgm:prSet presAssocID="{64C8DC8E-0912-4E89-A24F-48697C9974DF}" presName="textNode" presStyleLbl="node1" presStyleIdx="3" presStyleCnt="4">
        <dgm:presLayoutVars>
          <dgm:bulletEnabled val="1"/>
        </dgm:presLayoutVars>
      </dgm:prSet>
      <dgm:spPr/>
      <dgm:t>
        <a:bodyPr/>
        <a:lstStyle/>
        <a:p>
          <a:endParaRPr lang="en-US"/>
        </a:p>
      </dgm:t>
    </dgm:pt>
  </dgm:ptLst>
  <dgm:cxnLst>
    <dgm:cxn modelId="{D9252C2D-B485-48D0-A70B-EB3F96CD3253}" srcId="{67C3E26B-FFE2-4A93-8B30-9E77095CE98B}" destId="{64C8DC8E-0912-4E89-A24F-48697C9974DF}" srcOrd="3" destOrd="0" parTransId="{DC9D67BE-D3D0-4700-BA6E-C9526A4F5A6B}" sibTransId="{3948FCF5-804F-40B3-B206-4FFDAFF9BE7E}"/>
    <dgm:cxn modelId="{A9D49B33-4E56-456C-BB8E-CE76D73FB518}" type="presOf" srcId="{6A6E114A-0C9C-4C3B-8F74-45148D305C5C}" destId="{23106D17-9B6A-4544-9B5B-B414F0B016F1}" srcOrd="0" destOrd="0" presId="urn:microsoft.com/office/officeart/2005/8/layout/hProcess9"/>
    <dgm:cxn modelId="{758717EF-E4AD-4A98-87B2-7A904BEF7BEE}" srcId="{67C3E26B-FFE2-4A93-8B30-9E77095CE98B}" destId="{4752953E-B0C5-4801-920A-E94716771846}" srcOrd="2" destOrd="0" parTransId="{7075ACE2-F950-4D7A-8268-2185E836F83C}" sibTransId="{4A79531C-087C-464D-8808-B95404B32EB4}"/>
    <dgm:cxn modelId="{70BCA6BC-F527-47DC-86FA-C07A160ACAAB}" type="presOf" srcId="{67C3E26B-FFE2-4A93-8B30-9E77095CE98B}" destId="{AD7A2CA9-A724-409B-9D78-AEC8CDDCCF18}" srcOrd="0" destOrd="0" presId="urn:microsoft.com/office/officeart/2005/8/layout/hProcess9"/>
    <dgm:cxn modelId="{EA785B53-4E3B-4F30-811C-35ABC0892E4A}" type="presOf" srcId="{4752953E-B0C5-4801-920A-E94716771846}" destId="{E644A156-0339-4A30-950B-474C9D511759}" srcOrd="0" destOrd="0" presId="urn:microsoft.com/office/officeart/2005/8/layout/hProcess9"/>
    <dgm:cxn modelId="{A66170C2-24CB-48C9-AB05-D99E87A57ED2}" type="presOf" srcId="{64C8DC8E-0912-4E89-A24F-48697C9974DF}" destId="{F419AC2D-4F3F-4CE9-8C02-CE229943455D}" srcOrd="0" destOrd="0" presId="urn:microsoft.com/office/officeart/2005/8/layout/hProcess9"/>
    <dgm:cxn modelId="{8E75F99D-8FE9-461D-9D43-17667685E48A}" srcId="{67C3E26B-FFE2-4A93-8B30-9E77095CE98B}" destId="{6A6E114A-0C9C-4C3B-8F74-45148D305C5C}" srcOrd="1" destOrd="0" parTransId="{B31CD17E-2784-45C5-AAC8-1E98A7DA1599}" sibTransId="{6EE25B1E-8B25-4A3D-A733-BFF16771CB39}"/>
    <dgm:cxn modelId="{910BD956-FEE4-430D-B5E9-2FA0EE8D9743}" type="presOf" srcId="{1EDE116E-4BA1-4C65-B09D-C4C2201A3F00}" destId="{BAD1E764-C26E-487E-A8BD-61830AF14A95}" srcOrd="0" destOrd="0" presId="urn:microsoft.com/office/officeart/2005/8/layout/hProcess9"/>
    <dgm:cxn modelId="{3B02DD83-EB4F-40F7-BC21-2045ABBCDDAB}" srcId="{67C3E26B-FFE2-4A93-8B30-9E77095CE98B}" destId="{1EDE116E-4BA1-4C65-B09D-C4C2201A3F00}" srcOrd="0" destOrd="0" parTransId="{FCABD1C3-B97A-46D0-9E43-118302E175B1}" sibTransId="{AD17EC38-09CF-4010-933C-39A77EBE027B}"/>
    <dgm:cxn modelId="{B390D296-ABA3-4F11-8EF9-739FD051E95A}" type="presParOf" srcId="{AD7A2CA9-A724-409B-9D78-AEC8CDDCCF18}" destId="{F987EC1B-AA72-43AD-B272-5726D5D78F33}" srcOrd="0" destOrd="0" presId="urn:microsoft.com/office/officeart/2005/8/layout/hProcess9"/>
    <dgm:cxn modelId="{B53210DE-9CD4-43CB-9883-8EC51C87E19D}" type="presParOf" srcId="{AD7A2CA9-A724-409B-9D78-AEC8CDDCCF18}" destId="{2B834042-C7F5-4286-9E1D-72C7D1EF299A}" srcOrd="1" destOrd="0" presId="urn:microsoft.com/office/officeart/2005/8/layout/hProcess9"/>
    <dgm:cxn modelId="{AEE1E4B8-EC57-448F-9123-698D0D112CB9}" type="presParOf" srcId="{2B834042-C7F5-4286-9E1D-72C7D1EF299A}" destId="{BAD1E764-C26E-487E-A8BD-61830AF14A95}" srcOrd="0" destOrd="0" presId="urn:microsoft.com/office/officeart/2005/8/layout/hProcess9"/>
    <dgm:cxn modelId="{2884DF99-F273-481D-AD51-E0BB8856E824}" type="presParOf" srcId="{2B834042-C7F5-4286-9E1D-72C7D1EF299A}" destId="{C792FB47-F9F6-49A2-8C5D-5C893C61545C}" srcOrd="1" destOrd="0" presId="urn:microsoft.com/office/officeart/2005/8/layout/hProcess9"/>
    <dgm:cxn modelId="{B20FF28D-FEF3-4895-BD77-269733F0C661}" type="presParOf" srcId="{2B834042-C7F5-4286-9E1D-72C7D1EF299A}" destId="{23106D17-9B6A-4544-9B5B-B414F0B016F1}" srcOrd="2" destOrd="0" presId="urn:microsoft.com/office/officeart/2005/8/layout/hProcess9"/>
    <dgm:cxn modelId="{A320AD8B-E13D-48A4-B760-A1F5970321A9}" type="presParOf" srcId="{2B834042-C7F5-4286-9E1D-72C7D1EF299A}" destId="{3DBF24B5-A6C2-498C-AA02-6C0F496A7744}" srcOrd="3" destOrd="0" presId="urn:microsoft.com/office/officeart/2005/8/layout/hProcess9"/>
    <dgm:cxn modelId="{022C6129-E0D5-4ABA-96F4-74FF8874E05E}" type="presParOf" srcId="{2B834042-C7F5-4286-9E1D-72C7D1EF299A}" destId="{E644A156-0339-4A30-950B-474C9D511759}" srcOrd="4" destOrd="0" presId="urn:microsoft.com/office/officeart/2005/8/layout/hProcess9"/>
    <dgm:cxn modelId="{6CAEBFFD-16E5-42CF-A6CF-D865BD1D1B13}" type="presParOf" srcId="{2B834042-C7F5-4286-9E1D-72C7D1EF299A}" destId="{7C0A5DD6-9D2B-4E4B-8E6A-7168B8C5AD15}" srcOrd="5" destOrd="0" presId="urn:microsoft.com/office/officeart/2005/8/layout/hProcess9"/>
    <dgm:cxn modelId="{1291F5B9-A6BC-41B1-8E43-364D189EF848}" type="presParOf" srcId="{2B834042-C7F5-4286-9E1D-72C7D1EF299A}" destId="{F419AC2D-4F3F-4CE9-8C02-CE229943455D}"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begins by explain</a:t>
            </a:r>
            <a:r>
              <a:rPr lang="en-US" sz="1200" kern="1200" baseline="0" dirty="0" smtClean="0">
                <a:solidFill>
                  <a:schemeClr val="tx1"/>
                </a:solidFill>
                <a:effectLst/>
                <a:latin typeface="+mn-lt"/>
                <a:ea typeface="+mn-ea"/>
                <a:cs typeface="+mn-cs"/>
              </a:rPr>
              <a:t>ing the drastic differences between the new SharePoint Online </a:t>
            </a:r>
            <a:r>
              <a:rPr lang="en-US" sz="1200" kern="1200" dirty="0" smtClean="0">
                <a:solidFill>
                  <a:schemeClr val="tx1"/>
                </a:solidFill>
                <a:effectLst/>
                <a:latin typeface="+mn-lt"/>
                <a:ea typeface="+mn-ea"/>
                <a:cs typeface="+mn-cs"/>
              </a:rPr>
              <a:t>workflow architecture compared to</a:t>
            </a:r>
            <a:r>
              <a:rPr lang="en-US" sz="1200" kern="1200" baseline="0" dirty="0" smtClean="0">
                <a:solidFill>
                  <a:schemeClr val="tx1"/>
                </a:solidFill>
                <a:effectLst/>
                <a:latin typeface="+mn-lt"/>
                <a:ea typeface="+mn-ea"/>
                <a:cs typeface="+mn-cs"/>
              </a:rPr>
              <a:t> what </a:t>
            </a:r>
            <a:r>
              <a:rPr lang="en-US" sz="1200" kern="1200" dirty="0" smtClean="0">
                <a:solidFill>
                  <a:schemeClr val="tx1"/>
                </a:solidFill>
                <a:effectLst/>
                <a:latin typeface="+mn-lt"/>
                <a:ea typeface="+mn-ea"/>
                <a:cs typeface="+mn-cs"/>
              </a:rPr>
              <a:t>existed</a:t>
            </a:r>
            <a:r>
              <a:rPr lang="en-US" sz="1200" kern="1200" baseline="0" dirty="0" smtClean="0">
                <a:solidFill>
                  <a:schemeClr val="tx1"/>
                </a:solidFill>
                <a:effectLst/>
                <a:latin typeface="+mn-lt"/>
                <a:ea typeface="+mn-ea"/>
                <a:cs typeface="+mn-cs"/>
              </a:rPr>
              <a:t> in SharePoint 2010. The good news is that all these underlying changes to the workflow architecture have also brought about dramatic improvements to the design process of creating custom workflows in SharePoint Designer 2013.  You will learn about the new support for stages, looping, assigning tasks and calling up web services across the network. The module will also explain the </a:t>
            </a:r>
            <a:r>
              <a:rPr lang="en-US" sz="1200" kern="1200" dirty="0" smtClean="0">
                <a:solidFill>
                  <a:schemeClr val="tx1"/>
                </a:solidFill>
                <a:effectLst/>
                <a:latin typeface="+mn-lt"/>
                <a:ea typeface="+mn-ea"/>
                <a:cs typeface="+mn-cs"/>
              </a:rPr>
              <a:t>backwards compatibility support which allows you to integrate new SharePoint Online workflows together with older</a:t>
            </a:r>
            <a:r>
              <a:rPr lang="en-US" sz="1200" kern="1200" baseline="0" dirty="0" smtClean="0">
                <a:solidFill>
                  <a:schemeClr val="tx1"/>
                </a:solidFill>
                <a:effectLst/>
                <a:latin typeface="+mn-lt"/>
                <a:ea typeface="+mn-ea"/>
                <a:cs typeface="+mn-cs"/>
              </a:rPr>
              <a:t> custom </a:t>
            </a:r>
            <a:r>
              <a:rPr lang="en-US" sz="1200" kern="1200" dirty="0" smtClean="0">
                <a:solidFill>
                  <a:schemeClr val="tx1"/>
                </a:solidFill>
                <a:effectLst/>
                <a:latin typeface="+mn-lt"/>
                <a:ea typeface="+mn-ea"/>
                <a:cs typeface="+mn-cs"/>
              </a:rPr>
              <a:t>workflows which have been created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using SharePoint 2010 style workflows.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38074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Online takes a very different approach to workflow. Existing SharePoint</a:t>
            </a:r>
            <a:r>
              <a:rPr lang="en-US" baseline="0" dirty="0" smtClean="0"/>
              <a:t> 2010 workflows will still run using the same legacy SharePoint 2010 / .NET Framework 3.5 architecture and developers/users are free to continue creating workflows using this approach although it is not recommended.</a:t>
            </a:r>
          </a:p>
          <a:p>
            <a:endParaRPr lang="en-US" baseline="0" dirty="0" smtClean="0"/>
          </a:p>
          <a:p>
            <a:r>
              <a:rPr lang="en-US" sz="1200" kern="1200" dirty="0" smtClean="0">
                <a:solidFill>
                  <a:schemeClr val="tx1"/>
                </a:solidFill>
                <a:effectLst/>
                <a:latin typeface="+mn-lt"/>
                <a:ea typeface="+mn-ea"/>
                <a:cs typeface="+mn-cs"/>
              </a:rPr>
              <a:t>SharePoint 2013 Style workflows are based on Windows Workflow Foundation 4.0 (WF), which has been substantially redesigned from earlier versions. WF, in turn, is built on the messaging functionality provided b</a:t>
            </a:r>
            <a:r>
              <a:rPr lang="en-US" sz="1200" kern="1200" baseline="0" dirty="0" smtClean="0">
                <a:solidFill>
                  <a:schemeClr val="tx1"/>
                </a:solidFill>
                <a:effectLst/>
                <a:latin typeface="+mn-lt"/>
                <a:ea typeface="+mn-ea"/>
                <a:cs typeface="+mn-cs"/>
              </a:rPr>
              <a:t>y WCF. </a:t>
            </a:r>
            <a:r>
              <a:rPr lang="en-US" baseline="0" dirty="0" smtClean="0"/>
              <a:t>The workflow story in SharePoint Online now treats workflow as a separate service and leverages Workflow Manager which includes the WF included in .NET Framework 4.0. The workflow service provided by Workflow Manager is decoupled from SharePoint and no longer runs in the content farm. Rather it runs on it’s own servers. Workflow Manager also leverages the latest and greatest advancements in workflow capabilities, performance and scalability from Microsoft.</a:t>
            </a:r>
          </a:p>
          <a:p>
            <a:endParaRPr lang="en-US" baseline="0" dirty="0" smtClean="0"/>
          </a:p>
          <a:p>
            <a:r>
              <a:rPr lang="en-US" baseline="0" dirty="0" smtClean="0"/>
              <a:t>Workflow Manager is very much a customer and leverages the new SharePoint App Model architecture in that workflow (like apps) are treated as a “</a:t>
            </a:r>
            <a:r>
              <a:rPr lang="en-US" i="1" baseline="0" dirty="0" smtClean="0"/>
              <a:t>service</a:t>
            </a:r>
            <a:r>
              <a:rPr lang="en-US" baseline="0" dirty="0" smtClean="0"/>
              <a:t>”. SharePoint instructs Workflow Manager to execute a workflow and the two products communicate with each other over a service model infrastructure (WCF).</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12</a:t>
            </a:fld>
            <a:endParaRPr lang="en-US"/>
          </a:p>
        </p:txBody>
      </p:sp>
    </p:spTree>
    <p:extLst>
      <p:ext uri="{BB962C8B-B14F-4D97-AF65-F5344CB8AC3E}">
        <p14:creationId xmlns:p14="http://schemas.microsoft.com/office/powerpoint/2010/main" val="434844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SharePoint Designer 2013 now provides a visual workflow designer. The previous version, SharePoint Designer 2010, offered integration with Microsoft Visio 2010 so that you could design workflows visually in Visio and then import them into SharePoint Designer. Now, you can visually design your workflows by dragging, dropping, and connecting shapes directly within SharePoint Designer 2013. You can set all the properties of a workflow action in the new visual workflow designer — just select the shape and then click the action tag. Also, if you click </a:t>
            </a:r>
            <a:r>
              <a:rPr lang="en-US" sz="1200" b="1" kern="1200" dirty="0" smtClean="0">
                <a:solidFill>
                  <a:schemeClr val="tx1"/>
                </a:solidFill>
                <a:effectLst/>
                <a:latin typeface="+mn-lt"/>
                <a:ea typeface="+mn-ea"/>
                <a:cs typeface="+mn-cs"/>
              </a:rPr>
              <a:t>Properties</a:t>
            </a:r>
            <a:r>
              <a:rPr lang="en-US" sz="1200" kern="1200" dirty="0" smtClean="0">
                <a:solidFill>
                  <a:schemeClr val="tx1"/>
                </a:solidFill>
                <a:effectLst/>
                <a:latin typeface="+mn-lt"/>
                <a:ea typeface="+mn-ea"/>
                <a:cs typeface="+mn-cs"/>
              </a:rPr>
              <a:t> on the action tag, the property grids for conditions and actions appear in the visual designer, just as they do in the declarative workflow designer.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Loops: </a:t>
            </a:r>
            <a:r>
              <a:rPr lang="en-US" sz="1200" kern="1200" dirty="0" smtClean="0">
                <a:solidFill>
                  <a:schemeClr val="tx1"/>
                </a:solidFill>
                <a:effectLst/>
                <a:latin typeface="+mn-lt"/>
                <a:ea typeface="+mn-ea"/>
                <a:cs typeface="+mn-cs"/>
              </a:rPr>
              <a:t>SharePoint Designer 2013 now provides looping. A </a:t>
            </a:r>
            <a:r>
              <a:rPr lang="en-US" sz="1200" i="1" kern="1200" dirty="0" smtClean="0">
                <a:solidFill>
                  <a:schemeClr val="tx1"/>
                </a:solidFill>
                <a:effectLst/>
                <a:latin typeface="+mn-lt"/>
                <a:ea typeface="+mn-ea"/>
                <a:cs typeface="+mn-cs"/>
              </a:rPr>
              <a:t>loop</a:t>
            </a:r>
            <a:r>
              <a:rPr lang="en-US" sz="1200" kern="1200" dirty="0" smtClean="0">
                <a:solidFill>
                  <a:schemeClr val="tx1"/>
                </a:solidFill>
                <a:effectLst/>
                <a:latin typeface="+mn-lt"/>
                <a:ea typeface="+mn-ea"/>
                <a:cs typeface="+mn-cs"/>
              </a:rPr>
              <a:t> is a container that you can use to group conditions and actions that you want the workflow to process repeatedly.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a:p>
        </p:txBody>
      </p:sp>
    </p:spTree>
    <p:extLst>
      <p:ext uri="{BB962C8B-B14F-4D97-AF65-F5344CB8AC3E}">
        <p14:creationId xmlns:p14="http://schemas.microsoft.com/office/powerpoint/2010/main" val="2856809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Workflows built for SharePoint were tightly</a:t>
            </a:r>
            <a:r>
              <a:rPr lang="en-US" baseline="0" dirty="0" smtClean="0"/>
              <a:t> coupled with SharePoint, ran at a very low level and were designed primarily for on-premises deployments. </a:t>
            </a:r>
          </a:p>
          <a:p>
            <a:pPr marL="0" indent="0">
              <a:buFont typeface="Arial" pitchFamily="34" charset="0"/>
              <a:buNone/>
            </a:pPr>
            <a:endParaRPr lang="en-US" baseline="0" dirty="0" smtClean="0"/>
          </a:p>
          <a:p>
            <a:pPr marL="0" indent="0">
              <a:buFont typeface="Arial" pitchFamily="34" charset="0"/>
              <a:buNone/>
            </a:pPr>
            <a:r>
              <a:rPr lang="en-US" baseline="0" dirty="0" smtClean="0"/>
              <a:t>This meant that coded workflows could not run within the sandbox or in a hosted environment. </a:t>
            </a:r>
          </a:p>
          <a:p>
            <a:pPr marL="0" indent="0">
              <a:buFont typeface="Arial" pitchFamily="34" charset="0"/>
              <a:buNone/>
            </a:pPr>
            <a:r>
              <a:rPr lang="en-US" baseline="0" dirty="0" smtClean="0"/>
              <a:t>All workflow data was also retained within the site collection’s content database where the workflow ran.</a:t>
            </a:r>
            <a:endParaRPr lang="en-US" dirty="0" smtClean="0"/>
          </a:p>
          <a:p>
            <a:endParaRPr lang="en-US" dirty="0"/>
          </a:p>
        </p:txBody>
      </p:sp>
    </p:spTree>
    <p:extLst>
      <p:ext uri="{BB962C8B-B14F-4D97-AF65-F5344CB8AC3E}">
        <p14:creationId xmlns:p14="http://schemas.microsoft.com/office/powerpoint/2010/main" val="2570086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new architecture is available both in the on-premises model using Workflow Manager as well as in a hosted model. By moving to this new architecture, SharePoint benefits from improvements in stability and scalability in the workflow platform. In addition, Workflow Manager is much more transparent where developers can use a service-based API to gain insight into metrics and analytics of WF.</a:t>
            </a:r>
          </a:p>
          <a:p>
            <a:endParaRPr lang="en-US" baseline="0" dirty="0" smtClean="0"/>
          </a:p>
          <a:p>
            <a:r>
              <a:rPr lang="en-US" dirty="0" smtClean="0"/>
              <a:t>Regardless of how you are using</a:t>
            </a:r>
            <a:r>
              <a:rPr lang="en-US" baseline="0" dirty="0" smtClean="0"/>
              <a:t> SharePoint, either in a hosted deployment such as SharePoint Online in Office 365, or on-premises (where you install SharePoint on your own corporate servers), workflows are created and are processed the same way. </a:t>
            </a:r>
          </a:p>
          <a:p>
            <a:endParaRPr lang="en-US" baseline="0" dirty="0" smtClean="0"/>
          </a:p>
          <a:p>
            <a:r>
              <a:rPr lang="en-US" baseline="0" dirty="0" smtClean="0"/>
              <a:t>Microsoft has already installed and configured Workflow Manager and connected it to SharePoint Online in Office 365 so there is no extra work for you to do; you can create and deploy workflows right away in this scenario.</a:t>
            </a:r>
          </a:p>
          <a:p>
            <a:endParaRPr lang="en-US" baseline="0" dirty="0" smtClean="0"/>
          </a:p>
          <a:p>
            <a:r>
              <a:rPr lang="en-US" baseline="0" dirty="0" smtClean="0"/>
              <a:t>If you are running SharePoint on-premises, as in the case where you install it on your own servers, you need to install and configure a Workflow Manager farm. After installing and configuring it, you will need to then connect your on-</a:t>
            </a:r>
            <a:r>
              <a:rPr lang="en-US" baseline="0" dirty="0" err="1" smtClean="0"/>
              <a:t>prem</a:t>
            </a:r>
            <a:r>
              <a:rPr lang="en-US" baseline="0" dirty="0" smtClean="0"/>
              <a:t> SharePoint farm to the Workflow Manager farm. Once this is done you’ll be in the same state as SharePoint Online and can then create and deploy workflows on-prem.</a:t>
            </a:r>
            <a:endParaRPr lang="en-US" dirty="0"/>
          </a:p>
        </p:txBody>
      </p:sp>
    </p:spTree>
    <p:extLst>
      <p:ext uri="{BB962C8B-B14F-4D97-AF65-F5344CB8AC3E}">
        <p14:creationId xmlns:p14="http://schemas.microsoft.com/office/powerpoint/2010/main" val="803373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now call web services from within declarative workflows. Data returned by those Web services is stored in workflow variables and can then be used by the workflow in any number of scenarios. These actions provide tremendous flexibility in integrating data external to SharePoint into your workflows. The recommended approach to embedding custom logic implemented with custom code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SharePoint 2013 workflows is to create</a:t>
            </a:r>
            <a:r>
              <a:rPr lang="en-US" sz="1200" kern="1200" baseline="0" dirty="0" smtClean="0">
                <a:solidFill>
                  <a:schemeClr val="tx1"/>
                </a:solidFill>
                <a:effectLst/>
                <a:latin typeface="+mn-lt"/>
                <a:ea typeface="+mn-ea"/>
                <a:cs typeface="+mn-cs"/>
              </a:rPr>
              <a:t> a custom service and use the new service actions so all can consume these from your declarative workflow.</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In addition, all workflows now in SharePoint 2013 executed</a:t>
            </a:r>
            <a:r>
              <a:rPr lang="en-US" sz="1200" b="0" kern="1200" baseline="0" dirty="0" smtClean="0">
                <a:solidFill>
                  <a:schemeClr val="tx1"/>
                </a:solidFill>
                <a:effectLst/>
                <a:latin typeface="+mn-lt"/>
                <a:ea typeface="+mn-ea"/>
                <a:cs typeface="+mn-cs"/>
              </a:rPr>
              <a:t> by Workflow Manager are fully declarative. This means custom managed code within a workflow project is no longer possible. When you would have written custom code, the guidance is now to build a custom web service, ideally an </a:t>
            </a:r>
            <a:r>
              <a:rPr lang="en-US" sz="1200" b="0" kern="1200" baseline="0" dirty="0" err="1" smtClean="0">
                <a:solidFill>
                  <a:schemeClr val="tx1"/>
                </a:solidFill>
                <a:effectLst/>
                <a:latin typeface="+mn-lt"/>
                <a:ea typeface="+mn-ea"/>
                <a:cs typeface="+mn-cs"/>
              </a:rPr>
              <a:t>OData</a:t>
            </a:r>
            <a:r>
              <a:rPr lang="en-US" sz="1200" b="0" kern="1200" baseline="0" dirty="0" smtClean="0">
                <a:solidFill>
                  <a:schemeClr val="tx1"/>
                </a:solidFill>
                <a:effectLst/>
                <a:latin typeface="+mn-lt"/>
                <a:ea typeface="+mn-ea"/>
                <a:cs typeface="+mn-cs"/>
              </a:rPr>
              <a:t> service with WCF Data Services (Microsoft’s implementation of the </a:t>
            </a:r>
            <a:r>
              <a:rPr lang="en-US" sz="1200" b="0" kern="1200" baseline="0" dirty="0" err="1" smtClean="0">
                <a:solidFill>
                  <a:schemeClr val="tx1"/>
                </a:solidFill>
                <a:effectLst/>
                <a:latin typeface="+mn-lt"/>
                <a:ea typeface="+mn-ea"/>
                <a:cs typeface="+mn-cs"/>
              </a:rPr>
              <a:t>OData</a:t>
            </a:r>
            <a:r>
              <a:rPr lang="en-US" sz="1200" b="0" kern="1200" baseline="0" dirty="0" smtClean="0">
                <a:solidFill>
                  <a:schemeClr val="tx1"/>
                </a:solidFill>
                <a:effectLst/>
                <a:latin typeface="+mn-lt"/>
                <a:ea typeface="+mn-ea"/>
                <a:cs typeface="+mn-cs"/>
              </a:rPr>
              <a:t> protocol) and call these services using the new activities provided.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Both SharePoint Designer 2013 and Visual Studio 2012 have also received significant improvements as covered later in the module. Finally, Microsoft also included quite a few new actions and activities for use in creating workflows.</a:t>
            </a: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16</a:t>
            </a:fld>
            <a:endParaRPr lang="en-US"/>
          </a:p>
        </p:txBody>
      </p:sp>
    </p:spTree>
    <p:extLst>
      <p:ext uri="{BB962C8B-B14F-4D97-AF65-F5344CB8AC3E}">
        <p14:creationId xmlns:p14="http://schemas.microsoft.com/office/powerpoint/2010/main" val="2307158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introduced the concept</a:t>
            </a:r>
            <a:r>
              <a:rPr lang="en-US" baseline="0" dirty="0" smtClean="0"/>
              <a:t> of stages to workflows in SharePoint 2013. Stages, founded on the flowchart workflow type in WF 4.0, mitigate a lot of the challenges people had creating workflows with SharePoint Designer in previous versions of SharePoint, specifically the loop limitations. Each stage has an entry point and gate. All workflows start by entering the first stage. At the end of a stage the workflow author dictates the next stage (optionally using a conditional IF statement) the workflow should proceed to. Further, each workflow stage can contain multiple steps and actions within it.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Stages: </a:t>
            </a:r>
            <a:r>
              <a:rPr lang="en-US" sz="1200" kern="1200" dirty="0" smtClean="0">
                <a:solidFill>
                  <a:schemeClr val="tx1"/>
                </a:solidFill>
                <a:effectLst/>
                <a:latin typeface="+mn-lt"/>
                <a:ea typeface="+mn-ea"/>
                <a:cs typeface="+mn-cs"/>
              </a:rPr>
              <a:t>In the past, declarative workflows have been strictly serial: They start at the beginning and progress to the end. Now, SharePoint Designer 2013 introduces an important new building block—the </a:t>
            </a:r>
            <a:r>
              <a:rPr lang="en-US" sz="1200" i="1" kern="1200" dirty="0" smtClean="0">
                <a:solidFill>
                  <a:schemeClr val="tx1"/>
                </a:solidFill>
                <a:effectLst/>
                <a:latin typeface="+mn-lt"/>
                <a:ea typeface="+mn-ea"/>
                <a:cs typeface="+mn-cs"/>
              </a:rPr>
              <a:t>stage</a:t>
            </a:r>
            <a:r>
              <a:rPr lang="en-US" sz="1200" kern="1200" dirty="0" smtClean="0">
                <a:solidFill>
                  <a:schemeClr val="tx1"/>
                </a:solidFill>
                <a:effectLst/>
                <a:latin typeface="+mn-lt"/>
                <a:ea typeface="+mn-ea"/>
                <a:cs typeface="+mn-cs"/>
              </a:rPr>
              <a:t>. Stages are a top-level container that you use to group together conditions, actions, or steps. The conditions, actions, or steps in one stage are processed in the listed order before the workflow transitions to the next specified stage. But here’s the important part: The transition means that the next stage can be any stage in the workflow—not necessarily the next stage serially.</a:t>
            </a:r>
          </a:p>
          <a:p>
            <a:pPr marL="171450" lvl="0" indent="-171450" algn="l">
              <a:buFont typeface="Arial" pitchFamily="34" charset="0"/>
              <a:buChar char="•"/>
            </a:pPr>
            <a:r>
              <a:rPr lang="en-US" sz="1200" kern="1200" dirty="0" smtClean="0">
                <a:solidFill>
                  <a:schemeClr val="tx1"/>
                </a:solidFill>
                <a:effectLst/>
                <a:latin typeface="+mn-lt"/>
                <a:ea typeface="+mn-ea"/>
                <a:cs typeface="+mn-cs"/>
              </a:rPr>
              <a:t>Stages, not steps, are the new top-level containers.</a:t>
            </a:r>
          </a:p>
          <a:p>
            <a:pPr marL="171450" lvl="0" indent="-171450" algn="l">
              <a:buFont typeface="Arial" pitchFamily="34" charset="0"/>
              <a:buChar char="•"/>
            </a:pPr>
            <a:r>
              <a:rPr lang="en-US" sz="1200" kern="1200" dirty="0" smtClean="0">
                <a:solidFill>
                  <a:schemeClr val="tx1"/>
                </a:solidFill>
                <a:effectLst/>
                <a:latin typeface="+mn-lt"/>
                <a:ea typeface="+mn-ea"/>
                <a:cs typeface="+mn-cs"/>
              </a:rPr>
              <a:t>Stages cannot be nested in any other building block; a stage must be at the top level.</a:t>
            </a:r>
          </a:p>
          <a:p>
            <a:pPr marL="171450" lvl="0" indent="-171450" algn="l">
              <a:buFont typeface="Arial" pitchFamily="34" charset="0"/>
              <a:buChar char="•"/>
            </a:pPr>
            <a:r>
              <a:rPr lang="en-US" sz="1200" kern="1200" dirty="0" smtClean="0">
                <a:solidFill>
                  <a:schemeClr val="tx1"/>
                </a:solidFill>
                <a:effectLst/>
                <a:latin typeface="+mn-lt"/>
                <a:ea typeface="+mn-ea"/>
                <a:cs typeface="+mn-cs"/>
              </a:rPr>
              <a:t>Only stages can have Go To actions, and the target of a Go To action must be another stage.</a:t>
            </a:r>
          </a:p>
          <a:p>
            <a:pPr marL="171450" lvl="0" indent="-171450" algn="l">
              <a:buFont typeface="Arial" pitchFamily="34" charset="0"/>
              <a:buChar char="•"/>
            </a:pPr>
            <a:r>
              <a:rPr lang="en-US" sz="1200" kern="1200" dirty="0" smtClean="0">
                <a:solidFill>
                  <a:schemeClr val="tx1"/>
                </a:solidFill>
                <a:effectLst/>
                <a:latin typeface="+mn-lt"/>
                <a:ea typeface="+mn-ea"/>
                <a:cs typeface="+mn-cs"/>
              </a:rPr>
              <a:t>Steps can be nested in stages and other steps. </a:t>
            </a:r>
          </a:p>
          <a:p>
            <a:pPr marL="171450" lvl="0" indent="-171450" algn="l">
              <a:buFont typeface="Arial" pitchFamily="34" charset="0"/>
              <a:buChar char="•"/>
            </a:pPr>
            <a:r>
              <a:rPr lang="en-US" sz="1200" kern="1200" dirty="0" smtClean="0">
                <a:solidFill>
                  <a:schemeClr val="tx1"/>
                </a:solidFill>
                <a:effectLst/>
                <a:latin typeface="+mn-lt"/>
                <a:ea typeface="+mn-ea"/>
                <a:cs typeface="+mn-cs"/>
              </a:rPr>
              <a:t>A stage can be connected only to another stage. (In the visual workflow designer only, a stage can also be connected to a condition shape.)</a:t>
            </a:r>
          </a:p>
        </p:txBody>
      </p:sp>
    </p:spTree>
    <p:extLst>
      <p:ext uri="{BB962C8B-B14F-4D97-AF65-F5344CB8AC3E}">
        <p14:creationId xmlns:p14="http://schemas.microsoft.com/office/powerpoint/2010/main" val="2422749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the existing Test-Based Designer, SharePoint Designer</a:t>
            </a:r>
            <a:r>
              <a:rPr lang="en-US" baseline="0" dirty="0" smtClean="0"/>
              <a:t> has been improved to include a visual designer for authoring and customizing workflow, similar to how Visio allowed you to create workflows in previous versions of SharePoint. This new designer in SharePoint Designer, available when Visio is installed, allows you to not only customize the workflow actions and stages but you can modify the properties of the actions directly in the Visual Designer.</a:t>
            </a:r>
            <a:endParaRPr lang="en-US" dirty="0"/>
          </a:p>
        </p:txBody>
      </p:sp>
    </p:spTree>
    <p:extLst>
      <p:ext uri="{BB962C8B-B14F-4D97-AF65-F5344CB8AC3E}">
        <p14:creationId xmlns:p14="http://schemas.microsoft.com/office/powerpoint/2010/main" val="2412739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SharePoint 2013 workflows are</a:t>
            </a:r>
            <a:r>
              <a:rPr lang="en-US" baseline="0" dirty="0" smtClean="0"/>
              <a:t> built using a series of activities that are arranged in stages and steps as well as conditions and loops. There are multiple types of activities:</a:t>
            </a:r>
          </a:p>
          <a:p>
            <a:pPr marL="171450" indent="-171450">
              <a:buFont typeface="Arial" pitchFamily="34" charset="0"/>
              <a:buChar char="•"/>
            </a:pPr>
            <a:r>
              <a:rPr lang="en-US" b="1" baseline="0" dirty="0" smtClean="0"/>
              <a:t>Core Actions: </a:t>
            </a:r>
            <a:r>
              <a:rPr lang="en-US" baseline="0" dirty="0" smtClean="0"/>
              <a:t>Actions for adding comments, adding time to date, calling services, performing calculations, sending emails, etc.</a:t>
            </a:r>
          </a:p>
          <a:p>
            <a:pPr marL="171450" indent="-171450">
              <a:buFont typeface="Arial" pitchFamily="34" charset="0"/>
              <a:buChar char="•"/>
            </a:pPr>
            <a:r>
              <a:rPr lang="en-US" b="1" baseline="0" dirty="0" smtClean="0"/>
              <a:t>List Actions: </a:t>
            </a:r>
            <a:r>
              <a:rPr lang="en-US" baseline="0" dirty="0" smtClean="0"/>
              <a:t>Check In/Out items, copy items, updating items, etc.</a:t>
            </a:r>
          </a:p>
          <a:p>
            <a:pPr marL="171450" indent="-171450">
              <a:buFont typeface="Arial" pitchFamily="34" charset="0"/>
              <a:buChar char="•"/>
            </a:pPr>
            <a:r>
              <a:rPr lang="en-US" b="1" baseline="0" dirty="0" smtClean="0"/>
              <a:t>Conditional Actions: </a:t>
            </a:r>
            <a:r>
              <a:rPr lang="en-US" baseline="0" dirty="0" smtClean="0"/>
              <a:t>If statements, checking if something was created or modified by a specific person or in a time span, etc.</a:t>
            </a:r>
          </a:p>
          <a:p>
            <a:pPr marL="171450" indent="-171450">
              <a:buFont typeface="Arial" pitchFamily="34" charset="0"/>
              <a:buChar char="•"/>
            </a:pPr>
            <a:r>
              <a:rPr lang="en-US" b="1" baseline="0" dirty="0" smtClean="0"/>
              <a:t>Utility Actions: </a:t>
            </a:r>
            <a:r>
              <a:rPr lang="en-US" baseline="0" dirty="0" smtClean="0"/>
              <a:t>String manipulation functions.</a:t>
            </a:r>
          </a:p>
          <a:p>
            <a:pPr marL="171450" indent="-171450">
              <a:buFont typeface="Arial" pitchFamily="34" charset="0"/>
              <a:buChar char="•"/>
            </a:pPr>
            <a:r>
              <a:rPr lang="en-US" b="1" baseline="0" dirty="0" smtClean="0"/>
              <a:t>Task Actions: </a:t>
            </a:r>
            <a:r>
              <a:rPr lang="en-US" baseline="0" dirty="0" smtClean="0"/>
              <a:t>Assigning tasks or starting a task process.</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In SharePoint 2013, Microsoft added a series of new activities, including: </a:t>
            </a:r>
          </a:p>
          <a:p>
            <a:pPr marL="171450" indent="-171450" algn="l">
              <a:buFont typeface="Arial" pitchFamily="34" charset="0"/>
              <a:buChar char="•"/>
            </a:pPr>
            <a:r>
              <a:rPr lang="en-US" b="1" baseline="0" dirty="0" smtClean="0"/>
              <a:t>Assign a Task: </a:t>
            </a:r>
            <a:r>
              <a:rPr lang="en-US" baseline="0" dirty="0" smtClean="0"/>
              <a:t>Assigns a single workflow task to a user or group.</a:t>
            </a:r>
          </a:p>
          <a:p>
            <a:pPr marL="171450" indent="-171450" algn="l">
              <a:buFont typeface="Arial" pitchFamily="34" charset="0"/>
              <a:buChar char="•"/>
            </a:pPr>
            <a:r>
              <a:rPr lang="en-US" b="1" baseline="0" dirty="0" smtClean="0"/>
              <a:t>Start a Task Process: </a:t>
            </a:r>
            <a:r>
              <a:rPr lang="en-US" baseline="0" dirty="0" smtClean="0"/>
              <a:t>Initiates execution of a task process.</a:t>
            </a:r>
          </a:p>
          <a:p>
            <a:pPr marL="171450" indent="-171450" algn="l">
              <a:buFont typeface="Arial" pitchFamily="34" charset="0"/>
              <a:buChar char="•"/>
            </a:pPr>
            <a:r>
              <a:rPr lang="en-US" b="1" baseline="0" dirty="0" smtClean="0"/>
              <a:t>Go to This Stage: </a:t>
            </a:r>
            <a:r>
              <a:rPr lang="en-US" baseline="0" dirty="0" smtClean="0"/>
              <a:t>Specifies the next stage in a workflow to which flow control should be handed.</a:t>
            </a:r>
          </a:p>
          <a:p>
            <a:pPr marL="171450" indent="-171450" algn="l">
              <a:buFont typeface="Arial" pitchFamily="34" charset="0"/>
              <a:buChar char="•"/>
            </a:pPr>
            <a:r>
              <a:rPr lang="en-US" b="1" baseline="0" dirty="0" smtClean="0"/>
              <a:t>Call HTTP Web Service: </a:t>
            </a:r>
            <a:r>
              <a:rPr lang="en-US" baseline="0" dirty="0" smtClean="0"/>
              <a:t>Functions as a method call to a Representational State Transfer (REST) endpoint.</a:t>
            </a:r>
          </a:p>
          <a:p>
            <a:pPr marL="171450" indent="-171450" algn="l">
              <a:buFont typeface="Arial" pitchFamily="34" charset="0"/>
              <a:buChar char="•"/>
            </a:pPr>
            <a:r>
              <a:rPr lang="en-US" b="1" baseline="0" dirty="0" smtClean="0"/>
              <a:t>Start a List Workflow: </a:t>
            </a:r>
            <a:r>
              <a:rPr lang="en-US" baseline="0" dirty="0" smtClean="0"/>
              <a:t>Starts a list-scoped workflow.</a:t>
            </a:r>
          </a:p>
          <a:p>
            <a:pPr marL="171450" indent="-171450" algn="l">
              <a:buFont typeface="Arial" pitchFamily="34" charset="0"/>
              <a:buChar char="•"/>
            </a:pPr>
            <a:r>
              <a:rPr lang="en-US" b="1" baseline="0" dirty="0" smtClean="0"/>
              <a:t>Start a Site Workflow: </a:t>
            </a:r>
            <a:r>
              <a:rPr lang="en-US" baseline="0" dirty="0" smtClean="0"/>
              <a:t>Starts a site-scoped workflow.</a:t>
            </a:r>
          </a:p>
          <a:p>
            <a:pPr marL="171450" indent="-171450" algn="l">
              <a:buFont typeface="Arial" pitchFamily="34" charset="0"/>
              <a:buChar char="•"/>
            </a:pPr>
            <a:r>
              <a:rPr lang="en-US" b="1" baseline="0" dirty="0" smtClean="0"/>
              <a:t>Build [Dictionary/</a:t>
            </a:r>
            <a:r>
              <a:rPr lang="en-US" b="1" baseline="0" dirty="0" err="1" smtClean="0"/>
              <a:t>DynamicValue</a:t>
            </a:r>
            <a:r>
              <a:rPr lang="en-US" b="1" baseline="0" dirty="0" smtClean="0"/>
              <a:t>]: </a:t>
            </a:r>
            <a:r>
              <a:rPr lang="en-US" baseline="0" dirty="0" smtClean="0"/>
              <a:t>Creates a new variable of type [Dictionary/</a:t>
            </a:r>
            <a:r>
              <a:rPr lang="en-US" baseline="0" dirty="0" err="1" smtClean="0"/>
              <a:t>DynamicValue</a:t>
            </a:r>
            <a:r>
              <a:rPr lang="en-US" baseline="0" dirty="0" smtClean="0"/>
              <a:t>].</a:t>
            </a:r>
          </a:p>
          <a:p>
            <a:pPr marL="171450" indent="-171450" algn="l">
              <a:buFont typeface="Arial" pitchFamily="34" charset="0"/>
              <a:buChar char="•"/>
            </a:pPr>
            <a:r>
              <a:rPr lang="en-US" b="1" baseline="0" dirty="0" smtClean="0"/>
              <a:t>Get Property from [Dictionary/</a:t>
            </a:r>
            <a:r>
              <a:rPr lang="en-US" b="1" baseline="0" dirty="0" err="1" smtClean="0"/>
              <a:t>DynamicValue</a:t>
            </a:r>
            <a:r>
              <a:rPr lang="en-US" b="1" baseline="0" dirty="0" smtClean="0"/>
              <a:t>]: </a:t>
            </a:r>
            <a:r>
              <a:rPr lang="en-US" baseline="0" dirty="0" smtClean="0"/>
              <a:t>Retrieves a property value from a specified variable of type [Dictionary/</a:t>
            </a:r>
            <a:r>
              <a:rPr lang="en-US" baseline="0" dirty="0" err="1" smtClean="0"/>
              <a:t>DynamicValue</a:t>
            </a:r>
            <a:r>
              <a:rPr lang="en-US" baseline="0" dirty="0" smtClean="0"/>
              <a:t>].</a:t>
            </a:r>
          </a:p>
          <a:p>
            <a:pPr marL="171450" indent="-171450" algn="l">
              <a:buFont typeface="Arial" pitchFamily="34" charset="0"/>
              <a:buChar char="•"/>
            </a:pPr>
            <a:r>
              <a:rPr lang="en-US" b="1" baseline="0" dirty="0" smtClean="0"/>
              <a:t>Count Items in [Dictionary/</a:t>
            </a:r>
            <a:r>
              <a:rPr lang="en-US" b="1" baseline="0" dirty="0" err="1" smtClean="0"/>
              <a:t>DynamicValue</a:t>
            </a:r>
            <a:r>
              <a:rPr lang="en-US" b="1" baseline="0" dirty="0" smtClean="0"/>
              <a:t>]: </a:t>
            </a:r>
            <a:r>
              <a:rPr lang="en-US" baseline="0" dirty="0" smtClean="0"/>
              <a:t>Returns the number of rows in a variable of type [Dictionary/</a:t>
            </a:r>
            <a:r>
              <a:rPr lang="en-US" baseline="0" dirty="0" err="1" smtClean="0"/>
              <a:t>DynamicValue</a:t>
            </a:r>
            <a:r>
              <a:rPr lang="en-US" baseline="0" dirty="0" smtClean="0"/>
              <a:t>].</a:t>
            </a:r>
          </a:p>
          <a:p>
            <a:pPr marL="171450" indent="-171450" algn="l">
              <a:buFont typeface="Arial" pitchFamily="34" charset="0"/>
              <a:buChar char="•"/>
            </a:pPr>
            <a:r>
              <a:rPr lang="en-US" b="1" baseline="0" dirty="0" smtClean="0"/>
              <a:t>Trim String: </a:t>
            </a:r>
            <a:r>
              <a:rPr lang="en-US" baseline="0" dirty="0" smtClean="0"/>
              <a:t>Removes all leading and trailing white-space characters from the current string.</a:t>
            </a:r>
          </a:p>
          <a:p>
            <a:pPr marL="171450" indent="-171450" algn="l">
              <a:buFont typeface="Arial" pitchFamily="34" charset="0"/>
              <a:buChar char="•"/>
            </a:pPr>
            <a:r>
              <a:rPr lang="en-US" b="1" baseline="0" dirty="0" smtClean="0"/>
              <a:t>Find Substring in String: </a:t>
            </a:r>
            <a:r>
              <a:rPr lang="en-US" baseline="0" dirty="0" smtClean="0"/>
              <a:t>Returns 1-based index of the first occurrence of one or more characters, or the first occurrence of a string, within a string.</a:t>
            </a:r>
          </a:p>
          <a:p>
            <a:pPr marL="171450" indent="-171450" algn="l">
              <a:buFont typeface="Arial" pitchFamily="34" charset="0"/>
              <a:buChar char="•"/>
            </a:pPr>
            <a:r>
              <a:rPr lang="en-US" b="1" baseline="0" dirty="0" smtClean="0"/>
              <a:t>Replace Substring in String: </a:t>
            </a:r>
            <a:r>
              <a:rPr lang="en-US" baseline="0" dirty="0" smtClean="0"/>
              <a:t>Returns a new string in which all occurrences of a specified character or string are replaced with another specified character or string.</a:t>
            </a:r>
          </a:p>
          <a:p>
            <a:pPr marL="171450" indent="-171450" algn="l">
              <a:buFont typeface="Arial" pitchFamily="34" charset="0"/>
              <a:buChar char="•"/>
            </a:pPr>
            <a:r>
              <a:rPr lang="en-US" b="1" baseline="0" dirty="0" smtClean="0"/>
              <a:t>Translate Document: </a:t>
            </a:r>
            <a:r>
              <a:rPr lang="en-US" baseline="0" dirty="0" smtClean="0"/>
              <a:t>Functions as a wrapper around the HTTP activity that calls the synchronous translation API. You must configure a Machine Translation Service Application for the SharePoint site on which you run the workflow.</a:t>
            </a:r>
          </a:p>
          <a:p>
            <a:pPr marL="171450" indent="-171450" algn="l">
              <a:buFont typeface="Arial" pitchFamily="34" charset="0"/>
              <a:buChar char="•"/>
            </a:pPr>
            <a:r>
              <a:rPr lang="en-US" b="1" baseline="0" dirty="0" smtClean="0"/>
              <a:t>Set Workflow Status: </a:t>
            </a:r>
            <a:r>
              <a:rPr lang="en-US" baseline="0" dirty="0" smtClean="0"/>
              <a:t>Updates workflow status as specified in message string.</a:t>
            </a:r>
          </a:p>
          <a:p>
            <a:pPr marL="0" indent="0" algn="l">
              <a:buFont typeface="Arial" pitchFamily="34" charset="0"/>
              <a:buNone/>
            </a:pPr>
            <a:endParaRPr lang="en-US" baseline="0" dirty="0" smtClean="0"/>
          </a:p>
          <a:p>
            <a:pPr marL="0" indent="0" algn="l">
              <a:buFont typeface="Arial" pitchFamily="34" charset="0"/>
              <a:buNone/>
            </a:pPr>
            <a:r>
              <a:rPr lang="en-US" baseline="0" dirty="0" smtClean="0"/>
              <a:t>The activities that contain Dictionary / Dynamic Value are handled differently depending on the tool. For instance, only Visual Studio understands the new </a:t>
            </a:r>
            <a:r>
              <a:rPr lang="en-US" baseline="0" dirty="0" err="1" smtClean="0"/>
              <a:t>DynamicValue</a:t>
            </a:r>
            <a:r>
              <a:rPr lang="en-US" baseline="0" dirty="0" smtClean="0"/>
              <a:t> types and therefore, SharePoint Designer only uses a Dictionary type.</a:t>
            </a:r>
          </a:p>
          <a:p>
            <a:pPr marL="0" indent="0" algn="l">
              <a:buFont typeface="Arial" pitchFamily="34" charset="0"/>
              <a:buNone/>
            </a:pPr>
            <a:endParaRPr lang="en-US" baseline="0" dirty="0" smtClean="0"/>
          </a:p>
          <a:p>
            <a:pPr marL="0" indent="0" algn="l">
              <a:buFont typeface="Arial" pitchFamily="34" charset="0"/>
              <a:buNone/>
            </a:pPr>
            <a:r>
              <a:rPr lang="en-US" baseline="0" dirty="0" smtClean="0"/>
              <a:t>Some new activities are specific to Microsoft Project:</a:t>
            </a:r>
          </a:p>
          <a:p>
            <a:pPr marL="171450" indent="-171450" algn="l">
              <a:buFont typeface="Arial" pitchFamily="34" charset="0"/>
              <a:buChar char="•"/>
            </a:pPr>
            <a:r>
              <a:rPr lang="en-US" b="1" baseline="0" dirty="0" smtClean="0"/>
              <a:t>Create a Project from Current Item: </a:t>
            </a:r>
            <a:r>
              <a:rPr lang="en-US" baseline="0" dirty="0" smtClean="0"/>
              <a:t>Creates a Project Server project based on the current item.</a:t>
            </a:r>
          </a:p>
          <a:p>
            <a:pPr marL="171450" indent="-171450" algn="l">
              <a:buFont typeface="Arial" pitchFamily="34" charset="0"/>
              <a:buChar char="•"/>
            </a:pPr>
            <a:r>
              <a:rPr lang="en-US" b="1" baseline="0" dirty="0" smtClean="0"/>
              <a:t>Set the current project stage status to this value: </a:t>
            </a:r>
            <a:r>
              <a:rPr lang="en-US" baseline="0" dirty="0" smtClean="0"/>
              <a:t>Sets the two status fields within the current stage of the project.</a:t>
            </a:r>
          </a:p>
          <a:p>
            <a:pPr marL="171450" indent="-171450" algn="l">
              <a:buFont typeface="Arial" pitchFamily="34" charset="0"/>
              <a:buChar char="•"/>
            </a:pPr>
            <a:r>
              <a:rPr lang="en-US" b="1" baseline="0" dirty="0" smtClean="0"/>
              <a:t>Set the status field in the idea list item to this value: </a:t>
            </a:r>
            <a:r>
              <a:rPr lang="en-US" baseline="0" dirty="0" smtClean="0"/>
              <a:t>Updates the status field of the original SharePoint list item.</a:t>
            </a:r>
          </a:p>
          <a:p>
            <a:pPr marL="171450" indent="-171450" algn="l">
              <a:buFont typeface="Arial" pitchFamily="34" charset="0"/>
              <a:buChar char="•"/>
            </a:pPr>
            <a:r>
              <a:rPr lang="en-US" b="1" baseline="0" dirty="0" smtClean="0"/>
              <a:t>Wait for Project Event: Pauses the current instance of the workflow to await a specified Project event: </a:t>
            </a:r>
            <a:r>
              <a:rPr lang="en-US" baseline="0" dirty="0" smtClean="0"/>
              <a:t>Project checked in, Project committed, Project submitted.</a:t>
            </a:r>
          </a:p>
          <a:p>
            <a:pPr marL="171450" indent="-171450" algn="l">
              <a:buFont typeface="Arial" pitchFamily="34" charset="0"/>
              <a:buChar char="•"/>
            </a:pPr>
            <a:r>
              <a:rPr lang="en-US" b="1" baseline="0" dirty="0" smtClean="0"/>
              <a:t>Set this field in the project to this value: </a:t>
            </a:r>
            <a:r>
              <a:rPr lang="en-US" baseline="0" dirty="0" smtClean="0"/>
              <a:t>Sets the value.</a:t>
            </a:r>
          </a:p>
          <a:p>
            <a:pPr marL="171450" indent="-171450" algn="l">
              <a:buFont typeface="Arial" pitchFamily="34" charset="0"/>
              <a:buChar char="•"/>
            </a:pPr>
            <a:endParaRPr lang="en-US" baseline="0" dirty="0" smtClean="0"/>
          </a:p>
        </p:txBody>
      </p:sp>
    </p:spTree>
    <p:extLst>
      <p:ext uri="{BB962C8B-B14F-4D97-AF65-F5344CB8AC3E}">
        <p14:creationId xmlns:p14="http://schemas.microsoft.com/office/powerpoint/2010/main" val="89218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 two primary tools,</a:t>
            </a:r>
            <a:r>
              <a:rPr lang="en-US" baseline="0" dirty="0" smtClean="0"/>
              <a:t> SharePoint Designer 2013 and Visual Studio 2012, </a:t>
            </a:r>
            <a:r>
              <a:rPr lang="en-US" dirty="0" smtClean="0"/>
              <a:t>used to create custom workflows in SharePoint 2013 are similar but have some distinct</a:t>
            </a:r>
            <a:r>
              <a:rPr lang="en-US" baseline="0" dirty="0" smtClean="0"/>
              <a:t> differences from their previous versions:</a:t>
            </a:r>
          </a:p>
          <a:p>
            <a:pPr marL="171450" indent="-171450">
              <a:buFont typeface="Arial" pitchFamily="34" charset="0"/>
              <a:buChar char="•"/>
            </a:pPr>
            <a:r>
              <a:rPr lang="en-US" b="1" baseline="0" dirty="0" smtClean="0"/>
              <a:t>Declarative vs. Custom Code: </a:t>
            </a:r>
            <a:r>
              <a:rPr lang="en-US" b="0" baseline="0" dirty="0" smtClean="0"/>
              <a:t>Both SharePoint Designer and Visual Studio can create declarative workflows. In fact, Visual Studio can *only* create declarative workflows for SharePoint 2013… a significant change from previous versions. Custom code is only possible when creating SharePoint 2010 workflows using farm solutions which is still support but not recommended as you cannot leverage any of the new capabilities in Workflow Manager or SharePoint 2013.</a:t>
            </a:r>
          </a:p>
          <a:p>
            <a:pPr marL="171450" indent="-171450">
              <a:buFont typeface="Arial" pitchFamily="34" charset="0"/>
              <a:buChar char="•"/>
            </a:pPr>
            <a:r>
              <a:rPr lang="en-US" b="1" baseline="0" dirty="0" smtClean="0"/>
              <a:t>Reusability:</a:t>
            </a:r>
            <a:r>
              <a:rPr lang="en-US" baseline="0" dirty="0" smtClean="0"/>
              <a:t> Similar to previous versions, SharePoint Designer can create reusable workflows that can be used multiple times within the same site or exported for deployment to other sites. Visual Studio workflows are created as templates which can be deployed and associated with any list or library.</a:t>
            </a:r>
          </a:p>
          <a:p>
            <a:pPr marL="171450" indent="-171450">
              <a:buFont typeface="Arial" pitchFamily="34" charset="0"/>
              <a:buChar char="•"/>
            </a:pPr>
            <a:r>
              <a:rPr lang="en-US" b="1" baseline="0" dirty="0" smtClean="0"/>
              <a:t>Include in Apps: </a:t>
            </a:r>
            <a:r>
              <a:rPr lang="en-US" baseline="0" dirty="0" smtClean="0"/>
              <a:t>One benefit Visual Studio has over SharePoint Designer is that developers can include workflows within SharePoint Apps; SharePoint Designer has no support for apps.</a:t>
            </a:r>
          </a:p>
          <a:p>
            <a:pPr marL="171450" indent="-171450">
              <a:buFont typeface="Arial" pitchFamily="34" charset="0"/>
              <a:buChar char="•"/>
            </a:pPr>
            <a:r>
              <a:rPr lang="en-US" b="1" baseline="0" dirty="0" smtClean="0"/>
              <a:t>Visio Integration: </a:t>
            </a:r>
            <a:r>
              <a:rPr lang="en-US" b="0" baseline="0" dirty="0" smtClean="0"/>
              <a:t>Only SharePoint Designer supports Visio integration in that workflows can be modeled using Visio and imported into SharePoint Designer. Only SharePoint Designer authored workflows will have a user-friendly visualization for executing workflows.</a:t>
            </a:r>
          </a:p>
          <a:p>
            <a:pPr marL="171450" indent="-171450">
              <a:buFont typeface="Arial" pitchFamily="34" charset="0"/>
              <a:buChar char="•"/>
            </a:pPr>
            <a:r>
              <a:rPr lang="en-US" b="1" baseline="0" dirty="0" smtClean="0"/>
              <a:t>Custom Actions: </a:t>
            </a:r>
            <a:r>
              <a:rPr lang="en-US" baseline="0" dirty="0" smtClean="0"/>
              <a:t>Both SharePoint Designer and Visual Studio can consume and use custom actions in authored workflows. However Visual Studio will use the underlying action’s activity and not the action in its workflow. Further custom activities/actions can be created using Visual Studio.</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20</a:t>
            </a:fld>
            <a:endParaRPr lang="en-US"/>
          </a:p>
        </p:txBody>
      </p:sp>
    </p:spTree>
    <p:extLst>
      <p:ext uri="{BB962C8B-B14F-4D97-AF65-F5344CB8AC3E}">
        <p14:creationId xmlns:p14="http://schemas.microsoft.com/office/powerpoint/2010/main" val="1320844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Existing SharePoint 2010 workflows will continue to run within the context of SharePoint within SharePoint 2013 and</a:t>
            </a:r>
            <a:r>
              <a:rPr lang="en-US" baseline="0" dirty="0" smtClean="0"/>
              <a:t> cannot leverage new additions to the workflow story in SharePoint </a:t>
            </a:r>
            <a:r>
              <a:rPr lang="en-US" dirty="0" smtClean="0"/>
              <a:t>2013</a:t>
            </a:r>
            <a:r>
              <a:rPr lang="en-US" baseline="0" dirty="0" smtClean="0"/>
              <a:t>. However at times a SharePoint 2010 workflow may need to communicate with a SharePoint </a:t>
            </a:r>
            <a:r>
              <a:rPr lang="en-US" dirty="0" smtClean="0"/>
              <a:t>2013 </a:t>
            </a:r>
            <a:r>
              <a:rPr lang="en-US" baseline="0" dirty="0" smtClean="0"/>
              <a:t>workflow. </a:t>
            </a:r>
            <a:r>
              <a:rPr lang="en-US" sz="1200" kern="1200" dirty="0" smtClean="0">
                <a:solidFill>
                  <a:schemeClr val="tx1"/>
                </a:solidFill>
                <a:effectLst/>
                <a:latin typeface="+mn-lt"/>
                <a:ea typeface="+mn-ea"/>
                <a:cs typeface="+mn-cs"/>
              </a:rPr>
              <a:t>The Workflow Interop Bridge is a tool to connect SharePoint Workflow to Workflow Manager</a:t>
            </a:r>
            <a:r>
              <a:rPr lang="en-US" dirty="0" smtClean="0"/>
              <a:t> </a:t>
            </a:r>
            <a:r>
              <a:rPr lang="en-US" sz="1200" kern="1200" dirty="0" smtClean="0">
                <a:solidFill>
                  <a:schemeClr val="tx1"/>
                </a:solidFill>
                <a:effectLst/>
                <a:latin typeface="+mn-lt"/>
                <a:ea typeface="+mn-ea"/>
                <a:cs typeface="+mn-cs"/>
              </a:rPr>
              <a:t>workflow. The bridge exists to allow customers to reuse existing workflow assets available in SharePoint and provide a smooth transition path to </a:t>
            </a:r>
            <a:r>
              <a:rPr lang="en-US" sz="900" kern="1200" dirty="0" smtClean="0">
                <a:solidFill>
                  <a:schemeClr val="tx1"/>
                </a:solidFill>
                <a:effectLst/>
                <a:latin typeface="Segoe UI" pitchFamily="34" charset="0"/>
                <a:ea typeface="+mn-ea"/>
                <a:cs typeface="+mn-cs"/>
              </a:rPr>
              <a:t>Workflow Manager</a:t>
            </a:r>
            <a:r>
              <a:rPr lang="en-US" sz="1200" kern="1200" dirty="0" smtClean="0">
                <a:solidFill>
                  <a:schemeClr val="tx1"/>
                </a:solidFill>
                <a:effectLst/>
                <a:latin typeface="+mn-lt"/>
                <a:ea typeface="+mn-ea"/>
                <a:cs typeface="+mn-cs"/>
              </a:rPr>
              <a:t>. It allows </a:t>
            </a:r>
            <a:r>
              <a:rPr lang="en-US" sz="900" kern="1200" dirty="0" smtClean="0">
                <a:solidFill>
                  <a:schemeClr val="tx1"/>
                </a:solidFill>
                <a:effectLst/>
                <a:latin typeface="Segoe UI" pitchFamily="34" charset="0"/>
                <a:ea typeface="+mn-ea"/>
                <a:cs typeface="+mn-cs"/>
              </a:rPr>
              <a:t>Workflow Manager</a:t>
            </a:r>
            <a:r>
              <a:rPr lang="en-US" dirty="0" smtClean="0"/>
              <a:t> </a:t>
            </a:r>
            <a:r>
              <a:rPr lang="en-US" sz="1200" kern="1200" dirty="0" smtClean="0">
                <a:solidFill>
                  <a:schemeClr val="tx1"/>
                </a:solidFill>
                <a:effectLst/>
                <a:latin typeface="+mn-lt"/>
                <a:ea typeface="+mn-ea"/>
                <a:cs typeface="+mn-cs"/>
              </a:rPr>
              <a:t>workflows to delegate part of the process to SharePoint, enabling reuse of existing workflow assets that may not be available in Workflow Manager. It removes the complexity of creating workflows that span the SharePoint workflow host and the </a:t>
            </a:r>
            <a:r>
              <a:rPr lang="en-US" sz="900" kern="1200" dirty="0" smtClean="0">
                <a:solidFill>
                  <a:schemeClr val="tx1"/>
                </a:solidFill>
                <a:effectLst/>
                <a:latin typeface="Segoe UI" pitchFamily="34" charset="0"/>
                <a:ea typeface="+mn-ea"/>
                <a:cs typeface="+mn-cs"/>
              </a:rPr>
              <a:t>Workflow Manager</a:t>
            </a:r>
            <a:r>
              <a:rPr lang="en-US" dirty="0" smtClean="0"/>
              <a:t> </a:t>
            </a:r>
            <a:r>
              <a:rPr lang="en-US" sz="1200" kern="1200" dirty="0" smtClean="0">
                <a:solidFill>
                  <a:schemeClr val="tx1"/>
                </a:solidFill>
                <a:effectLst/>
                <a:latin typeface="+mn-lt"/>
                <a:ea typeface="+mn-ea"/>
                <a:cs typeface="+mn-cs"/>
              </a:rPr>
              <a:t>workflow host.  Customers will not have to write any service gateways, solve distributed security models, and cross-product integration challenges.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Essentially, the Interop Bridge allows SharePoint</a:t>
            </a:r>
            <a:r>
              <a:rPr lang="en-US" sz="1200" kern="1200" baseline="0" dirty="0" smtClean="0">
                <a:solidFill>
                  <a:schemeClr val="tx1"/>
                </a:solidFill>
                <a:effectLst/>
                <a:latin typeface="+mn-lt"/>
                <a:ea typeface="+mn-ea"/>
                <a:cs typeface="+mn-cs"/>
              </a:rPr>
              <a:t> workflows based on Workflow Foundation 3 to run. Workflow Manager</a:t>
            </a:r>
            <a:r>
              <a:rPr lang="en-US" dirty="0" smtClean="0"/>
              <a:t> </a:t>
            </a:r>
            <a:r>
              <a:rPr lang="en-US" sz="1200" kern="1200" baseline="0" dirty="0" smtClean="0">
                <a:solidFill>
                  <a:schemeClr val="tx1"/>
                </a:solidFill>
                <a:effectLst/>
                <a:latin typeface="+mn-lt"/>
                <a:ea typeface="+mn-ea"/>
                <a:cs typeface="+mn-cs"/>
              </a:rPr>
              <a:t>simply calls back into SharePoint which hosts the Workflow Foundation 3 runtime and receives a message when the process has completed.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r>
              <a:rPr lang="en-US" dirty="0" smtClean="0"/>
              <a:t>The message flow</a:t>
            </a:r>
            <a:r>
              <a:rPr lang="en-US" baseline="0" dirty="0" smtClean="0"/>
              <a:t> documented on this slide is kicked off when the </a:t>
            </a:r>
            <a:r>
              <a:rPr lang="en-US" sz="900" kern="1200" dirty="0" smtClean="0">
                <a:solidFill>
                  <a:schemeClr val="tx1"/>
                </a:solidFill>
                <a:effectLst/>
                <a:latin typeface="Segoe UI" pitchFamily="34" charset="0"/>
                <a:ea typeface="+mn-ea"/>
                <a:cs typeface="+mn-cs"/>
              </a:rPr>
              <a:t>Workflow Manager</a:t>
            </a:r>
            <a:r>
              <a:rPr lang="en-US" dirty="0" smtClean="0"/>
              <a:t> </a:t>
            </a:r>
            <a:r>
              <a:rPr lang="en-US" baseline="0" dirty="0" smtClean="0"/>
              <a:t>workflow encounters a branch of the workflow that calls the </a:t>
            </a:r>
            <a:r>
              <a:rPr lang="en-US" baseline="0" dirty="0" err="1" smtClean="0"/>
              <a:t>interop</a:t>
            </a:r>
            <a:r>
              <a:rPr lang="en-US" baseline="0" dirty="0" smtClean="0"/>
              <a:t> bridge by invoking the activity </a:t>
            </a:r>
            <a:r>
              <a:rPr lang="en-US" b="1" baseline="0" dirty="0" err="1" smtClean="0"/>
              <a:t>InvokeSharePointWorkflow</a:t>
            </a:r>
            <a:r>
              <a:rPr lang="en-US" baseline="0" dirty="0" smtClean="0"/>
              <a:t>. From there, the following happens:</a:t>
            </a:r>
          </a:p>
          <a:p>
            <a:pPr marL="228600" indent="-228600">
              <a:buFont typeface="+mj-lt"/>
              <a:buAutoNum type="arabicPeriod"/>
            </a:pPr>
            <a:r>
              <a:rPr lang="en-US" baseline="0" dirty="0" smtClean="0"/>
              <a:t>The </a:t>
            </a:r>
            <a:r>
              <a:rPr lang="en-US" b="1" baseline="0" dirty="0" err="1" smtClean="0"/>
              <a:t>InvokeSharePointWorkflow</a:t>
            </a:r>
            <a:r>
              <a:rPr lang="en-US" baseline="0" dirty="0" smtClean="0"/>
              <a:t> activity tells the Workflow 3 engine in SharePoint to start (by calling a Web service). This message includes the workflow instance ID which acts as a correlation ID when SharePoint sends a </a:t>
            </a:r>
            <a:r>
              <a:rPr lang="en-US" i="1" baseline="0" dirty="0" smtClean="0"/>
              <a:t>completed</a:t>
            </a:r>
            <a:r>
              <a:rPr lang="en-US" baseline="0" dirty="0" smtClean="0"/>
              <a:t> message back to </a:t>
            </a:r>
            <a:r>
              <a:rPr lang="en-US" sz="900" kern="1200" dirty="0" smtClean="0">
                <a:solidFill>
                  <a:schemeClr val="tx1"/>
                </a:solidFill>
                <a:effectLst/>
                <a:latin typeface="Segoe UI" pitchFamily="34" charset="0"/>
                <a:ea typeface="+mn-ea"/>
                <a:cs typeface="+mn-cs"/>
              </a:rPr>
              <a:t>Workflow Manager</a:t>
            </a:r>
            <a:r>
              <a:rPr lang="en-US" dirty="0" smtClean="0"/>
              <a:t> </a:t>
            </a:r>
            <a:r>
              <a:rPr lang="en-US" baseline="0" dirty="0" smtClean="0"/>
              <a:t>(#4).</a:t>
            </a:r>
          </a:p>
          <a:p>
            <a:pPr marL="228600" indent="-228600">
              <a:buFont typeface="+mj-lt"/>
              <a:buAutoNum type="arabicPeriod"/>
            </a:pPr>
            <a:r>
              <a:rPr lang="en-US" dirty="0" smtClean="0"/>
              <a:t>The</a:t>
            </a:r>
            <a:r>
              <a:rPr lang="en-US" baseline="0" dirty="0" smtClean="0"/>
              <a:t> SharePoint workflow Web service authorizes the request and then starts the workflow.</a:t>
            </a:r>
          </a:p>
          <a:p>
            <a:pPr marL="228600" indent="-228600">
              <a:buFont typeface="+mj-lt"/>
              <a:buAutoNum type="arabicPeriod"/>
            </a:pPr>
            <a:r>
              <a:rPr lang="en-US" baseline="0" dirty="0" smtClean="0"/>
              <a:t>When finished, workflow events are used to publish a message through the SharePoint event publisher. This message includes the workflow instance ID.</a:t>
            </a:r>
          </a:p>
          <a:p>
            <a:pPr marL="228600" indent="-228600">
              <a:buFont typeface="+mj-lt"/>
              <a:buAutoNum type="arabicPeriod"/>
            </a:pPr>
            <a:r>
              <a:rPr lang="en-US" baseline="0" dirty="0" smtClean="0"/>
              <a:t>The SharePoint event publisher notifies </a:t>
            </a:r>
            <a:r>
              <a:rPr lang="en-US" sz="900" kern="1200" dirty="0" smtClean="0">
                <a:solidFill>
                  <a:schemeClr val="tx1"/>
                </a:solidFill>
                <a:effectLst/>
                <a:latin typeface="Segoe UI" pitchFamily="34" charset="0"/>
                <a:ea typeface="+mn-ea"/>
                <a:cs typeface="+mn-cs"/>
              </a:rPr>
              <a:t>Workflow Manager</a:t>
            </a:r>
            <a:r>
              <a:rPr lang="en-US" dirty="0" smtClean="0"/>
              <a:t> </a:t>
            </a:r>
            <a:r>
              <a:rPr lang="en-US" baseline="0" dirty="0" smtClean="0"/>
              <a:t>using the same pipeline that is used to notify </a:t>
            </a:r>
            <a:r>
              <a:rPr lang="en-US" sz="900" kern="1200" dirty="0" smtClean="0">
                <a:solidFill>
                  <a:schemeClr val="tx1"/>
                </a:solidFill>
                <a:effectLst/>
                <a:latin typeface="Segoe UI" pitchFamily="34" charset="0"/>
                <a:ea typeface="+mn-ea"/>
                <a:cs typeface="+mn-cs"/>
              </a:rPr>
              <a:t>Workflow Manager</a:t>
            </a:r>
            <a:r>
              <a:rPr lang="en-US" dirty="0" smtClean="0"/>
              <a:t> </a:t>
            </a:r>
            <a:r>
              <a:rPr lang="en-US" baseline="0" dirty="0" smtClean="0"/>
              <a:t>of list events (for instance: item updated/added).</a:t>
            </a:r>
          </a:p>
          <a:p>
            <a:pPr marL="228600" indent="-228600">
              <a:buFont typeface="+mj-lt"/>
              <a:buAutoNum type="arabicPeriod"/>
            </a:pPr>
            <a:r>
              <a:rPr lang="en-US" sz="900" kern="1200" dirty="0" smtClean="0">
                <a:solidFill>
                  <a:schemeClr val="tx1"/>
                </a:solidFill>
                <a:effectLst/>
                <a:latin typeface="Segoe UI" pitchFamily="34" charset="0"/>
                <a:ea typeface="+mn-ea"/>
                <a:cs typeface="+mn-cs"/>
              </a:rPr>
              <a:t>Workflow Manager</a:t>
            </a:r>
            <a:r>
              <a:rPr lang="en-US" dirty="0" smtClean="0"/>
              <a:t> </a:t>
            </a:r>
            <a:r>
              <a:rPr lang="en-US" baseline="0" dirty="0" smtClean="0"/>
              <a:t>dispatches a </a:t>
            </a:r>
            <a:r>
              <a:rPr lang="en-US" b="1" baseline="0" dirty="0" smtClean="0"/>
              <a:t>Completed</a:t>
            </a:r>
            <a:r>
              <a:rPr lang="en-US" baseline="0" dirty="0" smtClean="0"/>
              <a:t> message to the instance within </a:t>
            </a:r>
            <a:r>
              <a:rPr lang="en-US" sz="900" kern="1200" dirty="0" smtClean="0">
                <a:solidFill>
                  <a:schemeClr val="tx1"/>
                </a:solidFill>
                <a:effectLst/>
                <a:latin typeface="Segoe UI" pitchFamily="34" charset="0"/>
                <a:ea typeface="+mn-ea"/>
                <a:cs typeface="+mn-cs"/>
              </a:rPr>
              <a:t>Workflow Manager</a:t>
            </a:r>
            <a:r>
              <a:rPr lang="en-US" dirty="0" smtClean="0"/>
              <a:t> </a:t>
            </a:r>
            <a:r>
              <a:rPr lang="en-US" baseline="0" dirty="0" smtClean="0"/>
              <a:t>using the instance ID as the correlation ID.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2488602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21233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defining a</a:t>
            </a:r>
            <a:r>
              <a:rPr lang="en-US" baseline="0" dirty="0" smtClean="0"/>
              <a:t> workflow it is important to focus on the different stages that the workflow item will pass through as it goes, for example, from draft through to approved status. These stages can then be broken down into actual workflow Stages in the final workflow design in Visio or SharePoint Designer.</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Introduction to SharePoint Workflows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9/24/2007</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2007 Ted Pattison Group, Inc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fld id="{073E6628-0705-4E34-90AA-D61A964D0AFD}" type="slidenum">
              <a:rPr lang="en-US" smtClean="0"/>
              <a:pPr/>
              <a:t>3</a:t>
            </a:fld>
            <a:endParaRPr lang="en-US"/>
          </a:p>
        </p:txBody>
      </p:sp>
    </p:spTree>
    <p:extLst>
      <p:ext uri="{BB962C8B-B14F-4D97-AF65-F5344CB8AC3E}">
        <p14:creationId xmlns:p14="http://schemas.microsoft.com/office/powerpoint/2010/main" val="2537660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Customers creating new workflows in SharePoint Online are presented with two options in SharePoint Designer 2013: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1" baseline="0" dirty="0" smtClean="0"/>
              <a:t>SharePoint 2010 Workflow: </a:t>
            </a:r>
            <a:r>
              <a:rPr lang="en-US" baseline="0" dirty="0" smtClean="0"/>
              <a:t>Workflows based on the same SharePoint 2010 model using .NET Framework 3.5 SP1 WF. These execute the same way they did in SharePoint 2010 (they run within the same SharePoint processes) and cannot leverage any of the improvements outlined in the remainder of this module.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1" baseline="0" dirty="0" smtClean="0"/>
              <a:t>SharePoint 2013 Workflow: </a:t>
            </a:r>
            <a:r>
              <a:rPr lang="en-US" baseline="0" dirty="0" smtClean="0"/>
              <a:t>This option is available in SharePoint Online. These workflows execute within Workflow Manager and not within the SharePoint process. They can leverage all the improvements outlined in the remainder of this module.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If the SharePoint farm has not been connected to a Workflow Manager farm, SharePoint Designer 2013 will allow the creation of SharePoint Server 2010 style workflows. These workflows will not have any of the new capabilities offered in SharePoint Online or Workflow Manager and will be executed within the SharePoint workflow host which was carried forward from SharePoint 2010.</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baseline="0" dirty="0" smtClean="0"/>
          </a:p>
        </p:txBody>
      </p:sp>
    </p:spTree>
    <p:extLst>
      <p:ext uri="{BB962C8B-B14F-4D97-AF65-F5344CB8AC3E}">
        <p14:creationId xmlns:p14="http://schemas.microsoft.com/office/powerpoint/2010/main" val="1838580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45611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workflow template defines the workflow stages, activities and forms. Once</a:t>
            </a:r>
            <a:r>
              <a:rPr lang="en-US" baseline="0" dirty="0" smtClean="0"/>
              <a:t> the template is bound to a list, library or content type it is named and can be parameterized based on the columns in the list or content type. When a user starts a workflow the workflow instance is created, a single running “version” of the associated workflow. It is important to understand the distinction between these different concepts.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Developing SharePoint Workflows with Visual Studio</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v3.1</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6</a:t>
            </a:fld>
            <a:endParaRPr lang="en-US" dirty="0"/>
          </a:p>
        </p:txBody>
      </p:sp>
    </p:spTree>
    <p:extLst>
      <p:ext uri="{BB962C8B-B14F-4D97-AF65-F5344CB8AC3E}">
        <p14:creationId xmlns:p14="http://schemas.microsoft.com/office/powerpoint/2010/main" val="2565565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8300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82980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Online supports both SharePoint 2010 style workflows and 2013 style workflows. The</a:t>
            </a:r>
            <a:r>
              <a:rPr lang="en-US" baseline="0" dirty="0" smtClean="0"/>
              <a:t> activities for 2010 have not changed or been improved much, most of the new features of workflow are introduced in the </a:t>
            </a:r>
            <a:r>
              <a:rPr lang="en-US" dirty="0" smtClean="0"/>
              <a:t>SharePoint 2013</a:t>
            </a:r>
            <a:r>
              <a:rPr lang="en-US" baseline="0" dirty="0" smtClean="0"/>
              <a:t> style workflows. You will benefit from an improved design experience in SharePoint Designer.</a:t>
            </a:r>
            <a:endParaRPr lang="en-US" dirty="0"/>
          </a:p>
        </p:txBody>
      </p:sp>
    </p:spTree>
    <p:extLst>
      <p:ext uri="{BB962C8B-B14F-4D97-AF65-F5344CB8AC3E}">
        <p14:creationId xmlns:p14="http://schemas.microsoft.com/office/powerpoint/2010/main" val="15524199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Workflow in SharePoint 2013</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 SharePoint 2010 Workflows</a:t>
            </a:r>
            <a:endParaRPr lang="en-US" dirty="0"/>
          </a:p>
        </p:txBody>
      </p:sp>
    </p:spTree>
    <p:extLst>
      <p:ext uri="{BB962C8B-B14F-4D97-AF65-F5344CB8AC3E}">
        <p14:creationId xmlns:p14="http://schemas.microsoft.com/office/powerpoint/2010/main" val="652351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Workflow Overview</a:t>
            </a:r>
            <a:endParaRPr lang="en-US" dirty="0"/>
          </a:p>
          <a:p>
            <a:pPr>
              <a:buFont typeface="Wingdings" panose="05000000000000000000" pitchFamily="2" charset="2"/>
              <a:buChar char="ü"/>
            </a:pPr>
            <a:r>
              <a:rPr lang="en-US" dirty="0" smtClean="0"/>
              <a:t>SharePoint Workflow Fundamentals</a:t>
            </a:r>
          </a:p>
          <a:p>
            <a:pPr>
              <a:buFont typeface="Wingdings" panose="05000000000000000000" pitchFamily="2" charset="2"/>
              <a:buChar char="ü"/>
            </a:pPr>
            <a:r>
              <a:rPr lang="en-US" dirty="0" smtClean="0"/>
              <a:t>Creating SharePoint 2010 Workflows</a:t>
            </a:r>
            <a:endParaRPr lang="en-US" dirty="0"/>
          </a:p>
          <a:p>
            <a:pPr>
              <a:buFont typeface="Wingdings" panose="05000000000000000000" pitchFamily="2" charset="2"/>
              <a:buChar char="Ø"/>
            </a:pPr>
            <a:r>
              <a:rPr lang="en-US" dirty="0" smtClean="0"/>
              <a:t>Creating SharePoint 2013 Workflows</a:t>
            </a:r>
          </a:p>
          <a:p>
            <a:endParaRPr lang="en-US" dirty="0" smtClean="0"/>
          </a:p>
        </p:txBody>
      </p:sp>
    </p:spTree>
    <p:extLst>
      <p:ext uri="{BB962C8B-B14F-4D97-AF65-F5344CB8AC3E}">
        <p14:creationId xmlns:p14="http://schemas.microsoft.com/office/powerpoint/2010/main" val="2718713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Workflow in SharePoint Online</a:t>
            </a:r>
            <a:endParaRPr lang="en-US" dirty="0"/>
          </a:p>
        </p:txBody>
      </p:sp>
      <p:sp>
        <p:nvSpPr>
          <p:cNvPr id="5" name="Content Placeholder 4"/>
          <p:cNvSpPr>
            <a:spLocks noGrp="1"/>
          </p:cNvSpPr>
          <p:nvPr>
            <p:ph idx="1"/>
          </p:nvPr>
        </p:nvSpPr>
        <p:spPr/>
        <p:txBody>
          <a:bodyPr>
            <a:normAutofit/>
          </a:bodyPr>
          <a:lstStyle/>
          <a:p>
            <a:r>
              <a:rPr lang="en-US" dirty="0" smtClean="0"/>
              <a:t>Workflow processing moved to </a:t>
            </a:r>
            <a:br>
              <a:rPr lang="en-US" dirty="0" smtClean="0"/>
            </a:br>
            <a:r>
              <a:rPr lang="en-US" b="1" dirty="0" smtClean="0"/>
              <a:t>Workflow Manager (WM)</a:t>
            </a:r>
          </a:p>
          <a:p>
            <a:pPr lvl="1"/>
            <a:r>
              <a:rPr lang="en-US" dirty="0" smtClean="0"/>
              <a:t>No longer runs in the SharePoint content farm / servers</a:t>
            </a:r>
          </a:p>
          <a:p>
            <a:pPr lvl="1"/>
            <a:r>
              <a:rPr lang="en-US" dirty="0" smtClean="0"/>
              <a:t>SharePoint farm &amp; WM farm can be on same / </a:t>
            </a:r>
            <a:br>
              <a:rPr lang="en-US" dirty="0" smtClean="0"/>
            </a:br>
            <a:r>
              <a:rPr lang="en-US" dirty="0" smtClean="0"/>
              <a:t>different servers</a:t>
            </a:r>
          </a:p>
          <a:p>
            <a:r>
              <a:rPr lang="en-US" dirty="0" smtClean="0"/>
              <a:t>Improves stability, scalability &amp; transparency</a:t>
            </a:r>
          </a:p>
          <a:p>
            <a:r>
              <a:rPr lang="en-US" dirty="0" smtClean="0"/>
              <a:t>SharePoint Online leverages WM</a:t>
            </a:r>
          </a:p>
          <a:p>
            <a:pPr lvl="1"/>
            <a:r>
              <a:rPr lang="en-US" dirty="0" smtClean="0"/>
              <a:t>WM hosts Workflow Foundation v4 (WF4)</a:t>
            </a:r>
            <a:endParaRPr lang="en-US" dirty="0"/>
          </a:p>
        </p:txBody>
      </p:sp>
    </p:spTree>
    <p:extLst>
      <p:ext uri="{BB962C8B-B14F-4D97-AF65-F5344CB8AC3E}">
        <p14:creationId xmlns:p14="http://schemas.microsoft.com/office/powerpoint/2010/main" val="1415445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Designer 2013</a:t>
            </a:r>
            <a:endParaRPr lang="en-US" dirty="0"/>
          </a:p>
        </p:txBody>
      </p:sp>
      <p:sp>
        <p:nvSpPr>
          <p:cNvPr id="5" name="Content Placeholder 4"/>
          <p:cNvSpPr>
            <a:spLocks noGrp="1"/>
          </p:cNvSpPr>
          <p:nvPr>
            <p:ph idx="1"/>
          </p:nvPr>
        </p:nvSpPr>
        <p:spPr/>
        <p:txBody>
          <a:bodyPr/>
          <a:lstStyle/>
          <a:p>
            <a:r>
              <a:rPr lang="en-US" dirty="0" smtClean="0"/>
              <a:t>Improved visual designer</a:t>
            </a:r>
          </a:p>
          <a:p>
            <a:pPr lvl="1"/>
            <a:r>
              <a:rPr lang="en-US" dirty="0" smtClean="0"/>
              <a:t>Integrated the Visio designer into SharePoint Designer</a:t>
            </a:r>
          </a:p>
          <a:p>
            <a:pPr lvl="2"/>
            <a:r>
              <a:rPr lang="en-US" i="1" dirty="0" smtClean="0"/>
              <a:t>Visio installation required for visual designer</a:t>
            </a:r>
          </a:p>
          <a:p>
            <a:pPr lvl="1"/>
            <a:r>
              <a:rPr lang="en-US" dirty="0" smtClean="0"/>
              <a:t>Can switch between visual designer &amp; text-style</a:t>
            </a:r>
          </a:p>
          <a:p>
            <a:pPr lvl="1"/>
            <a:r>
              <a:rPr lang="en-US" dirty="0" smtClean="0"/>
              <a:t>Activity properties editable in visual designer</a:t>
            </a:r>
          </a:p>
          <a:p>
            <a:r>
              <a:rPr lang="en-US" dirty="0" smtClean="0"/>
              <a:t>Support for Stages &amp; Loops</a:t>
            </a:r>
          </a:p>
          <a:p>
            <a:r>
              <a:rPr lang="en-US" dirty="0" smtClean="0"/>
              <a:t>Support for calling Web Services</a:t>
            </a:r>
          </a:p>
          <a:p>
            <a:r>
              <a:rPr lang="en-US" dirty="0" smtClean="0"/>
              <a:t>Workflow designer supports Office operations:</a:t>
            </a:r>
          </a:p>
          <a:p>
            <a:pPr lvl="1"/>
            <a:r>
              <a:rPr lang="en-US" dirty="0" smtClean="0"/>
              <a:t>cut / copy / paste / undo / redo / select-all</a:t>
            </a:r>
          </a:p>
          <a:p>
            <a:r>
              <a:rPr lang="en-US" dirty="0" smtClean="0"/>
              <a:t>Improved email editor (rich formatting)</a:t>
            </a:r>
          </a:p>
          <a:p>
            <a:endParaRPr lang="en-US" dirty="0"/>
          </a:p>
        </p:txBody>
      </p:sp>
    </p:spTree>
    <p:extLst>
      <p:ext uri="{BB962C8B-B14F-4D97-AF65-F5344CB8AC3E}">
        <p14:creationId xmlns:p14="http://schemas.microsoft.com/office/powerpoint/2010/main" val="1762484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2010 Workflow Challenges</a:t>
            </a:r>
            <a:endParaRPr lang="en-US" dirty="0"/>
          </a:p>
        </p:txBody>
      </p:sp>
      <p:sp>
        <p:nvSpPr>
          <p:cNvPr id="3" name="Content Placeholder 2"/>
          <p:cNvSpPr>
            <a:spLocks noGrp="1"/>
          </p:cNvSpPr>
          <p:nvPr>
            <p:ph idx="1"/>
          </p:nvPr>
        </p:nvSpPr>
        <p:spPr/>
        <p:txBody>
          <a:bodyPr>
            <a:normAutofit/>
          </a:bodyPr>
          <a:lstStyle/>
          <a:p>
            <a:r>
              <a:rPr lang="en-US" dirty="0"/>
              <a:t>Designed for </a:t>
            </a:r>
            <a:r>
              <a:rPr lang="en-US" dirty="0" smtClean="0"/>
              <a:t>on-premises deployments</a:t>
            </a:r>
          </a:p>
          <a:p>
            <a:pPr lvl="1"/>
            <a:r>
              <a:rPr lang="en-US" dirty="0" smtClean="0"/>
              <a:t>Didn’t scale well in the cloud (Office 365)</a:t>
            </a:r>
          </a:p>
          <a:p>
            <a:r>
              <a:rPr lang="en-US" dirty="0" smtClean="0"/>
              <a:t>In </a:t>
            </a:r>
            <a:r>
              <a:rPr lang="en-US" dirty="0"/>
              <a:t>SharePoint, extending WF meant you had to be a box </a:t>
            </a:r>
            <a:r>
              <a:rPr lang="en-US" dirty="0" smtClean="0"/>
              <a:t>admin</a:t>
            </a:r>
          </a:p>
          <a:p>
            <a:pPr lvl="1"/>
            <a:r>
              <a:rPr lang="en-US" dirty="0" smtClean="0"/>
              <a:t>Only possible via farm solutions</a:t>
            </a:r>
          </a:p>
          <a:p>
            <a:r>
              <a:rPr lang="en-US" dirty="0" smtClean="0"/>
              <a:t>Analytics </a:t>
            </a:r>
            <a:r>
              <a:rPr lang="en-US" dirty="0"/>
              <a:t>on </a:t>
            </a:r>
            <a:r>
              <a:rPr lang="en-US" dirty="0" smtClean="0"/>
              <a:t>current / previous </a:t>
            </a:r>
            <a:r>
              <a:rPr lang="en-US" dirty="0"/>
              <a:t>workflow instances hard to acquire</a:t>
            </a:r>
          </a:p>
          <a:p>
            <a:pPr lvl="1"/>
            <a:r>
              <a:rPr lang="en-US" dirty="0" smtClean="0"/>
              <a:t>Buried within the SharePoint content databases</a:t>
            </a:r>
          </a:p>
          <a:p>
            <a:r>
              <a:rPr lang="en-US" dirty="0" smtClean="0"/>
              <a:t>Workflows were executed </a:t>
            </a:r>
            <a:r>
              <a:rPr lang="en-US" dirty="0"/>
              <a:t>in the context of SharePoint as super </a:t>
            </a:r>
            <a:r>
              <a:rPr lang="en-US" dirty="0" smtClean="0"/>
              <a:t>user</a:t>
            </a:r>
            <a:endParaRPr lang="en-US" dirty="0"/>
          </a:p>
        </p:txBody>
      </p:sp>
    </p:spTree>
    <p:extLst>
      <p:ext uri="{BB962C8B-B14F-4D97-AF65-F5344CB8AC3E}">
        <p14:creationId xmlns:p14="http://schemas.microsoft.com/office/powerpoint/2010/main" val="537501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Deployments &amp; </a:t>
            </a:r>
            <a:r>
              <a:rPr lang="en-US" dirty="0"/>
              <a:t>Workflow</a:t>
            </a:r>
          </a:p>
        </p:txBody>
      </p:sp>
      <p:sp>
        <p:nvSpPr>
          <p:cNvPr id="3" name="Content Placeholder 2"/>
          <p:cNvSpPr>
            <a:spLocks noGrp="1"/>
          </p:cNvSpPr>
          <p:nvPr>
            <p:ph idx="1"/>
          </p:nvPr>
        </p:nvSpPr>
        <p:spPr/>
        <p:txBody>
          <a:bodyPr/>
          <a:lstStyle/>
          <a:p>
            <a:r>
              <a:rPr lang="en-US" dirty="0" smtClean="0"/>
              <a:t>Office 365 / SharePoint Online</a:t>
            </a:r>
          </a:p>
          <a:p>
            <a:pPr lvl="1"/>
            <a:r>
              <a:rPr lang="en-US" dirty="0" smtClean="0"/>
              <a:t>Workflow Manager hosted version already deployed &amp; managed by Microsoft</a:t>
            </a:r>
          </a:p>
          <a:p>
            <a:pPr lvl="1"/>
            <a:r>
              <a:rPr lang="en-US" dirty="0" smtClean="0"/>
              <a:t>No custom setup / configuration actions necessary</a:t>
            </a:r>
          </a:p>
          <a:p>
            <a:endParaRPr lang="en-US" dirty="0"/>
          </a:p>
          <a:p>
            <a:r>
              <a:rPr lang="en-US" dirty="0" smtClean="0"/>
              <a:t>SharePoint On-</a:t>
            </a:r>
            <a:r>
              <a:rPr lang="en-US" dirty="0" err="1" smtClean="0"/>
              <a:t>Prem</a:t>
            </a:r>
            <a:r>
              <a:rPr lang="en-US" dirty="0" smtClean="0"/>
              <a:t> Deployment</a:t>
            </a:r>
          </a:p>
          <a:p>
            <a:pPr lvl="1"/>
            <a:r>
              <a:rPr lang="en-US" dirty="0" smtClean="0"/>
              <a:t>Customer must install a Workflow Manager farm</a:t>
            </a:r>
          </a:p>
          <a:p>
            <a:pPr lvl="1"/>
            <a:r>
              <a:rPr lang="en-US" dirty="0" smtClean="0"/>
              <a:t>After Workflow Manager farm installed, must connect SharePoint 2013 farm to Workflow Manager farm</a:t>
            </a:r>
            <a:endParaRPr lang="en-US" dirty="0"/>
          </a:p>
        </p:txBody>
      </p:sp>
    </p:spTree>
    <p:extLst>
      <p:ext uri="{BB962C8B-B14F-4D97-AF65-F5344CB8AC3E}">
        <p14:creationId xmlns:p14="http://schemas.microsoft.com/office/powerpoint/2010/main" val="3059165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2013 Workflow Changes</a:t>
            </a:r>
            <a:endParaRPr lang="en-US" dirty="0"/>
          </a:p>
        </p:txBody>
      </p:sp>
      <p:sp>
        <p:nvSpPr>
          <p:cNvPr id="5" name="Content Placeholder 4"/>
          <p:cNvSpPr>
            <a:spLocks noGrp="1"/>
          </p:cNvSpPr>
          <p:nvPr>
            <p:ph idx="1"/>
          </p:nvPr>
        </p:nvSpPr>
        <p:spPr/>
        <p:txBody>
          <a:bodyPr>
            <a:normAutofit/>
          </a:bodyPr>
          <a:lstStyle/>
          <a:p>
            <a:r>
              <a:rPr lang="en-US" dirty="0" smtClean="0"/>
              <a:t>Ability </a:t>
            </a:r>
            <a:r>
              <a:rPr lang="en-US" dirty="0"/>
              <a:t>to call Web </a:t>
            </a:r>
            <a:r>
              <a:rPr lang="en-US" dirty="0" smtClean="0"/>
              <a:t>Services</a:t>
            </a:r>
          </a:p>
          <a:p>
            <a:r>
              <a:rPr lang="en-US" dirty="0" smtClean="0"/>
              <a:t>Workflows on WF4 are fully declarative</a:t>
            </a:r>
          </a:p>
          <a:p>
            <a:pPr lvl="1"/>
            <a:r>
              <a:rPr lang="en-US" dirty="0" smtClean="0"/>
              <a:t>No more custom code within workflows</a:t>
            </a:r>
          </a:p>
          <a:p>
            <a:pPr lvl="1"/>
            <a:r>
              <a:rPr lang="en-US" dirty="0" smtClean="0"/>
              <a:t>When you would have needed custom code, now build a Web Service &amp; call it from the workflow</a:t>
            </a:r>
          </a:p>
          <a:p>
            <a:r>
              <a:rPr lang="en-US" dirty="0" smtClean="0"/>
              <a:t>Full parity between deployment types</a:t>
            </a:r>
          </a:p>
          <a:p>
            <a:pPr lvl="1"/>
            <a:r>
              <a:rPr lang="en-US" dirty="0" smtClean="0"/>
              <a:t>SharePoint 2013–style workflows based on WM will work the same way regardless of the deployment type</a:t>
            </a:r>
          </a:p>
          <a:p>
            <a:r>
              <a:rPr lang="en-US" dirty="0" smtClean="0"/>
              <a:t>Tooling improvements:</a:t>
            </a:r>
          </a:p>
          <a:p>
            <a:pPr lvl="1"/>
            <a:r>
              <a:rPr lang="en-US" dirty="0" smtClean="0"/>
              <a:t>SharePoint Designer 2013</a:t>
            </a:r>
          </a:p>
          <a:p>
            <a:pPr lvl="1"/>
            <a:r>
              <a:rPr lang="en-US" dirty="0" smtClean="0"/>
              <a:t>Visual Studio 2012</a:t>
            </a:r>
          </a:p>
          <a:p>
            <a:pPr marL="0" indent="0">
              <a:buNone/>
            </a:pPr>
            <a:endParaRPr lang="en-US" dirty="0" smtClean="0"/>
          </a:p>
        </p:txBody>
      </p:sp>
    </p:spTree>
    <p:extLst>
      <p:ext uri="{BB962C8B-B14F-4D97-AF65-F5344CB8AC3E}">
        <p14:creationId xmlns:p14="http://schemas.microsoft.com/office/powerpoint/2010/main" val="3278995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SharePoint Designer Workflow Stages</a:t>
            </a:r>
            <a:endParaRPr lang="en-US" dirty="0"/>
          </a:p>
        </p:txBody>
      </p:sp>
      <p:sp>
        <p:nvSpPr>
          <p:cNvPr id="5" name="Content Placeholder 4"/>
          <p:cNvSpPr>
            <a:spLocks noGrp="1"/>
          </p:cNvSpPr>
          <p:nvPr>
            <p:ph idx="1"/>
          </p:nvPr>
        </p:nvSpPr>
        <p:spPr/>
        <p:txBody>
          <a:bodyPr/>
          <a:lstStyle/>
          <a:p>
            <a:r>
              <a:rPr lang="en-US" dirty="0" smtClean="0"/>
              <a:t>Each stage has an entry point &amp; gate</a:t>
            </a:r>
          </a:p>
          <a:p>
            <a:pPr lvl="1"/>
            <a:r>
              <a:rPr lang="en-US" dirty="0" smtClean="0"/>
              <a:t>Gate: conditional transition point where workflow </a:t>
            </a:r>
            <a:r>
              <a:rPr lang="en-US" dirty="0" smtClean="0"/>
              <a:t>exits</a:t>
            </a:r>
            <a:endParaRPr lang="en-US" dirty="0" smtClean="0"/>
          </a:p>
          <a:p>
            <a:r>
              <a:rPr lang="en-US" dirty="0" smtClean="0"/>
              <a:t>Underlying core in WF4 flow step in a </a:t>
            </a:r>
            <a:r>
              <a:rPr lang="en-US" dirty="0" smtClean="0"/>
              <a:t>flowchart</a:t>
            </a:r>
            <a:endParaRPr lang="en-US" dirty="0" smtClean="0"/>
          </a:p>
          <a:p>
            <a:r>
              <a:rPr lang="en-US" dirty="0" smtClean="0"/>
              <a:t>Can contain multiple </a:t>
            </a:r>
            <a:r>
              <a:rPr lang="en-US" dirty="0" smtClean="0"/>
              <a:t>steps</a:t>
            </a:r>
            <a:endParaRPr lang="en-US" dirty="0" smtClean="0"/>
          </a:p>
          <a:p>
            <a:r>
              <a:rPr lang="en-US" dirty="0" smtClean="0"/>
              <a:t>Mitigates SharePoint Designer loop limitations</a:t>
            </a:r>
            <a:endParaRPr lang="en-US" dirty="0"/>
          </a:p>
        </p:txBody>
      </p:sp>
    </p:spTree>
    <p:extLst>
      <p:ext uri="{BB962C8B-B14F-4D97-AF65-F5344CB8AC3E}">
        <p14:creationId xmlns:p14="http://schemas.microsoft.com/office/powerpoint/2010/main" val="1574091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SharePoint Designer – Visual Designer</a:t>
            </a:r>
            <a:endParaRPr lang="en-US" dirty="0"/>
          </a:p>
        </p:txBody>
      </p:sp>
      <p:pic>
        <p:nvPicPr>
          <p:cNvPr id="2" name="Picture 1"/>
          <p:cNvPicPr>
            <a:picLocks noChangeAspect="1"/>
          </p:cNvPicPr>
          <p:nvPr/>
        </p:nvPicPr>
        <p:blipFill>
          <a:blip r:embed="rId3"/>
          <a:stretch>
            <a:fillRect/>
          </a:stretch>
        </p:blipFill>
        <p:spPr>
          <a:xfrm>
            <a:off x="742668" y="1125236"/>
            <a:ext cx="7658665" cy="55133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8765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Workflow Activities &amp; Actions</a:t>
            </a:r>
            <a:endParaRPr lang="en-US" dirty="0"/>
          </a:p>
        </p:txBody>
      </p:sp>
      <p:graphicFrame>
        <p:nvGraphicFramePr>
          <p:cNvPr id="2" name="Table 1"/>
          <p:cNvGraphicFramePr>
            <a:graphicFrameLocks noGrp="1"/>
          </p:cNvGraphicFramePr>
          <p:nvPr>
            <p:extLst/>
          </p:nvPr>
        </p:nvGraphicFramePr>
        <p:xfrm>
          <a:off x="304800" y="1574055"/>
          <a:ext cx="8458200" cy="3971725"/>
        </p:xfrm>
        <a:graphic>
          <a:graphicData uri="http://schemas.openxmlformats.org/drawingml/2006/table">
            <a:tbl>
              <a:tblPr firstRow="1" bandRow="1">
                <a:tableStyleId>{5C22544A-7EE6-4342-B048-85BDC9FD1C3A}</a:tableStyleId>
              </a:tblPr>
              <a:tblGrid>
                <a:gridCol w="2819400"/>
                <a:gridCol w="2678430"/>
                <a:gridCol w="2960370"/>
              </a:tblGrid>
              <a:tr h="599279">
                <a:tc gridSpan="2">
                  <a:txBody>
                    <a:bodyPr/>
                    <a:lstStyle/>
                    <a:p>
                      <a:pPr algn="ctr"/>
                      <a:r>
                        <a:rPr lang="en-US" dirty="0" smtClean="0"/>
                        <a:t>New Actions &amp; Activities</a:t>
                      </a:r>
                      <a:endParaRPr lang="en-US" dirty="0"/>
                    </a:p>
                  </a:txBody>
                  <a:tcPr anchor="ctr"/>
                </a:tc>
                <a:tc hMerge="1">
                  <a:txBody>
                    <a:bodyPr/>
                    <a:lstStyle/>
                    <a:p>
                      <a:endParaRPr lang="en-US" dirty="0"/>
                    </a:p>
                  </a:txBody>
                  <a:tcPr/>
                </a:tc>
                <a:tc>
                  <a:txBody>
                    <a:bodyPr/>
                    <a:lstStyle/>
                    <a:p>
                      <a:pPr algn="ctr"/>
                      <a:r>
                        <a:rPr lang="en-US" dirty="0" smtClean="0"/>
                        <a:t>Microsoft Project Specific Actions</a:t>
                      </a:r>
                      <a:endParaRPr lang="en-US" dirty="0"/>
                    </a:p>
                  </a:txBody>
                  <a:tcPr anchor="ctr"/>
                </a:tc>
              </a:tr>
              <a:tr h="485130">
                <a:tc>
                  <a:txBody>
                    <a:bodyPr/>
                    <a:lstStyle/>
                    <a:p>
                      <a:r>
                        <a:rPr lang="en-US" sz="1400" dirty="0" smtClean="0"/>
                        <a:t>Assign a Task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Get Property from [Dictionary/</a:t>
                      </a:r>
                      <a:r>
                        <a:rPr lang="en-US" sz="1400" dirty="0" err="1" smtClean="0"/>
                        <a:t>DynamicValue</a:t>
                      </a:r>
                      <a:r>
                        <a:rPr lang="en-US" sz="1400" dirty="0" smtClean="0"/>
                        <a:t>]</a:t>
                      </a:r>
                    </a:p>
                  </a:txBody>
                  <a:tcPr/>
                </a:tc>
                <a:tc>
                  <a:txBody>
                    <a:bodyPr/>
                    <a:lstStyle/>
                    <a:p>
                      <a:r>
                        <a:rPr lang="en-US" sz="1400" dirty="0" smtClean="0"/>
                        <a:t>Create a Project from Current Item</a:t>
                      </a:r>
                      <a:endParaRPr lang="en-US" sz="1400" dirty="0"/>
                    </a:p>
                  </a:txBody>
                  <a:tcPr/>
                </a:tc>
              </a:tr>
              <a:tr h="485130">
                <a:tc>
                  <a:txBody>
                    <a:bodyPr/>
                    <a:lstStyle/>
                    <a:p>
                      <a:r>
                        <a:rPr lang="en-US" sz="1400" dirty="0" smtClean="0"/>
                        <a:t>Start a Task Process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Count Items in [Dictionary/</a:t>
                      </a:r>
                      <a:r>
                        <a:rPr lang="en-US" sz="1400" dirty="0" err="1" smtClean="0"/>
                        <a:t>DynamicValue</a:t>
                      </a:r>
                      <a:r>
                        <a:rPr lang="en-US" sz="1400" dirty="0" smtClean="0"/>
                        <a:t>]</a:t>
                      </a:r>
                    </a:p>
                  </a:txBody>
                  <a:tcPr/>
                </a:tc>
                <a:tc>
                  <a:txBody>
                    <a:bodyPr/>
                    <a:lstStyle/>
                    <a:p>
                      <a:r>
                        <a:rPr lang="en-US" sz="1400" dirty="0" smtClean="0"/>
                        <a:t>Set the current project stage status to this value</a:t>
                      </a:r>
                      <a:endParaRPr lang="en-US" sz="1400" dirty="0"/>
                    </a:p>
                  </a:txBody>
                  <a:tcPr/>
                </a:tc>
              </a:tr>
              <a:tr h="485130">
                <a:tc>
                  <a:txBody>
                    <a:bodyPr/>
                    <a:lstStyle/>
                    <a:p>
                      <a:r>
                        <a:rPr lang="en-US" sz="1400" dirty="0" smtClean="0"/>
                        <a:t>Go to This Stage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Trim String</a:t>
                      </a:r>
                    </a:p>
                  </a:txBody>
                  <a:tcPr/>
                </a:tc>
                <a:tc>
                  <a:txBody>
                    <a:bodyPr/>
                    <a:lstStyle/>
                    <a:p>
                      <a:r>
                        <a:rPr lang="en-US" sz="1400" dirty="0" smtClean="0"/>
                        <a:t>Set the status field in the idea list item to this value</a:t>
                      </a:r>
                      <a:endParaRPr lang="en-US" sz="1400" dirty="0"/>
                    </a:p>
                  </a:txBody>
                  <a:tcPr/>
                </a:tc>
              </a:tr>
              <a:tr h="285371">
                <a:tc>
                  <a:txBody>
                    <a:bodyPr/>
                    <a:lstStyle/>
                    <a:p>
                      <a:r>
                        <a:rPr lang="en-US" sz="1400" dirty="0" smtClean="0"/>
                        <a:t>Call HTTP Web Service</a:t>
                      </a:r>
                    </a:p>
                  </a:txBody>
                  <a:tcPr/>
                </a:tc>
                <a:tc>
                  <a:txBody>
                    <a:bodyPr/>
                    <a:lstStyle/>
                    <a:p>
                      <a:r>
                        <a:rPr lang="en-US" sz="1400" dirty="0" smtClean="0"/>
                        <a:t>Find Substring in String</a:t>
                      </a:r>
                    </a:p>
                  </a:txBody>
                  <a:tcPr/>
                </a:tc>
                <a:tc>
                  <a:txBody>
                    <a:bodyPr/>
                    <a:lstStyle/>
                    <a:p>
                      <a:r>
                        <a:rPr lang="en-US" sz="1400" dirty="0" smtClean="0"/>
                        <a:t>Wait for Project Event</a:t>
                      </a:r>
                      <a:endParaRPr lang="en-US" sz="1400" dirty="0"/>
                    </a:p>
                  </a:txBody>
                  <a:tcPr/>
                </a:tc>
              </a:tr>
              <a:tr h="485130">
                <a:tc>
                  <a:txBody>
                    <a:bodyPr/>
                    <a:lstStyle/>
                    <a:p>
                      <a:r>
                        <a:rPr lang="en-US" sz="1400" dirty="0" smtClean="0"/>
                        <a:t>Start a List Workflow</a:t>
                      </a:r>
                    </a:p>
                  </a:txBody>
                  <a:tcPr/>
                </a:tc>
                <a:tc>
                  <a:txBody>
                    <a:bodyPr/>
                    <a:lstStyle/>
                    <a:p>
                      <a:r>
                        <a:rPr lang="en-US" sz="1400" dirty="0" smtClean="0"/>
                        <a:t>Replace Substring in String</a:t>
                      </a:r>
                      <a:endParaRPr lang="en-US" sz="1400" dirty="0"/>
                    </a:p>
                  </a:txBody>
                  <a:tcPr/>
                </a:tc>
                <a:tc>
                  <a:txBody>
                    <a:bodyPr/>
                    <a:lstStyle/>
                    <a:p>
                      <a:r>
                        <a:rPr lang="en-US" sz="1400" dirty="0" smtClean="0"/>
                        <a:t>Set this field in the project to this value</a:t>
                      </a:r>
                      <a:endParaRPr lang="en-US" sz="1400" dirty="0"/>
                    </a:p>
                  </a:txBody>
                  <a:tcPr/>
                </a:tc>
              </a:tr>
              <a:tr h="285371">
                <a:tc>
                  <a:txBody>
                    <a:bodyPr/>
                    <a:lstStyle/>
                    <a:p>
                      <a:r>
                        <a:rPr lang="en-US" sz="1400" dirty="0" smtClean="0"/>
                        <a:t>Start a Site Workflow</a:t>
                      </a:r>
                      <a:endParaRPr lang="en-US" sz="1400" dirty="0"/>
                    </a:p>
                  </a:txBody>
                  <a:tcPr/>
                </a:tc>
                <a:tc>
                  <a:txBody>
                    <a:bodyPr/>
                    <a:lstStyle/>
                    <a:p>
                      <a:r>
                        <a:rPr lang="en-US" sz="1400" dirty="0" smtClean="0"/>
                        <a:t>Translate Document</a:t>
                      </a:r>
                    </a:p>
                  </a:txBody>
                  <a:tcPr/>
                </a:tc>
                <a:tc>
                  <a:txBody>
                    <a:bodyPr/>
                    <a:lstStyle/>
                    <a:p>
                      <a:endParaRPr lang="en-US" sz="1400" dirty="0"/>
                    </a:p>
                  </a:txBody>
                  <a:tcPr/>
                </a:tc>
              </a:tr>
              <a:tr h="649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Build [Dictionary/</a:t>
                      </a:r>
                      <a:r>
                        <a:rPr lang="en-US" sz="1400" dirty="0" err="1" smtClean="0"/>
                        <a:t>DynamicValue</a:t>
                      </a:r>
                      <a:r>
                        <a:rPr lang="en-US" sz="1400" dirty="0" smtClean="0"/>
                        <a:t>]</a:t>
                      </a:r>
                    </a:p>
                  </a:txBody>
                  <a:tcPr/>
                </a:tc>
                <a:tc>
                  <a:txBody>
                    <a:bodyPr/>
                    <a:lstStyle/>
                    <a:p>
                      <a:r>
                        <a:rPr lang="en-US" sz="1400" dirty="0" smtClean="0"/>
                        <a:t>Set Workflow Status</a:t>
                      </a:r>
                      <a:endParaRPr lang="en-US" sz="1400"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991444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SharePoint Workflow Overview</a:t>
            </a:r>
            <a:endParaRPr lang="en-US" dirty="0"/>
          </a:p>
          <a:p>
            <a:r>
              <a:rPr lang="en-US" dirty="0" smtClean="0"/>
              <a:t>SharePoint Workflow Fundamentals</a:t>
            </a:r>
          </a:p>
          <a:p>
            <a:r>
              <a:rPr lang="en-US" dirty="0" smtClean="0"/>
              <a:t>Creating SharePoint 2010 Workflows</a:t>
            </a:r>
            <a:endParaRPr lang="en-US" dirty="0"/>
          </a:p>
          <a:p>
            <a:r>
              <a:rPr lang="en-US" dirty="0" smtClean="0"/>
              <a:t>Creating SharePoint 2013 Workflows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Workflow Authoring Tools Compared</a:t>
            </a:r>
            <a:endParaRPr lang="en-US" dirty="0"/>
          </a:p>
        </p:txBody>
      </p:sp>
      <p:graphicFrame>
        <p:nvGraphicFramePr>
          <p:cNvPr id="15" name="Content Placeholder 14"/>
          <p:cNvGraphicFramePr>
            <a:graphicFrameLocks noGrp="1"/>
          </p:cNvGraphicFramePr>
          <p:nvPr>
            <p:ph idx="1"/>
            <p:extLst/>
          </p:nvPr>
        </p:nvGraphicFramePr>
        <p:xfrm>
          <a:off x="379821" y="1143000"/>
          <a:ext cx="8383179" cy="5121484"/>
        </p:xfrm>
        <a:graphic>
          <a:graphicData uri="http://schemas.openxmlformats.org/drawingml/2006/table">
            <a:tbl>
              <a:tblPr firstRow="1" firstCol="1" bandRow="1">
                <a:tableStyleId>{5C22544A-7EE6-4342-B048-85BDC9FD1C3A}</a:tableStyleId>
              </a:tblPr>
              <a:tblGrid>
                <a:gridCol w="2794393"/>
                <a:gridCol w="2794393"/>
                <a:gridCol w="2794393"/>
              </a:tblGrid>
              <a:tr h="496442">
                <a:tc>
                  <a:txBody>
                    <a:bodyPr/>
                    <a:lstStyle/>
                    <a:p>
                      <a:pPr algn="ctr"/>
                      <a:endParaRPr lang="en-US" sz="1700" dirty="0"/>
                    </a:p>
                  </a:txBody>
                  <a:tcPr marL="93183" marR="93183" marT="41159" marB="41159">
                    <a:noFill/>
                  </a:tcPr>
                </a:tc>
                <a:tc>
                  <a:txBody>
                    <a:bodyPr/>
                    <a:lstStyle/>
                    <a:p>
                      <a:pPr algn="ctr"/>
                      <a:r>
                        <a:rPr lang="en-US" sz="1700" dirty="0" smtClean="0"/>
                        <a:t>SharePoint Designer 2013</a:t>
                      </a:r>
                      <a:endParaRPr lang="en-US" sz="1700" dirty="0"/>
                    </a:p>
                  </a:txBody>
                  <a:tcPr marL="93183" marR="93183" marT="41159" marB="41159" anchor="ctr"/>
                </a:tc>
                <a:tc>
                  <a:txBody>
                    <a:bodyPr/>
                    <a:lstStyle/>
                    <a:p>
                      <a:pPr algn="ctr"/>
                      <a:r>
                        <a:rPr lang="en-US" sz="1700" dirty="0" smtClean="0"/>
                        <a:t>Visual Studio 2012</a:t>
                      </a:r>
                      <a:endParaRPr lang="en-US" sz="1700" dirty="0"/>
                    </a:p>
                  </a:txBody>
                  <a:tcPr marL="93183" marR="93183" marT="41159" marB="41159" anchor="ctr"/>
                </a:tc>
              </a:tr>
              <a:tr h="496442">
                <a:tc>
                  <a:txBody>
                    <a:bodyPr/>
                    <a:lstStyle/>
                    <a:p>
                      <a:r>
                        <a:rPr lang="en-US" sz="1700" dirty="0" smtClean="0"/>
                        <a:t>Declarative</a:t>
                      </a:r>
                      <a:endParaRPr lang="en-US" sz="1700" dirty="0"/>
                    </a:p>
                  </a:txBody>
                  <a:tcPr marL="93183" marR="93183" marT="41159" marB="41159"/>
                </a:tc>
                <a:tc>
                  <a:txBody>
                    <a:bodyPr/>
                    <a:lstStyle/>
                    <a:p>
                      <a:pPr algn="ctr"/>
                      <a:endParaRPr lang="en-US" sz="1700" dirty="0"/>
                    </a:p>
                  </a:txBody>
                  <a:tcPr marL="93183" marR="93183" marT="41159" marB="41159" anchor="ctr"/>
                </a:tc>
                <a:tc>
                  <a:txBody>
                    <a:bodyPr/>
                    <a:lstStyle/>
                    <a:p>
                      <a:pPr algn="ctr"/>
                      <a:endParaRPr lang="en-US" sz="1700" dirty="0"/>
                    </a:p>
                  </a:txBody>
                  <a:tcPr marL="93183" marR="93183" marT="41159" marB="41159" anchor="ctr"/>
                </a:tc>
              </a:tr>
              <a:tr h="4964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Custom Code</a:t>
                      </a:r>
                    </a:p>
                  </a:txBody>
                  <a:tcPr marL="93183" marR="93183" marT="41159" marB="41159"/>
                </a:tc>
                <a:tc>
                  <a:txBody>
                    <a:bodyPr/>
                    <a:lstStyle/>
                    <a:p>
                      <a:pPr algn="ctr"/>
                      <a:endParaRPr lang="en-US" sz="1700" dirty="0"/>
                    </a:p>
                  </a:txBody>
                  <a:tcPr marL="93183" marR="93183" marT="41159" marB="41159" anchor="ctr"/>
                </a:tc>
                <a:tc>
                  <a:txBody>
                    <a:bodyPr/>
                    <a:lstStyle/>
                    <a:p>
                      <a:pPr algn="ctr"/>
                      <a:endParaRPr lang="en-US" sz="1700" dirty="0"/>
                    </a:p>
                  </a:txBody>
                  <a:tcPr marL="93183" marR="93183" marT="41159" marB="41159" anchor="ctr"/>
                </a:tc>
              </a:tr>
              <a:tr h="496442">
                <a:tc>
                  <a:txBody>
                    <a:bodyPr/>
                    <a:lstStyle/>
                    <a:p>
                      <a:r>
                        <a:rPr lang="en-US" sz="1700" dirty="0" smtClean="0"/>
                        <a:t>Reusability</a:t>
                      </a:r>
                      <a:endParaRPr lang="en-US" sz="1700" dirty="0"/>
                    </a:p>
                  </a:txBody>
                  <a:tcPr marL="93183" marR="93183" marT="41159" marB="41159"/>
                </a:tc>
                <a:tc>
                  <a:txBody>
                    <a:bodyPr/>
                    <a:lstStyle/>
                    <a:p>
                      <a:pPr algn="ctr"/>
                      <a:r>
                        <a:rPr lang="en-US" sz="1700" dirty="0" smtClean="0"/>
                        <a:t>Reusable</a:t>
                      </a:r>
                      <a:r>
                        <a:rPr lang="en-US" sz="1700" baseline="0" dirty="0" smtClean="0"/>
                        <a:t> / Content Type based workflows</a:t>
                      </a:r>
                      <a:endParaRPr lang="en-US" sz="1700" dirty="0"/>
                    </a:p>
                  </a:txBody>
                  <a:tcPr marL="93183" marR="93183" marT="41159" marB="41159" anchor="ctr"/>
                </a:tc>
                <a:tc>
                  <a:txBody>
                    <a:bodyPr/>
                    <a:lstStyle/>
                    <a:p>
                      <a:pPr algn="ctr"/>
                      <a:r>
                        <a:rPr lang="en-US" sz="1700" dirty="0" smtClean="0"/>
                        <a:t>Workflow</a:t>
                      </a:r>
                      <a:r>
                        <a:rPr lang="en-US" sz="1700" baseline="0" dirty="0" smtClean="0"/>
                        <a:t> templates, include workflows in apps</a:t>
                      </a:r>
                      <a:endParaRPr lang="en-US" sz="1700" dirty="0"/>
                    </a:p>
                  </a:txBody>
                  <a:tcPr marL="93183" marR="93183" marT="41159" marB="41159" anchor="ctr"/>
                </a:tc>
              </a:tr>
              <a:tr h="496442">
                <a:tc>
                  <a:txBody>
                    <a:bodyPr/>
                    <a:lstStyle/>
                    <a:p>
                      <a:r>
                        <a:rPr lang="en-US" sz="1700" dirty="0" smtClean="0"/>
                        <a:t>Include in</a:t>
                      </a:r>
                      <a:r>
                        <a:rPr lang="en-US" sz="1700" baseline="0" dirty="0" smtClean="0"/>
                        <a:t> Apps</a:t>
                      </a:r>
                      <a:endParaRPr lang="en-US" sz="1700" dirty="0"/>
                    </a:p>
                  </a:txBody>
                  <a:tcPr marL="93183" marR="93183" marT="41159" marB="41159"/>
                </a:tc>
                <a:tc>
                  <a:txBody>
                    <a:bodyPr/>
                    <a:lstStyle/>
                    <a:p>
                      <a:pPr algn="ctr"/>
                      <a:endParaRPr lang="en-US" sz="1700" dirty="0"/>
                    </a:p>
                  </a:txBody>
                  <a:tcPr marL="93183" marR="93183" marT="41159" marB="41159" anchor="ctr"/>
                </a:tc>
                <a:tc>
                  <a:txBody>
                    <a:bodyPr/>
                    <a:lstStyle/>
                    <a:p>
                      <a:pPr algn="ctr"/>
                      <a:endParaRPr lang="en-US" sz="1700" dirty="0"/>
                    </a:p>
                  </a:txBody>
                  <a:tcPr marL="93183" marR="93183" marT="41159" marB="41159" anchor="ctr"/>
                </a:tc>
              </a:tr>
              <a:tr h="4964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Visio Integration</a:t>
                      </a:r>
                    </a:p>
                  </a:txBody>
                  <a:tcPr marL="93183" marR="93183" marT="41159" marB="41159"/>
                </a:tc>
                <a:tc>
                  <a:txBody>
                    <a:bodyPr/>
                    <a:lstStyle/>
                    <a:p>
                      <a:pPr algn="ctr"/>
                      <a:endParaRPr lang="en-US" sz="1700" dirty="0"/>
                    </a:p>
                  </a:txBody>
                  <a:tcPr marL="93183" marR="93183" marT="41159" marB="41159" anchor="ctr"/>
                </a:tc>
                <a:tc>
                  <a:txBody>
                    <a:bodyPr/>
                    <a:lstStyle/>
                    <a:p>
                      <a:pPr algn="ctr"/>
                      <a:endParaRPr lang="en-US" sz="1700" dirty="0"/>
                    </a:p>
                  </a:txBody>
                  <a:tcPr marL="93183" marR="93183" marT="41159" marB="41159" anchor="ctr"/>
                </a:tc>
              </a:tr>
              <a:tr h="0">
                <a:tc>
                  <a:txBody>
                    <a:bodyPr/>
                    <a:lstStyle/>
                    <a:p>
                      <a:r>
                        <a:rPr lang="en-US" sz="1700" dirty="0" smtClean="0"/>
                        <a:t>Custom Actions</a:t>
                      </a:r>
                      <a:endParaRPr lang="en-US" sz="1700" dirty="0"/>
                    </a:p>
                  </a:txBody>
                  <a:tcPr marL="93183" marR="93183" marT="41159" marB="41159"/>
                </a:tc>
                <a:tc>
                  <a:txBody>
                    <a:bodyPr/>
                    <a:lstStyle/>
                    <a:p>
                      <a:pPr algn="ctr"/>
                      <a:r>
                        <a:rPr lang="en-US" sz="1700" dirty="0" smtClean="0"/>
                        <a:t>Consume, not create</a:t>
                      </a:r>
                      <a:endParaRPr lang="en-US" sz="1700" dirty="0"/>
                    </a:p>
                  </a:txBody>
                  <a:tcPr marL="93183" marR="93183" marT="41159" marB="41159" anchor="ctr"/>
                </a:tc>
                <a:tc>
                  <a:txBody>
                    <a:bodyPr/>
                    <a:lstStyle/>
                    <a:p>
                      <a:pPr algn="ctr"/>
                      <a:r>
                        <a:rPr lang="en-US" sz="1700" dirty="0" smtClean="0"/>
                        <a:t>Create &amp; consume</a:t>
                      </a:r>
                      <a:endParaRPr lang="en-US" sz="1700" dirty="0"/>
                    </a:p>
                  </a:txBody>
                  <a:tcPr marL="93183" marR="93183" marT="41159" marB="41159" anchor="ctr"/>
                </a:tc>
              </a:tr>
              <a:tr h="4964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Debugging</a:t>
                      </a:r>
                    </a:p>
                  </a:txBody>
                  <a:tcPr marL="93183" marR="93183" marT="41159" marB="41159"/>
                </a:tc>
                <a:tc>
                  <a:txBody>
                    <a:bodyPr/>
                    <a:lstStyle/>
                    <a:p>
                      <a:pPr algn="ctr"/>
                      <a:endParaRPr lang="en-US" sz="1700" dirty="0"/>
                    </a:p>
                  </a:txBody>
                  <a:tcPr marL="93183" marR="93183" marT="41159" marB="41159" anchor="ctr"/>
                </a:tc>
                <a:tc>
                  <a:txBody>
                    <a:bodyPr/>
                    <a:lstStyle/>
                    <a:p>
                      <a:pPr algn="ctr"/>
                      <a:endParaRPr lang="en-US" sz="1700" dirty="0"/>
                    </a:p>
                  </a:txBody>
                  <a:tcPr marL="93183" marR="93183" marT="41159" marB="41159" anchor="ctr"/>
                </a:tc>
              </a:tr>
              <a:tr h="496442">
                <a:tc>
                  <a:txBody>
                    <a:bodyPr/>
                    <a:lstStyle/>
                    <a:p>
                      <a:r>
                        <a:rPr lang="en-US" sz="1700" dirty="0" smtClean="0"/>
                        <a:t>Supported Versions</a:t>
                      </a:r>
                      <a:endParaRPr lang="en-US" sz="1700" dirty="0"/>
                    </a:p>
                  </a:txBody>
                  <a:tcPr marL="93183" marR="93183" marT="41159" marB="41159"/>
                </a:tc>
                <a:tc>
                  <a:txBody>
                    <a:bodyPr/>
                    <a:lstStyle/>
                    <a:p>
                      <a:pPr algn="ctr"/>
                      <a:r>
                        <a:rPr lang="en-US" sz="1700" dirty="0" smtClean="0"/>
                        <a:t>2010 &amp; 2013</a:t>
                      </a:r>
                      <a:endParaRPr lang="en-US" sz="1700" dirty="0"/>
                    </a:p>
                  </a:txBody>
                  <a:tcPr marL="93183" marR="93183" marT="41159" marB="41159" anchor="ctr"/>
                </a:tc>
                <a:tc>
                  <a:txBody>
                    <a:bodyPr/>
                    <a:lstStyle/>
                    <a:p>
                      <a:pPr algn="ctr"/>
                      <a:r>
                        <a:rPr lang="en-US" sz="1700" dirty="0" smtClean="0"/>
                        <a:t>2010 &amp; 2013</a:t>
                      </a:r>
                      <a:endParaRPr lang="en-US" sz="1700" dirty="0"/>
                    </a:p>
                  </a:txBody>
                  <a:tcPr marL="93183" marR="93183" marT="41159" marB="41159" anchor="ctr"/>
                </a:tc>
              </a:tr>
              <a:tr h="496442">
                <a:tc>
                  <a:txBody>
                    <a:bodyPr/>
                    <a:lstStyle/>
                    <a:p>
                      <a:r>
                        <a:rPr lang="en-US" sz="1700" dirty="0" smtClean="0"/>
                        <a:t>Target Audiences</a:t>
                      </a:r>
                      <a:endParaRPr lang="en-US" sz="1700" dirty="0"/>
                    </a:p>
                  </a:txBody>
                  <a:tcPr marL="93183" marR="93183" marT="41159" marB="41159"/>
                </a:tc>
                <a:tc>
                  <a:txBody>
                    <a:bodyPr/>
                    <a:lstStyle/>
                    <a:p>
                      <a:pPr algn="ctr"/>
                      <a:r>
                        <a:rPr lang="en-US" sz="1700" dirty="0" smtClean="0"/>
                        <a:t>Power Users, End Users, Developers</a:t>
                      </a:r>
                      <a:endParaRPr lang="en-US" sz="1700" dirty="0"/>
                    </a:p>
                  </a:txBody>
                  <a:tcPr marL="93183" marR="93183" marT="41159" marB="41159" anchor="ctr"/>
                </a:tc>
                <a:tc>
                  <a:txBody>
                    <a:bodyPr/>
                    <a:lstStyle/>
                    <a:p>
                      <a:pPr algn="ctr"/>
                      <a:r>
                        <a:rPr lang="en-US" sz="1700" dirty="0" smtClean="0"/>
                        <a:t>Developers</a:t>
                      </a:r>
                      <a:endParaRPr lang="en-US" sz="1700" dirty="0"/>
                    </a:p>
                  </a:txBody>
                  <a:tcPr marL="93183" marR="93183" marT="41159" marB="41159" anchor="ctr"/>
                </a:tc>
              </a:tr>
            </a:tbl>
          </a:graphicData>
        </a:graphic>
      </p:graphicFrame>
      <p:sp>
        <p:nvSpPr>
          <p:cNvPr id="13" name="Multiply 12"/>
          <p:cNvSpPr/>
          <p:nvPr/>
        </p:nvSpPr>
        <p:spPr>
          <a:xfrm>
            <a:off x="4450368" y="2286000"/>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y 17"/>
          <p:cNvSpPr/>
          <p:nvPr/>
        </p:nvSpPr>
        <p:spPr>
          <a:xfrm>
            <a:off x="7162800" y="2286000"/>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ltiply 25"/>
          <p:cNvSpPr/>
          <p:nvPr/>
        </p:nvSpPr>
        <p:spPr>
          <a:xfrm>
            <a:off x="4450368" y="3416419"/>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Multiply 28"/>
          <p:cNvSpPr/>
          <p:nvPr/>
        </p:nvSpPr>
        <p:spPr>
          <a:xfrm>
            <a:off x="7162800" y="3886200"/>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ultiply 29"/>
          <p:cNvSpPr/>
          <p:nvPr/>
        </p:nvSpPr>
        <p:spPr>
          <a:xfrm>
            <a:off x="4426974" y="4724400"/>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lus 15"/>
          <p:cNvSpPr/>
          <p:nvPr/>
        </p:nvSpPr>
        <p:spPr>
          <a:xfrm>
            <a:off x="4426974" y="1752600"/>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Plus 16"/>
          <p:cNvSpPr/>
          <p:nvPr/>
        </p:nvSpPr>
        <p:spPr>
          <a:xfrm>
            <a:off x="4426974" y="3879909"/>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Plus 18"/>
          <p:cNvSpPr/>
          <p:nvPr/>
        </p:nvSpPr>
        <p:spPr>
          <a:xfrm>
            <a:off x="7162800" y="1752600"/>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Plus 19"/>
          <p:cNvSpPr/>
          <p:nvPr/>
        </p:nvSpPr>
        <p:spPr>
          <a:xfrm>
            <a:off x="7162800" y="3416419"/>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Plus 20"/>
          <p:cNvSpPr/>
          <p:nvPr/>
        </p:nvSpPr>
        <p:spPr>
          <a:xfrm>
            <a:off x="7162800" y="4724400"/>
            <a:ext cx="381000" cy="381000"/>
          </a:xfrm>
          <a:prstGeom prst="mathPlu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758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Workflow Interop Bridge</a:t>
            </a:r>
            <a:endParaRPr lang="en-US" dirty="0"/>
          </a:p>
        </p:txBody>
      </p:sp>
      <p:sp>
        <p:nvSpPr>
          <p:cNvPr id="5" name="Content Placeholder 4"/>
          <p:cNvSpPr>
            <a:spLocks noGrp="1"/>
          </p:cNvSpPr>
          <p:nvPr>
            <p:ph idx="1"/>
          </p:nvPr>
        </p:nvSpPr>
        <p:spPr>
          <a:xfrm>
            <a:off x="381000" y="1447800"/>
            <a:ext cx="7772400" cy="5181600"/>
          </a:xfrm>
        </p:spPr>
        <p:txBody>
          <a:bodyPr>
            <a:normAutofit/>
          </a:bodyPr>
          <a:lstStyle/>
          <a:p>
            <a:r>
              <a:rPr lang="en-US" dirty="0" smtClean="0"/>
              <a:t>Enables SharePoint 2010 </a:t>
            </a:r>
            <a:br>
              <a:rPr lang="en-US" dirty="0" smtClean="0"/>
            </a:br>
            <a:r>
              <a:rPr lang="en-US" dirty="0" smtClean="0"/>
              <a:t>workflows to work in 2013</a:t>
            </a:r>
          </a:p>
          <a:p>
            <a:r>
              <a:rPr lang="en-US" dirty="0" smtClean="0"/>
              <a:t>Execution engine hosted </a:t>
            </a:r>
            <a:br>
              <a:rPr lang="en-US" dirty="0" smtClean="0"/>
            </a:br>
            <a:r>
              <a:rPr lang="en-US" dirty="0" smtClean="0"/>
              <a:t>in SharePoint 2013</a:t>
            </a:r>
          </a:p>
          <a:p>
            <a:r>
              <a:rPr lang="en-US" dirty="0" smtClean="0"/>
              <a:t>Negotiates between the two </a:t>
            </a:r>
            <a:br>
              <a:rPr lang="en-US" dirty="0" smtClean="0"/>
            </a:br>
            <a:r>
              <a:rPr lang="en-US" dirty="0" smtClean="0"/>
              <a:t>execution engines </a:t>
            </a:r>
          </a:p>
          <a:p>
            <a:pPr lvl="1"/>
            <a:r>
              <a:rPr lang="en-US" dirty="0" smtClean="0"/>
              <a:t>WF in SharePoint 2010</a:t>
            </a:r>
          </a:p>
          <a:p>
            <a:pPr lvl="1"/>
            <a:r>
              <a:rPr lang="en-US" dirty="0" smtClean="0"/>
              <a:t>WM in </a:t>
            </a:r>
            <a:r>
              <a:rPr lang="en-US" dirty="0"/>
              <a:t>SharePoint 2013</a:t>
            </a:r>
            <a:endParaRPr lang="en-US" dirty="0" smtClean="0"/>
          </a:p>
          <a:p>
            <a:r>
              <a:rPr lang="en-US" b="1" dirty="0" smtClean="0"/>
              <a:t>Start a List Workflow Activity </a:t>
            </a:r>
            <a:r>
              <a:rPr lang="en-US" dirty="0" smtClean="0"/>
              <a:t>activity sends a start message to SharePoint’s workflow web service control endpoint</a:t>
            </a:r>
            <a:endParaRPr lang="en-US" dirty="0"/>
          </a:p>
        </p:txBody>
      </p:sp>
      <p:sp>
        <p:nvSpPr>
          <p:cNvPr id="4" name="Rectangle 3"/>
          <p:cNvSpPr/>
          <p:nvPr/>
        </p:nvSpPr>
        <p:spPr>
          <a:xfrm>
            <a:off x="7391400" y="1066800"/>
            <a:ext cx="16002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SharePoint 2013 WF</a:t>
            </a:r>
            <a:endParaRPr lang="en-US" dirty="0"/>
          </a:p>
        </p:txBody>
      </p:sp>
      <p:sp>
        <p:nvSpPr>
          <p:cNvPr id="6" name="Rectangle 5"/>
          <p:cNvSpPr/>
          <p:nvPr/>
        </p:nvSpPr>
        <p:spPr>
          <a:xfrm>
            <a:off x="5400675" y="1066800"/>
            <a:ext cx="160020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SharePoint 2010 WF</a:t>
            </a:r>
            <a:endParaRPr lang="en-US" dirty="0"/>
          </a:p>
        </p:txBody>
      </p:sp>
      <p:sp>
        <p:nvSpPr>
          <p:cNvPr id="7" name="Rectangle 6"/>
          <p:cNvSpPr/>
          <p:nvPr/>
        </p:nvSpPr>
        <p:spPr>
          <a:xfrm>
            <a:off x="7391400" y="1990725"/>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 a List Workflow</a:t>
            </a:r>
            <a:endParaRPr lang="en-US" dirty="0"/>
          </a:p>
        </p:txBody>
      </p:sp>
      <p:sp>
        <p:nvSpPr>
          <p:cNvPr id="8" name="Rectangle 7"/>
          <p:cNvSpPr/>
          <p:nvPr/>
        </p:nvSpPr>
        <p:spPr>
          <a:xfrm>
            <a:off x="7353300" y="38481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Workflow Continues</a:t>
            </a:r>
            <a:endParaRPr lang="en-US" dirty="0"/>
          </a:p>
        </p:txBody>
      </p:sp>
      <p:sp>
        <p:nvSpPr>
          <p:cNvPr id="9" name="Down Arrow 8"/>
          <p:cNvSpPr/>
          <p:nvPr/>
        </p:nvSpPr>
        <p:spPr>
          <a:xfrm>
            <a:off x="8153400" y="1600200"/>
            <a:ext cx="152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00675" y="2524125"/>
            <a:ext cx="1600200" cy="13239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SharePoint 2010 Workflow</a:t>
            </a:r>
            <a:endParaRPr lang="en-US" dirty="0"/>
          </a:p>
        </p:txBody>
      </p:sp>
      <p:sp>
        <p:nvSpPr>
          <p:cNvPr id="11" name="Right Arrow 10"/>
          <p:cNvSpPr/>
          <p:nvPr/>
        </p:nvSpPr>
        <p:spPr>
          <a:xfrm rot="10800000">
            <a:off x="6891338" y="2438399"/>
            <a:ext cx="1338262"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6172200" y="3667125"/>
            <a:ext cx="1181100" cy="447675"/>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090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par>
                          <p:cTn id="18" fill="hold">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 </a:t>
            </a:r>
            <a:r>
              <a:rPr lang="en-US" smtClean="0"/>
              <a:t>SharePoint 2013 </a:t>
            </a:r>
            <a:r>
              <a:rPr lang="en-US" dirty="0" smtClean="0"/>
              <a:t>Workflows</a:t>
            </a:r>
            <a:endParaRPr lang="en-US" dirty="0"/>
          </a:p>
        </p:txBody>
      </p:sp>
    </p:spTree>
    <p:extLst>
      <p:ext uri="{BB962C8B-B14F-4D97-AF65-F5344CB8AC3E}">
        <p14:creationId xmlns:p14="http://schemas.microsoft.com/office/powerpoint/2010/main" val="40810080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Workflow Overview</a:t>
            </a:r>
            <a:endParaRPr lang="en-US" dirty="0"/>
          </a:p>
          <a:p>
            <a:pPr>
              <a:buFont typeface="Wingdings" panose="05000000000000000000" pitchFamily="2" charset="2"/>
              <a:buChar char="ü"/>
            </a:pPr>
            <a:r>
              <a:rPr lang="en-US" dirty="0" smtClean="0"/>
              <a:t>SharePoint Workflow Fundamentals</a:t>
            </a:r>
          </a:p>
          <a:p>
            <a:pPr>
              <a:buFont typeface="Wingdings" panose="05000000000000000000" pitchFamily="2" charset="2"/>
              <a:buChar char="ü"/>
            </a:pPr>
            <a:r>
              <a:rPr lang="en-US" dirty="0" smtClean="0"/>
              <a:t>Creating SharePoint 2010 Workflows</a:t>
            </a:r>
            <a:endParaRPr lang="en-US" dirty="0"/>
          </a:p>
          <a:p>
            <a:pPr>
              <a:buFont typeface="Wingdings" panose="05000000000000000000" pitchFamily="2" charset="2"/>
              <a:buChar char="ü"/>
            </a:pPr>
            <a:r>
              <a:rPr lang="en-US" dirty="0" smtClean="0"/>
              <a:t>Creating SharePoint 2013 Workflows</a:t>
            </a:r>
          </a:p>
          <a:p>
            <a:pPr>
              <a:buFont typeface="Wingdings" panose="05000000000000000000" pitchFamily="2" charset="2"/>
              <a:buChar char="ü"/>
            </a:pPr>
            <a:endParaRPr lang="en-US" dirty="0" smtClean="0"/>
          </a:p>
        </p:txBody>
      </p:sp>
    </p:spTree>
    <p:extLst>
      <p:ext uri="{BB962C8B-B14F-4D97-AF65-F5344CB8AC3E}">
        <p14:creationId xmlns:p14="http://schemas.microsoft.com/office/powerpoint/2010/main" val="1057780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Scenario</a:t>
            </a:r>
            <a:r>
              <a:rPr lang="en-US" baseline="0" dirty="0" smtClean="0"/>
              <a:t> – Product Approval</a:t>
            </a:r>
            <a:endParaRPr lang="en-US" dirty="0"/>
          </a:p>
        </p:txBody>
      </p:sp>
      <p:graphicFrame>
        <p:nvGraphicFramePr>
          <p:cNvPr id="4" name="Diagram 3"/>
          <p:cNvGraphicFramePr/>
          <p:nvPr>
            <p:extLst>
              <p:ext uri="{D42A27DB-BD31-4B8C-83A1-F6EECF244321}">
                <p14:modId xmlns:p14="http://schemas.microsoft.com/office/powerpoint/2010/main" val="2295278517"/>
              </p:ext>
            </p:extLst>
          </p:nvPr>
        </p:nvGraphicFramePr>
        <p:xfrm>
          <a:off x="381000" y="1371600"/>
          <a:ext cx="83820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991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2010 vs. 2013 Workflows</a:t>
            </a:r>
            <a:endParaRPr lang="en-US" dirty="0"/>
          </a:p>
        </p:txBody>
      </p:sp>
      <p:sp>
        <p:nvSpPr>
          <p:cNvPr id="3" name="Content Placeholder 2"/>
          <p:cNvSpPr>
            <a:spLocks noGrp="1"/>
          </p:cNvSpPr>
          <p:nvPr>
            <p:ph idx="1"/>
          </p:nvPr>
        </p:nvSpPr>
        <p:spPr/>
        <p:txBody>
          <a:bodyPr/>
          <a:lstStyle/>
          <a:p>
            <a:r>
              <a:rPr lang="en-US" dirty="0" smtClean="0"/>
              <a:t>SharePoint 2013 support two workflow platforms</a:t>
            </a:r>
          </a:p>
          <a:p>
            <a:pPr lvl="1"/>
            <a:r>
              <a:rPr lang="en-US" dirty="0" smtClean="0"/>
              <a:t>SharePoint 2010 workflows (older format)</a:t>
            </a:r>
          </a:p>
          <a:p>
            <a:pPr lvl="1"/>
            <a:r>
              <a:rPr lang="en-US" dirty="0" smtClean="0"/>
              <a:t>SharePoint 2013 workflows (newer format)</a:t>
            </a:r>
          </a:p>
          <a:p>
            <a:pPr>
              <a:lnSpc>
                <a:spcPct val="200000"/>
              </a:lnSpc>
            </a:pPr>
            <a:r>
              <a:rPr lang="en-US" dirty="0" smtClean="0"/>
              <a:t>Benefits to using SharePoint 2010 workflows</a:t>
            </a:r>
          </a:p>
          <a:p>
            <a:pPr lvl="1"/>
            <a:r>
              <a:rPr lang="en-US" dirty="0" smtClean="0"/>
              <a:t>Migrate </a:t>
            </a:r>
            <a:r>
              <a:rPr lang="en-US" dirty="0"/>
              <a:t>e</a:t>
            </a:r>
            <a:r>
              <a:rPr lang="en-US" dirty="0" smtClean="0"/>
              <a:t>xisting workflows from SharePoint 2010</a:t>
            </a:r>
          </a:p>
          <a:p>
            <a:pPr lvl="1"/>
            <a:r>
              <a:rPr lang="en-US" dirty="0" smtClean="0"/>
              <a:t>Support out-of-box with no additional configuration</a:t>
            </a:r>
          </a:p>
          <a:p>
            <a:pPr>
              <a:lnSpc>
                <a:spcPct val="200000"/>
              </a:lnSpc>
            </a:pPr>
            <a:r>
              <a:rPr lang="en-US" dirty="0" smtClean="0"/>
              <a:t>Benefits to using SharePoint 2013</a:t>
            </a:r>
          </a:p>
          <a:p>
            <a:pPr lvl="1"/>
            <a:r>
              <a:rPr lang="en-US" dirty="0" smtClean="0"/>
              <a:t>More scalable - especially in SharePoint Online</a:t>
            </a:r>
          </a:p>
          <a:p>
            <a:pPr lvl="1"/>
            <a:r>
              <a:rPr lang="en-US" dirty="0" smtClean="0"/>
              <a:t>Improved design experience in SharePoint Designer</a:t>
            </a:r>
          </a:p>
          <a:p>
            <a:pPr lvl="1"/>
            <a:endParaRPr lang="en-US" dirty="0" smtClean="0"/>
          </a:p>
        </p:txBody>
      </p:sp>
    </p:spTree>
    <p:extLst>
      <p:ext uri="{BB962C8B-B14F-4D97-AF65-F5344CB8AC3E}">
        <p14:creationId xmlns:p14="http://schemas.microsoft.com/office/powerpoint/2010/main" val="1334165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Workflow Overview</a:t>
            </a:r>
            <a:endParaRPr lang="en-US" dirty="0"/>
          </a:p>
          <a:p>
            <a:pPr>
              <a:buFont typeface="Wingdings" panose="05000000000000000000" pitchFamily="2" charset="2"/>
              <a:buChar char="Ø"/>
            </a:pPr>
            <a:r>
              <a:rPr lang="en-US" dirty="0" smtClean="0"/>
              <a:t>SharePoint Workflow Fundamentals</a:t>
            </a:r>
          </a:p>
          <a:p>
            <a:r>
              <a:rPr lang="en-US" dirty="0" smtClean="0"/>
              <a:t>Creating SharePoint 2010 Workflows</a:t>
            </a:r>
            <a:endParaRPr lang="en-US" dirty="0"/>
          </a:p>
          <a:p>
            <a:r>
              <a:rPr lang="en-US" dirty="0" smtClean="0"/>
              <a:t>Creating SharePoint 2013 Workflows</a:t>
            </a:r>
          </a:p>
          <a:p>
            <a:endParaRPr lang="en-US" dirty="0" smtClean="0"/>
          </a:p>
        </p:txBody>
      </p:sp>
    </p:spTree>
    <p:extLst>
      <p:ext uri="{BB962C8B-B14F-4D97-AF65-F5344CB8AC3E}">
        <p14:creationId xmlns:p14="http://schemas.microsoft.com/office/powerpoint/2010/main" val="1704664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Workflow Actors</a:t>
            </a:r>
            <a:endParaRPr lang="en-US" dirty="0"/>
          </a:p>
        </p:txBody>
      </p:sp>
      <p:sp>
        <p:nvSpPr>
          <p:cNvPr id="3" name="Content Placeholder 2"/>
          <p:cNvSpPr>
            <a:spLocks noGrp="1"/>
          </p:cNvSpPr>
          <p:nvPr>
            <p:ph idx="1"/>
          </p:nvPr>
        </p:nvSpPr>
        <p:spPr/>
        <p:txBody>
          <a:bodyPr>
            <a:normAutofit lnSpcReduction="10000"/>
          </a:bodyPr>
          <a:lstStyle/>
          <a:p>
            <a:r>
              <a:rPr lang="en-US" dirty="0" smtClean="0"/>
              <a:t>Workflow Template</a:t>
            </a:r>
          </a:p>
          <a:p>
            <a:pPr lvl="1"/>
            <a:r>
              <a:rPr lang="en-US" dirty="0" smtClean="0"/>
              <a:t>WF Program and optionally workflow input forms </a:t>
            </a:r>
          </a:p>
          <a:p>
            <a:pPr lvl="1"/>
            <a:r>
              <a:rPr lang="en-US" dirty="0" smtClean="0"/>
              <a:t>A feature to install it inside WSS farm</a:t>
            </a:r>
          </a:p>
          <a:p>
            <a:endParaRPr lang="en-US" dirty="0" smtClean="0"/>
          </a:p>
          <a:p>
            <a:r>
              <a:rPr lang="en-US" dirty="0" smtClean="0"/>
              <a:t>Workflow Association</a:t>
            </a:r>
          </a:p>
          <a:p>
            <a:pPr lvl="1"/>
            <a:r>
              <a:rPr lang="en-US" dirty="0" smtClean="0"/>
              <a:t>Binding of workflow template to list or content type</a:t>
            </a:r>
          </a:p>
          <a:p>
            <a:pPr lvl="1"/>
            <a:r>
              <a:rPr lang="en-US" dirty="0" smtClean="0"/>
              <a:t>A named instance containing parameterized data</a:t>
            </a:r>
          </a:p>
          <a:p>
            <a:pPr lvl="1"/>
            <a:endParaRPr lang="en-US" dirty="0" smtClean="0"/>
          </a:p>
          <a:p>
            <a:r>
              <a:rPr lang="en-US" dirty="0" smtClean="0"/>
              <a:t>Workflow Instance</a:t>
            </a:r>
          </a:p>
          <a:p>
            <a:pPr lvl="1"/>
            <a:r>
              <a:rPr lang="en-US" dirty="0" smtClean="0"/>
              <a:t>A running instance of a WF program </a:t>
            </a:r>
          </a:p>
          <a:p>
            <a:pPr lvl="1"/>
            <a:r>
              <a:rPr lang="en-US" dirty="0"/>
              <a:t>A</a:t>
            </a:r>
            <a:r>
              <a:rPr lang="en-US" dirty="0" smtClean="0"/>
              <a:t>ttached to an item</a:t>
            </a:r>
          </a:p>
          <a:p>
            <a:pPr lvl="2"/>
            <a:endParaRPr lang="en-US" dirty="0"/>
          </a:p>
        </p:txBody>
      </p:sp>
    </p:spTree>
    <p:extLst>
      <p:ext uri="{BB962C8B-B14F-4D97-AF65-F5344CB8AC3E}">
        <p14:creationId xmlns:p14="http://schemas.microsoft.com/office/powerpoint/2010/main" val="145696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Workflow Association using a Built-in Workflow Template</a:t>
            </a:r>
            <a:endParaRPr lang="en-US" dirty="0"/>
          </a:p>
        </p:txBody>
      </p:sp>
    </p:spTree>
    <p:extLst>
      <p:ext uri="{BB962C8B-B14F-4D97-AF65-F5344CB8AC3E}">
        <p14:creationId xmlns:p14="http://schemas.microsoft.com/office/powerpoint/2010/main" val="2417962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Workflow Overview</a:t>
            </a:r>
            <a:endParaRPr lang="en-US" dirty="0"/>
          </a:p>
          <a:p>
            <a:pPr>
              <a:buFont typeface="Wingdings" panose="05000000000000000000" pitchFamily="2" charset="2"/>
              <a:buChar char="ü"/>
            </a:pPr>
            <a:r>
              <a:rPr lang="en-US" dirty="0" smtClean="0"/>
              <a:t>SharePoint Workflow Fundamentals</a:t>
            </a:r>
          </a:p>
          <a:p>
            <a:pPr>
              <a:buFont typeface="Wingdings" panose="05000000000000000000" pitchFamily="2" charset="2"/>
              <a:buChar char="Ø"/>
            </a:pPr>
            <a:r>
              <a:rPr lang="en-US" dirty="0" smtClean="0"/>
              <a:t>Creating SharePoint 2010 Workflows</a:t>
            </a:r>
            <a:endParaRPr lang="en-US" dirty="0"/>
          </a:p>
          <a:p>
            <a:r>
              <a:rPr lang="en-US" dirty="0" smtClean="0"/>
              <a:t>Creating SharePoint 2013 Workflows</a:t>
            </a:r>
          </a:p>
          <a:p>
            <a:endParaRPr lang="en-US" dirty="0" smtClean="0"/>
          </a:p>
        </p:txBody>
      </p:sp>
    </p:spTree>
    <p:extLst>
      <p:ext uri="{BB962C8B-B14F-4D97-AF65-F5344CB8AC3E}">
        <p14:creationId xmlns:p14="http://schemas.microsoft.com/office/powerpoint/2010/main" val="2113508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SharePoint 2010 Workflows</a:t>
            </a:r>
            <a:endParaRPr lang="en-US" dirty="0"/>
          </a:p>
        </p:txBody>
      </p:sp>
      <p:sp>
        <p:nvSpPr>
          <p:cNvPr id="3" name="Content Placeholder 2"/>
          <p:cNvSpPr>
            <a:spLocks noGrp="1"/>
          </p:cNvSpPr>
          <p:nvPr>
            <p:ph idx="1"/>
          </p:nvPr>
        </p:nvSpPr>
        <p:spPr/>
        <p:txBody>
          <a:bodyPr/>
          <a:lstStyle/>
          <a:p>
            <a:r>
              <a:rPr lang="en-US" dirty="0" smtClean="0"/>
              <a:t>Works just like it does in SharePoint 2010</a:t>
            </a:r>
          </a:p>
          <a:p>
            <a:pPr lvl="1"/>
            <a:r>
              <a:rPr lang="en-US" dirty="0" smtClean="0"/>
              <a:t>Very few changes in what is possible</a:t>
            </a:r>
          </a:p>
          <a:p>
            <a:pPr lvl="1"/>
            <a:r>
              <a:rPr lang="en-US" dirty="0" smtClean="0"/>
              <a:t>SPD improvements only for SharePoint 2013 workflows</a:t>
            </a:r>
            <a:endParaRPr lang="en-US" dirty="0"/>
          </a:p>
        </p:txBody>
      </p:sp>
      <p:pic>
        <p:nvPicPr>
          <p:cNvPr id="4" name="Picture 3"/>
          <p:cNvPicPr/>
          <p:nvPr/>
        </p:nvPicPr>
        <p:blipFill>
          <a:blip r:embed="rId3"/>
          <a:stretch>
            <a:fillRect/>
          </a:stretch>
        </p:blipFill>
        <p:spPr>
          <a:xfrm>
            <a:off x="1054663" y="3048000"/>
            <a:ext cx="7034673" cy="2743200"/>
          </a:xfrm>
          <a:prstGeom prst="rect">
            <a:avLst/>
          </a:prstGeom>
          <a:ln>
            <a:solidFill>
              <a:schemeClr val="bg1">
                <a:lumMod val="50000"/>
              </a:schemeClr>
            </a:solidFill>
          </a:ln>
        </p:spPr>
      </p:pic>
    </p:spTree>
    <p:extLst>
      <p:ext uri="{BB962C8B-B14F-4D97-AF65-F5344CB8AC3E}">
        <p14:creationId xmlns:p14="http://schemas.microsoft.com/office/powerpoint/2010/main" val="2670646736"/>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purl.org/dc/elements/1.1/"/>
    <ds:schemaRef ds:uri="http://purl.org/dc/terms/"/>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DC1DE2E8-CBC0-4C94-BE1B-6290512207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5338</TotalTime>
  <Words>3681</Words>
  <Application>Microsoft Office PowerPoint</Application>
  <PresentationFormat>On-screen Show (4:3)</PresentationFormat>
  <Paragraphs>276</Paragraphs>
  <Slides>23</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Calibri</vt:lpstr>
      <vt:lpstr>Lucida Console</vt:lpstr>
      <vt:lpstr>Segoe UI</vt:lpstr>
      <vt:lpstr>Wingdings</vt:lpstr>
      <vt:lpstr>CPT Course Module</vt:lpstr>
      <vt:lpstr>Workflow in SharePoint 2013</vt:lpstr>
      <vt:lpstr>Agenda</vt:lpstr>
      <vt:lpstr>Scenario – Product Approval</vt:lpstr>
      <vt:lpstr>SharePoint 2010 vs. 2013 Workflows</vt:lpstr>
      <vt:lpstr>Agenda</vt:lpstr>
      <vt:lpstr>SharePoint Workflow Actors</vt:lpstr>
      <vt:lpstr>Configuring a Workflow Association using a Built-in Workflow Template</vt:lpstr>
      <vt:lpstr>Agenda</vt:lpstr>
      <vt:lpstr>Creating SharePoint 2010 Workflows</vt:lpstr>
      <vt:lpstr>Creating Custom SharePoint 2010 Workflows</vt:lpstr>
      <vt:lpstr>Agenda</vt:lpstr>
      <vt:lpstr>Workflow in SharePoint Online</vt:lpstr>
      <vt:lpstr>SharePoint Designer 2013</vt:lpstr>
      <vt:lpstr>SharePoint 2010 Workflow Challenges</vt:lpstr>
      <vt:lpstr>SharePoint Deployments &amp; Workflow</vt:lpstr>
      <vt:lpstr>SharePoint 2013 Workflow Changes</vt:lpstr>
      <vt:lpstr>SharePoint Designer Workflow Stages</vt:lpstr>
      <vt:lpstr>SharePoint Designer – Visual Designer</vt:lpstr>
      <vt:lpstr>New Workflow Activities &amp; Actions</vt:lpstr>
      <vt:lpstr>Workflow Authoring Tools Compared</vt:lpstr>
      <vt:lpstr>Workflow Interop Bridge</vt:lpstr>
      <vt:lpstr>Creating Custom SharePoint 2013 Workflows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Workflow in SharePoint 2013</dc:title>
  <dc:creator>Windows User</dc:creator>
  <cp:lastModifiedBy>Matthew McDermott</cp:lastModifiedBy>
  <cp:revision>115</cp:revision>
  <dcterms:created xsi:type="dcterms:W3CDTF">2012-07-07T16:44:54Z</dcterms:created>
  <dcterms:modified xsi:type="dcterms:W3CDTF">2015-09-27T19:40:59Z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