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79" r:id="rId6"/>
    <p:sldId id="278" r:id="rId7"/>
    <p:sldId id="282" r:id="rId8"/>
    <p:sldId id="322" r:id="rId9"/>
    <p:sldId id="288" r:id="rId10"/>
    <p:sldId id="333" r:id="rId11"/>
    <p:sldId id="307" r:id="rId12"/>
    <p:sldId id="308" r:id="rId13"/>
    <p:sldId id="309" r:id="rId14"/>
    <p:sldId id="310" r:id="rId15"/>
    <p:sldId id="314" r:id="rId16"/>
    <p:sldId id="319" r:id="rId17"/>
    <p:sldId id="335" r:id="rId18"/>
    <p:sldId id="329" r:id="rId19"/>
    <p:sldId id="324" r:id="rId20"/>
    <p:sldId id="334" r:id="rId21"/>
    <p:sldId id="331" r:id="rId22"/>
    <p:sldId id="327" r:id="rId23"/>
    <p:sldId id="326" r:id="rId24"/>
    <p:sldId id="336" r:id="rId25"/>
    <p:sldId id="332" r:id="rId26"/>
    <p:sldId id="323" r:id="rId27"/>
    <p:sldId id="325" r:id="rId28"/>
    <p:sldId id="328"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59972" autoAdjust="0"/>
  </p:normalViewPr>
  <p:slideViewPr>
    <p:cSldViewPr>
      <p:cViewPr varScale="1">
        <p:scale>
          <a:sx n="63" d="100"/>
          <a:sy n="63" d="100"/>
        </p:scale>
        <p:origin x="-882" y="-10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163"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introduces the Web Content Management (WCM) architecture of SharePoint 2013 and explains how all the WCM features are made available through the use of publishing sites. You will learn how to create and add pages to a publishing site that uses the new metadata-driven navigation scheme. You will also learn the fundamentals of managing content in a publishing site in terms of content pages, topic pages and page layouts. You will learn how to take advantage of new publishing features in SharePoint 2013 such as using Design Manager to import a new look and feel as well as working with channels, renditions,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cross-site publishing and the Content by Search web part.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types associated with page layouts must inherit either directly or indirectly from a special content type named </a:t>
            </a:r>
            <a:r>
              <a:rPr lang="en-US" b="1" dirty="0" smtClean="0"/>
              <a:t>Page</a:t>
            </a:r>
            <a:r>
              <a:rPr lang="en-US" dirty="0" smtClean="0"/>
              <a:t>. As discussed earlier this lecture, the Page content type includes the following standard site columns which are automatically inherited by all Page-derived content types.</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Article </a:t>
            </a:r>
            <a:r>
              <a:rPr lang="en-US" sz="1000" dirty="0"/>
              <a:t>Date</a:t>
            </a:r>
          </a:p>
          <a:p>
            <a:pPr marL="171450" indent="-171450">
              <a:buFont typeface="Arial" pitchFamily="34" charset="0"/>
              <a:buChar char="•"/>
            </a:pPr>
            <a:r>
              <a:rPr lang="en-US" sz="1000" dirty="0"/>
              <a:t>Contact</a:t>
            </a:r>
          </a:p>
          <a:p>
            <a:pPr marL="171450" indent="-171450">
              <a:buFont typeface="Arial" pitchFamily="34" charset="0"/>
              <a:buChar char="•"/>
            </a:pPr>
            <a:r>
              <a:rPr lang="en-US" sz="1000" dirty="0"/>
              <a:t>Contact E-Mail Address</a:t>
            </a:r>
          </a:p>
          <a:p>
            <a:pPr marL="171450" indent="-171450">
              <a:buFont typeface="Arial" pitchFamily="34" charset="0"/>
              <a:buChar char="•"/>
            </a:pPr>
            <a:r>
              <a:rPr lang="en-US" sz="1000" dirty="0"/>
              <a:t>Contact Name</a:t>
            </a:r>
          </a:p>
          <a:p>
            <a:pPr marL="171450" indent="-171450">
              <a:buFont typeface="Arial" pitchFamily="34" charset="0"/>
              <a:buChar char="•"/>
            </a:pPr>
            <a:r>
              <a:rPr lang="en-US" sz="1000" dirty="0"/>
              <a:t>Contact Picture</a:t>
            </a:r>
          </a:p>
          <a:p>
            <a:pPr marL="171450" indent="-171450">
              <a:buFont typeface="Arial" pitchFamily="34" charset="0"/>
              <a:buChar char="•"/>
            </a:pPr>
            <a:r>
              <a:rPr lang="en-US" sz="1000" dirty="0"/>
              <a:t>Scheduling End Date</a:t>
            </a:r>
          </a:p>
          <a:p>
            <a:pPr marL="171450" indent="-171450">
              <a:buFont typeface="Arial" pitchFamily="34" charset="0"/>
              <a:buChar char="•"/>
            </a:pPr>
            <a:r>
              <a:rPr lang="en-US" sz="1000" dirty="0"/>
              <a:t>Scheduling Start Date</a:t>
            </a:r>
          </a:p>
          <a:p>
            <a:pPr marL="171450" indent="-171450">
              <a:buFont typeface="Arial" pitchFamily="34" charset="0"/>
              <a:buChar char="•"/>
            </a:pPr>
            <a:r>
              <a:rPr lang="en-US" sz="1000" dirty="0"/>
              <a:t>Target Audiences</a:t>
            </a:r>
          </a:p>
          <a:p>
            <a:endParaRPr lang="en-US" dirty="0"/>
          </a:p>
          <a:p>
            <a:r>
              <a:rPr lang="en-US" dirty="0" smtClean="0"/>
              <a:t>There are content types provided </a:t>
            </a:r>
            <a:r>
              <a:rPr lang="en-US" dirty="0" smtClean="0"/>
              <a:t>out-of-the-box </a:t>
            </a:r>
            <a:r>
              <a:rPr lang="en-US" dirty="0" smtClean="0"/>
              <a:t>such as </a:t>
            </a:r>
            <a:r>
              <a:rPr lang="en-US" b="1" dirty="0" smtClean="0"/>
              <a:t>Welcome Page</a:t>
            </a:r>
            <a:r>
              <a:rPr lang="en-US" dirty="0" smtClean="0"/>
              <a:t> and </a:t>
            </a:r>
            <a:r>
              <a:rPr lang="en-US" b="1" dirty="0" smtClean="0"/>
              <a:t>Article Page</a:t>
            </a:r>
            <a:r>
              <a:rPr lang="en-US" dirty="0" smtClean="0"/>
              <a:t> that demonstrate inheriting from the </a:t>
            </a:r>
            <a:r>
              <a:rPr lang="en-US" b="1" dirty="0" smtClean="0"/>
              <a:t>Page</a:t>
            </a:r>
            <a:r>
              <a:rPr lang="en-US" dirty="0" smtClean="0"/>
              <a:t> content type. Any custom content types you create for a page layout should inherit from the </a:t>
            </a:r>
            <a:r>
              <a:rPr lang="en-US" b="1" dirty="0" smtClean="0"/>
              <a:t>Page</a:t>
            </a:r>
            <a:r>
              <a:rPr lang="en-US" dirty="0" smtClean="0"/>
              <a:t> content type as well.</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11</a:t>
            </a:fld>
            <a:endParaRPr lang="en-US" dirty="0"/>
          </a:p>
        </p:txBody>
      </p:sp>
    </p:spTree>
    <p:extLst>
      <p:ext uri="{BB962C8B-B14F-4D97-AF65-F5344CB8AC3E}">
        <p14:creationId xmlns:p14="http://schemas.microsoft.com/office/powerpoint/2010/main" val="242120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dirty="0" smtClean="0">
                <a:latin typeface="Calibri" pitchFamily="34" charset="0"/>
              </a:rPr>
              <a:t>Once you have </a:t>
            </a:r>
            <a:r>
              <a:rPr lang="en-US" dirty="0" smtClean="0">
                <a:latin typeface="Calibri" pitchFamily="34" charset="0"/>
              </a:rPr>
              <a:t>created </a:t>
            </a:r>
            <a:r>
              <a:rPr lang="en-US" dirty="0" smtClean="0">
                <a:latin typeface="Calibri" pitchFamily="34" charset="0"/>
              </a:rPr>
              <a:t>the required Page-derived content type, you can then create the page layout itself using SharePoint Designer. SharePoint Designer provides a very friendly environment for </a:t>
            </a:r>
            <a:r>
              <a:rPr lang="en-US" dirty="0" smtClean="0">
                <a:latin typeface="Calibri" pitchFamily="34" charset="0"/>
              </a:rPr>
              <a:t>creating </a:t>
            </a:r>
            <a:r>
              <a:rPr lang="en-US" dirty="0" smtClean="0">
                <a:latin typeface="Calibri" pitchFamily="34" charset="0"/>
              </a:rPr>
              <a:t>a page layout because you can drag and drop the site columns from the associated content type to easily create bound field controls.</a:t>
            </a:r>
          </a:p>
          <a:p>
            <a:pPr eaLnBrk="1" hangingPunct="1">
              <a:spcBef>
                <a:spcPct val="0"/>
              </a:spcBef>
            </a:pPr>
            <a:endParaRPr lang="en-US" dirty="0">
              <a:latin typeface="Calibri" pitchFamily="34" charset="0"/>
            </a:endParaRPr>
          </a:p>
          <a:p>
            <a:pPr eaLnBrk="1" hangingPunct="1">
              <a:spcBef>
                <a:spcPct val="0"/>
              </a:spcBef>
            </a:pPr>
            <a:r>
              <a:rPr lang="en-US" dirty="0" smtClean="0">
                <a:latin typeface="Calibri" pitchFamily="34" charset="0"/>
              </a:rPr>
              <a:t>Here are the steps you will go through in the lab</a:t>
            </a:r>
          </a:p>
          <a:p>
            <a:pPr marL="228600" indent="-228600" eaLnBrk="1" hangingPunct="1">
              <a:spcBef>
                <a:spcPct val="0"/>
              </a:spcBef>
              <a:buFont typeface="+mj-lt"/>
              <a:buAutoNum type="arabicPeriod"/>
            </a:pPr>
            <a:endParaRPr lang="en-US" sz="1000" dirty="0" smtClean="0">
              <a:latin typeface="Calibri" pitchFamily="34" charset="0"/>
            </a:endParaRPr>
          </a:p>
          <a:p>
            <a:pPr marL="228600" indent="-228600" eaLnBrk="1" hangingPunct="1">
              <a:spcBef>
                <a:spcPct val="0"/>
              </a:spcBef>
              <a:buFont typeface="+mj-lt"/>
              <a:buAutoNum type="arabicPeriod"/>
            </a:pPr>
            <a:r>
              <a:rPr lang="en-US" sz="1000" dirty="0" smtClean="0">
                <a:latin typeface="Calibri" pitchFamily="34" charset="0"/>
              </a:rPr>
              <a:t>Create the extra site columns required for tracking content</a:t>
            </a:r>
          </a:p>
          <a:p>
            <a:pPr marL="228600" indent="-228600" eaLnBrk="1" hangingPunct="1">
              <a:spcBef>
                <a:spcPct val="0"/>
              </a:spcBef>
              <a:buFont typeface="+mj-lt"/>
              <a:buAutoNum type="arabicPeriod"/>
            </a:pPr>
            <a:r>
              <a:rPr lang="en-US" sz="1000" dirty="0" smtClean="0">
                <a:latin typeface="Calibri" pitchFamily="34" charset="0"/>
              </a:rPr>
              <a:t>Create the Page-derived content type</a:t>
            </a:r>
          </a:p>
          <a:p>
            <a:pPr marL="228600" indent="-228600" eaLnBrk="1" hangingPunct="1">
              <a:spcBef>
                <a:spcPct val="0"/>
              </a:spcBef>
              <a:buFont typeface="+mj-lt"/>
              <a:buAutoNum type="arabicPeriod"/>
            </a:pPr>
            <a:r>
              <a:rPr lang="en-US" sz="1000" dirty="0" smtClean="0">
                <a:latin typeface="Calibri" pitchFamily="34" charset="0"/>
              </a:rPr>
              <a:t>Add any required site columns to the Page-derived content type</a:t>
            </a:r>
          </a:p>
          <a:p>
            <a:pPr marL="228600" indent="-228600" eaLnBrk="1" hangingPunct="1">
              <a:spcBef>
                <a:spcPct val="0"/>
              </a:spcBef>
              <a:buFont typeface="+mj-lt"/>
              <a:buAutoNum type="arabicPeriod"/>
            </a:pPr>
            <a:r>
              <a:rPr lang="en-US" sz="1000" dirty="0" smtClean="0">
                <a:latin typeface="Calibri" pitchFamily="34" charset="0"/>
              </a:rPr>
              <a:t>Create a new page </a:t>
            </a:r>
            <a:r>
              <a:rPr lang="en-US" sz="1000" dirty="0">
                <a:latin typeface="Calibri" pitchFamily="34" charset="0"/>
              </a:rPr>
              <a:t>l</a:t>
            </a:r>
            <a:r>
              <a:rPr lang="en-US" sz="1000" dirty="0" smtClean="0">
                <a:latin typeface="Calibri" pitchFamily="34" charset="0"/>
              </a:rPr>
              <a:t>ayout file in the master page gallery of target site</a:t>
            </a:r>
          </a:p>
          <a:p>
            <a:pPr marL="228600" indent="-228600" eaLnBrk="1" hangingPunct="1">
              <a:spcBef>
                <a:spcPct val="0"/>
              </a:spcBef>
              <a:buFont typeface="+mj-lt"/>
              <a:buAutoNum type="arabicPeriod"/>
            </a:pPr>
            <a:r>
              <a:rPr lang="en-US" sz="1000" dirty="0" smtClean="0">
                <a:latin typeface="Calibri" pitchFamily="34" charset="0"/>
              </a:rPr>
              <a:t>Check-out file and edit in SharePoint Designer</a:t>
            </a:r>
          </a:p>
          <a:p>
            <a:pPr marL="228600" indent="-228600" eaLnBrk="1" hangingPunct="1">
              <a:spcBef>
                <a:spcPct val="0"/>
              </a:spcBef>
              <a:buFont typeface="+mj-lt"/>
              <a:buAutoNum type="arabicPeriod"/>
            </a:pPr>
            <a:r>
              <a:rPr lang="en-US" sz="1000" dirty="0" smtClean="0">
                <a:latin typeface="Calibri" pitchFamily="34" charset="0"/>
              </a:rPr>
              <a:t>Populate the page layout with field controls associated with specific site columns</a:t>
            </a:r>
          </a:p>
          <a:p>
            <a:pPr marL="228600" indent="-228600" eaLnBrk="1" hangingPunct="1">
              <a:spcBef>
                <a:spcPct val="0"/>
              </a:spcBef>
              <a:buFont typeface="+mj-lt"/>
              <a:buAutoNum type="arabicPeriod"/>
            </a:pPr>
            <a:r>
              <a:rPr lang="en-US" sz="1000" dirty="0" smtClean="0">
                <a:latin typeface="Calibri" pitchFamily="34" charset="0"/>
              </a:rPr>
              <a:t>Check in the page layout and approve it</a:t>
            </a:r>
          </a:p>
          <a:p>
            <a:pPr marL="228600" indent="-228600" eaLnBrk="1" hangingPunct="1">
              <a:spcBef>
                <a:spcPct val="0"/>
              </a:spcBef>
              <a:buFont typeface="+mj-lt"/>
              <a:buAutoNum type="arabicPeriod"/>
            </a:pPr>
            <a:r>
              <a:rPr lang="en-US" sz="1000" dirty="0" smtClean="0">
                <a:latin typeface="Calibri" pitchFamily="34" charset="0"/>
              </a:rPr>
              <a:t>Configure publishing pages to use the new page layout</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12</a:t>
            </a:fld>
            <a:endParaRPr lang="en-US" dirty="0"/>
          </a:p>
        </p:txBody>
      </p:sp>
    </p:spTree>
    <p:extLst>
      <p:ext uri="{BB962C8B-B14F-4D97-AF65-F5344CB8AC3E}">
        <p14:creationId xmlns:p14="http://schemas.microsoft.com/office/powerpoint/2010/main" val="132212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041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navigation structure in SharePoint 2013 will use taxonomy to generate</a:t>
            </a:r>
            <a:r>
              <a:rPr lang="en-US" baseline="0" dirty="0" smtClean="0"/>
              <a:t> the URLs and paths to content. Even when creating new content, SharePoint will automatically add a new term to the taxonomy that maps to this new page. </a:t>
            </a:r>
          </a:p>
          <a:p>
            <a:endParaRPr lang="en-US" baseline="0" dirty="0" smtClean="0"/>
          </a:p>
          <a:p>
            <a:r>
              <a:rPr lang="en-US" baseline="0" dirty="0" smtClean="0"/>
              <a:t>When navigating to a term that points to a rollup page, SharePoint will automatically generate a Page Layout (.ASPX) that will be used to display the contents. Developers </a:t>
            </a:r>
            <a:r>
              <a:rPr lang="en-US" baseline="0" dirty="0" smtClean="0"/>
              <a:t>and </a:t>
            </a:r>
            <a:r>
              <a:rPr lang="en-US" baseline="0" dirty="0" smtClean="0"/>
              <a:t>designers are free to update this template to use specific display templates </a:t>
            </a:r>
            <a:r>
              <a:rPr lang="en-US" baseline="0" dirty="0" smtClean="0"/>
              <a:t>used </a:t>
            </a:r>
            <a:r>
              <a:rPr lang="en-US" baseline="0" dirty="0" smtClean="0"/>
              <a:t>within the content by </a:t>
            </a:r>
            <a:r>
              <a:rPr lang="en-US" baseline="0" dirty="0" smtClean="0"/>
              <a:t>a search </a:t>
            </a:r>
            <a:r>
              <a:rPr lang="en-US" baseline="0" dirty="0" smtClean="0"/>
              <a:t>web part.</a:t>
            </a:r>
            <a:endParaRPr lang="en-US" dirty="0"/>
          </a:p>
        </p:txBody>
      </p:sp>
    </p:spTree>
    <p:extLst>
      <p:ext uri="{BB962C8B-B14F-4D97-AF65-F5344CB8AC3E}">
        <p14:creationId xmlns:p14="http://schemas.microsoft.com/office/powerpoint/2010/main" val="739967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4473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Branding</a:t>
            </a:r>
            <a:r>
              <a:rPr lang="en-US" baseline="0" dirty="0" smtClean="0"/>
              <a:t> WCM sites is now much easier in SharePoint 2013 with the Design Manager. SharePoint allows developers </a:t>
            </a:r>
            <a:r>
              <a:rPr lang="en-US" baseline="0" dirty="0" smtClean="0"/>
              <a:t>and </a:t>
            </a:r>
            <a:r>
              <a:rPr lang="en-US" baseline="0" dirty="0" smtClean="0"/>
              <a:t>designers to copy non-SharePoint specific design assets and upload them to SharePoint. Then, with a behind-the-scenes automatic creation of SharePoint specific assets (*.MASTER &amp; *.ASPX), designers can work with the HTML files in any tool they are comfortable with, getting a real design-time preview of the pages they are working within.</a:t>
            </a:r>
            <a:endParaRPr lang="en-US" dirty="0"/>
          </a:p>
        </p:txBody>
      </p:sp>
    </p:spTree>
    <p:extLst>
      <p:ext uri="{BB962C8B-B14F-4D97-AF65-F5344CB8AC3E}">
        <p14:creationId xmlns:p14="http://schemas.microsoft.com/office/powerpoint/2010/main" val="4058130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 the same image needs to be used across a site in standard formats. What SharePoint now offers is something called Image Renditions. Site owners can create multiple</a:t>
            </a:r>
            <a:r>
              <a:rPr lang="en-US" baseline="0" dirty="0" smtClean="0"/>
              <a:t> renditions of an image and when content owners want to use an image on a page, they select the image and then the rendition they want. SharePoint then, when first requested, generates the image according to the rendition and saves it to the WFE disk for future requests.</a:t>
            </a:r>
            <a:endParaRPr lang="en-US" dirty="0"/>
          </a:p>
        </p:txBody>
      </p:sp>
    </p:spTree>
    <p:extLst>
      <p:ext uri="{BB962C8B-B14F-4D97-AF65-F5344CB8AC3E}">
        <p14:creationId xmlns:p14="http://schemas.microsoft.com/office/powerpoint/2010/main" val="1563623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53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content model</a:t>
            </a:r>
            <a:r>
              <a:rPr lang="en-US" baseline="0" dirty="0" smtClean="0"/>
              <a:t> for SharePoint 2013 sites is centered on two main components: the search index </a:t>
            </a:r>
            <a:r>
              <a:rPr lang="en-US" baseline="0" dirty="0" smtClean="0"/>
              <a:t>and </a:t>
            </a:r>
            <a:r>
              <a:rPr lang="en-US" baseline="0" dirty="0" smtClean="0"/>
              <a:t>shared metadata. The metadata, facilitated by Managed Metadata taxonomies, drives the navigation and ability to find content both in the index as well as traditionally authored content. The search index consists of content coming from content catalogs and other sources configured using the search management tools. SharePoint automatically generates rollup pages for each term in the taxonomy which lead to detail pages. Each of these pages is a template which can be customized by developers.</a:t>
            </a:r>
            <a:endParaRPr lang="en-US" dirty="0"/>
          </a:p>
        </p:txBody>
      </p:sp>
    </p:spTree>
    <p:extLst>
      <p:ext uri="{BB962C8B-B14F-4D97-AF65-F5344CB8AC3E}">
        <p14:creationId xmlns:p14="http://schemas.microsoft.com/office/powerpoint/2010/main" val="3693175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version of SharePoint WCM sites included a powerful web part used for content</a:t>
            </a:r>
            <a:r>
              <a:rPr lang="en-US" baseline="0" dirty="0" smtClean="0"/>
              <a:t> aggregation and rollup: Content by Query Web Part (CBQ). New in </a:t>
            </a:r>
            <a:r>
              <a:rPr lang="en-US" dirty="0" smtClean="0"/>
              <a:t>SharePoint </a:t>
            </a:r>
            <a:r>
              <a:rPr lang="en-US" baseline="0" dirty="0" smtClean="0"/>
              <a:t>2013 is the Content by Search Web Part (CBS).</a:t>
            </a:r>
          </a:p>
          <a:p>
            <a:endParaRPr lang="en-US" baseline="0" dirty="0" smtClean="0"/>
          </a:p>
          <a:p>
            <a:r>
              <a:rPr lang="en-US" baseline="0" dirty="0" smtClean="0"/>
              <a:t>The CBS, when placed on a page, allows developers </a:t>
            </a:r>
            <a:r>
              <a:rPr lang="en-US" baseline="0" dirty="0" smtClean="0"/>
              <a:t>and </a:t>
            </a:r>
            <a:r>
              <a:rPr lang="en-US" baseline="0" dirty="0" smtClean="0"/>
              <a:t>designers to pull content directly from the search index. The query can be designed to pull content based on values on the page or within the URL, such as terms in a term site. The results are then written to the page in JSON format and a display template is used to render the content in HTML. </a:t>
            </a:r>
          </a:p>
          <a:p>
            <a:endParaRPr lang="en-US" baseline="0" dirty="0" smtClean="0"/>
          </a:p>
          <a:p>
            <a:r>
              <a:rPr lang="en-US" baseline="0" dirty="0" smtClean="0"/>
              <a:t>When search engines hit the page, SharePoint detects this is not a regular user and instead renders the HTML server side so the engine does not parse through the JSON, rather it parses the standard HTML page. There is also a property on the CBS Web Part that allows developers to force server-side rendering if they </a:t>
            </a:r>
            <a:r>
              <a:rPr lang="en-US" baseline="0" dirty="0" smtClean="0"/>
              <a:t>choose, </a:t>
            </a:r>
            <a:r>
              <a:rPr lang="en-US" baseline="0" dirty="0" smtClean="0"/>
              <a:t>as in the case for accessibility reasons.</a:t>
            </a:r>
            <a:endParaRPr lang="en-US" dirty="0"/>
          </a:p>
        </p:txBody>
      </p:sp>
    </p:spTree>
    <p:extLst>
      <p:ext uri="{BB962C8B-B14F-4D97-AF65-F5344CB8AC3E}">
        <p14:creationId xmlns:p14="http://schemas.microsoft.com/office/powerpoint/2010/main" val="160219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917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functionality for Web Content Management (WCM</a:t>
            </a:r>
            <a:r>
              <a:rPr lang="en-US" dirty="0"/>
              <a:t>) in SharePoint </a:t>
            </a:r>
            <a:r>
              <a:rPr lang="en-US" dirty="0" smtClean="0"/>
              <a:t> </a:t>
            </a:r>
            <a:r>
              <a:rPr lang="en-US" dirty="0" smtClean="0"/>
              <a:t>2013 </a:t>
            </a:r>
            <a:r>
              <a:rPr lang="en-US" dirty="0" smtClean="0"/>
              <a:t>based on Publishing sites. Using this functionality involves </a:t>
            </a:r>
            <a:r>
              <a:rPr lang="en-US" dirty="0" smtClean="0"/>
              <a:t>creating </a:t>
            </a:r>
            <a:r>
              <a:rPr lang="en-US" dirty="0" smtClean="0"/>
              <a:t>a new site collection and using the </a:t>
            </a:r>
            <a:r>
              <a:rPr lang="en-US" b="1" dirty="0" smtClean="0"/>
              <a:t>Publishing </a:t>
            </a:r>
            <a:r>
              <a:rPr lang="en-US" b="1" dirty="0"/>
              <a:t>P</a:t>
            </a:r>
            <a:r>
              <a:rPr lang="en-US" b="1" dirty="0" smtClean="0"/>
              <a:t>ortal</a:t>
            </a:r>
            <a:r>
              <a:rPr lang="en-US" dirty="0" smtClean="0"/>
              <a:t> site template to create the top-level site.</a:t>
            </a:r>
          </a:p>
          <a:p>
            <a:endParaRPr lang="en-US" dirty="0" smtClean="0"/>
          </a:p>
          <a:p>
            <a:r>
              <a:rPr lang="en-US" dirty="0" smtClean="0"/>
              <a:t>The functionality and appearance of a publishing </a:t>
            </a:r>
            <a:r>
              <a:rPr lang="en-US" dirty="0"/>
              <a:t>s</a:t>
            </a:r>
            <a:r>
              <a:rPr lang="en-US" dirty="0" smtClean="0"/>
              <a:t>ite was created to support publically facing sites on the Internet. Publishing sites provide an infrastructure for collecting and publishing </a:t>
            </a:r>
            <a:r>
              <a:rPr lang="en-US" dirty="0" smtClean="0"/>
              <a:t>content, </a:t>
            </a:r>
            <a:r>
              <a:rPr lang="en-US" dirty="0" smtClean="0"/>
              <a:t>including a built-in content approval process and built-in support for </a:t>
            </a:r>
            <a:r>
              <a:rPr lang="en-US" dirty="0" smtClean="0"/>
              <a:t>branding.</a:t>
            </a:r>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Designing Publishing Portals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3</a:t>
            </a:fld>
            <a:endParaRPr lang="en-US" dirty="0"/>
          </a:p>
        </p:txBody>
      </p:sp>
    </p:spTree>
    <p:extLst>
      <p:ext uri="{BB962C8B-B14F-4D97-AF65-F5344CB8AC3E}">
        <p14:creationId xmlns:p14="http://schemas.microsoft.com/office/powerpoint/2010/main" val="113702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design the hierarchy of sites and pages, you are also committing to the structure which determines the URL </a:t>
            </a:r>
            <a:r>
              <a:rPr lang="en-US" dirty="0" smtClean="0"/>
              <a:t>for each </a:t>
            </a:r>
            <a:r>
              <a:rPr lang="en-US" dirty="0" smtClean="0"/>
              <a:t>page. The slide above shows a hierarchy of sites where different types of products have been factored out into their own child sites such as Trains and Planes. This adds the product category into the URL of each product </a:t>
            </a:r>
            <a:r>
              <a:rPr lang="en-US" dirty="0" smtClean="0"/>
              <a:t>page </a:t>
            </a:r>
            <a:r>
              <a:rPr lang="en-US" dirty="0" smtClean="0"/>
              <a:t>and provides a better way to take advantage of the out-of-the-box support for navigation. </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Designing Publishing Portals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4</a:t>
            </a:fld>
            <a:endParaRPr lang="en-US" dirty="0"/>
          </a:p>
        </p:txBody>
      </p:sp>
    </p:spTree>
    <p:extLst>
      <p:ext uri="{BB962C8B-B14F-4D97-AF65-F5344CB8AC3E}">
        <p14:creationId xmlns:p14="http://schemas.microsoft.com/office/powerpoint/2010/main" val="205828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design the content for a new </a:t>
            </a:r>
            <a:r>
              <a:rPr lang="en-US" dirty="0" smtClean="0"/>
              <a:t>publishing </a:t>
            </a:r>
            <a:r>
              <a:rPr lang="en-US" dirty="0" smtClean="0"/>
              <a:t>site collection, you construct </a:t>
            </a:r>
            <a:r>
              <a:rPr lang="en-US" dirty="0" smtClean="0"/>
              <a:t>the site </a:t>
            </a:r>
            <a:r>
              <a:rPr lang="en-US" dirty="0" smtClean="0"/>
              <a:t>hierarchy by adding child sites. Each site that is added gets a landing page inside the Pages document library named default.aspx. By default, this landing page is configured as the home page for the new child site. Once you have created a new site, you then add extra publishing pages as needed.</a:t>
            </a:r>
          </a:p>
          <a:p>
            <a:endParaRPr lang="en-US" dirty="0" smtClean="0"/>
          </a:p>
          <a:p>
            <a:r>
              <a:rPr lang="en-US" dirty="0" smtClean="0"/>
              <a:t>Starting with SharePoint 2010,  </a:t>
            </a:r>
            <a:r>
              <a:rPr lang="en-US" dirty="0"/>
              <a:t>p</a:t>
            </a:r>
            <a:r>
              <a:rPr lang="en-US" dirty="0" smtClean="0"/>
              <a:t>ublishing sites support adding new publishing pages to folders created inside the Pages document library. By using folders efficiently, you can scale a single publishing site to contain </a:t>
            </a:r>
            <a:r>
              <a:rPr lang="en-US" dirty="0" smtClean="0"/>
              <a:t>hundreds </a:t>
            </a:r>
            <a:r>
              <a:rPr lang="en-US" dirty="0" smtClean="0"/>
              <a:t>or even </a:t>
            </a:r>
            <a:r>
              <a:rPr lang="en-US" dirty="0" smtClean="0"/>
              <a:t>thousands of </a:t>
            </a:r>
            <a:r>
              <a:rPr lang="en-US" dirty="0" smtClean="0"/>
              <a:t>pages. However, it should be noted that some of the stock functionality such a having SharePoint </a:t>
            </a:r>
            <a:r>
              <a:rPr lang="en-US" dirty="0" smtClean="0"/>
              <a:t>2013 </a:t>
            </a:r>
            <a:r>
              <a:rPr lang="en-US" dirty="0" smtClean="0"/>
              <a:t>automatically provide navigational  menus to publishing pages is only available to publishing pages at the root of the Pages document library.</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Designing Publishing Portals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5</a:t>
            </a:fld>
            <a:endParaRPr lang="en-US" dirty="0"/>
          </a:p>
        </p:txBody>
      </p:sp>
    </p:spTree>
    <p:extLst>
      <p:ext uri="{BB962C8B-B14F-4D97-AF65-F5344CB8AC3E}">
        <p14:creationId xmlns:p14="http://schemas.microsoft.com/office/powerpoint/2010/main" val="335708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serve as a second </a:t>
            </a:r>
            <a:r>
              <a:rPr lang="en-US" dirty="0"/>
              <a:t>layering of templates for publishing </a:t>
            </a:r>
            <a:r>
              <a:rPr lang="en-US" dirty="0" smtClean="0"/>
              <a:t>pages. That's because they extend template layout of an existing master page.</a:t>
            </a:r>
          </a:p>
          <a:p>
            <a:endParaRPr lang="en-US" dirty="0" smtClean="0"/>
          </a:p>
          <a:p>
            <a:r>
              <a:rPr lang="en-US" dirty="0" smtClean="0"/>
              <a:t>A page layout is based on a content type that defines the constrains for any content which is added and edited by content authors. The page layout itself defines a user interface with a layout for editing mode and for display mode.</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7</a:t>
            </a:fld>
            <a:endParaRPr lang="en-US" dirty="0"/>
          </a:p>
        </p:txBody>
      </p:sp>
    </p:spTree>
    <p:extLst>
      <p:ext uri="{BB962C8B-B14F-4D97-AF65-F5344CB8AC3E}">
        <p14:creationId xmlns:p14="http://schemas.microsoft.com/office/powerpoint/2010/main" val="2577411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page layout is based on an associated content type. Whenever you create or upload a page layout, you must assign a content type to it at that point.</a:t>
            </a:r>
          </a:p>
          <a:p>
            <a:endParaRPr lang="en-US" dirty="0" smtClean="0"/>
          </a:p>
          <a:p>
            <a:r>
              <a:rPr lang="en-US" dirty="0" smtClean="0"/>
              <a:t>A content type defines the schema for form data using a collection of site columns. At a high level, the architecture for a page layout has field control that is bound to each site column in the underlying content type.</a:t>
            </a:r>
          </a:p>
          <a:p>
            <a:endParaRPr lang="en-US" dirty="0" smtClean="0"/>
          </a:p>
          <a:p>
            <a:r>
              <a:rPr lang="en-US" dirty="0" smtClean="0"/>
              <a:t>In addition to field controls, a page layout may optionally include Web Part zones. This provides flexibility as a content author has much more freedom to add all kinds of Web Parts and to customize them as desired.</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8</a:t>
            </a:fld>
            <a:endParaRPr lang="en-US" dirty="0"/>
          </a:p>
        </p:txBody>
      </p:sp>
    </p:spTree>
    <p:extLst>
      <p:ext uri="{BB962C8B-B14F-4D97-AF65-F5344CB8AC3E}">
        <p14:creationId xmlns:p14="http://schemas.microsoft.com/office/powerpoint/2010/main" val="3698792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more than one page layouts can be associated with a single content type. This possibility makes it possible to show the same content in different ways. </a:t>
            </a:r>
          </a:p>
          <a:p>
            <a:endParaRPr lang="en-US" dirty="0"/>
          </a:p>
          <a:p>
            <a:r>
              <a:rPr lang="en-US" dirty="0" smtClean="0"/>
              <a:t>For example, a content author can create a publishing page based on one page layout and then switch to another. As long as both page layouts are based on the same content type or the same set of columns, the displays the exact same information, just in different ways.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9</a:t>
            </a:fld>
            <a:endParaRPr lang="en-US" dirty="0"/>
          </a:p>
        </p:txBody>
      </p:sp>
    </p:spTree>
    <p:extLst>
      <p:ext uri="{BB962C8B-B14F-4D97-AF65-F5344CB8AC3E}">
        <p14:creationId xmlns:p14="http://schemas.microsoft.com/office/powerpoint/2010/main" val="150788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must be deployed to the Master Page Gallery. Once a page layout has been deployed to the Master Page Gallery of a specific site, it can be used in current site as well as in all descendant sites. A page layout that has been deployed in the top level site can be used in all sites throughout the current site collection.</a:t>
            </a:r>
          </a:p>
          <a:p>
            <a:endParaRPr lang="en-US" dirty="0" smtClean="0"/>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10</a:t>
            </a:fld>
            <a:endParaRPr lang="en-US" dirty="0"/>
          </a:p>
        </p:txBody>
      </p:sp>
    </p:spTree>
    <p:extLst>
      <p:ext uri="{BB962C8B-B14F-4D97-AF65-F5344CB8AC3E}">
        <p14:creationId xmlns:p14="http://schemas.microsoft.com/office/powerpoint/2010/main" val="2894675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08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3"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ngtiptoys.com/Pages/default.aspx" TargetMode="External"/><Relationship Id="rId7" Type="http://schemas.openxmlformats.org/officeDocument/2006/relationships/hyperlink" Target="http://www.wingtiptoys.com/Pages/contac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wingtiptoys.com/Products/Trains/Pages/train1.aspx" TargetMode="External"/><Relationship Id="rId5" Type="http://schemas.openxmlformats.org/officeDocument/2006/relationships/hyperlink" Target="http://www.wingtiptoys.com/Products/Pages/defaulkt.aspx" TargetMode="External"/><Relationship Id="rId4" Type="http://schemas.openxmlformats.org/officeDocument/2006/relationships/hyperlink" Target="http://www.wingtiptoys.com/Locations/Pages/Tampa.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Publishing Sites in SharePoint 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Pages Layouts Live?</a:t>
            </a:r>
            <a:endParaRPr lang="en-US" dirty="0"/>
          </a:p>
        </p:txBody>
      </p:sp>
      <p:sp>
        <p:nvSpPr>
          <p:cNvPr id="3" name="Content Placeholder 2"/>
          <p:cNvSpPr>
            <a:spLocks noGrp="1"/>
          </p:cNvSpPr>
          <p:nvPr>
            <p:ph idx="1"/>
          </p:nvPr>
        </p:nvSpPr>
        <p:spPr/>
        <p:txBody>
          <a:bodyPr/>
          <a:lstStyle/>
          <a:p>
            <a:r>
              <a:rPr lang="en-US" dirty="0" smtClean="0"/>
              <a:t>Page Layouts deployed to Master Page Gallery</a:t>
            </a:r>
          </a:p>
          <a:p>
            <a:pPr lvl="1"/>
            <a:r>
              <a:rPr lang="en-US" dirty="0" smtClean="0"/>
              <a:t>Page layout can be used in current site</a:t>
            </a:r>
          </a:p>
          <a:p>
            <a:pPr lvl="1"/>
            <a:r>
              <a:rPr lang="en-US" dirty="0"/>
              <a:t>Page layout </a:t>
            </a:r>
            <a:r>
              <a:rPr lang="en-US" dirty="0" smtClean="0"/>
              <a:t>can be used in all descendant sites</a:t>
            </a:r>
          </a:p>
          <a:p>
            <a:pPr lvl="1"/>
            <a:r>
              <a:rPr lang="en-US" dirty="0" smtClean="0"/>
              <a:t>Page layout in top site usable throughout site collection</a:t>
            </a:r>
          </a:p>
          <a:p>
            <a:pPr lvl="1"/>
            <a:endParaRPr lang="en-US" dirty="0"/>
          </a:p>
          <a:p>
            <a:endParaRPr lang="en-US" dirty="0"/>
          </a:p>
        </p:txBody>
      </p:sp>
    </p:spTree>
    <p:extLst>
      <p:ext uri="{BB962C8B-B14F-4D97-AF65-F5344CB8AC3E}">
        <p14:creationId xmlns:p14="http://schemas.microsoft.com/office/powerpoint/2010/main" val="253411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Content Types</a:t>
            </a:r>
            <a:endParaRPr lang="en-US" dirty="0"/>
          </a:p>
        </p:txBody>
      </p:sp>
      <p:sp>
        <p:nvSpPr>
          <p:cNvPr id="35" name="Content Placeholder 34"/>
          <p:cNvSpPr>
            <a:spLocks noGrp="1"/>
          </p:cNvSpPr>
          <p:nvPr>
            <p:ph idx="1"/>
          </p:nvPr>
        </p:nvSpPr>
        <p:spPr/>
        <p:txBody>
          <a:bodyPr/>
          <a:lstStyle/>
          <a:p>
            <a:r>
              <a:rPr lang="en-US" dirty="0" smtClean="0"/>
              <a:t>Publishing page content types inherit from Page</a:t>
            </a:r>
          </a:p>
          <a:p>
            <a:pPr lvl="1"/>
            <a:r>
              <a:rPr lang="en-US" dirty="0" smtClean="0"/>
              <a:t>Welcome Page and Article Page provides out of box</a:t>
            </a:r>
          </a:p>
          <a:p>
            <a:pPr lvl="1"/>
            <a:r>
              <a:rPr lang="en-US" dirty="0" smtClean="0"/>
              <a:t>Custom content types should inherit from Page as well</a:t>
            </a:r>
          </a:p>
          <a:p>
            <a:pPr lvl="1"/>
            <a:endParaRPr lang="en-US" dirty="0"/>
          </a:p>
        </p:txBody>
      </p:sp>
      <p:grpSp>
        <p:nvGrpSpPr>
          <p:cNvPr id="34" name="Group 33"/>
          <p:cNvGrpSpPr/>
          <p:nvPr/>
        </p:nvGrpSpPr>
        <p:grpSpPr>
          <a:xfrm>
            <a:off x="1676400" y="2971800"/>
            <a:ext cx="4343401" cy="3638930"/>
            <a:chOff x="3239909" y="1426633"/>
            <a:chExt cx="3618091" cy="4745567"/>
          </a:xfrm>
        </p:grpSpPr>
        <p:sp>
          <p:nvSpPr>
            <p:cNvPr id="4" name="Rectangle 3"/>
            <p:cNvSpPr/>
            <p:nvPr/>
          </p:nvSpPr>
          <p:spPr>
            <a:xfrm>
              <a:off x="3239910" y="142663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Item</a:t>
              </a:r>
              <a:endParaRPr lang="en-US" sz="1200" b="1" dirty="0">
                <a:latin typeface="+mj-lt"/>
              </a:endParaRPr>
            </a:p>
          </p:txBody>
        </p:sp>
        <p:sp>
          <p:nvSpPr>
            <p:cNvPr id="6" name="Rectangle 5"/>
            <p:cNvSpPr/>
            <p:nvPr/>
          </p:nvSpPr>
          <p:spPr>
            <a:xfrm>
              <a:off x="3239909" y="205014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Document</a:t>
              </a:r>
              <a:endParaRPr lang="en-US" sz="1200" b="1" dirty="0">
                <a:latin typeface="+mj-lt"/>
              </a:endParaRPr>
            </a:p>
          </p:txBody>
        </p:sp>
        <p:sp>
          <p:nvSpPr>
            <p:cNvPr id="7" name="Rectangle 6"/>
            <p:cNvSpPr/>
            <p:nvPr/>
          </p:nvSpPr>
          <p:spPr>
            <a:xfrm>
              <a:off x="3251199" y="2673653"/>
              <a:ext cx="2160077"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System Page</a:t>
              </a:r>
              <a:endParaRPr lang="en-US" sz="1200" b="1" dirty="0">
                <a:latin typeface="+mj-lt"/>
              </a:endParaRPr>
            </a:p>
          </p:txBody>
        </p:sp>
        <p:sp>
          <p:nvSpPr>
            <p:cNvPr id="8" name="Rectangle 7"/>
            <p:cNvSpPr/>
            <p:nvPr/>
          </p:nvSpPr>
          <p:spPr>
            <a:xfrm>
              <a:off x="3239910" y="329716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Page</a:t>
              </a:r>
              <a:endParaRPr lang="en-US" sz="1200" b="1" dirty="0">
                <a:latin typeface="+mj-lt"/>
              </a:endParaRPr>
            </a:p>
          </p:txBody>
        </p:sp>
        <p:cxnSp>
          <p:nvCxnSpPr>
            <p:cNvPr id="18" name="Straight Arrow Connector 17"/>
            <p:cNvCxnSpPr>
              <a:stCxn id="4" idx="2"/>
              <a:endCxn id="6" idx="0"/>
            </p:cNvCxnSpPr>
            <p:nvPr/>
          </p:nvCxnSpPr>
          <p:spPr>
            <a:xfrm flipH="1">
              <a:off x="4325055" y="1807633"/>
              <a:ext cx="1"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7" idx="0"/>
            </p:cNvCxnSpPr>
            <p:nvPr/>
          </p:nvCxnSpPr>
          <p:spPr>
            <a:xfrm>
              <a:off x="4325055" y="2431143"/>
              <a:ext cx="6183"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8" idx="0"/>
            </p:cNvCxnSpPr>
            <p:nvPr/>
          </p:nvCxnSpPr>
          <p:spPr>
            <a:xfrm flipH="1">
              <a:off x="4325056" y="3054653"/>
              <a:ext cx="6182"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87709" y="392067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Welcome Page</a:t>
              </a:r>
              <a:endParaRPr lang="en-US" sz="1200" b="1" dirty="0">
                <a:latin typeface="+mj-lt"/>
              </a:endParaRPr>
            </a:p>
          </p:txBody>
        </p:sp>
        <p:sp>
          <p:nvSpPr>
            <p:cNvPr id="14" name="Rectangle 13"/>
            <p:cNvSpPr/>
            <p:nvPr/>
          </p:nvSpPr>
          <p:spPr>
            <a:xfrm>
              <a:off x="4687709" y="454418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Article Page</a:t>
              </a:r>
              <a:endParaRPr lang="en-US" sz="1200" b="1" dirty="0">
                <a:latin typeface="+mj-lt"/>
              </a:endParaRPr>
            </a:p>
          </p:txBody>
        </p:sp>
        <p:sp>
          <p:nvSpPr>
            <p:cNvPr id="15" name="Rectangle 14"/>
            <p:cNvSpPr/>
            <p:nvPr/>
          </p:nvSpPr>
          <p:spPr>
            <a:xfrm>
              <a:off x="4687709" y="5167693"/>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Landing Page</a:t>
              </a:r>
              <a:endParaRPr lang="en-US" sz="1200" b="1" dirty="0">
                <a:latin typeface="+mj-lt"/>
              </a:endParaRPr>
            </a:p>
          </p:txBody>
        </p:sp>
        <p:sp>
          <p:nvSpPr>
            <p:cNvPr id="16" name="Rectangle 15"/>
            <p:cNvSpPr/>
            <p:nvPr/>
          </p:nvSpPr>
          <p:spPr>
            <a:xfrm>
              <a:off x="4687709" y="5791200"/>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Product Page</a:t>
              </a:r>
              <a:endParaRPr lang="en-US" sz="1200" b="1" dirty="0">
                <a:latin typeface="+mj-lt"/>
              </a:endParaRPr>
            </a:p>
          </p:txBody>
        </p:sp>
        <p:cxnSp>
          <p:nvCxnSpPr>
            <p:cNvPr id="24" name="Elbow Connector 23"/>
            <p:cNvCxnSpPr>
              <a:stCxn id="8" idx="2"/>
              <a:endCxn id="16" idx="1"/>
            </p:cNvCxnSpPr>
            <p:nvPr/>
          </p:nvCxnSpPr>
          <p:spPr>
            <a:xfrm rot="16200000" flipH="1">
              <a:off x="3354614" y="4648604"/>
              <a:ext cx="2303537"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2"/>
              <a:endCxn id="15" idx="1"/>
            </p:cNvCxnSpPr>
            <p:nvPr/>
          </p:nvCxnSpPr>
          <p:spPr>
            <a:xfrm rot="16200000" flipH="1">
              <a:off x="3666367" y="4336851"/>
              <a:ext cx="168003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14" idx="1"/>
            </p:cNvCxnSpPr>
            <p:nvPr/>
          </p:nvCxnSpPr>
          <p:spPr>
            <a:xfrm rot="16200000" flipH="1">
              <a:off x="3978122" y="4025096"/>
              <a:ext cx="105652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13" idx="1"/>
            </p:cNvCxnSpPr>
            <p:nvPr/>
          </p:nvCxnSpPr>
          <p:spPr>
            <a:xfrm rot="16200000" flipH="1">
              <a:off x="4289877" y="3713341"/>
              <a:ext cx="43301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flipH="1" flipV="1">
            <a:off x="6152444" y="6096000"/>
            <a:ext cx="476956" cy="173995"/>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141156" y="6269995"/>
            <a:ext cx="488244" cy="17596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553200" y="6139190"/>
            <a:ext cx="1625766" cy="261610"/>
          </a:xfrm>
          <a:prstGeom prst="rect">
            <a:avLst/>
          </a:prstGeom>
          <a:solidFill>
            <a:schemeClr val="bg1"/>
          </a:solidFill>
          <a:ln>
            <a:solidFill>
              <a:schemeClr val="tx1"/>
            </a:solidFill>
          </a:ln>
        </p:spPr>
        <p:txBody>
          <a:bodyPr wrap="none" rtlCol="0">
            <a:spAutoFit/>
          </a:bodyPr>
          <a:lstStyle/>
          <a:p>
            <a:r>
              <a:rPr lang="en-US" sz="1100" dirty="0" smtClean="0">
                <a:solidFill>
                  <a:schemeClr val="bg1">
                    <a:lumMod val="50000"/>
                  </a:schemeClr>
                </a:solidFill>
              </a:rPr>
              <a:t>Custom Content Types</a:t>
            </a:r>
            <a:endParaRPr lang="en-US" sz="1100" dirty="0">
              <a:solidFill>
                <a:schemeClr val="bg1">
                  <a:lumMod val="50000"/>
                </a:schemeClr>
              </a:solidFill>
            </a:endParaRPr>
          </a:p>
        </p:txBody>
      </p:sp>
    </p:spTree>
    <p:extLst>
      <p:ext uri="{BB962C8B-B14F-4D97-AF65-F5344CB8AC3E}">
        <p14:creationId xmlns:p14="http://schemas.microsoft.com/office/powerpoint/2010/main" val="129376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dirty="0" smtClean="0"/>
              <a:t>Create site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		</a:t>
            </a:r>
            <a:endParaRPr lang="en-US" dirty="0" smtClean="0"/>
          </a:p>
        </p:txBody>
      </p:sp>
    </p:spTree>
    <p:extLst>
      <p:ext uri="{BB962C8B-B14F-4D97-AF65-F5344CB8AC3E}">
        <p14:creationId xmlns:p14="http://schemas.microsoft.com/office/powerpoint/2010/main" val="1426205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Page Layouts and Associated Content Types</a:t>
            </a:r>
            <a:endParaRPr lang="en-US" dirty="0"/>
          </a:p>
        </p:txBody>
      </p:sp>
    </p:spTree>
    <p:extLst>
      <p:ext uri="{BB962C8B-B14F-4D97-AF65-F5344CB8AC3E}">
        <p14:creationId xmlns:p14="http://schemas.microsoft.com/office/powerpoint/2010/main" val="332291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 in SharePoint 2013</a:t>
            </a:r>
          </a:p>
          <a:p>
            <a:pPr>
              <a:buFont typeface="Wingdings" panose="05000000000000000000" pitchFamily="2" charset="2"/>
              <a:buChar char="Ø"/>
            </a:pPr>
            <a:r>
              <a:rPr lang="en-US" dirty="0" smtClean="0"/>
              <a:t>Understanding </a:t>
            </a:r>
            <a:r>
              <a:rPr lang="en-US" dirty="0"/>
              <a:t>Metadata-driven </a:t>
            </a:r>
            <a:r>
              <a:rPr lang="en-US" dirty="0" smtClean="0"/>
              <a:t>Navigation</a:t>
            </a:r>
          </a:p>
          <a:p>
            <a:r>
              <a:rPr lang="en-US" dirty="0" smtClean="0"/>
              <a:t>Creating a Custom Brand with Designer Manager</a:t>
            </a:r>
          </a:p>
          <a:p>
            <a:r>
              <a:rPr lang="en-US" dirty="0" smtClean="0"/>
              <a:t>Cross-site Publishing using a Product Catalog</a:t>
            </a:r>
          </a:p>
        </p:txBody>
      </p:sp>
    </p:spTree>
    <p:extLst>
      <p:ext uri="{BB962C8B-B14F-4D97-AF65-F5344CB8AC3E}">
        <p14:creationId xmlns:p14="http://schemas.microsoft.com/office/powerpoint/2010/main" val="1476735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Site Navigation &amp; Topic Pages</a:t>
            </a:r>
            <a:endParaRPr lang="en-US" dirty="0"/>
          </a:p>
        </p:txBody>
      </p:sp>
      <p:sp>
        <p:nvSpPr>
          <p:cNvPr id="5" name="Content Placeholder 4"/>
          <p:cNvSpPr>
            <a:spLocks noGrp="1"/>
          </p:cNvSpPr>
          <p:nvPr>
            <p:ph idx="1"/>
          </p:nvPr>
        </p:nvSpPr>
        <p:spPr/>
        <p:txBody>
          <a:bodyPr/>
          <a:lstStyle/>
          <a:p>
            <a:r>
              <a:rPr lang="en-US" dirty="0" smtClean="0"/>
              <a:t>Navigation based on taxonomy</a:t>
            </a:r>
          </a:p>
          <a:p>
            <a:pPr lvl="1"/>
            <a:r>
              <a:rPr lang="en-US" dirty="0" smtClean="0"/>
              <a:t>Enables clean URLs </a:t>
            </a:r>
          </a:p>
          <a:p>
            <a:pPr lvl="1"/>
            <a:r>
              <a:rPr lang="en-US" dirty="0" smtClean="0"/>
              <a:t>Enables multilingual URLs</a:t>
            </a:r>
          </a:p>
          <a:p>
            <a:r>
              <a:rPr lang="en-US" dirty="0" smtClean="0"/>
              <a:t>Allows for easy reorganization of content by </a:t>
            </a:r>
            <a:br>
              <a:rPr lang="en-US" dirty="0" smtClean="0"/>
            </a:br>
            <a:r>
              <a:rPr lang="en-US" dirty="0" smtClean="0"/>
              <a:t>modifying the term set</a:t>
            </a:r>
          </a:p>
          <a:p>
            <a:r>
              <a:rPr lang="en-US" dirty="0" smtClean="0"/>
              <a:t>Automatic generation of term-driven page</a:t>
            </a:r>
          </a:p>
          <a:p>
            <a:pPr lvl="1"/>
            <a:r>
              <a:rPr lang="en-US" dirty="0" smtClean="0"/>
              <a:t>“Home page” for a term » contains search </a:t>
            </a:r>
            <a:br>
              <a:rPr lang="en-US" dirty="0" smtClean="0"/>
            </a:br>
            <a:r>
              <a:rPr lang="en-US" dirty="0" smtClean="0"/>
              <a:t>results for a term</a:t>
            </a:r>
          </a:p>
          <a:p>
            <a:pPr lvl="1"/>
            <a:r>
              <a:rPr lang="en-US" dirty="0" smtClean="0"/>
              <a:t>Template can be customized by </a:t>
            </a:r>
            <a:br>
              <a:rPr lang="en-US" dirty="0" smtClean="0"/>
            </a:br>
            <a:r>
              <a:rPr lang="en-US" dirty="0" smtClean="0"/>
              <a:t>designers &amp; developers</a:t>
            </a:r>
          </a:p>
          <a:p>
            <a:pPr lvl="1"/>
            <a:endParaRPr lang="en-US" dirty="0"/>
          </a:p>
        </p:txBody>
      </p:sp>
      <p:pic>
        <p:nvPicPr>
          <p:cNvPr id="1026" name="Picture 2" descr="C:\Users\andrew.RIVERCITY\Desktop\GYBO\StepB\New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984914" cy="17665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0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Managed Navigation</a:t>
            </a:r>
            <a:endParaRPr lang="en-US" dirty="0"/>
          </a:p>
        </p:txBody>
      </p:sp>
    </p:spTree>
    <p:extLst>
      <p:ext uri="{BB962C8B-B14F-4D97-AF65-F5344CB8AC3E}">
        <p14:creationId xmlns:p14="http://schemas.microsoft.com/office/powerpoint/2010/main" val="3107811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 in SharePoint 2013</a:t>
            </a:r>
          </a:p>
          <a:p>
            <a:pPr>
              <a:buFont typeface="Wingdings" panose="05000000000000000000" pitchFamily="2" charset="2"/>
              <a:buChar char="ü"/>
            </a:pPr>
            <a:r>
              <a:rPr lang="en-US" dirty="0" smtClean="0"/>
              <a:t>Understanding </a:t>
            </a:r>
            <a:r>
              <a:rPr lang="en-US" dirty="0"/>
              <a:t>Metadata-driven </a:t>
            </a:r>
            <a:r>
              <a:rPr lang="en-US" dirty="0" smtClean="0"/>
              <a:t>Navigation</a:t>
            </a:r>
          </a:p>
          <a:p>
            <a:pPr>
              <a:buFont typeface="Wingdings" panose="05000000000000000000" pitchFamily="2" charset="2"/>
              <a:buChar char="Ø"/>
            </a:pPr>
            <a:r>
              <a:rPr lang="en-US" dirty="0" smtClean="0"/>
              <a:t>Creating a Custom Brand with Designer Manager</a:t>
            </a:r>
          </a:p>
          <a:p>
            <a:r>
              <a:rPr lang="en-US" dirty="0" smtClean="0"/>
              <a:t>Cross-site Publishing using a Product Catalog</a:t>
            </a:r>
          </a:p>
        </p:txBody>
      </p:sp>
    </p:spTree>
    <p:extLst>
      <p:ext uri="{BB962C8B-B14F-4D97-AF65-F5344CB8AC3E}">
        <p14:creationId xmlns:p14="http://schemas.microsoft.com/office/powerpoint/2010/main" val="433699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Implementing Custom Branding</a:t>
            </a:r>
            <a:endParaRPr lang="en-US" dirty="0"/>
          </a:p>
        </p:txBody>
      </p:sp>
      <p:sp>
        <p:nvSpPr>
          <p:cNvPr id="5" name="Content Placeholder 4"/>
          <p:cNvSpPr>
            <a:spLocks noGrp="1"/>
          </p:cNvSpPr>
          <p:nvPr>
            <p:ph idx="1"/>
          </p:nvPr>
        </p:nvSpPr>
        <p:spPr/>
        <p:txBody>
          <a:bodyPr/>
          <a:lstStyle/>
          <a:p>
            <a:r>
              <a:rPr lang="en-US" dirty="0" smtClean="0"/>
              <a:t>Empowering Web Designers</a:t>
            </a:r>
          </a:p>
          <a:p>
            <a:pPr lvl="1"/>
            <a:r>
              <a:rPr lang="en-US" dirty="0" smtClean="0"/>
              <a:t>Completely revamped CSS classes</a:t>
            </a:r>
          </a:p>
          <a:p>
            <a:pPr lvl="1"/>
            <a:r>
              <a:rPr lang="en-US" dirty="0" smtClean="0"/>
              <a:t>Minimizing ramp up time</a:t>
            </a:r>
          </a:p>
          <a:p>
            <a:r>
              <a:rPr lang="en-US" dirty="0" smtClean="0"/>
              <a:t>Develop SharePoint 2013 sites in any </a:t>
            </a:r>
            <a:br>
              <a:rPr lang="en-US" dirty="0" smtClean="0"/>
            </a:br>
            <a:r>
              <a:rPr lang="en-US" dirty="0" smtClean="0"/>
              <a:t>Web design tool</a:t>
            </a:r>
          </a:p>
          <a:p>
            <a:pPr lvl="1"/>
            <a:r>
              <a:rPr lang="en-US" dirty="0" smtClean="0"/>
              <a:t>Expression Web, Adobe Dreamweaver, Notepad, etc…</a:t>
            </a:r>
          </a:p>
          <a:p>
            <a:r>
              <a:rPr lang="en-US" dirty="0" smtClean="0"/>
              <a:t>New “Design Manager” tool makes it easier to implement custom branded sites</a:t>
            </a:r>
          </a:p>
        </p:txBody>
      </p:sp>
    </p:spTree>
    <p:extLst>
      <p:ext uri="{BB962C8B-B14F-4D97-AF65-F5344CB8AC3E}">
        <p14:creationId xmlns:p14="http://schemas.microsoft.com/office/powerpoint/2010/main" val="393180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Renditions</a:t>
            </a:r>
            <a:endParaRPr lang="en-US" dirty="0"/>
          </a:p>
        </p:txBody>
      </p:sp>
      <p:sp>
        <p:nvSpPr>
          <p:cNvPr id="3" name="Content Placeholder 2"/>
          <p:cNvSpPr>
            <a:spLocks noGrp="1"/>
          </p:cNvSpPr>
          <p:nvPr>
            <p:ph idx="1"/>
          </p:nvPr>
        </p:nvSpPr>
        <p:spPr/>
        <p:txBody>
          <a:bodyPr/>
          <a:lstStyle/>
          <a:p>
            <a:r>
              <a:rPr lang="fi-FI" dirty="0" smtClean="0"/>
              <a:t>Image transformation on demand</a:t>
            </a:r>
          </a:p>
          <a:p>
            <a:r>
              <a:rPr lang="fi-FI" dirty="0" smtClean="0"/>
              <a:t>Thumbnails are actual thumbnails</a:t>
            </a:r>
          </a:p>
          <a:p>
            <a:r>
              <a:rPr lang="fi-FI" dirty="0" smtClean="0"/>
              <a:t>Consistency sized images</a:t>
            </a:r>
          </a:p>
          <a:p>
            <a:r>
              <a:rPr lang="fi-FI" dirty="0" smtClean="0"/>
              <a:t>Cropping for targetting areas </a:t>
            </a:r>
            <a:br>
              <a:rPr lang="fi-FI" dirty="0" smtClean="0"/>
            </a:br>
            <a:r>
              <a:rPr lang="fi-FI" dirty="0" smtClean="0"/>
              <a:t>of pictures</a:t>
            </a:r>
            <a:endParaRPr lang="fi-FI"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27" y="4419600"/>
            <a:ext cx="5601819" cy="16711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538" y="1113819"/>
            <a:ext cx="2636730" cy="19293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690" y="3624446"/>
            <a:ext cx="3417050" cy="30811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537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Publishing Sites in SharePoint 2013</a:t>
            </a:r>
          </a:p>
          <a:p>
            <a:r>
              <a:rPr lang="en-US" dirty="0" smtClean="0"/>
              <a:t>Understanding </a:t>
            </a:r>
            <a:r>
              <a:rPr lang="en-US" dirty="0"/>
              <a:t>Metadata-driven </a:t>
            </a:r>
            <a:r>
              <a:rPr lang="en-US" dirty="0" smtClean="0"/>
              <a:t>Navigation</a:t>
            </a:r>
          </a:p>
          <a:p>
            <a:r>
              <a:rPr lang="en-US" dirty="0" smtClean="0"/>
              <a:t>Creating a Custom Brand with Designer Manager</a:t>
            </a:r>
          </a:p>
          <a:p>
            <a:r>
              <a:rPr lang="en-US" dirty="0" smtClean="0"/>
              <a:t>Cross-site Publishing using a Product Catalog</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Design Manager</a:t>
            </a:r>
            <a:endParaRPr lang="en-US" dirty="0"/>
          </a:p>
        </p:txBody>
      </p:sp>
    </p:spTree>
    <p:extLst>
      <p:ext uri="{BB962C8B-B14F-4D97-AF65-F5344CB8AC3E}">
        <p14:creationId xmlns:p14="http://schemas.microsoft.com/office/powerpoint/2010/main" val="66951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 in SharePoint 2013</a:t>
            </a:r>
          </a:p>
          <a:p>
            <a:pPr>
              <a:buFont typeface="Wingdings" panose="05000000000000000000" pitchFamily="2" charset="2"/>
              <a:buChar char="ü"/>
            </a:pPr>
            <a:r>
              <a:rPr lang="en-US" dirty="0" smtClean="0"/>
              <a:t>Understanding </a:t>
            </a:r>
            <a:r>
              <a:rPr lang="en-US" dirty="0"/>
              <a:t>Metadata-driven </a:t>
            </a:r>
            <a:r>
              <a:rPr lang="en-US" dirty="0" smtClean="0"/>
              <a:t>Navigation</a:t>
            </a:r>
          </a:p>
          <a:p>
            <a:pPr>
              <a:buFont typeface="Wingdings" panose="05000000000000000000" pitchFamily="2" charset="2"/>
              <a:buChar char="ü"/>
            </a:pPr>
            <a:r>
              <a:rPr lang="en-US" dirty="0" smtClean="0"/>
              <a:t>Creating a Custom Brand with Designer Manager</a:t>
            </a:r>
          </a:p>
          <a:p>
            <a:pPr>
              <a:buFont typeface="Wingdings" panose="05000000000000000000" pitchFamily="2" charset="2"/>
              <a:buChar char="Ø"/>
            </a:pPr>
            <a:r>
              <a:rPr lang="en-US" dirty="0" smtClean="0"/>
              <a:t>Cross-site Publishing using a Product Catalog</a:t>
            </a:r>
          </a:p>
        </p:txBody>
      </p:sp>
    </p:spTree>
    <p:extLst>
      <p:ext uri="{BB962C8B-B14F-4D97-AF65-F5344CB8AC3E}">
        <p14:creationId xmlns:p14="http://schemas.microsoft.com/office/powerpoint/2010/main" val="1221344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2013 Content Model</a:t>
            </a:r>
            <a:endParaRPr lang="en-US" dirty="0"/>
          </a:p>
        </p:txBody>
      </p:sp>
      <p:sp>
        <p:nvSpPr>
          <p:cNvPr id="9" name="Rounded Rectangle 8"/>
          <p:cNvSpPr/>
          <p:nvPr/>
        </p:nvSpPr>
        <p:spPr>
          <a:xfrm>
            <a:off x="228600" y="2262836"/>
            <a:ext cx="381000" cy="2881110"/>
          </a:xfrm>
          <a:prstGeom prst="roundRect">
            <a:avLst/>
          </a:prstGeom>
        </p:spPr>
        <p:style>
          <a:lnRef idx="1">
            <a:schemeClr val="dk1"/>
          </a:lnRef>
          <a:fillRef idx="3">
            <a:schemeClr val="dk1"/>
          </a:fillRef>
          <a:effectRef idx="2">
            <a:schemeClr val="dk1"/>
          </a:effectRef>
          <a:fontRef idx="minor">
            <a:schemeClr val="lt1"/>
          </a:fontRef>
        </p:style>
        <p:txBody>
          <a:bodyPr vert="vert270" lIns="87929" tIns="43964" rIns="87929" bIns="43964" rtlCol="0" anchor="ctr"/>
          <a:lstStyle/>
          <a:p>
            <a:pPr algn="ctr"/>
            <a:r>
              <a:rPr lang="en-US" sz="1350" dirty="0"/>
              <a:t>Shared Metadata</a:t>
            </a:r>
          </a:p>
        </p:txBody>
      </p:sp>
      <p:sp>
        <p:nvSpPr>
          <p:cNvPr id="10" name="Rounded Rectangle 9"/>
          <p:cNvSpPr/>
          <p:nvPr/>
        </p:nvSpPr>
        <p:spPr>
          <a:xfrm>
            <a:off x="1066801" y="2526227"/>
            <a:ext cx="1828800" cy="902774"/>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Authored Content</a:t>
            </a:r>
          </a:p>
        </p:txBody>
      </p:sp>
      <p:sp>
        <p:nvSpPr>
          <p:cNvPr id="11" name="Rounded Rectangle 10"/>
          <p:cNvSpPr/>
          <p:nvPr/>
        </p:nvSpPr>
        <p:spPr>
          <a:xfrm>
            <a:off x="8382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Item Catalog</a:t>
            </a:r>
          </a:p>
        </p:txBody>
      </p:sp>
      <p:sp>
        <p:nvSpPr>
          <p:cNvPr id="12" name="Rounded Rectangle 11"/>
          <p:cNvSpPr/>
          <p:nvPr/>
        </p:nvSpPr>
        <p:spPr>
          <a:xfrm>
            <a:off x="26670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Item Catalog</a:t>
            </a:r>
          </a:p>
        </p:txBody>
      </p:sp>
      <p:sp>
        <p:nvSpPr>
          <p:cNvPr id="13" name="Rounded Rectangle 12"/>
          <p:cNvSpPr/>
          <p:nvPr/>
        </p:nvSpPr>
        <p:spPr>
          <a:xfrm>
            <a:off x="44958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Reusable Content</a:t>
            </a:r>
          </a:p>
        </p:txBody>
      </p:sp>
      <p:sp>
        <p:nvSpPr>
          <p:cNvPr id="14" name="Rounded Rectangle 13"/>
          <p:cNvSpPr/>
          <p:nvPr/>
        </p:nvSpPr>
        <p:spPr>
          <a:xfrm>
            <a:off x="6781800" y="4389370"/>
            <a:ext cx="1752600" cy="743575"/>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External Content</a:t>
            </a:r>
          </a:p>
        </p:txBody>
      </p:sp>
      <p:sp>
        <p:nvSpPr>
          <p:cNvPr id="15" name="Rounded Rectangle 14"/>
          <p:cNvSpPr/>
          <p:nvPr/>
        </p:nvSpPr>
        <p:spPr>
          <a:xfrm>
            <a:off x="6768862" y="2268984"/>
            <a:ext cx="1752600" cy="708629"/>
          </a:xfrm>
          <a:prstGeom prst="roundRect">
            <a:avLst/>
          </a:prstGeom>
        </p:spPr>
        <p:style>
          <a:lnRef idx="1">
            <a:schemeClr val="accent6"/>
          </a:lnRef>
          <a:fillRef idx="3">
            <a:schemeClr val="accent6"/>
          </a:fillRef>
          <a:effectRef idx="2">
            <a:schemeClr val="accent6"/>
          </a:effectRef>
          <a:fontRef idx="minor">
            <a:schemeClr val="lt1"/>
          </a:fontRef>
        </p:style>
        <p:txBody>
          <a:bodyPr lIns="87929" tIns="43964" rIns="87929" bIns="43964" rtlCol="0" anchor="ctr"/>
          <a:lstStyle/>
          <a:p>
            <a:pPr algn="ctr"/>
            <a:r>
              <a:rPr lang="en-US" sz="1350" dirty="0" smtClean="0"/>
              <a:t>Catalog Item </a:t>
            </a:r>
            <a:r>
              <a:rPr lang="en-US" sz="1350" dirty="0"/>
              <a:t>Page</a:t>
            </a:r>
          </a:p>
        </p:txBody>
      </p:sp>
      <p:sp>
        <p:nvSpPr>
          <p:cNvPr id="16" name="Rounded Rectangle 15"/>
          <p:cNvSpPr/>
          <p:nvPr/>
        </p:nvSpPr>
        <p:spPr>
          <a:xfrm>
            <a:off x="3962401" y="2262836"/>
            <a:ext cx="1828800" cy="754577"/>
          </a:xfrm>
          <a:prstGeom prst="roundRect">
            <a:avLst/>
          </a:prstGeom>
        </p:spPr>
        <p:style>
          <a:lnRef idx="1">
            <a:schemeClr val="accent6"/>
          </a:lnRef>
          <a:fillRef idx="3">
            <a:schemeClr val="accent6"/>
          </a:fillRef>
          <a:effectRef idx="2">
            <a:schemeClr val="accent6"/>
          </a:effectRef>
          <a:fontRef idx="minor">
            <a:schemeClr val="lt1"/>
          </a:fontRef>
        </p:style>
        <p:txBody>
          <a:bodyPr lIns="87929" tIns="43964" rIns="87929" bIns="43964" rtlCol="0" anchor="ctr"/>
          <a:lstStyle/>
          <a:p>
            <a:pPr algn="ctr"/>
            <a:r>
              <a:rPr lang="en-US" sz="1350" dirty="0" smtClean="0"/>
              <a:t>Topic / Catalog Page</a:t>
            </a:r>
            <a:endParaRPr lang="en-US" sz="1350" dirty="0"/>
          </a:p>
        </p:txBody>
      </p:sp>
      <p:sp>
        <p:nvSpPr>
          <p:cNvPr id="17" name="Rounded Rectangle 16"/>
          <p:cNvSpPr/>
          <p:nvPr/>
        </p:nvSpPr>
        <p:spPr>
          <a:xfrm>
            <a:off x="1066800" y="3566196"/>
            <a:ext cx="5029200" cy="342989"/>
          </a:xfrm>
          <a:prstGeom prst="roundRect">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350" dirty="0"/>
              <a:t>Indexed Content</a:t>
            </a:r>
          </a:p>
        </p:txBody>
      </p:sp>
      <p:sp>
        <p:nvSpPr>
          <p:cNvPr id="18" name="Rounded Rectangle 17"/>
          <p:cNvSpPr/>
          <p:nvPr/>
        </p:nvSpPr>
        <p:spPr>
          <a:xfrm>
            <a:off x="6477000" y="3566196"/>
            <a:ext cx="2286000" cy="342989"/>
          </a:xfrm>
          <a:prstGeom prst="roundRect">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350" dirty="0"/>
              <a:t>Federated Content</a:t>
            </a:r>
          </a:p>
        </p:txBody>
      </p:sp>
      <p:cxnSp>
        <p:nvCxnSpPr>
          <p:cNvPr id="20" name="Straight Arrow Connector 19"/>
          <p:cNvCxnSpPr/>
          <p:nvPr/>
        </p:nvCxnSpPr>
        <p:spPr>
          <a:xfrm>
            <a:off x="685800" y="2811619"/>
            <a:ext cx="3048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1" name="Straight Arrow Connector 20"/>
          <p:cNvCxnSpPr/>
          <p:nvPr/>
        </p:nvCxnSpPr>
        <p:spPr>
          <a:xfrm>
            <a:off x="685801" y="2400032"/>
            <a:ext cx="32004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24" name="Picture 2" descr="\\rivercity-zeus\Development\Microsoft DVD_Art_Sept-2-2010\Artwork_Imagery\Icons - Illustrations\_ WINDOWS VISTA ICONS\Cog Wheel Ge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844299"/>
            <a:ext cx="457200" cy="41158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52400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1" name="Straight Arrow Connector 30"/>
          <p:cNvCxnSpPr/>
          <p:nvPr/>
        </p:nvCxnSpPr>
        <p:spPr>
          <a:xfrm flipV="1">
            <a:off x="337185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p:cNvCxnSpPr/>
          <p:nvPr/>
        </p:nvCxnSpPr>
        <p:spPr>
          <a:xfrm flipV="1">
            <a:off x="5088867" y="3987491"/>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3" name="Straight Arrow Connector 32"/>
          <p:cNvCxnSpPr/>
          <p:nvPr/>
        </p:nvCxnSpPr>
        <p:spPr>
          <a:xfrm flipH="1" flipV="1">
            <a:off x="754380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4" name="Straight Arrow Connector 33"/>
          <p:cNvCxnSpPr/>
          <p:nvPr/>
        </p:nvCxnSpPr>
        <p:spPr>
          <a:xfrm flipV="1">
            <a:off x="4646044" y="312063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7" name="Straight Arrow Connector 36"/>
          <p:cNvCxnSpPr/>
          <p:nvPr/>
        </p:nvCxnSpPr>
        <p:spPr>
          <a:xfrm flipH="1" flipV="1">
            <a:off x="6565062" y="3157520"/>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9" name="Straight Arrow Connector 38"/>
          <p:cNvCxnSpPr/>
          <p:nvPr/>
        </p:nvCxnSpPr>
        <p:spPr>
          <a:xfrm flipV="1">
            <a:off x="5750225" y="3157520"/>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flipV="1">
            <a:off x="6477000" y="2674423"/>
            <a:ext cx="190500" cy="20579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2050"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019" y="3154932"/>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6967"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2101"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4046381"/>
            <a:ext cx="304800" cy="27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54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Content by Search Web Part</a:t>
            </a:r>
            <a:endParaRPr lang="en-US" dirty="0"/>
          </a:p>
        </p:txBody>
      </p:sp>
      <p:sp>
        <p:nvSpPr>
          <p:cNvPr id="9" name="Content Placeholder 8"/>
          <p:cNvSpPr>
            <a:spLocks noGrp="1"/>
          </p:cNvSpPr>
          <p:nvPr>
            <p:ph idx="1"/>
          </p:nvPr>
        </p:nvSpPr>
        <p:spPr/>
        <p:txBody>
          <a:bodyPr/>
          <a:lstStyle/>
          <a:p>
            <a:r>
              <a:rPr lang="en-US" smtClean="0"/>
              <a:t>Similar to Content by Query Web Part</a:t>
            </a:r>
          </a:p>
          <a:p>
            <a:r>
              <a:rPr lang="en-US" smtClean="0"/>
              <a:t>Exposes results as JSON on page</a:t>
            </a:r>
          </a:p>
          <a:p>
            <a:r>
              <a:rPr lang="en-US" smtClean="0"/>
              <a:t>Customize search results rending</a:t>
            </a:r>
          </a:p>
          <a:p>
            <a:pPr lvl="1"/>
            <a:r>
              <a:rPr lang="en-US" smtClean="0"/>
              <a:t>Easier to customize than CBQ styles</a:t>
            </a:r>
          </a:p>
          <a:p>
            <a:pPr lvl="1"/>
            <a:r>
              <a:rPr lang="en-US" smtClean="0"/>
              <a:t>Client-side solution using returned results as JSON</a:t>
            </a:r>
          </a:p>
          <a:p>
            <a:pPr lvl="1"/>
            <a:r>
              <a:rPr lang="en-US" smtClean="0"/>
              <a:t>Server side via custom Display Templates</a:t>
            </a:r>
          </a:p>
          <a:p>
            <a:r>
              <a:rPr lang="en-US" smtClean="0"/>
              <a:t>Content is only editable at the source, not in different presentations (presentation = search results)</a:t>
            </a:r>
          </a:p>
          <a:p>
            <a:endParaRPr lang="en-US" dirty="0"/>
          </a:p>
        </p:txBody>
      </p:sp>
    </p:spTree>
    <p:extLst>
      <p:ext uri="{BB962C8B-B14F-4D97-AF65-F5344CB8AC3E}">
        <p14:creationId xmlns:p14="http://schemas.microsoft.com/office/powerpoint/2010/main" val="44785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 in SharePoint 2013</a:t>
            </a:r>
          </a:p>
          <a:p>
            <a:pPr>
              <a:buFont typeface="Wingdings" panose="05000000000000000000" pitchFamily="2" charset="2"/>
              <a:buChar char="ü"/>
            </a:pPr>
            <a:r>
              <a:rPr lang="en-US" dirty="0" smtClean="0"/>
              <a:t>Understanding </a:t>
            </a:r>
            <a:r>
              <a:rPr lang="en-US" dirty="0"/>
              <a:t>Metadata-driven </a:t>
            </a:r>
            <a:r>
              <a:rPr lang="en-US" dirty="0" smtClean="0"/>
              <a:t>Navigation</a:t>
            </a:r>
          </a:p>
          <a:p>
            <a:pPr>
              <a:buFont typeface="Wingdings" panose="05000000000000000000" pitchFamily="2" charset="2"/>
              <a:buChar char="ü"/>
            </a:pPr>
            <a:r>
              <a:rPr lang="en-US" dirty="0" smtClean="0"/>
              <a:t>Creating a Custom Brand with Designer Manager</a:t>
            </a:r>
          </a:p>
          <a:p>
            <a:pPr>
              <a:buFont typeface="Wingdings" panose="05000000000000000000" pitchFamily="2" charset="2"/>
              <a:buChar char="ü"/>
            </a:pPr>
            <a:r>
              <a:rPr lang="en-US" dirty="0" smtClean="0"/>
              <a:t>Cross-site Publishing using a Product Catalog</a:t>
            </a:r>
          </a:p>
        </p:txBody>
      </p:sp>
    </p:spTree>
    <p:extLst>
      <p:ext uri="{BB962C8B-B14F-4D97-AF65-F5344CB8AC3E}">
        <p14:creationId xmlns:p14="http://schemas.microsoft.com/office/powerpoint/2010/main" val="947157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WCM in SharePoint</a:t>
            </a:r>
            <a:endParaRPr lang="en-US" dirty="0"/>
          </a:p>
        </p:txBody>
      </p:sp>
      <p:sp>
        <p:nvSpPr>
          <p:cNvPr id="3" name="Content Placeholder 2"/>
          <p:cNvSpPr>
            <a:spLocks noGrp="1"/>
          </p:cNvSpPr>
          <p:nvPr>
            <p:ph idx="1"/>
          </p:nvPr>
        </p:nvSpPr>
        <p:spPr/>
        <p:txBody>
          <a:bodyPr/>
          <a:lstStyle/>
          <a:p>
            <a:r>
              <a:rPr lang="en-US" dirty="0" smtClean="0"/>
              <a:t>SharePoint WCM based on Publishing sites</a:t>
            </a:r>
          </a:p>
          <a:p>
            <a:pPr lvl="1"/>
            <a:r>
              <a:rPr lang="en-US" dirty="0" smtClean="0"/>
              <a:t>Site collection requires publishing site as top-level site</a:t>
            </a:r>
          </a:p>
          <a:p>
            <a:pPr lvl="1"/>
            <a:r>
              <a:rPr lang="en-US" dirty="0" smtClean="0"/>
              <a:t>Created using site template named Publishing Portal</a:t>
            </a:r>
          </a:p>
          <a:p>
            <a:endParaRPr lang="en-US" dirty="0"/>
          </a:p>
          <a:p>
            <a:r>
              <a:rPr lang="en-US" dirty="0"/>
              <a:t>Publishing </a:t>
            </a:r>
            <a:r>
              <a:rPr lang="en-US" dirty="0" smtClean="0"/>
              <a:t>sites used for public Internet Websites</a:t>
            </a:r>
          </a:p>
          <a:p>
            <a:pPr lvl="1"/>
            <a:r>
              <a:rPr lang="en-US" dirty="0" smtClean="0"/>
              <a:t>Infrastructure for collecting and publishing content</a:t>
            </a:r>
          </a:p>
          <a:p>
            <a:pPr lvl="1"/>
            <a:r>
              <a:rPr lang="en-US" dirty="0" smtClean="0"/>
              <a:t>Includes built-in content approval process</a:t>
            </a:r>
          </a:p>
          <a:p>
            <a:pPr lvl="1"/>
            <a:r>
              <a:rPr lang="en-US" dirty="0" smtClean="0"/>
              <a:t>Includes built-in support for branding</a:t>
            </a:r>
          </a:p>
        </p:txBody>
      </p:sp>
    </p:spTree>
    <p:extLst>
      <p:ext uri="{BB962C8B-B14F-4D97-AF65-F5344CB8AC3E}">
        <p14:creationId xmlns:p14="http://schemas.microsoft.com/office/powerpoint/2010/main" val="63916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00" y="2133600"/>
            <a:ext cx="4419600" cy="4398847"/>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600" b="1" dirty="0"/>
          </a:p>
        </p:txBody>
      </p:sp>
      <p:sp>
        <p:nvSpPr>
          <p:cNvPr id="6" name="Rectangle 5"/>
          <p:cNvSpPr/>
          <p:nvPr/>
        </p:nvSpPr>
        <p:spPr>
          <a:xfrm>
            <a:off x="4129177" y="227571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smtClean="0">
                <a:solidFill>
                  <a:schemeClr val="tx1"/>
                </a:solidFill>
              </a:rPr>
              <a:t>\</a:t>
            </a:r>
            <a:r>
              <a:rPr lang="en-US" sz="600" b="1" dirty="0" smtClean="0">
                <a:solidFill>
                  <a:schemeClr val="tx1"/>
                </a:solidFill>
              </a:rPr>
              <a:t> </a:t>
            </a:r>
            <a:r>
              <a:rPr lang="en-US" sz="600" b="1" dirty="0" smtClean="0">
                <a:solidFill>
                  <a:schemeClr val="tx1">
                    <a:lumMod val="65000"/>
                    <a:lumOff val="35000"/>
                  </a:schemeClr>
                </a:solidFill>
              </a:rPr>
              <a:t>(root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7" name="Rectangle 6"/>
          <p:cNvSpPr/>
          <p:nvPr/>
        </p:nvSpPr>
        <p:spPr>
          <a:xfrm>
            <a:off x="4234803" y="246519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\contact.aspx</a:t>
            </a:r>
          </a:p>
          <a:p>
            <a:pPr>
              <a:spcAft>
                <a:spcPts val="200"/>
              </a:spcAft>
            </a:pPr>
            <a:r>
              <a:rPr lang="en-US" sz="600" b="1" dirty="0" smtClean="0">
                <a:solidFill>
                  <a:schemeClr val="tx1"/>
                </a:solidFill>
              </a:rPr>
              <a:t>   \about.aspx</a:t>
            </a:r>
          </a:p>
        </p:txBody>
      </p:sp>
      <p:sp>
        <p:nvSpPr>
          <p:cNvPr id="15" name="Rectangle 14"/>
          <p:cNvSpPr/>
          <p:nvPr/>
        </p:nvSpPr>
        <p:spPr>
          <a:xfrm>
            <a:off x="5296619" y="311654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\Locations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16" name="Rectangle 15"/>
          <p:cNvSpPr/>
          <p:nvPr/>
        </p:nvSpPr>
        <p:spPr>
          <a:xfrm>
            <a:off x="5402245" y="3306031"/>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\tampa.aspx</a:t>
            </a:r>
          </a:p>
          <a:p>
            <a:pPr>
              <a:spcAft>
                <a:spcPts val="200"/>
              </a:spcAft>
            </a:pPr>
            <a:r>
              <a:rPr lang="en-US" sz="600" b="1" dirty="0" smtClean="0">
                <a:solidFill>
                  <a:schemeClr val="tx1"/>
                </a:solidFill>
              </a:rPr>
              <a:t>   \jacksonville.aspx</a:t>
            </a:r>
          </a:p>
        </p:txBody>
      </p:sp>
      <p:sp>
        <p:nvSpPr>
          <p:cNvPr id="17" name="Rectangle 16"/>
          <p:cNvSpPr/>
          <p:nvPr/>
        </p:nvSpPr>
        <p:spPr>
          <a:xfrm>
            <a:off x="5296619" y="398106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\Products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18" name="Rectangle 17"/>
          <p:cNvSpPr/>
          <p:nvPr/>
        </p:nvSpPr>
        <p:spPr>
          <a:xfrm>
            <a:off x="5402245" y="4170550"/>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\trainst.aspx</a:t>
            </a:r>
          </a:p>
          <a:p>
            <a:pPr>
              <a:spcAft>
                <a:spcPts val="200"/>
              </a:spcAft>
            </a:pPr>
            <a:r>
              <a:rPr lang="en-US" sz="600" b="1" dirty="0" smtClean="0">
                <a:solidFill>
                  <a:schemeClr val="tx1"/>
                </a:solidFill>
              </a:rPr>
              <a:t>   \planes.aspx</a:t>
            </a:r>
          </a:p>
        </p:txBody>
      </p:sp>
      <p:sp>
        <p:nvSpPr>
          <p:cNvPr id="19" name="Rectangle 18"/>
          <p:cNvSpPr/>
          <p:nvPr/>
        </p:nvSpPr>
        <p:spPr>
          <a:xfrm>
            <a:off x="6630838" y="4833744"/>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\Trains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20" name="Rectangle 19"/>
          <p:cNvSpPr/>
          <p:nvPr/>
        </p:nvSpPr>
        <p:spPr>
          <a:xfrm>
            <a:off x="6736463" y="502322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\train1.aspx</a:t>
            </a:r>
          </a:p>
          <a:p>
            <a:pPr>
              <a:spcAft>
                <a:spcPts val="200"/>
              </a:spcAft>
            </a:pPr>
            <a:r>
              <a:rPr lang="en-US" sz="600" b="1" dirty="0" smtClean="0">
                <a:solidFill>
                  <a:schemeClr val="tx1"/>
                </a:solidFill>
              </a:rPr>
              <a:t>   \train2.aspx</a:t>
            </a:r>
          </a:p>
        </p:txBody>
      </p:sp>
      <p:sp>
        <p:nvSpPr>
          <p:cNvPr id="21" name="Rectangle 20"/>
          <p:cNvSpPr/>
          <p:nvPr/>
        </p:nvSpPr>
        <p:spPr>
          <a:xfrm>
            <a:off x="6630838" y="569826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\Planes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22" name="Rectangle 21"/>
          <p:cNvSpPr/>
          <p:nvPr/>
        </p:nvSpPr>
        <p:spPr>
          <a:xfrm>
            <a:off x="6736463" y="588774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\plane1.aspx</a:t>
            </a:r>
          </a:p>
          <a:p>
            <a:pPr>
              <a:spcAft>
                <a:spcPts val="200"/>
              </a:spcAft>
            </a:pPr>
            <a:r>
              <a:rPr lang="en-US" sz="600" b="1" dirty="0" smtClean="0">
                <a:solidFill>
                  <a:schemeClr val="tx1"/>
                </a:solidFill>
              </a:rPr>
              <a:t>   \plane2.aspx</a:t>
            </a:r>
          </a:p>
        </p:txBody>
      </p:sp>
      <p:cxnSp>
        <p:nvCxnSpPr>
          <p:cNvPr id="24" name="Straight Connector 23"/>
          <p:cNvCxnSpPr>
            <a:stCxn id="6" idx="2"/>
          </p:cNvCxnSpPr>
          <p:nvPr/>
        </p:nvCxnSpPr>
        <p:spPr>
          <a:xfrm>
            <a:off x="4921370" y="3045491"/>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21370" y="350143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21370" y="436595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72200" y="4762687"/>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72200" y="5218633"/>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72200" y="6083152"/>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z="2700" dirty="0" smtClean="0"/>
              <a:t>Publishing Site Hierarchy in SharePoint 2010</a:t>
            </a:r>
            <a:endParaRPr lang="en-US" sz="2700" dirty="0"/>
          </a:p>
        </p:txBody>
      </p:sp>
      <p:sp>
        <p:nvSpPr>
          <p:cNvPr id="3" name="Content Placeholder 2"/>
          <p:cNvSpPr>
            <a:spLocks noGrp="1"/>
          </p:cNvSpPr>
          <p:nvPr>
            <p:ph idx="1"/>
          </p:nvPr>
        </p:nvSpPr>
        <p:spPr/>
        <p:txBody>
          <a:bodyPr/>
          <a:lstStyle/>
          <a:p>
            <a:r>
              <a:rPr lang="en-US" dirty="0" smtClean="0"/>
              <a:t>A structured hierarchy of sites and pages</a:t>
            </a:r>
          </a:p>
        </p:txBody>
      </p:sp>
      <p:grpSp>
        <p:nvGrpSpPr>
          <p:cNvPr id="5" name="Group 4"/>
          <p:cNvGrpSpPr/>
          <p:nvPr/>
        </p:nvGrpSpPr>
        <p:grpSpPr>
          <a:xfrm>
            <a:off x="1343526" y="3409108"/>
            <a:ext cx="3228474" cy="2077292"/>
            <a:chOff x="4620126" y="2340156"/>
            <a:chExt cx="3838074" cy="2211091"/>
          </a:xfrm>
        </p:grpSpPr>
        <p:sp>
          <p:nvSpPr>
            <p:cNvPr id="41" name="Rectangle 40"/>
            <p:cNvSpPr/>
            <p:nvPr/>
          </p:nvSpPr>
          <p:spPr>
            <a:xfrm>
              <a:off x="4620126" y="2340156"/>
              <a:ext cx="3838074" cy="22110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0" name="Group 39"/>
            <p:cNvGrpSpPr/>
            <p:nvPr/>
          </p:nvGrpSpPr>
          <p:grpSpPr>
            <a:xfrm>
              <a:off x="4724400" y="2505011"/>
              <a:ext cx="3594341" cy="1912437"/>
              <a:chOff x="4343401" y="2479845"/>
              <a:chExt cx="3810001" cy="2144591"/>
            </a:xfrm>
          </p:grpSpPr>
          <p:sp>
            <p:nvSpPr>
              <p:cNvPr id="35" name="Rectangle 34"/>
              <p:cNvSpPr/>
              <p:nvPr/>
            </p:nvSpPr>
            <p:spPr>
              <a:xfrm>
                <a:off x="4343402" y="2479845"/>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3"/>
                  </a:rPr>
                  <a:t>http://www.wingtiptoys.com/Pages/default.aspx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home page</a:t>
                </a:r>
                <a:endParaRPr lang="en-US" sz="700" b="1" dirty="0">
                  <a:solidFill>
                    <a:schemeClr val="tx1">
                      <a:lumMod val="65000"/>
                      <a:lumOff val="35000"/>
                    </a:schemeClr>
                  </a:solidFill>
                </a:endParaRPr>
              </a:p>
            </p:txBody>
          </p:sp>
          <p:sp>
            <p:nvSpPr>
              <p:cNvPr id="36" name="Rectangle 35"/>
              <p:cNvSpPr/>
              <p:nvPr/>
            </p:nvSpPr>
            <p:spPr>
              <a:xfrm>
                <a:off x="4343401" y="3379570"/>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4"/>
                  </a:rPr>
                  <a:t>http://www.wingtiptoys.com/Locations/Pages/Tampa.aspx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Locations site secondary page</a:t>
                </a:r>
                <a:endParaRPr lang="en-US" sz="700" b="1" dirty="0">
                  <a:solidFill>
                    <a:schemeClr val="tx1">
                      <a:lumMod val="65000"/>
                      <a:lumOff val="35000"/>
                    </a:schemeClr>
                  </a:solidFill>
                </a:endParaRPr>
              </a:p>
            </p:txBody>
          </p:sp>
          <p:sp>
            <p:nvSpPr>
              <p:cNvPr id="37" name="Rectangle 36"/>
              <p:cNvSpPr/>
              <p:nvPr/>
            </p:nvSpPr>
            <p:spPr>
              <a:xfrm>
                <a:off x="4343401" y="3829434"/>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5"/>
                  </a:rPr>
                  <a:t>http://www.wingtiptoys.com/Products/Pages/defaulkt.aspx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site home page</a:t>
                </a:r>
                <a:endParaRPr lang="en-US" sz="700" b="1" dirty="0">
                  <a:solidFill>
                    <a:schemeClr val="tx1">
                      <a:lumMod val="65000"/>
                      <a:lumOff val="35000"/>
                    </a:schemeClr>
                  </a:solidFill>
                </a:endParaRPr>
              </a:p>
            </p:txBody>
          </p:sp>
          <p:sp>
            <p:nvSpPr>
              <p:cNvPr id="38" name="Rectangle 37"/>
              <p:cNvSpPr/>
              <p:nvPr/>
            </p:nvSpPr>
            <p:spPr>
              <a:xfrm>
                <a:off x="4343401" y="4279297"/>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6"/>
                  </a:rPr>
                  <a:t>http://www.wingtiptoys.com/Products/Trains/Pages/train1.aspx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child site secondary page</a:t>
                </a:r>
                <a:endParaRPr lang="en-US" sz="700" b="1" dirty="0">
                  <a:solidFill>
                    <a:schemeClr val="tx1">
                      <a:lumMod val="65000"/>
                      <a:lumOff val="35000"/>
                    </a:schemeClr>
                  </a:solidFill>
                </a:endParaRPr>
              </a:p>
            </p:txBody>
          </p:sp>
          <p:sp>
            <p:nvSpPr>
              <p:cNvPr id="39" name="Rectangle 38"/>
              <p:cNvSpPr/>
              <p:nvPr/>
            </p:nvSpPr>
            <p:spPr>
              <a:xfrm>
                <a:off x="4343401" y="2929708"/>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7"/>
                  </a:rPr>
                  <a:t>http://www.wingtiptoys.com/Pages/contact.aspx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secondary page</a:t>
                </a:r>
                <a:endParaRPr lang="en-US" sz="700" b="1" dirty="0">
                  <a:solidFill>
                    <a:schemeClr val="tx1">
                      <a:lumMod val="65000"/>
                      <a:lumOff val="35000"/>
                    </a:schemeClr>
                  </a:solidFill>
                </a:endParaRPr>
              </a:p>
            </p:txBody>
          </p:sp>
        </p:grpSp>
      </p:grpSp>
      <p:sp>
        <p:nvSpPr>
          <p:cNvPr id="8" name="Right Arrow 7"/>
          <p:cNvSpPr/>
          <p:nvPr/>
        </p:nvSpPr>
        <p:spPr>
          <a:xfrm>
            <a:off x="240792" y="4087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requests</a:t>
            </a:r>
            <a:endParaRPr lang="en-US" sz="1100" dirty="0"/>
          </a:p>
        </p:txBody>
      </p:sp>
    </p:spTree>
    <p:extLst>
      <p:ext uri="{BB962C8B-B14F-4D97-AF65-F5344CB8AC3E}">
        <p14:creationId xmlns:p14="http://schemas.microsoft.com/office/powerpoint/2010/main" val="1878825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Sites</a:t>
            </a:r>
            <a:endParaRPr lang="en-US" dirty="0"/>
          </a:p>
        </p:txBody>
      </p:sp>
      <p:sp>
        <p:nvSpPr>
          <p:cNvPr id="3" name="Content Placeholder 2"/>
          <p:cNvSpPr>
            <a:spLocks noGrp="1"/>
          </p:cNvSpPr>
          <p:nvPr>
            <p:ph idx="1"/>
          </p:nvPr>
        </p:nvSpPr>
        <p:spPr/>
        <p:txBody>
          <a:bodyPr/>
          <a:lstStyle/>
          <a:p>
            <a:r>
              <a:rPr lang="en-US" dirty="0" smtClean="0"/>
              <a:t>You construct site hierarchy by adding child sites</a:t>
            </a:r>
          </a:p>
          <a:p>
            <a:pPr lvl="1"/>
            <a:r>
              <a:rPr lang="en-US" dirty="0" smtClean="0"/>
              <a:t>Each site gets a landing page (/Pages/default.aspx)</a:t>
            </a:r>
          </a:p>
          <a:p>
            <a:pPr lvl="1"/>
            <a:r>
              <a:rPr lang="en-US" dirty="0" smtClean="0"/>
              <a:t>Secondary publishing pages added to site as needed</a:t>
            </a:r>
          </a:p>
          <a:p>
            <a:pPr lvl="1"/>
            <a:r>
              <a:rPr lang="en-US" dirty="0" smtClean="0"/>
              <a:t>Child publishing sites added </a:t>
            </a:r>
            <a:r>
              <a:rPr lang="en-US" dirty="0"/>
              <a:t>to </a:t>
            </a:r>
            <a:r>
              <a:rPr lang="en-US" dirty="0" smtClean="0"/>
              <a:t>each site </a:t>
            </a:r>
            <a:r>
              <a:rPr lang="en-US" dirty="0"/>
              <a:t>as </a:t>
            </a:r>
            <a:r>
              <a:rPr lang="en-US" dirty="0" smtClean="0"/>
              <a:t>needed</a:t>
            </a:r>
          </a:p>
          <a:p>
            <a:pPr lvl="1"/>
            <a:endParaRPr lang="en-US" dirty="0" smtClean="0"/>
          </a:p>
          <a:p>
            <a:r>
              <a:rPr lang="en-US" dirty="0" smtClean="0"/>
              <a:t>Publishing pages can be structured into folders</a:t>
            </a:r>
          </a:p>
          <a:p>
            <a:pPr lvl="1"/>
            <a:r>
              <a:rPr lang="en-US" dirty="0" smtClean="0"/>
              <a:t>Allows you to scale to 1000s of pages per site</a:t>
            </a:r>
          </a:p>
          <a:p>
            <a:pPr lvl="1"/>
            <a:r>
              <a:rPr lang="en-US" dirty="0" smtClean="0"/>
              <a:t>Some OOB functionality only available to pages at root</a:t>
            </a:r>
            <a:endParaRPr lang="en-US" dirty="0"/>
          </a:p>
        </p:txBody>
      </p:sp>
    </p:spTree>
    <p:extLst>
      <p:ext uri="{BB962C8B-B14F-4D97-AF65-F5344CB8AC3E}">
        <p14:creationId xmlns:p14="http://schemas.microsoft.com/office/powerpoint/2010/main" val="10014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Publishing Pages to a Publishing Site</a:t>
            </a:r>
            <a:endParaRPr lang="en-US" dirty="0"/>
          </a:p>
        </p:txBody>
      </p:sp>
    </p:spTree>
    <p:extLst>
      <p:ext uri="{BB962C8B-B14F-4D97-AF65-F5344CB8AC3E}">
        <p14:creationId xmlns:p14="http://schemas.microsoft.com/office/powerpoint/2010/main" val="414432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a:t>
            </a:r>
            <a:endParaRPr lang="en-US" dirty="0"/>
          </a:p>
        </p:txBody>
      </p:sp>
      <p:sp>
        <p:nvSpPr>
          <p:cNvPr id="13" name="Content Placeholder 12"/>
          <p:cNvSpPr>
            <a:spLocks noGrp="1"/>
          </p:cNvSpPr>
          <p:nvPr>
            <p:ph idx="1"/>
          </p:nvPr>
        </p:nvSpPr>
        <p:spPr/>
        <p:txBody>
          <a:bodyPr/>
          <a:lstStyle/>
          <a:p>
            <a:r>
              <a:rPr lang="en-US" dirty="0" smtClean="0"/>
              <a:t>Page layouts are publishing page templates</a:t>
            </a:r>
          </a:p>
          <a:p>
            <a:pPr lvl="1"/>
            <a:r>
              <a:rPr lang="en-US" dirty="0" smtClean="0"/>
              <a:t>They extend template layout of an existing master page</a:t>
            </a:r>
          </a:p>
          <a:p>
            <a:pPr lvl="1"/>
            <a:r>
              <a:rPr lang="en-US" dirty="0" smtClean="0"/>
              <a:t>They define constrains for content to be added &amp; edited</a:t>
            </a:r>
          </a:p>
          <a:p>
            <a:pPr lvl="1"/>
            <a:r>
              <a:rPr lang="en-US" dirty="0" smtClean="0"/>
              <a:t>They define layout for editing mode and display mode</a:t>
            </a:r>
          </a:p>
        </p:txBody>
      </p:sp>
      <p:sp>
        <p:nvSpPr>
          <p:cNvPr id="2" name="Rectangle 1"/>
          <p:cNvSpPr/>
          <p:nvPr/>
        </p:nvSpPr>
        <p:spPr>
          <a:xfrm>
            <a:off x="2590800" y="3505200"/>
            <a:ext cx="3048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t>v4.master</a:t>
            </a:r>
            <a:endParaRPr lang="en-US" sz="1400" b="1" dirty="0"/>
          </a:p>
        </p:txBody>
      </p:sp>
      <p:cxnSp>
        <p:nvCxnSpPr>
          <p:cNvPr id="4" name="Straight Connector 3"/>
          <p:cNvCxnSpPr/>
          <p:nvPr/>
        </p:nvCxnSpPr>
        <p:spPr>
          <a:xfrm flipH="1">
            <a:off x="2590800" y="38862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4600" y="3886200"/>
            <a:ext cx="457200" cy="1600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0" y="3962400"/>
            <a:ext cx="2514600" cy="2286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Products.aspx</a:t>
            </a:r>
            <a:endParaRPr lang="en-US" sz="1200" b="1" dirty="0"/>
          </a:p>
        </p:txBody>
      </p:sp>
      <p:sp>
        <p:nvSpPr>
          <p:cNvPr id="10" name="Rectangle 9"/>
          <p:cNvSpPr/>
          <p:nvPr/>
        </p:nvSpPr>
        <p:spPr>
          <a:xfrm>
            <a:off x="3124200" y="4572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Description</a:t>
            </a:r>
            <a:endParaRPr lang="en-US" sz="1000" dirty="0">
              <a:solidFill>
                <a:srgbClr val="FFFFCC"/>
              </a:solidFill>
            </a:endParaRPr>
          </a:p>
        </p:txBody>
      </p:sp>
      <p:sp>
        <p:nvSpPr>
          <p:cNvPr id="11" name="Rectangle 10"/>
          <p:cNvSpPr/>
          <p:nvPr/>
        </p:nvSpPr>
        <p:spPr>
          <a:xfrm>
            <a:off x="3124200" y="4267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Name</a:t>
            </a:r>
            <a:endParaRPr lang="en-US" sz="1000" dirty="0">
              <a:solidFill>
                <a:srgbClr val="FFFFCC"/>
              </a:solidFill>
            </a:endParaRPr>
          </a:p>
        </p:txBody>
      </p:sp>
      <p:sp>
        <p:nvSpPr>
          <p:cNvPr id="12" name="Rectangle 11"/>
          <p:cNvSpPr/>
          <p:nvPr/>
        </p:nvSpPr>
        <p:spPr>
          <a:xfrm>
            <a:off x="4724400" y="4572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Picture</a:t>
            </a:r>
            <a:endParaRPr lang="en-US" sz="1000" dirty="0">
              <a:solidFill>
                <a:srgbClr val="FFFFCC"/>
              </a:solidFill>
            </a:endParaRPr>
          </a:p>
        </p:txBody>
      </p:sp>
      <p:sp>
        <p:nvSpPr>
          <p:cNvPr id="14" name="Rectangle 13"/>
          <p:cNvSpPr/>
          <p:nvPr/>
        </p:nvSpPr>
        <p:spPr>
          <a:xfrm>
            <a:off x="4724400" y="5257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Discounts</a:t>
            </a:r>
            <a:endParaRPr lang="en-US" sz="1000" dirty="0">
              <a:solidFill>
                <a:srgbClr val="FFFFCC"/>
              </a:solidFill>
            </a:endParaRPr>
          </a:p>
        </p:txBody>
      </p:sp>
      <p:cxnSp>
        <p:nvCxnSpPr>
          <p:cNvPr id="15" name="Straight Connector 14"/>
          <p:cNvCxnSpPr/>
          <p:nvPr/>
        </p:nvCxnSpPr>
        <p:spPr>
          <a:xfrm flipH="1">
            <a:off x="2590800" y="63246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374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 and Content Types</a:t>
            </a:r>
            <a:endParaRPr lang="en-US" dirty="0"/>
          </a:p>
        </p:txBody>
      </p:sp>
      <p:sp>
        <p:nvSpPr>
          <p:cNvPr id="13" name="Content Placeholder 12"/>
          <p:cNvSpPr>
            <a:spLocks noGrp="1"/>
          </p:cNvSpPr>
          <p:nvPr>
            <p:ph idx="1"/>
          </p:nvPr>
        </p:nvSpPr>
        <p:spPr/>
        <p:txBody>
          <a:bodyPr/>
          <a:lstStyle/>
          <a:p>
            <a:r>
              <a:rPr lang="en-US" dirty="0"/>
              <a:t>Each page layout is based on a content type</a:t>
            </a:r>
          </a:p>
          <a:p>
            <a:pPr lvl="1"/>
            <a:r>
              <a:rPr lang="en-US" dirty="0"/>
              <a:t>Content type defines collection of site columns</a:t>
            </a:r>
          </a:p>
          <a:p>
            <a:pPr lvl="1"/>
            <a:r>
              <a:rPr lang="en-US" dirty="0"/>
              <a:t>Page layout has field control bound to each site column</a:t>
            </a:r>
          </a:p>
          <a:p>
            <a:pPr lvl="1"/>
            <a:r>
              <a:rPr lang="en-US" dirty="0"/>
              <a:t>Page layout may optionally include Web Part zone(s)</a:t>
            </a:r>
          </a:p>
        </p:txBody>
      </p:sp>
      <p:cxnSp>
        <p:nvCxnSpPr>
          <p:cNvPr id="5" name="Straight Connector 4"/>
          <p:cNvCxnSpPr/>
          <p:nvPr/>
        </p:nvCxnSpPr>
        <p:spPr>
          <a:xfrm flipH="1">
            <a:off x="838200" y="3336662"/>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95400" y="3412862"/>
            <a:ext cx="2514600" cy="2667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ProductLayout.aspx</a:t>
            </a:r>
            <a:endParaRPr lang="en-US" sz="1200" b="1" dirty="0"/>
          </a:p>
        </p:txBody>
      </p:sp>
      <p:sp>
        <p:nvSpPr>
          <p:cNvPr id="9" name="Rectangle 8"/>
          <p:cNvSpPr/>
          <p:nvPr/>
        </p:nvSpPr>
        <p:spPr>
          <a:xfrm>
            <a:off x="1371600" y="4022462"/>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10" name="Rectangle 9"/>
          <p:cNvSpPr/>
          <p:nvPr/>
        </p:nvSpPr>
        <p:spPr>
          <a:xfrm>
            <a:off x="1371600" y="3717662"/>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11" name="Rectangle 10"/>
          <p:cNvSpPr/>
          <p:nvPr/>
        </p:nvSpPr>
        <p:spPr>
          <a:xfrm>
            <a:off x="2971800" y="40224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12" name="Rectangle 11"/>
          <p:cNvSpPr/>
          <p:nvPr/>
        </p:nvSpPr>
        <p:spPr>
          <a:xfrm>
            <a:off x="2971800" y="4708262"/>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5" name="Rectangle 14"/>
          <p:cNvSpPr/>
          <p:nvPr/>
        </p:nvSpPr>
        <p:spPr>
          <a:xfrm>
            <a:off x="1371600" y="5622662"/>
            <a:ext cx="2362200" cy="381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Web Part zone</a:t>
            </a:r>
            <a:endParaRPr lang="en-US" sz="1000" b="1" dirty="0"/>
          </a:p>
        </p:txBody>
      </p:sp>
      <p:sp>
        <p:nvSpPr>
          <p:cNvPr id="16" name="Rectangle 15"/>
          <p:cNvSpPr/>
          <p:nvPr/>
        </p:nvSpPr>
        <p:spPr>
          <a:xfrm>
            <a:off x="4572000" y="4403462"/>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8" name="Rectangle 17"/>
          <p:cNvSpPr/>
          <p:nvPr/>
        </p:nvSpPr>
        <p:spPr>
          <a:xfrm>
            <a:off x="4724400" y="4708262"/>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9" name="Rectangle 18"/>
          <p:cNvSpPr/>
          <p:nvPr/>
        </p:nvSpPr>
        <p:spPr>
          <a:xfrm>
            <a:off x="48006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20" name="Rectangle 19"/>
          <p:cNvSpPr/>
          <p:nvPr/>
        </p:nvSpPr>
        <p:spPr>
          <a:xfrm>
            <a:off x="56388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21" name="Rectangle 20"/>
          <p:cNvSpPr/>
          <p:nvPr/>
        </p:nvSpPr>
        <p:spPr>
          <a:xfrm>
            <a:off x="64770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22" name="Rectangle 21"/>
          <p:cNvSpPr/>
          <p:nvPr/>
        </p:nvSpPr>
        <p:spPr>
          <a:xfrm>
            <a:off x="73152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 name="Freeform 1"/>
          <p:cNvSpPr/>
          <p:nvPr/>
        </p:nvSpPr>
        <p:spPr>
          <a:xfrm>
            <a:off x="3598333" y="3836195"/>
            <a:ext cx="1591734" cy="1241778"/>
          </a:xfrm>
          <a:custGeom>
            <a:avLst/>
            <a:gdLst>
              <a:gd name="connsiteX0" fmla="*/ 0 w 1591734"/>
              <a:gd name="connsiteY0" fmla="*/ 0 h 1241778"/>
              <a:gd name="connsiteX1" fmla="*/ 1196623 w 1591734"/>
              <a:gd name="connsiteY1" fmla="*/ 304800 h 1241778"/>
              <a:gd name="connsiteX2" fmla="*/ 1591734 w 1591734"/>
              <a:gd name="connsiteY2" fmla="*/ 1241778 h 1241778"/>
            </a:gdLst>
            <a:ahLst/>
            <a:cxnLst>
              <a:cxn ang="0">
                <a:pos x="connsiteX0" y="connsiteY0"/>
              </a:cxn>
              <a:cxn ang="0">
                <a:pos x="connsiteX1" y="connsiteY1"/>
              </a:cxn>
              <a:cxn ang="0">
                <a:pos x="connsiteX2" y="connsiteY2"/>
              </a:cxn>
            </a:cxnLst>
            <a:rect l="l" t="t" r="r" b="b"/>
            <a:pathLst>
              <a:path w="1591734" h="1241778">
                <a:moveTo>
                  <a:pt x="0" y="0"/>
                </a:moveTo>
                <a:cubicBezTo>
                  <a:pt x="465667" y="48918"/>
                  <a:pt x="931334" y="97837"/>
                  <a:pt x="1196623" y="304800"/>
                </a:cubicBezTo>
                <a:cubicBezTo>
                  <a:pt x="1461912" y="511763"/>
                  <a:pt x="1526823" y="876770"/>
                  <a:pt x="1591734" y="124177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reeform 2"/>
          <p:cNvSpPr/>
          <p:nvPr/>
        </p:nvSpPr>
        <p:spPr>
          <a:xfrm>
            <a:off x="2492022" y="5145706"/>
            <a:ext cx="3546399" cy="1178894"/>
          </a:xfrm>
          <a:custGeom>
            <a:avLst/>
            <a:gdLst>
              <a:gd name="connsiteX0" fmla="*/ 0 w 3546399"/>
              <a:gd name="connsiteY0" fmla="*/ 0 h 1178894"/>
              <a:gd name="connsiteX1" fmla="*/ 2968978 w 3546399"/>
              <a:gd name="connsiteY1" fmla="*/ 1174045 h 1178894"/>
              <a:gd name="connsiteX2" fmla="*/ 3544711 w 3546399"/>
              <a:gd name="connsiteY2" fmla="*/ 338667 h 1178894"/>
            </a:gdLst>
            <a:ahLst/>
            <a:cxnLst>
              <a:cxn ang="0">
                <a:pos x="connsiteX0" y="connsiteY0"/>
              </a:cxn>
              <a:cxn ang="0">
                <a:pos x="connsiteX1" y="connsiteY1"/>
              </a:cxn>
              <a:cxn ang="0">
                <a:pos x="connsiteX2" y="connsiteY2"/>
              </a:cxn>
            </a:cxnLst>
            <a:rect l="l" t="t" r="r" b="b"/>
            <a:pathLst>
              <a:path w="3546399" h="1178894">
                <a:moveTo>
                  <a:pt x="0" y="0"/>
                </a:moveTo>
                <a:cubicBezTo>
                  <a:pt x="1189096" y="558800"/>
                  <a:pt x="2378193" y="1117601"/>
                  <a:pt x="2968978" y="1174045"/>
                </a:cubicBezTo>
                <a:cubicBezTo>
                  <a:pt x="3559763" y="1230490"/>
                  <a:pt x="3552237" y="784578"/>
                  <a:pt x="3544711" y="3386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598333" y="4022462"/>
            <a:ext cx="3239911" cy="1089378"/>
          </a:xfrm>
          <a:custGeom>
            <a:avLst/>
            <a:gdLst>
              <a:gd name="connsiteX0" fmla="*/ 0 w 3375377"/>
              <a:gd name="connsiteY0" fmla="*/ 155801 h 900868"/>
              <a:gd name="connsiteX1" fmla="*/ 2460977 w 3375377"/>
              <a:gd name="connsiteY1" fmla="*/ 54201 h 900868"/>
              <a:gd name="connsiteX2" fmla="*/ 3375377 w 3375377"/>
              <a:gd name="connsiteY2" fmla="*/ 900868 h 900868"/>
            </a:gdLst>
            <a:ahLst/>
            <a:cxnLst>
              <a:cxn ang="0">
                <a:pos x="connsiteX0" y="connsiteY0"/>
              </a:cxn>
              <a:cxn ang="0">
                <a:pos x="connsiteX1" y="connsiteY1"/>
              </a:cxn>
              <a:cxn ang="0">
                <a:pos x="connsiteX2" y="connsiteY2"/>
              </a:cxn>
            </a:cxnLst>
            <a:rect l="l" t="t" r="r" b="b"/>
            <a:pathLst>
              <a:path w="3375377" h="900868">
                <a:moveTo>
                  <a:pt x="0" y="155801"/>
                </a:moveTo>
                <a:cubicBezTo>
                  <a:pt x="949207" y="42912"/>
                  <a:pt x="1898414" y="-69977"/>
                  <a:pt x="2460977" y="54201"/>
                </a:cubicBezTo>
                <a:cubicBezTo>
                  <a:pt x="3023540" y="178379"/>
                  <a:pt x="3199458" y="539623"/>
                  <a:pt x="3375377" y="90086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3352800" y="5360195"/>
            <a:ext cx="4665155" cy="881483"/>
          </a:xfrm>
          <a:custGeom>
            <a:avLst/>
            <a:gdLst>
              <a:gd name="connsiteX0" fmla="*/ 0 w 4487355"/>
              <a:gd name="connsiteY0" fmla="*/ 0 h 881483"/>
              <a:gd name="connsiteX1" fmla="*/ 4018844 w 4487355"/>
              <a:gd name="connsiteY1" fmla="*/ 880534 h 881483"/>
              <a:gd name="connsiteX2" fmla="*/ 4244622 w 4487355"/>
              <a:gd name="connsiteY2" fmla="*/ 135467 h 881483"/>
            </a:gdLst>
            <a:ahLst/>
            <a:cxnLst>
              <a:cxn ang="0">
                <a:pos x="connsiteX0" y="connsiteY0"/>
              </a:cxn>
              <a:cxn ang="0">
                <a:pos x="connsiteX1" y="connsiteY1"/>
              </a:cxn>
              <a:cxn ang="0">
                <a:pos x="connsiteX2" y="connsiteY2"/>
              </a:cxn>
            </a:cxnLst>
            <a:rect l="l" t="t" r="r" b="b"/>
            <a:pathLst>
              <a:path w="4487355" h="881483">
                <a:moveTo>
                  <a:pt x="0" y="0"/>
                </a:moveTo>
                <a:cubicBezTo>
                  <a:pt x="1655703" y="428978"/>
                  <a:pt x="3311407" y="857956"/>
                  <a:pt x="4018844" y="880534"/>
                </a:cubicBezTo>
                <a:cubicBezTo>
                  <a:pt x="4726281" y="903112"/>
                  <a:pt x="4485451" y="519289"/>
                  <a:pt x="4244622" y="1354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5696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Content Type Can Have Many Page </a:t>
            </a:r>
            <a:r>
              <a:rPr lang="en-US" sz="2600" dirty="0"/>
              <a:t>Layouts </a:t>
            </a:r>
          </a:p>
        </p:txBody>
      </p:sp>
      <p:sp>
        <p:nvSpPr>
          <p:cNvPr id="3" name="Content Placeholder 2"/>
          <p:cNvSpPr>
            <a:spLocks noGrp="1"/>
          </p:cNvSpPr>
          <p:nvPr>
            <p:ph idx="1"/>
          </p:nvPr>
        </p:nvSpPr>
        <p:spPr/>
        <p:txBody>
          <a:bodyPr/>
          <a:lstStyle/>
          <a:p>
            <a:r>
              <a:rPr lang="en-US" dirty="0" smtClean="0"/>
              <a:t>Multiple page layouts can use same content type</a:t>
            </a:r>
          </a:p>
          <a:p>
            <a:pPr lvl="1"/>
            <a:r>
              <a:rPr lang="en-US" dirty="0" smtClean="0"/>
              <a:t>Provides alternative ways to layout the same content</a:t>
            </a:r>
            <a:endParaRPr lang="en-US" dirty="0"/>
          </a:p>
        </p:txBody>
      </p:sp>
      <p:sp>
        <p:nvSpPr>
          <p:cNvPr id="5" name="Rectangle 4"/>
          <p:cNvSpPr/>
          <p:nvPr/>
        </p:nvSpPr>
        <p:spPr>
          <a:xfrm>
            <a:off x="4572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ProductLayout1.aspx</a:t>
            </a:r>
            <a:endParaRPr lang="en-US" sz="1200" b="1" dirty="0"/>
          </a:p>
        </p:txBody>
      </p:sp>
      <p:sp>
        <p:nvSpPr>
          <p:cNvPr id="6" name="Rectangle 5"/>
          <p:cNvSpPr/>
          <p:nvPr/>
        </p:nvSpPr>
        <p:spPr>
          <a:xfrm>
            <a:off x="533400"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7" name="Rectangle 6"/>
          <p:cNvSpPr/>
          <p:nvPr/>
        </p:nvSpPr>
        <p:spPr>
          <a:xfrm>
            <a:off x="5334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8" name="Rectangle 7"/>
          <p:cNvSpPr/>
          <p:nvPr/>
        </p:nvSpPr>
        <p:spPr>
          <a:xfrm>
            <a:off x="21336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9" name="Rectangle 8"/>
          <p:cNvSpPr/>
          <p:nvPr/>
        </p:nvSpPr>
        <p:spPr>
          <a:xfrm>
            <a:off x="21336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1" name="Rectangle 10"/>
          <p:cNvSpPr/>
          <p:nvPr/>
        </p:nvSpPr>
        <p:spPr>
          <a:xfrm>
            <a:off x="2514600" y="2628900"/>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2" name="Rectangle 11"/>
          <p:cNvSpPr/>
          <p:nvPr/>
        </p:nvSpPr>
        <p:spPr>
          <a:xfrm>
            <a:off x="2667000" y="2933700"/>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3" name="Rectangle 12"/>
          <p:cNvSpPr/>
          <p:nvPr/>
        </p:nvSpPr>
        <p:spPr>
          <a:xfrm>
            <a:off x="27432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14" name="Rectangle 13"/>
          <p:cNvSpPr/>
          <p:nvPr/>
        </p:nvSpPr>
        <p:spPr>
          <a:xfrm>
            <a:off x="35814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15" name="Rectangle 14"/>
          <p:cNvSpPr/>
          <p:nvPr/>
        </p:nvSpPr>
        <p:spPr>
          <a:xfrm>
            <a:off x="44196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16" name="Rectangle 15"/>
          <p:cNvSpPr/>
          <p:nvPr/>
        </p:nvSpPr>
        <p:spPr>
          <a:xfrm>
            <a:off x="52578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1" name="Rectangle 20"/>
          <p:cNvSpPr/>
          <p:nvPr/>
        </p:nvSpPr>
        <p:spPr>
          <a:xfrm>
            <a:off x="32766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ProductLayout2.aspx</a:t>
            </a:r>
            <a:endParaRPr lang="en-US" sz="1200" b="1" dirty="0"/>
          </a:p>
        </p:txBody>
      </p:sp>
      <p:sp>
        <p:nvSpPr>
          <p:cNvPr id="22" name="Rectangle 21"/>
          <p:cNvSpPr/>
          <p:nvPr/>
        </p:nvSpPr>
        <p:spPr>
          <a:xfrm>
            <a:off x="4185356"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3" name="Rectangle 22"/>
          <p:cNvSpPr/>
          <p:nvPr/>
        </p:nvSpPr>
        <p:spPr>
          <a:xfrm>
            <a:off x="33528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24" name="Rectangle 23"/>
          <p:cNvSpPr/>
          <p:nvPr/>
        </p:nvSpPr>
        <p:spPr>
          <a:xfrm>
            <a:off x="33528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25" name="Rectangle 24"/>
          <p:cNvSpPr/>
          <p:nvPr/>
        </p:nvSpPr>
        <p:spPr>
          <a:xfrm>
            <a:off x="33528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27" name="Rectangle 26"/>
          <p:cNvSpPr/>
          <p:nvPr/>
        </p:nvSpPr>
        <p:spPr>
          <a:xfrm>
            <a:off x="60198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ProductLayout3.aspx</a:t>
            </a:r>
            <a:endParaRPr lang="en-US" sz="1200" b="1" dirty="0"/>
          </a:p>
        </p:txBody>
      </p:sp>
      <p:sp>
        <p:nvSpPr>
          <p:cNvPr id="28" name="Rectangle 27"/>
          <p:cNvSpPr/>
          <p:nvPr/>
        </p:nvSpPr>
        <p:spPr>
          <a:xfrm>
            <a:off x="6096000" y="4953000"/>
            <a:ext cx="2362200" cy="860778"/>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9" name="Rectangle 28"/>
          <p:cNvSpPr/>
          <p:nvPr/>
        </p:nvSpPr>
        <p:spPr>
          <a:xfrm>
            <a:off x="60960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30" name="Rectangle 29"/>
          <p:cNvSpPr/>
          <p:nvPr/>
        </p:nvSpPr>
        <p:spPr>
          <a:xfrm>
            <a:off x="6096000" y="58674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31" name="Rectangle 30"/>
          <p:cNvSpPr/>
          <p:nvPr/>
        </p:nvSpPr>
        <p:spPr>
          <a:xfrm>
            <a:off x="6934200" y="5867400"/>
            <a:ext cx="1524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Tree>
    <p:extLst>
      <p:ext uri="{BB962C8B-B14F-4D97-AF65-F5344CB8AC3E}">
        <p14:creationId xmlns:p14="http://schemas.microsoft.com/office/powerpoint/2010/main" val="419875896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www.w3.org/XML/1998/namespace"/>
    <ds:schemaRef ds:uri="http://schemas.openxmlformats.org/package/2006/metadata/core-propertie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2220</TotalTime>
  <Words>2596</Words>
  <Application>Microsoft Office PowerPoint</Application>
  <PresentationFormat>On-screen Show (4:3)</PresentationFormat>
  <Paragraphs>297</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CPT_Wave15</vt:lpstr>
      <vt:lpstr>Publishing Sites in SharePoint 2013</vt:lpstr>
      <vt:lpstr>Agenda</vt:lpstr>
      <vt:lpstr>Overview of WCM in SharePoint</vt:lpstr>
      <vt:lpstr>Publishing Site Hierarchy in SharePoint 2010</vt:lpstr>
      <vt:lpstr>Adding Sites</vt:lpstr>
      <vt:lpstr>Adding Publishing Pages to a Publishing Site</vt:lpstr>
      <vt:lpstr>Page Layouts</vt:lpstr>
      <vt:lpstr>Page Layouts and Content Types</vt:lpstr>
      <vt:lpstr>Content Type Can Have Many Page Layouts </vt:lpstr>
      <vt:lpstr>Where do Pages Layouts Live?</vt:lpstr>
      <vt:lpstr>Associated Content Types</vt:lpstr>
      <vt:lpstr>Steps to Create a New Page Layout</vt:lpstr>
      <vt:lpstr>Creating Page Layouts and Associated Content Types</vt:lpstr>
      <vt:lpstr>Agenda</vt:lpstr>
      <vt:lpstr>Site Navigation &amp; Topic Pages</vt:lpstr>
      <vt:lpstr>Configuring Managed Navigation</vt:lpstr>
      <vt:lpstr>Agenda</vt:lpstr>
      <vt:lpstr>Implementing Custom Branding</vt:lpstr>
      <vt:lpstr>Image Renditions</vt:lpstr>
      <vt:lpstr>Working with Design Manager</vt:lpstr>
      <vt:lpstr>Agenda</vt:lpstr>
      <vt:lpstr>SharePoint 2013 Content Model</vt:lpstr>
      <vt:lpstr>Content by Search Web Part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Sites in SharePoint 2013</dc:title>
  <dc:creator>Ted Pattison</dc:creator>
  <cp:lastModifiedBy>Chris</cp:lastModifiedBy>
  <cp:revision>61</cp:revision>
  <dcterms:created xsi:type="dcterms:W3CDTF">2012-04-13T19:17:02Z</dcterms:created>
  <dcterms:modified xsi:type="dcterms:W3CDTF">2014-01-16T13:47:46Z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