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6"/>
  </p:notesMasterIdLst>
  <p:handoutMasterIdLst>
    <p:handoutMasterId r:id="rId27"/>
  </p:handoutMasterIdLst>
  <p:sldIdLst>
    <p:sldId id="279" r:id="rId6"/>
    <p:sldId id="278" r:id="rId7"/>
    <p:sldId id="280" r:id="rId8"/>
    <p:sldId id="281" r:id="rId9"/>
    <p:sldId id="284" r:id="rId10"/>
    <p:sldId id="294" r:id="rId11"/>
    <p:sldId id="287" r:id="rId12"/>
    <p:sldId id="295" r:id="rId13"/>
    <p:sldId id="282" r:id="rId14"/>
    <p:sldId id="296" r:id="rId15"/>
    <p:sldId id="283" r:id="rId16"/>
    <p:sldId id="286" r:id="rId17"/>
    <p:sldId id="292" r:id="rId18"/>
    <p:sldId id="297" r:id="rId19"/>
    <p:sldId id="291" r:id="rId20"/>
    <p:sldId id="288" r:id="rId21"/>
    <p:sldId id="289" r:id="rId22"/>
    <p:sldId id="290" r:id="rId23"/>
    <p:sldId id="298" r:id="rId24"/>
    <p:sldId id="293" r:id="rId2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73418" autoAdjust="0"/>
  </p:normalViewPr>
  <p:slideViewPr>
    <p:cSldViewPr>
      <p:cViewPr varScale="1">
        <p:scale>
          <a:sx n="82" d="100"/>
          <a:sy n="82" d="100"/>
        </p:scale>
        <p:origin x="2298" y="7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92" d="100"/>
          <a:sy n="92" d="100"/>
        </p:scale>
        <p:origin x="3163"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introduces the social networking features in SharePoint 2013 and explains how these features are built on top of the User Profile Service. You will learn how to extend user profiles by adding custom properties. You will also see how custom properties can be used to configure the audience targeting feature to personalize page views. The module also takes an in-depth look at the new structure of the </a:t>
            </a:r>
            <a:r>
              <a:rPr lang="en-US" sz="1200" kern="1200" dirty="0" err="1" smtClean="0">
                <a:solidFill>
                  <a:schemeClr val="tx1"/>
                </a:solidFill>
                <a:effectLst/>
                <a:latin typeface="+mn-lt"/>
                <a:ea typeface="+mn-ea"/>
                <a:cs typeface="+mn-cs"/>
              </a:rPr>
              <a:t>MySite</a:t>
            </a:r>
            <a:r>
              <a:rPr lang="en-US" sz="1200" kern="1200" smtClean="0">
                <a:solidFill>
                  <a:schemeClr val="tx1"/>
                </a:solidFill>
                <a:effectLst/>
                <a:latin typeface="+mn-lt"/>
                <a:ea typeface="+mn-ea"/>
                <a:cs typeface="+mn-cs"/>
              </a:rPr>
              <a:t> in SharePoint 2013 and explains how to use new social networking features for sharing documents as well as following the activities of people, sites, documents and conversations.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2835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interacting with the User Profile there are several approaches you can take, unfortunately most involve some kind of code. When working in Workflow there is a new Dictionary Entity Activity</a:t>
            </a:r>
            <a:r>
              <a:rPr lang="en-US" baseline="0" dirty="0" smtClean="0"/>
              <a:t> that makes interacting with User Profiles possible, though not very easy or intuitive.</a:t>
            </a:r>
            <a:endParaRPr lang="en-US" dirty="0"/>
          </a:p>
        </p:txBody>
      </p:sp>
    </p:spTree>
    <p:extLst>
      <p:ext uri="{BB962C8B-B14F-4D97-AF65-F5344CB8AC3E}">
        <p14:creationId xmlns:p14="http://schemas.microsoft.com/office/powerpoint/2010/main" val="116530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 Profile Service introduces a new REST endpoint</a:t>
            </a:r>
            <a:r>
              <a:rPr lang="en-US" baseline="0" dirty="0" smtClean="0"/>
              <a:t> for solution development. The request for resources takes the form of a URL and can be passed in JavaScript or as part of a request from Workflow.</a:t>
            </a:r>
            <a:endParaRPr lang="en-US" dirty="0"/>
          </a:p>
        </p:txBody>
      </p:sp>
    </p:spTree>
    <p:extLst>
      <p:ext uri="{BB962C8B-B14F-4D97-AF65-F5344CB8AC3E}">
        <p14:creationId xmlns:p14="http://schemas.microsoft.com/office/powerpoint/2010/main" val="1324619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SharePoint User Profile REST services you can get User Profile Properties and Feeds. You can also update the Users Photo and Create Posts. </a:t>
            </a:r>
            <a:endParaRPr lang="en-US" dirty="0"/>
          </a:p>
        </p:txBody>
      </p:sp>
    </p:spTree>
    <p:extLst>
      <p:ext uri="{BB962C8B-B14F-4D97-AF65-F5344CB8AC3E}">
        <p14:creationId xmlns:p14="http://schemas.microsoft.com/office/powerpoint/2010/main" val="529256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cannot create new user profiles or make any changes to the user profile data (aside from the photo). You cannot delete User Profiles or</a:t>
            </a:r>
            <a:r>
              <a:rPr lang="en-US" baseline="0" dirty="0" smtClean="0"/>
              <a:t> create posts on behalf of another user (</a:t>
            </a:r>
            <a:r>
              <a:rPr lang="en-US" baseline="0" smtClean="0"/>
              <a:t>no impersonation).</a:t>
            </a:r>
            <a:endParaRPr lang="en-US" dirty="0"/>
          </a:p>
        </p:txBody>
      </p:sp>
    </p:spTree>
    <p:extLst>
      <p:ext uri="{BB962C8B-B14F-4D97-AF65-F5344CB8AC3E}">
        <p14:creationId xmlns:p14="http://schemas.microsoft.com/office/powerpoint/2010/main" val="2304040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31076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 Profile Service</a:t>
            </a:r>
            <a:r>
              <a:rPr lang="en-US" baseline="0" dirty="0" smtClean="0"/>
              <a:t> is a collection of user based features that gather user information from Active Directory and store it in a SharePoint Profile Database. The data is used throughout SharePoint. Users can optionally add additional data to their profile. This data in the profile is used by Search and Audiences. The User Profile also stores lists of Follows and Followers.</a:t>
            </a:r>
            <a:endParaRPr lang="en-US" dirty="0"/>
          </a:p>
        </p:txBody>
      </p:sp>
    </p:spTree>
    <p:extLst>
      <p:ext uri="{BB962C8B-B14F-4D97-AF65-F5344CB8AC3E}">
        <p14:creationId xmlns:p14="http://schemas.microsoft.com/office/powerpoint/2010/main" val="3673312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working with My Sites there are two parts to be aware of, the My Site Host and the Personal Site. The Personal Site is</a:t>
            </a:r>
            <a:r>
              <a:rPr lang="en-US" baseline="0" dirty="0" smtClean="0"/>
              <a:t> created for the users and is “owned” by the user. Their personal content, lists and libraries are stored there. Hidden lists also track Social Data and Tasks. The My Site Host is read only and presents the Profile Page. The profile page is what other people see initially when they visit other user’s My Site.</a:t>
            </a:r>
            <a:endParaRPr lang="en-US" dirty="0"/>
          </a:p>
        </p:txBody>
      </p:sp>
    </p:spTree>
    <p:extLst>
      <p:ext uri="{BB962C8B-B14F-4D97-AF65-F5344CB8AC3E}">
        <p14:creationId xmlns:p14="http://schemas.microsoft.com/office/powerpoint/2010/main" val="4193154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view of the Newsfeed</a:t>
            </a:r>
            <a:r>
              <a:rPr lang="en-US" baseline="0" dirty="0" smtClean="0"/>
              <a:t> on the My Site Host. On this page users can view threaded conversations for the whole company or just the people they follow. They also have links to the content (Sites, Documents, People and Tags) that they follow. If they are @Mentioned in a conversation that will show up here as well.</a:t>
            </a:r>
            <a:endParaRPr lang="en-US" dirty="0"/>
          </a:p>
        </p:txBody>
      </p:sp>
    </p:spTree>
    <p:extLst>
      <p:ext uri="{BB962C8B-B14F-4D97-AF65-F5344CB8AC3E}">
        <p14:creationId xmlns:p14="http://schemas.microsoft.com/office/powerpoint/2010/main" val="68092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Task page shows a consolidated view of tasks from SharePoint</a:t>
            </a:r>
            <a:r>
              <a:rPr lang="en-US" baseline="0" dirty="0" smtClean="0"/>
              <a:t>, Exchange 2013 and Project Server sites. The idea is to create a single dashboard for all tasks the user is responsible for. They can interact with the tasks and the updates will be pushed back to the source system.</a:t>
            </a:r>
            <a:endParaRPr lang="en-US" dirty="0"/>
          </a:p>
        </p:txBody>
      </p:sp>
    </p:spTree>
    <p:extLst>
      <p:ext uri="{BB962C8B-B14F-4D97-AF65-F5344CB8AC3E}">
        <p14:creationId xmlns:p14="http://schemas.microsoft.com/office/powerpoint/2010/main" val="192578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OneDrive for Business is a synchronization</a:t>
            </a:r>
            <a:r>
              <a:rPr lang="en-US" baseline="0" dirty="0" smtClean="0"/>
              <a:t> agent that keeps the files in SharePoint in sync with a folder on the users computer. The synchronization runs in the background so no matter if the file is added through the web or to the local folder the files are kept synchronized.</a:t>
            </a:r>
            <a:endParaRPr lang="en-US" dirty="0"/>
          </a:p>
        </p:txBody>
      </p:sp>
    </p:spTree>
    <p:extLst>
      <p:ext uri="{BB962C8B-B14F-4D97-AF65-F5344CB8AC3E}">
        <p14:creationId xmlns:p14="http://schemas.microsoft.com/office/powerpoint/2010/main" val="1594020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allows you to keep track of changes and be notified through your newsfeed when items you follow are updated. You can follow People (this used to be called</a:t>
            </a:r>
            <a:r>
              <a:rPr lang="en-US" baseline="0" dirty="0" smtClean="0"/>
              <a:t> Colleagues), Documents, Sites and Tags. The My Site has links t the items you follow making it very easy to find the content that you are interested in.</a:t>
            </a:r>
            <a:endParaRPr lang="en-US" dirty="0"/>
          </a:p>
        </p:txBody>
      </p:sp>
    </p:spTree>
    <p:extLst>
      <p:ext uri="{BB962C8B-B14F-4D97-AF65-F5344CB8AC3E}">
        <p14:creationId xmlns:p14="http://schemas.microsoft.com/office/powerpoint/2010/main" val="4230808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item has a link associated with it to help you manage your following. For example on Sites there is a link to follow the site, but the search results page also includes links to follow right in the search result.</a:t>
            </a:r>
            <a:endParaRPr lang="en-US" dirty="0"/>
          </a:p>
        </p:txBody>
      </p:sp>
    </p:spTree>
    <p:extLst>
      <p:ext uri="{BB962C8B-B14F-4D97-AF65-F5344CB8AC3E}">
        <p14:creationId xmlns:p14="http://schemas.microsoft.com/office/powerpoint/2010/main" val="36024702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600" dirty="0" smtClean="0"/>
              <a:t>Working with User Profiles and </a:t>
            </a:r>
            <a:r>
              <a:rPr lang="en-US" sz="2600" dirty="0" err="1" smtClean="0"/>
              <a:t>MySites</a:t>
            </a:r>
            <a:endParaRPr lang="en-US" sz="2600"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OneDrive for Business</a:t>
            </a:r>
            <a:endParaRPr lang="en-US" dirty="0"/>
          </a:p>
        </p:txBody>
      </p:sp>
    </p:spTree>
    <p:extLst>
      <p:ext uri="{BB962C8B-B14F-4D97-AF65-F5344CB8AC3E}">
        <p14:creationId xmlns:p14="http://schemas.microsoft.com/office/powerpoint/2010/main" val="1377706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Following People, Sites and Documents</a:t>
            </a:r>
            <a:endParaRPr lang="en-US" dirty="0"/>
          </a:p>
        </p:txBody>
      </p:sp>
      <p:sp>
        <p:nvSpPr>
          <p:cNvPr id="3" name="Content Placeholder 2"/>
          <p:cNvSpPr>
            <a:spLocks noGrp="1"/>
          </p:cNvSpPr>
          <p:nvPr>
            <p:ph idx="1"/>
          </p:nvPr>
        </p:nvSpPr>
        <p:spPr/>
        <p:txBody>
          <a:bodyPr/>
          <a:lstStyle/>
          <a:p>
            <a:r>
              <a:rPr lang="en-US" dirty="0" smtClean="0"/>
              <a:t>Following Content new in SharePoint 2013</a:t>
            </a:r>
          </a:p>
          <a:p>
            <a:pPr lvl="1"/>
            <a:r>
              <a:rPr lang="en-US" dirty="0" smtClean="0"/>
              <a:t>Sites</a:t>
            </a:r>
          </a:p>
          <a:p>
            <a:pPr lvl="1"/>
            <a:r>
              <a:rPr lang="en-US" dirty="0" smtClean="0"/>
              <a:t>Documents</a:t>
            </a:r>
          </a:p>
          <a:p>
            <a:pPr lvl="1"/>
            <a:r>
              <a:rPr lang="en-US" dirty="0" smtClean="0"/>
              <a:t>People </a:t>
            </a:r>
          </a:p>
          <a:p>
            <a:pPr lvl="1"/>
            <a:r>
              <a:rPr lang="en-US" dirty="0" smtClean="0"/>
              <a:t>Tags</a:t>
            </a:r>
          </a:p>
          <a:p>
            <a:pPr lvl="1"/>
            <a:r>
              <a:rPr lang="en-US" dirty="0" smtClean="0"/>
              <a:t>Updates in your Newsfeed</a:t>
            </a:r>
          </a:p>
          <a:p>
            <a:r>
              <a:rPr lang="en-US" dirty="0" smtClean="0"/>
              <a:t>Followed Sites</a:t>
            </a:r>
          </a:p>
          <a:p>
            <a:r>
              <a:rPr lang="en-US" dirty="0" smtClean="0"/>
              <a:t>Followed Documents</a:t>
            </a:r>
          </a:p>
          <a:p>
            <a:r>
              <a:rPr lang="en-US" dirty="0" smtClean="0"/>
              <a:t>Followed Tags</a:t>
            </a:r>
          </a:p>
          <a:p>
            <a:r>
              <a:rPr lang="en-US" dirty="0" smtClean="0"/>
              <a:t>People I’m Following/My Followers</a:t>
            </a:r>
            <a:endParaRPr lang="en-US" dirty="0"/>
          </a:p>
        </p:txBody>
      </p:sp>
      <p:pic>
        <p:nvPicPr>
          <p:cNvPr id="7" name="Picture 6"/>
          <p:cNvPicPr>
            <a:picLocks noChangeAspect="1"/>
          </p:cNvPicPr>
          <p:nvPr/>
        </p:nvPicPr>
        <p:blipFill>
          <a:blip r:embed="rId3"/>
          <a:stretch>
            <a:fillRect/>
          </a:stretch>
        </p:blipFill>
        <p:spPr>
          <a:xfrm>
            <a:off x="6362962" y="2819400"/>
            <a:ext cx="2095238" cy="3019048"/>
          </a:xfrm>
          <a:prstGeom prst="rect">
            <a:avLst/>
          </a:prstGeom>
        </p:spPr>
      </p:pic>
    </p:spTree>
    <p:extLst>
      <p:ext uri="{BB962C8B-B14F-4D97-AF65-F5344CB8AC3E}">
        <p14:creationId xmlns:p14="http://schemas.microsoft.com/office/powerpoint/2010/main" val="15703344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Following Content</a:t>
            </a:r>
            <a:endParaRPr lang="en-US" dirty="0"/>
          </a:p>
        </p:txBody>
      </p:sp>
      <p:sp>
        <p:nvSpPr>
          <p:cNvPr id="3" name="Content Placeholder 2"/>
          <p:cNvSpPr>
            <a:spLocks noGrp="1"/>
          </p:cNvSpPr>
          <p:nvPr>
            <p:ph idx="1"/>
          </p:nvPr>
        </p:nvSpPr>
        <p:spPr/>
        <p:txBody>
          <a:bodyPr/>
          <a:lstStyle/>
          <a:p>
            <a:r>
              <a:rPr lang="en-US" dirty="0" smtClean="0"/>
              <a:t>On Sites</a:t>
            </a:r>
          </a:p>
          <a:p>
            <a:r>
              <a:rPr lang="en-US" dirty="0" smtClean="0"/>
              <a:t>Documents</a:t>
            </a:r>
          </a:p>
          <a:p>
            <a:r>
              <a:rPr lang="en-US" dirty="0" smtClean="0"/>
              <a:t>Profile</a:t>
            </a:r>
          </a:p>
          <a:p>
            <a:r>
              <a:rPr lang="en-US" dirty="0" smtClean="0"/>
              <a:t>Tag Profile</a:t>
            </a:r>
          </a:p>
          <a:p>
            <a:r>
              <a:rPr lang="en-US" dirty="0"/>
              <a:t>In Search Results</a:t>
            </a:r>
          </a:p>
          <a:p>
            <a:pPr lvl="1"/>
            <a:r>
              <a:rPr lang="en-US" dirty="0" smtClean="0"/>
              <a:t>Sites</a:t>
            </a:r>
          </a:p>
          <a:p>
            <a:pPr lvl="1"/>
            <a:r>
              <a:rPr lang="en-US" dirty="0" smtClean="0"/>
              <a:t>People</a:t>
            </a:r>
          </a:p>
          <a:p>
            <a:pPr lvl="1"/>
            <a:r>
              <a:rPr lang="en-US" dirty="0" smtClean="0"/>
              <a:t>Documents</a:t>
            </a:r>
          </a:p>
          <a:p>
            <a:endParaRPr lang="en-US" dirty="0"/>
          </a:p>
        </p:txBody>
      </p:sp>
    </p:spTree>
    <p:extLst>
      <p:ext uri="{BB962C8B-B14F-4D97-AF65-F5344CB8AC3E}">
        <p14:creationId xmlns:p14="http://schemas.microsoft.com/office/powerpoint/2010/main" val="7332874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Following Content</a:t>
            </a:r>
            <a:endParaRPr lang="en-US" dirty="0"/>
          </a:p>
        </p:txBody>
      </p:sp>
      <p:sp>
        <p:nvSpPr>
          <p:cNvPr id="3" name="Content Placeholder 2"/>
          <p:cNvSpPr>
            <a:spLocks noGrp="1"/>
          </p:cNvSpPr>
          <p:nvPr>
            <p:ph idx="1"/>
          </p:nvPr>
        </p:nvSpPr>
        <p:spPr/>
        <p:txBody>
          <a:bodyPr/>
          <a:lstStyle/>
          <a:p>
            <a:r>
              <a:rPr lang="en-US" dirty="0" smtClean="0"/>
              <a:t>On Sites</a:t>
            </a:r>
          </a:p>
          <a:p>
            <a:r>
              <a:rPr lang="en-US" dirty="0" smtClean="0"/>
              <a:t>On Documents and in Search</a:t>
            </a:r>
          </a:p>
          <a:p>
            <a:r>
              <a:rPr lang="en-US" dirty="0" smtClean="0"/>
              <a:t>Profile</a:t>
            </a:r>
          </a:p>
          <a:p>
            <a:r>
              <a:rPr lang="en-US" dirty="0" smtClean="0"/>
              <a:t>People Search</a:t>
            </a:r>
          </a:p>
          <a:p>
            <a:r>
              <a:rPr lang="en-US" dirty="0" smtClean="0"/>
              <a:t>Tag Profile</a:t>
            </a:r>
          </a:p>
          <a:p>
            <a:endParaRPr lang="en-US" dirty="0"/>
          </a:p>
        </p:txBody>
      </p:sp>
      <p:pic>
        <p:nvPicPr>
          <p:cNvPr id="5" name="Picture 4"/>
          <p:cNvPicPr>
            <a:picLocks noChangeAspect="1"/>
          </p:cNvPicPr>
          <p:nvPr/>
        </p:nvPicPr>
        <p:blipFill>
          <a:blip r:embed="rId3"/>
          <a:stretch>
            <a:fillRect/>
          </a:stretch>
        </p:blipFill>
        <p:spPr>
          <a:xfrm>
            <a:off x="4284160" y="2521871"/>
            <a:ext cx="4363659" cy="3185857"/>
          </a:xfrm>
          <a:prstGeom prst="rect">
            <a:avLst/>
          </a:prstGeom>
        </p:spPr>
      </p:pic>
      <p:pic>
        <p:nvPicPr>
          <p:cNvPr id="6" name="Picture 5"/>
          <p:cNvPicPr>
            <a:picLocks noChangeAspect="1"/>
          </p:cNvPicPr>
          <p:nvPr/>
        </p:nvPicPr>
        <p:blipFill>
          <a:blip r:embed="rId4"/>
          <a:stretch>
            <a:fillRect/>
          </a:stretch>
        </p:blipFill>
        <p:spPr>
          <a:xfrm>
            <a:off x="6089800" y="1552614"/>
            <a:ext cx="752381" cy="314286"/>
          </a:xfrm>
          <a:prstGeom prst="rect">
            <a:avLst/>
          </a:prstGeom>
        </p:spPr>
      </p:pic>
      <p:pic>
        <p:nvPicPr>
          <p:cNvPr id="7" name="Picture 6"/>
          <p:cNvPicPr>
            <a:picLocks noChangeAspect="1"/>
          </p:cNvPicPr>
          <p:nvPr/>
        </p:nvPicPr>
        <p:blipFill>
          <a:blip r:embed="rId5"/>
          <a:stretch>
            <a:fillRect/>
          </a:stretch>
        </p:blipFill>
        <p:spPr>
          <a:xfrm>
            <a:off x="3581400" y="2670316"/>
            <a:ext cx="6838095" cy="3057143"/>
          </a:xfrm>
          <a:prstGeom prst="rect">
            <a:avLst/>
          </a:prstGeom>
        </p:spPr>
      </p:pic>
      <p:pic>
        <p:nvPicPr>
          <p:cNvPr id="8" name="Picture 7"/>
          <p:cNvPicPr>
            <a:picLocks noChangeAspect="1"/>
          </p:cNvPicPr>
          <p:nvPr/>
        </p:nvPicPr>
        <p:blipFill>
          <a:blip r:embed="rId6"/>
          <a:stretch>
            <a:fillRect/>
          </a:stretch>
        </p:blipFill>
        <p:spPr>
          <a:xfrm>
            <a:off x="3352800" y="2575934"/>
            <a:ext cx="8752381" cy="4380952"/>
          </a:xfrm>
          <a:prstGeom prst="rect">
            <a:avLst/>
          </a:prstGeom>
        </p:spPr>
      </p:pic>
      <p:pic>
        <p:nvPicPr>
          <p:cNvPr id="4" name="Picture 3"/>
          <p:cNvPicPr>
            <a:picLocks noChangeAspect="1"/>
          </p:cNvPicPr>
          <p:nvPr/>
        </p:nvPicPr>
        <p:blipFill>
          <a:blip r:embed="rId7"/>
          <a:stretch>
            <a:fillRect/>
          </a:stretch>
        </p:blipFill>
        <p:spPr>
          <a:xfrm>
            <a:off x="518371" y="4219073"/>
            <a:ext cx="8990476" cy="2304762"/>
          </a:xfrm>
          <a:prstGeom prst="rect">
            <a:avLst/>
          </a:prstGeom>
        </p:spPr>
      </p:pic>
    </p:spTree>
    <p:extLst>
      <p:ext uri="{BB962C8B-B14F-4D97-AF65-F5344CB8AC3E}">
        <p14:creationId xmlns:p14="http://schemas.microsoft.com/office/powerpoint/2010/main" val="4072691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 calcmode="lin" valueType="num">
                                      <p:cBhvr>
                                        <p:cTn id="13" dur="1000" fill="hold"/>
                                        <p:tgtEl>
                                          <p:spTgt spid="6"/>
                                        </p:tgtEl>
                                        <p:attrNameLst>
                                          <p:attrName>style.rotation</p:attrName>
                                        </p:attrNameLst>
                                      </p:cBhvr>
                                      <p:tavLst>
                                        <p:tav tm="0">
                                          <p:val>
                                            <p:fltVal val="90"/>
                                          </p:val>
                                        </p:tav>
                                        <p:tav tm="100000">
                                          <p:val>
                                            <p:fltVal val="0"/>
                                          </p:val>
                                        </p:tav>
                                      </p:tavLst>
                                    </p:anim>
                                    <p:animEffect transition="in" filter="fade">
                                      <p:cBhvr>
                                        <p:cTn id="14" dur="1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22" presetClass="entr" presetSubtype="8" fill="hold" grpId="0"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wipe(left)">
                                      <p:cBhvr>
                                        <p:cTn id="21" dur="500"/>
                                        <p:tgtEl>
                                          <p:spTgt spid="3">
                                            <p:txEl>
                                              <p:pRg st="1" end="1"/>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5"/>
                                        </p:tgtEl>
                                        <p:attrNameLst>
                                          <p:attrName>style.visibility</p:attrName>
                                        </p:attrNameLst>
                                      </p:cBhvr>
                                      <p:to>
                                        <p:strVal val="hidden"/>
                                      </p:to>
                                    </p:set>
                                  </p:childTnLst>
                                </p:cTn>
                              </p:par>
                              <p:par>
                                <p:cTn id="30" presetID="22" presetClass="entr" presetSubtype="8" fill="hold" grpId="0" nodeType="with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wipe(left)">
                                      <p:cBhvr>
                                        <p:cTn id="32" dur="500"/>
                                        <p:tgtEl>
                                          <p:spTgt spid="3">
                                            <p:txEl>
                                              <p:pRg st="2" end="2"/>
                                            </p:txEl>
                                          </p:spTgt>
                                        </p:tgtEl>
                                      </p:cBhvr>
                                    </p:animEffect>
                                  </p:childTnLst>
                                </p:cTn>
                              </p:par>
                            </p:childTnLst>
                          </p:cTn>
                        </p:par>
                        <p:par>
                          <p:cTn id="33" fill="hold">
                            <p:stCondLst>
                              <p:cond delay="500"/>
                            </p:stCondLst>
                            <p:childTnLst>
                              <p:par>
                                <p:cTn id="34" presetID="12" presetClass="entr" presetSubtype="4"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p:tgtEl>
                                          <p:spTgt spid="7"/>
                                        </p:tgtEl>
                                        <p:attrNameLst>
                                          <p:attrName>ppt_y</p:attrName>
                                        </p:attrNameLst>
                                      </p:cBhvr>
                                      <p:tavLst>
                                        <p:tav tm="0">
                                          <p:val>
                                            <p:strVal val="#ppt_y+#ppt_h*1.125000"/>
                                          </p:val>
                                        </p:tav>
                                        <p:tav tm="100000">
                                          <p:val>
                                            <p:strVal val="#ppt_y"/>
                                          </p:val>
                                        </p:tav>
                                      </p:tavLst>
                                    </p:anim>
                                    <p:animEffect transition="in" filter="wipe(up)">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7"/>
                                        </p:tgtEl>
                                        <p:attrNameLst>
                                          <p:attrName>style.visibility</p:attrName>
                                        </p:attrNameLst>
                                      </p:cBhvr>
                                      <p:to>
                                        <p:strVal val="hidden"/>
                                      </p:to>
                                    </p:set>
                                  </p:childTnLst>
                                </p:cTn>
                              </p:par>
                              <p:par>
                                <p:cTn id="42" presetID="22" presetClass="entr" presetSubtype="8" fill="hold" grpId="0" nodeType="with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Effect transition="in" filter="wipe(left)">
                                      <p:cBhvr>
                                        <p:cTn id="44" dur="500"/>
                                        <p:tgtEl>
                                          <p:spTgt spid="3">
                                            <p:txEl>
                                              <p:pRg st="3" end="3"/>
                                            </p:txEl>
                                          </p:spTgt>
                                        </p:tgtEl>
                                      </p:cBhvr>
                                    </p:animEffect>
                                  </p:childTnLst>
                                </p:cTn>
                              </p:par>
                            </p:childTnLst>
                          </p:cTn>
                        </p:par>
                        <p:par>
                          <p:cTn id="45" fill="hold">
                            <p:stCondLst>
                              <p:cond delay="500"/>
                            </p:stCondLst>
                            <p:childTnLst>
                              <p:par>
                                <p:cTn id="46" presetID="37" presetClass="entr" presetSubtype="0" fill="hold" nodeType="after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1000"/>
                                        <p:tgtEl>
                                          <p:spTgt spid="4"/>
                                        </p:tgtEl>
                                      </p:cBhvr>
                                    </p:animEffect>
                                    <p:anim calcmode="lin" valueType="num">
                                      <p:cBhvr>
                                        <p:cTn id="49" dur="1000" fill="hold"/>
                                        <p:tgtEl>
                                          <p:spTgt spid="4"/>
                                        </p:tgtEl>
                                        <p:attrNameLst>
                                          <p:attrName>ppt_x</p:attrName>
                                        </p:attrNameLst>
                                      </p:cBhvr>
                                      <p:tavLst>
                                        <p:tav tm="0">
                                          <p:val>
                                            <p:strVal val="#ppt_x"/>
                                          </p:val>
                                        </p:tav>
                                        <p:tav tm="100000">
                                          <p:val>
                                            <p:strVal val="#ppt_x"/>
                                          </p:val>
                                        </p:tav>
                                      </p:tavLst>
                                    </p:anim>
                                    <p:anim calcmode="lin" valueType="num">
                                      <p:cBhvr>
                                        <p:cTn id="50" dur="900" decel="100000" fill="hold"/>
                                        <p:tgtEl>
                                          <p:spTgt spid="4"/>
                                        </p:tgtEl>
                                        <p:attrNameLst>
                                          <p:attrName>ppt_y</p:attrName>
                                        </p:attrNameLst>
                                      </p:cBhvr>
                                      <p:tavLst>
                                        <p:tav tm="0">
                                          <p:val>
                                            <p:strVal val="#ppt_y+1"/>
                                          </p:val>
                                        </p:tav>
                                        <p:tav tm="100000">
                                          <p:val>
                                            <p:strVal val="#ppt_y-.03"/>
                                          </p:val>
                                        </p:tav>
                                      </p:tavLst>
                                    </p:anim>
                                    <p:anim calcmode="lin" valueType="num">
                                      <p:cBhvr>
                                        <p:cTn id="51"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nodeType="clickEffect">
                                  <p:stCondLst>
                                    <p:cond delay="0"/>
                                  </p:stCondLst>
                                  <p:childTnLst>
                                    <p:set>
                                      <p:cBhvr>
                                        <p:cTn id="55" dur="1" fill="hold">
                                          <p:stCondLst>
                                            <p:cond delay="0"/>
                                          </p:stCondLst>
                                        </p:cTn>
                                        <p:tgtEl>
                                          <p:spTgt spid="4"/>
                                        </p:tgtEl>
                                        <p:attrNameLst>
                                          <p:attrName>style.visibility</p:attrName>
                                        </p:attrNameLst>
                                      </p:cBhvr>
                                      <p:to>
                                        <p:strVal val="hidden"/>
                                      </p:to>
                                    </p:set>
                                  </p:childTnLst>
                                </p:cTn>
                              </p:par>
                              <p:par>
                                <p:cTn id="56" presetID="22" presetClass="entr" presetSubtype="8" fill="hold" grpId="0" nodeType="withEffect">
                                  <p:stCondLst>
                                    <p:cond delay="0"/>
                                  </p:stCondLst>
                                  <p:childTnLst>
                                    <p:set>
                                      <p:cBhvr>
                                        <p:cTn id="57" dur="1" fill="hold">
                                          <p:stCondLst>
                                            <p:cond delay="0"/>
                                          </p:stCondLst>
                                        </p:cTn>
                                        <p:tgtEl>
                                          <p:spTgt spid="3">
                                            <p:txEl>
                                              <p:pRg st="4" end="4"/>
                                            </p:txEl>
                                          </p:spTgt>
                                        </p:tgtEl>
                                        <p:attrNameLst>
                                          <p:attrName>style.visibility</p:attrName>
                                        </p:attrNameLst>
                                      </p:cBhvr>
                                      <p:to>
                                        <p:strVal val="visible"/>
                                      </p:to>
                                    </p:set>
                                    <p:animEffect transition="in" filter="wipe(left)">
                                      <p:cBhvr>
                                        <p:cTn id="58" dur="500"/>
                                        <p:tgtEl>
                                          <p:spTgt spid="3">
                                            <p:txEl>
                                              <p:pRg st="4" end="4"/>
                                            </p:txEl>
                                          </p:spTgt>
                                        </p:tgtEl>
                                      </p:cBhvr>
                                    </p:animEffect>
                                  </p:childTnLst>
                                </p:cTn>
                              </p:par>
                            </p:childTnLst>
                          </p:cTn>
                        </p:par>
                        <p:par>
                          <p:cTn id="59" fill="hold">
                            <p:stCondLst>
                              <p:cond delay="500"/>
                            </p:stCondLst>
                            <p:childTnLst>
                              <p:par>
                                <p:cTn id="60" presetID="10" presetClass="entr" presetSubtype="0" fill="hold" nodeType="after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Following Content</a:t>
            </a:r>
            <a:endParaRPr lang="en-US" dirty="0"/>
          </a:p>
        </p:txBody>
      </p:sp>
    </p:spTree>
    <p:extLst>
      <p:ext uri="{BB962C8B-B14F-4D97-AF65-F5344CB8AC3E}">
        <p14:creationId xmlns:p14="http://schemas.microsoft.com/office/powerpoint/2010/main" val="1643383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User Profile Service in Solutions</a:t>
            </a:r>
            <a:endParaRPr lang="en-US" dirty="0"/>
          </a:p>
        </p:txBody>
      </p:sp>
      <p:sp>
        <p:nvSpPr>
          <p:cNvPr id="3" name="Content Placeholder 2"/>
          <p:cNvSpPr>
            <a:spLocks noGrp="1"/>
          </p:cNvSpPr>
          <p:nvPr>
            <p:ph idx="1"/>
          </p:nvPr>
        </p:nvSpPr>
        <p:spPr/>
        <p:txBody>
          <a:bodyPr/>
          <a:lstStyle/>
          <a:p>
            <a:r>
              <a:rPr lang="en-US" dirty="0" smtClean="0"/>
              <a:t>The User Profile can be used in Solutions</a:t>
            </a:r>
          </a:p>
          <a:p>
            <a:r>
              <a:rPr lang="en-US" dirty="0" smtClean="0"/>
              <a:t>Several APIs available</a:t>
            </a:r>
          </a:p>
          <a:p>
            <a:pPr lvl="1"/>
            <a:r>
              <a:rPr lang="en-US" dirty="0" smtClean="0"/>
              <a:t>Server Side – C#</a:t>
            </a:r>
          </a:p>
          <a:p>
            <a:pPr lvl="1"/>
            <a:r>
              <a:rPr lang="en-US" dirty="0" smtClean="0"/>
              <a:t>CSOM – C#</a:t>
            </a:r>
          </a:p>
          <a:p>
            <a:pPr lvl="1"/>
            <a:r>
              <a:rPr lang="en-US" dirty="0" smtClean="0"/>
              <a:t>JSOM – JavaScript</a:t>
            </a:r>
          </a:p>
          <a:p>
            <a:pPr lvl="1"/>
            <a:r>
              <a:rPr lang="en-US" dirty="0" smtClean="0"/>
              <a:t>REST – You get to chose!</a:t>
            </a:r>
          </a:p>
          <a:p>
            <a:r>
              <a:rPr lang="en-US" dirty="0" smtClean="0"/>
              <a:t>New Workflow Dictionary Entity</a:t>
            </a:r>
          </a:p>
          <a:p>
            <a:endParaRPr lang="en-US" dirty="0"/>
          </a:p>
        </p:txBody>
      </p:sp>
    </p:spTree>
    <p:extLst>
      <p:ext uri="{BB962C8B-B14F-4D97-AF65-F5344CB8AC3E}">
        <p14:creationId xmlns:p14="http://schemas.microsoft.com/office/powerpoint/2010/main" val="17860147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Services</a:t>
            </a:r>
            <a:endParaRPr lang="en-US" dirty="0"/>
          </a:p>
        </p:txBody>
      </p:sp>
      <p:sp>
        <p:nvSpPr>
          <p:cNvPr id="3" name="Content Placeholder 2"/>
          <p:cNvSpPr>
            <a:spLocks noGrp="1"/>
          </p:cNvSpPr>
          <p:nvPr>
            <p:ph idx="1"/>
          </p:nvPr>
        </p:nvSpPr>
        <p:spPr/>
        <p:txBody>
          <a:bodyPr/>
          <a:lstStyle/>
          <a:p>
            <a:r>
              <a:rPr lang="en-US" dirty="0" smtClean="0"/>
              <a:t>REST is a Protocol</a:t>
            </a:r>
          </a:p>
          <a:p>
            <a:r>
              <a:rPr lang="en-US" dirty="0" smtClean="0"/>
              <a:t>REST Serves data from SharePoint 2013</a:t>
            </a:r>
          </a:p>
          <a:p>
            <a:pPr lvl="1"/>
            <a:r>
              <a:rPr lang="en-US" dirty="0" smtClean="0"/>
              <a:t>User Profile</a:t>
            </a:r>
          </a:p>
          <a:p>
            <a:pPr lvl="1"/>
            <a:r>
              <a:rPr lang="en-US" dirty="0" smtClean="0"/>
              <a:t>Social</a:t>
            </a:r>
          </a:p>
          <a:p>
            <a:r>
              <a:rPr lang="en-US" dirty="0" smtClean="0"/>
              <a:t>REST Uses URLs</a:t>
            </a:r>
          </a:p>
          <a:p>
            <a:pPr lvl="1"/>
            <a:r>
              <a:rPr lang="en-US" dirty="0"/>
              <a:t>http://&lt;site&gt;/_api/social.feed/my/Feed/Post</a:t>
            </a:r>
          </a:p>
          <a:p>
            <a:pPr lvl="1"/>
            <a:r>
              <a:rPr lang="en-US" dirty="0" smtClean="0"/>
              <a:t>http</a:t>
            </a:r>
            <a:r>
              <a:rPr lang="en-US" dirty="0"/>
              <a:t>://&lt;site&gt;/_</a:t>
            </a:r>
            <a:r>
              <a:rPr lang="en-US" dirty="0" smtClean="0"/>
              <a:t>api/social.feed/post/Reply</a:t>
            </a:r>
          </a:p>
          <a:p>
            <a:pPr lvl="1"/>
            <a:r>
              <a:rPr lang="en-US" dirty="0"/>
              <a:t>http://&lt;siteUri&gt;/_api/SP.UserProfiles.PeopleManager</a:t>
            </a:r>
          </a:p>
          <a:p>
            <a:pPr lvl="1"/>
            <a:r>
              <a:rPr lang="en-US" dirty="0"/>
              <a:t>http://&lt;siteUri&gt;/_api/SP.UserProfiles.PeopleManager/GetUserProfilePropertyFor(accountName=@v,propertyName='PreferredName')?@v='domain\user'</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8931866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can do…</a:t>
            </a:r>
            <a:endParaRPr lang="en-US" dirty="0"/>
          </a:p>
        </p:txBody>
      </p:sp>
      <p:sp>
        <p:nvSpPr>
          <p:cNvPr id="3" name="Text Placeholder 2"/>
          <p:cNvSpPr>
            <a:spLocks noGrp="1"/>
          </p:cNvSpPr>
          <p:nvPr>
            <p:ph idx="1"/>
          </p:nvPr>
        </p:nvSpPr>
        <p:spPr/>
        <p:txBody>
          <a:bodyPr/>
          <a:lstStyle/>
          <a:p>
            <a:r>
              <a:rPr lang="en-US" dirty="0" smtClean="0"/>
              <a:t>Get Profiles and Properties</a:t>
            </a:r>
          </a:p>
          <a:p>
            <a:r>
              <a:rPr lang="en-US" dirty="0" smtClean="0"/>
              <a:t>Get Feeds and Replies*</a:t>
            </a:r>
          </a:p>
          <a:p>
            <a:r>
              <a:rPr lang="en-US" dirty="0" smtClean="0"/>
              <a:t>Update the Current Users Picture</a:t>
            </a:r>
          </a:p>
          <a:p>
            <a:r>
              <a:rPr lang="en-US" dirty="0" smtClean="0"/>
              <a:t>Create posts for the Current </a:t>
            </a:r>
            <a:r>
              <a:rPr lang="en-US" dirty="0"/>
              <a:t>U</a:t>
            </a:r>
            <a:r>
              <a:rPr lang="en-US" dirty="0" smtClean="0"/>
              <a:t>ser</a:t>
            </a:r>
          </a:p>
          <a:p>
            <a:endParaRPr lang="en-US" dirty="0" smtClean="0"/>
          </a:p>
          <a:p>
            <a:pPr marL="0" indent="0">
              <a:buNone/>
            </a:pPr>
            <a:r>
              <a:rPr lang="en-US" sz="2000" dirty="0"/>
              <a:t>* (some assembly required)</a:t>
            </a:r>
          </a:p>
        </p:txBody>
      </p:sp>
    </p:spTree>
    <p:extLst>
      <p:ext uri="{BB962C8B-B14F-4D97-AF65-F5344CB8AC3E}">
        <p14:creationId xmlns:p14="http://schemas.microsoft.com/office/powerpoint/2010/main" val="2912345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750"/>
                                        <p:tgtEl>
                                          <p:spTgt spid="3">
                                            <p:txEl>
                                              <p:pRg st="1" end="1"/>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750"/>
                                        <p:tgtEl>
                                          <p:spTgt spid="3">
                                            <p:txEl>
                                              <p:pRg st="2" end="2"/>
                                            </p:txEl>
                                          </p:spTgt>
                                        </p:tgtEl>
                                      </p:cBhvr>
                                    </p:animEffect>
                                  </p:childTnLst>
                                </p:cTn>
                              </p:par>
                            </p:childTnLst>
                          </p:cTn>
                        </p:par>
                        <p:par>
                          <p:cTn id="16" fill="hold">
                            <p:stCondLst>
                              <p:cond delay="175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750"/>
                                        <p:tgtEl>
                                          <p:spTgt spid="3">
                                            <p:txEl>
                                              <p:pRg st="3" end="3"/>
                                            </p:txEl>
                                          </p:spTgt>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cannot do…</a:t>
            </a:r>
            <a:endParaRPr lang="en-US" dirty="0"/>
          </a:p>
        </p:txBody>
      </p:sp>
      <p:sp>
        <p:nvSpPr>
          <p:cNvPr id="3" name="Text Placeholder 2"/>
          <p:cNvSpPr>
            <a:spLocks noGrp="1"/>
          </p:cNvSpPr>
          <p:nvPr>
            <p:ph idx="1"/>
          </p:nvPr>
        </p:nvSpPr>
        <p:spPr/>
        <p:txBody>
          <a:bodyPr/>
          <a:lstStyle/>
          <a:p>
            <a:r>
              <a:rPr lang="en-US" dirty="0" smtClean="0"/>
              <a:t>Find out if an account exists</a:t>
            </a:r>
          </a:p>
          <a:p>
            <a:r>
              <a:rPr lang="en-US" dirty="0" smtClean="0"/>
              <a:t>Create a User Profile</a:t>
            </a:r>
          </a:p>
          <a:p>
            <a:r>
              <a:rPr lang="en-US" dirty="0" smtClean="0"/>
              <a:t>Change a User Profile*</a:t>
            </a:r>
          </a:p>
          <a:p>
            <a:r>
              <a:rPr lang="en-US" dirty="0" smtClean="0"/>
              <a:t>Delete a User Profile</a:t>
            </a:r>
          </a:p>
          <a:p>
            <a:r>
              <a:rPr lang="en-US" dirty="0" smtClean="0"/>
              <a:t>Create posts for another user</a:t>
            </a:r>
            <a:endParaRPr lang="en-US" dirty="0"/>
          </a:p>
        </p:txBody>
      </p:sp>
    </p:spTree>
    <p:extLst>
      <p:ext uri="{BB962C8B-B14F-4D97-AF65-F5344CB8AC3E}">
        <p14:creationId xmlns:p14="http://schemas.microsoft.com/office/powerpoint/2010/main" val="3652829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Profile Service API </a:t>
            </a:r>
            <a:endParaRPr lang="en-US" dirty="0"/>
          </a:p>
        </p:txBody>
      </p:sp>
    </p:spTree>
    <p:extLst>
      <p:ext uri="{BB962C8B-B14F-4D97-AF65-F5344CB8AC3E}">
        <p14:creationId xmlns:p14="http://schemas.microsoft.com/office/powerpoint/2010/main" val="2286816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Understanding the User Profile Service</a:t>
            </a:r>
          </a:p>
          <a:p>
            <a:r>
              <a:rPr lang="en-US" dirty="0" smtClean="0"/>
              <a:t>Working with </a:t>
            </a:r>
            <a:r>
              <a:rPr lang="en-US" dirty="0" err="1" smtClean="0"/>
              <a:t>MySites</a:t>
            </a:r>
            <a:endParaRPr lang="en-US" dirty="0" smtClean="0"/>
          </a:p>
          <a:p>
            <a:r>
              <a:rPr lang="en-US" dirty="0" smtClean="0"/>
              <a:t>Sharing Documents and Content</a:t>
            </a:r>
          </a:p>
          <a:p>
            <a:r>
              <a:rPr lang="en-US" dirty="0" smtClean="0"/>
              <a:t>Following People, Sites and Documents</a:t>
            </a:r>
          </a:p>
          <a:p>
            <a:r>
              <a:rPr lang="en-US" dirty="0" smtClean="0"/>
              <a:t>Using the User Profile Service in Solutions</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Understanding the User Profile Service</a:t>
            </a:r>
          </a:p>
          <a:p>
            <a:pPr>
              <a:buFont typeface="Wingdings" panose="05000000000000000000" pitchFamily="2" charset="2"/>
              <a:buChar char="Ø"/>
            </a:pPr>
            <a:r>
              <a:rPr lang="en-US" dirty="0" smtClean="0"/>
              <a:t>Working with </a:t>
            </a:r>
            <a:r>
              <a:rPr lang="en-US" dirty="0" err="1" smtClean="0"/>
              <a:t>MySites</a:t>
            </a:r>
            <a:endParaRPr lang="en-US" dirty="0" smtClean="0"/>
          </a:p>
          <a:p>
            <a:pPr>
              <a:buFont typeface="Wingdings" panose="05000000000000000000" pitchFamily="2" charset="2"/>
              <a:buChar char="Ø"/>
            </a:pPr>
            <a:r>
              <a:rPr lang="en-US" dirty="0" smtClean="0"/>
              <a:t>Sharing Documents and Content</a:t>
            </a:r>
          </a:p>
          <a:p>
            <a:pPr>
              <a:buFont typeface="Wingdings" panose="05000000000000000000" pitchFamily="2" charset="2"/>
              <a:buChar char="Ø"/>
            </a:pPr>
            <a:r>
              <a:rPr lang="en-US" dirty="0" smtClean="0"/>
              <a:t>Following People, Sites and Documents</a:t>
            </a:r>
          </a:p>
          <a:p>
            <a:pPr>
              <a:buFont typeface="Wingdings" panose="05000000000000000000" pitchFamily="2" charset="2"/>
              <a:buChar char="Ø"/>
            </a:pPr>
            <a:r>
              <a:rPr lang="en-US" dirty="0" smtClean="0"/>
              <a:t>Using the User Profile Service in Solutions</a:t>
            </a:r>
          </a:p>
        </p:txBody>
      </p:sp>
    </p:spTree>
    <p:extLst>
      <p:ext uri="{BB962C8B-B14F-4D97-AF65-F5344CB8AC3E}">
        <p14:creationId xmlns:p14="http://schemas.microsoft.com/office/powerpoint/2010/main" val="2503077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User Profile Service</a:t>
            </a:r>
            <a:endParaRPr lang="en-US" dirty="0"/>
          </a:p>
        </p:txBody>
      </p:sp>
      <p:sp>
        <p:nvSpPr>
          <p:cNvPr id="3" name="Content Placeholder 2"/>
          <p:cNvSpPr>
            <a:spLocks noGrp="1"/>
          </p:cNvSpPr>
          <p:nvPr>
            <p:ph idx="1"/>
          </p:nvPr>
        </p:nvSpPr>
        <p:spPr/>
        <p:txBody>
          <a:bodyPr>
            <a:normAutofit lnSpcReduction="10000"/>
          </a:bodyPr>
          <a:lstStyle/>
          <a:p>
            <a:r>
              <a:rPr lang="en-US" dirty="0" smtClean="0"/>
              <a:t>User Profile Data</a:t>
            </a:r>
          </a:p>
          <a:p>
            <a:r>
              <a:rPr lang="en-US" dirty="0" smtClean="0"/>
              <a:t>User Profile Synchronization</a:t>
            </a:r>
          </a:p>
          <a:p>
            <a:pPr lvl="1"/>
            <a:r>
              <a:rPr lang="en-US" dirty="0" smtClean="0"/>
              <a:t>Active Directory</a:t>
            </a:r>
          </a:p>
          <a:p>
            <a:pPr lvl="1"/>
            <a:r>
              <a:rPr lang="en-US" dirty="0" smtClean="0"/>
              <a:t>Third Party Stores for augmentation via BCS</a:t>
            </a:r>
          </a:p>
          <a:p>
            <a:r>
              <a:rPr lang="en-US" dirty="0" smtClean="0"/>
              <a:t>Audiences</a:t>
            </a:r>
          </a:p>
          <a:p>
            <a:pPr lvl="1"/>
            <a:r>
              <a:rPr lang="en-US" dirty="0" smtClean="0"/>
              <a:t>Based on User Attributes</a:t>
            </a:r>
          </a:p>
          <a:p>
            <a:pPr lvl="1"/>
            <a:r>
              <a:rPr lang="en-US" dirty="0" smtClean="0"/>
              <a:t>Based on User Profile Properties</a:t>
            </a:r>
          </a:p>
          <a:p>
            <a:r>
              <a:rPr lang="en-US" dirty="0" smtClean="0"/>
              <a:t>Supports </a:t>
            </a:r>
            <a:r>
              <a:rPr lang="en-US" dirty="0" err="1" smtClean="0"/>
              <a:t>MySite</a:t>
            </a:r>
            <a:r>
              <a:rPr lang="en-US" dirty="0" smtClean="0"/>
              <a:t> Data</a:t>
            </a:r>
          </a:p>
          <a:p>
            <a:pPr lvl="1"/>
            <a:r>
              <a:rPr lang="en-US" dirty="0" smtClean="0"/>
              <a:t>Social Tags</a:t>
            </a:r>
          </a:p>
          <a:p>
            <a:pPr lvl="1"/>
            <a:r>
              <a:rPr lang="en-US" dirty="0" smtClean="0"/>
              <a:t>Followers and Following</a:t>
            </a:r>
          </a:p>
          <a:p>
            <a:pPr lvl="1"/>
            <a:r>
              <a:rPr lang="en-US" dirty="0" smtClean="0"/>
              <a:t>Social Feeds</a:t>
            </a:r>
            <a:endParaRPr lang="en-US" dirty="0"/>
          </a:p>
        </p:txBody>
      </p:sp>
    </p:spTree>
    <p:extLst>
      <p:ext uri="{BB962C8B-B14F-4D97-AF65-F5344CB8AC3E}">
        <p14:creationId xmlns:p14="http://schemas.microsoft.com/office/powerpoint/2010/main" val="1813451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t>
            </a:r>
            <a:r>
              <a:rPr lang="en-US" dirty="0" err="1" smtClean="0"/>
              <a:t>MySites</a:t>
            </a:r>
            <a:endParaRPr lang="en-US" dirty="0"/>
          </a:p>
        </p:txBody>
      </p:sp>
      <p:sp>
        <p:nvSpPr>
          <p:cNvPr id="3" name="Content Placeholder 2"/>
          <p:cNvSpPr>
            <a:spLocks noGrp="1"/>
          </p:cNvSpPr>
          <p:nvPr>
            <p:ph idx="1"/>
          </p:nvPr>
        </p:nvSpPr>
        <p:spPr/>
        <p:txBody>
          <a:bodyPr>
            <a:normAutofit/>
          </a:bodyPr>
          <a:lstStyle/>
          <a:p>
            <a:r>
              <a:rPr lang="en-US" dirty="0" smtClean="0"/>
              <a:t>My Site Host (http://my)</a:t>
            </a:r>
          </a:p>
          <a:p>
            <a:pPr lvl="1"/>
            <a:r>
              <a:rPr lang="en-US" dirty="0" smtClean="0"/>
              <a:t>Profile</a:t>
            </a:r>
          </a:p>
          <a:p>
            <a:pPr lvl="1"/>
            <a:r>
              <a:rPr lang="en-US" dirty="0" smtClean="0"/>
              <a:t>Newsfeed Social Views</a:t>
            </a:r>
          </a:p>
          <a:p>
            <a:r>
              <a:rPr lang="en-US" dirty="0" smtClean="0"/>
              <a:t>Personal Site (http://my/personal/kens)</a:t>
            </a:r>
          </a:p>
          <a:p>
            <a:pPr lvl="1"/>
            <a:r>
              <a:rPr lang="en-US" dirty="0" smtClean="0"/>
              <a:t>Personal Content and Apps</a:t>
            </a:r>
          </a:p>
          <a:p>
            <a:pPr lvl="1"/>
            <a:r>
              <a:rPr lang="en-US" dirty="0" smtClean="0"/>
              <a:t>Manage Following</a:t>
            </a:r>
          </a:p>
          <a:p>
            <a:pPr lvl="1"/>
            <a:r>
              <a:rPr lang="en-US" dirty="0" smtClean="0"/>
              <a:t>Task Management</a:t>
            </a:r>
          </a:p>
          <a:p>
            <a:r>
              <a:rPr lang="en-US" dirty="0" err="1" smtClean="0"/>
              <a:t>MySite</a:t>
            </a:r>
            <a:r>
              <a:rPr lang="en-US" dirty="0" smtClean="0"/>
              <a:t> links are everywhere</a:t>
            </a:r>
          </a:p>
          <a:p>
            <a:pPr lvl="1"/>
            <a:r>
              <a:rPr lang="en-US" dirty="0" smtClean="0"/>
              <a:t>About Me</a:t>
            </a:r>
          </a:p>
          <a:p>
            <a:pPr lvl="1"/>
            <a:r>
              <a:rPr lang="en-US" dirty="0" smtClean="0"/>
              <a:t>People search results</a:t>
            </a:r>
          </a:p>
          <a:p>
            <a:pPr lvl="1"/>
            <a:r>
              <a:rPr lang="en-US" dirty="0" smtClean="0"/>
              <a:t>Anywhere you see a person’s presence</a:t>
            </a:r>
          </a:p>
          <a:p>
            <a:endParaRPr lang="en-US" dirty="0"/>
          </a:p>
        </p:txBody>
      </p:sp>
    </p:spTree>
    <p:extLst>
      <p:ext uri="{BB962C8B-B14F-4D97-AF65-F5344CB8AC3E}">
        <p14:creationId xmlns:p14="http://schemas.microsoft.com/office/powerpoint/2010/main" val="3507291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Newsfeed</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555530" y="1219200"/>
            <a:ext cx="8032939" cy="5334000"/>
          </a:xfrm>
          <a:prstGeom prst="rect">
            <a:avLst/>
          </a:prstGeom>
        </p:spPr>
      </p:pic>
    </p:spTree>
    <p:extLst>
      <p:ext uri="{BB962C8B-B14F-4D97-AF65-F5344CB8AC3E}">
        <p14:creationId xmlns:p14="http://schemas.microsoft.com/office/powerpoint/2010/main" val="1562983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tour of the new </a:t>
            </a:r>
            <a:r>
              <a:rPr lang="en-US" dirty="0" err="1" smtClean="0"/>
              <a:t>MySite</a:t>
            </a:r>
            <a:endParaRPr lang="en-US" dirty="0"/>
          </a:p>
        </p:txBody>
      </p:sp>
    </p:spTree>
    <p:extLst>
      <p:ext uri="{BB962C8B-B14F-4D97-AF65-F5344CB8AC3E}">
        <p14:creationId xmlns:p14="http://schemas.microsoft.com/office/powerpoint/2010/main" val="3078783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Management</a:t>
            </a:r>
            <a:endParaRPr lang="en-US" dirty="0"/>
          </a:p>
        </p:txBody>
      </p:sp>
      <p:sp>
        <p:nvSpPr>
          <p:cNvPr id="3" name="Content Placeholder 2"/>
          <p:cNvSpPr>
            <a:spLocks noGrp="1"/>
          </p:cNvSpPr>
          <p:nvPr>
            <p:ph idx="1"/>
          </p:nvPr>
        </p:nvSpPr>
        <p:spPr/>
        <p:txBody>
          <a:bodyPr/>
          <a:lstStyle/>
          <a:p>
            <a:r>
              <a:rPr lang="en-US" dirty="0" smtClean="0"/>
              <a:t>Consolidate Tasks</a:t>
            </a:r>
          </a:p>
          <a:p>
            <a:pPr lvl="1"/>
            <a:r>
              <a:rPr lang="en-US" dirty="0" smtClean="0"/>
              <a:t>SharePoint Tasks</a:t>
            </a:r>
          </a:p>
          <a:p>
            <a:pPr lvl="1"/>
            <a:r>
              <a:rPr lang="en-US" dirty="0" smtClean="0"/>
              <a:t>Exchange Tasks (requires Exchange 2013)</a:t>
            </a:r>
          </a:p>
          <a:p>
            <a:pPr lvl="1"/>
            <a:r>
              <a:rPr lang="en-US" dirty="0" smtClean="0"/>
              <a:t>Project Server 2013</a:t>
            </a:r>
          </a:p>
          <a:p>
            <a:endParaRPr lang="en-US" dirty="0"/>
          </a:p>
        </p:txBody>
      </p:sp>
    </p:spTree>
    <p:extLst>
      <p:ext uri="{BB962C8B-B14F-4D97-AF65-F5344CB8AC3E}">
        <p14:creationId xmlns:p14="http://schemas.microsoft.com/office/powerpoint/2010/main" val="405702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Management</a:t>
            </a:r>
            <a:endParaRPr lang="en-US" dirty="0"/>
          </a:p>
        </p:txBody>
      </p:sp>
    </p:spTree>
    <p:extLst>
      <p:ext uri="{BB962C8B-B14F-4D97-AF65-F5344CB8AC3E}">
        <p14:creationId xmlns:p14="http://schemas.microsoft.com/office/powerpoint/2010/main" val="2720828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 Documents and Content </a:t>
            </a:r>
            <a:endParaRPr lang="en-US" dirty="0"/>
          </a:p>
        </p:txBody>
      </p:sp>
      <p:sp>
        <p:nvSpPr>
          <p:cNvPr id="3" name="Content Placeholder 2"/>
          <p:cNvSpPr>
            <a:spLocks noGrp="1"/>
          </p:cNvSpPr>
          <p:nvPr>
            <p:ph idx="1"/>
          </p:nvPr>
        </p:nvSpPr>
        <p:spPr/>
        <p:txBody>
          <a:bodyPr/>
          <a:lstStyle/>
          <a:p>
            <a:r>
              <a:rPr lang="en-US" dirty="0" smtClean="0"/>
              <a:t>OneDrive for Business</a:t>
            </a:r>
          </a:p>
          <a:p>
            <a:pPr lvl="1"/>
            <a:r>
              <a:rPr lang="en-US" dirty="0" smtClean="0"/>
              <a:t>Content on Users Personal Site</a:t>
            </a:r>
          </a:p>
          <a:p>
            <a:pPr lvl="1"/>
            <a:r>
              <a:rPr lang="en-US" dirty="0" smtClean="0"/>
              <a:t>Synchronized to local My Documents folder</a:t>
            </a:r>
          </a:p>
          <a:p>
            <a:pPr lvl="1"/>
            <a:r>
              <a:rPr lang="en-US" dirty="0" smtClean="0"/>
              <a:t>NOT related to onedrive.com</a:t>
            </a:r>
            <a:endParaRPr lang="en-US" dirty="0"/>
          </a:p>
        </p:txBody>
      </p:sp>
      <p:pic>
        <p:nvPicPr>
          <p:cNvPr id="5" name="Picture 4"/>
          <p:cNvPicPr>
            <a:picLocks noChangeAspect="1"/>
          </p:cNvPicPr>
          <p:nvPr/>
        </p:nvPicPr>
        <p:blipFill>
          <a:blip r:embed="rId3"/>
          <a:stretch>
            <a:fillRect/>
          </a:stretch>
        </p:blipFill>
        <p:spPr>
          <a:xfrm>
            <a:off x="2133600" y="3440723"/>
            <a:ext cx="5262247" cy="2743200"/>
          </a:xfrm>
          <a:prstGeom prst="rect">
            <a:avLst/>
          </a:prstGeom>
          <a:ln>
            <a:solidFill>
              <a:schemeClr val="bg1">
                <a:lumMod val="65000"/>
              </a:schemeClr>
            </a:solidFill>
          </a:ln>
        </p:spPr>
      </p:pic>
    </p:spTree>
    <p:extLst>
      <p:ext uri="{BB962C8B-B14F-4D97-AF65-F5344CB8AC3E}">
        <p14:creationId xmlns:p14="http://schemas.microsoft.com/office/powerpoint/2010/main" val="1577732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A5547237-B119-45CA-BEFC-A2DA2BDB03E7}">
  <ds:schemaRefs>
    <ds:schemaRef ds:uri="http://purl.org/dc/terms/"/>
    <ds:schemaRef ds:uri="http://schemas.microsoft.com/office/infopath/2007/PartnerControls"/>
    <ds:schemaRef ds:uri="http://schemas.microsoft.com/office/2006/metadata/properties"/>
    <ds:schemaRef ds:uri="http://purl.org/dc/elements/1.1/"/>
    <ds:schemaRef ds:uri="http://purl.org/dc/dcmitype/"/>
    <ds:schemaRef ds:uri="http://schemas.microsoft.com/office/2006/documentManagement/typ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CPT_Wave15</Template>
  <TotalTime>1629</TotalTime>
  <Words>1096</Words>
  <Application>Microsoft Office PowerPoint</Application>
  <PresentationFormat>On-screen Show (4:3)</PresentationFormat>
  <Paragraphs>123</Paragraphs>
  <Slides>20</Slides>
  <Notes>15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Calibri</vt:lpstr>
      <vt:lpstr>Lucida Console</vt:lpstr>
      <vt:lpstr>Wingdings</vt:lpstr>
      <vt:lpstr>CPT_Wave15</vt:lpstr>
      <vt:lpstr>Working with User Profiles and MySites</vt:lpstr>
      <vt:lpstr>Agenda</vt:lpstr>
      <vt:lpstr>The User Profile Service</vt:lpstr>
      <vt:lpstr>Working with MySites</vt:lpstr>
      <vt:lpstr>The Newsfeed</vt:lpstr>
      <vt:lpstr>A tour of the new MySite</vt:lpstr>
      <vt:lpstr>Task Management</vt:lpstr>
      <vt:lpstr>Task Management</vt:lpstr>
      <vt:lpstr>Sharing Documents and Content </vt:lpstr>
      <vt:lpstr>OneDrive for Business</vt:lpstr>
      <vt:lpstr>Following People, Sites and Documents</vt:lpstr>
      <vt:lpstr>Following Content</vt:lpstr>
      <vt:lpstr>Following Content</vt:lpstr>
      <vt:lpstr>Following Content</vt:lpstr>
      <vt:lpstr>Using the User Profile Service in Solutions</vt:lpstr>
      <vt:lpstr>REST Services</vt:lpstr>
      <vt:lpstr>What you can do…</vt:lpstr>
      <vt:lpstr>What you cannot do…</vt:lpstr>
      <vt:lpstr>User Profile Service API </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User Profiles and MySites</dc:title>
  <dc:creator>Ted Pattison</dc:creator>
  <cp:lastModifiedBy>Matthew McDermott</cp:lastModifiedBy>
  <cp:revision>93</cp:revision>
  <dcterms:created xsi:type="dcterms:W3CDTF">2012-04-13T19:17:02Z</dcterms:created>
  <dcterms:modified xsi:type="dcterms:W3CDTF">2014-11-06T20:38:47Z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