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9"/>
  </p:notesMasterIdLst>
  <p:handoutMasterIdLst>
    <p:handoutMasterId r:id="rId30"/>
  </p:handoutMasterIdLst>
  <p:sldIdLst>
    <p:sldId id="279" r:id="rId6"/>
    <p:sldId id="281" r:id="rId7"/>
    <p:sldId id="315" r:id="rId8"/>
    <p:sldId id="320" r:id="rId9"/>
    <p:sldId id="318" r:id="rId10"/>
    <p:sldId id="326" r:id="rId11"/>
    <p:sldId id="309" r:id="rId12"/>
    <p:sldId id="317" r:id="rId13"/>
    <p:sldId id="331" r:id="rId14"/>
    <p:sldId id="329" r:id="rId15"/>
    <p:sldId id="330" r:id="rId16"/>
    <p:sldId id="335" r:id="rId17"/>
    <p:sldId id="336" r:id="rId18"/>
    <p:sldId id="300" r:id="rId19"/>
    <p:sldId id="310" r:id="rId20"/>
    <p:sldId id="314" r:id="rId21"/>
    <p:sldId id="321" r:id="rId22"/>
    <p:sldId id="311" r:id="rId23"/>
    <p:sldId id="337" r:id="rId24"/>
    <p:sldId id="340" r:id="rId25"/>
    <p:sldId id="339" r:id="rId26"/>
    <p:sldId id="322" r:id="rId27"/>
    <p:sldId id="280"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784" autoAdjust="0"/>
    <p:restoredTop sz="80508" autoAdjust="0"/>
  </p:normalViewPr>
  <p:slideViewPr>
    <p:cSldViewPr>
      <p:cViewPr varScale="1">
        <p:scale>
          <a:sx n="71" d="100"/>
          <a:sy n="71" d="100"/>
        </p:scale>
        <p:origin x="1229" y="67"/>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64" d="100"/>
          <a:sy n="64" d="100"/>
        </p:scale>
        <p:origin x="79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module introduces students to the </a:t>
            </a:r>
            <a:r>
              <a:rPr lang="en-US" sz="1200" kern="1200" dirty="0" smtClean="0">
                <a:solidFill>
                  <a:schemeClr val="tx1"/>
                </a:solidFill>
                <a:effectLst/>
                <a:latin typeface="+mn-lt"/>
                <a:ea typeface="+mn-ea"/>
                <a:cs typeface="+mn-cs"/>
              </a:rPr>
              <a:t>PowerPivot features and data modeling tools available when</a:t>
            </a:r>
            <a:r>
              <a:rPr lang="en-US" sz="1200" kern="1200" baseline="0" dirty="0" smtClean="0">
                <a:solidFill>
                  <a:schemeClr val="tx1"/>
                </a:solidFill>
                <a:effectLst/>
                <a:latin typeface="+mn-lt"/>
                <a:ea typeface="+mn-ea"/>
                <a:cs typeface="+mn-cs"/>
              </a:rPr>
              <a:t> working with Power BI Desktop. Students will learn about the various ways that Power BI Desktop can be used to model data for richer analytics and reporting. The module discusses how to get up and running with the </a:t>
            </a:r>
            <a:r>
              <a:rPr lang="en-US" dirty="0" smtClean="0"/>
              <a:t>DAX programming language as well as how to</a:t>
            </a:r>
            <a:r>
              <a:rPr lang="en-US" baseline="0" dirty="0" smtClean="0"/>
              <a:t> extend tables in a dataset with </a:t>
            </a:r>
            <a:r>
              <a:rPr lang="en-US" dirty="0" smtClean="0"/>
              <a:t>Calculated </a:t>
            </a:r>
            <a:r>
              <a:rPr lang="en-US" dirty="0" smtClean="0"/>
              <a:t>Columns and</a:t>
            </a:r>
            <a:r>
              <a:rPr lang="en-US" baseline="0" dirty="0" smtClean="0"/>
              <a:t> </a:t>
            </a:r>
            <a:r>
              <a:rPr lang="en-US" dirty="0" smtClean="0"/>
              <a:t>Measures.</a:t>
            </a:r>
            <a:endParaRPr lang="en-US" sz="1200" kern="1200" baseline="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465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580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7008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597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87417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smtClean="0"/>
              <a:t>Modeling </a:t>
            </a:r>
            <a:r>
              <a:rPr lang="en-US" sz="2400" dirty="0"/>
              <a:t>Data for Analytics using </a:t>
            </a:r>
            <a:r>
              <a:rPr lang="en-US" sz="2400" dirty="0" smtClean="0"/>
              <a:t>PowerPivot</a:t>
            </a:r>
            <a:endParaRPr lang="en-US" sz="2600"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Logical Functions in DAX</a:t>
            </a:r>
            <a:endParaRPr lang="en-US" dirty="0"/>
          </a:p>
        </p:txBody>
      </p:sp>
      <p:sp>
        <p:nvSpPr>
          <p:cNvPr id="7" name="Content Placeholder 6"/>
          <p:cNvSpPr>
            <a:spLocks noGrp="1"/>
          </p:cNvSpPr>
          <p:nvPr>
            <p:ph idx="1"/>
          </p:nvPr>
        </p:nvSpPr>
        <p:spPr/>
        <p:txBody>
          <a:bodyPr/>
          <a:lstStyle/>
          <a:p>
            <a:r>
              <a:rPr lang="en-US" dirty="0" smtClean="0"/>
              <a:t>Used to create conditional evaluations</a:t>
            </a:r>
            <a:endParaRPr lang="en-US" dirty="0"/>
          </a:p>
        </p:txBody>
      </p:sp>
      <p:pic>
        <p:nvPicPr>
          <p:cNvPr id="6" name="Picture 5"/>
          <p:cNvPicPr>
            <a:picLocks noChangeAspect="1"/>
          </p:cNvPicPr>
          <p:nvPr/>
        </p:nvPicPr>
        <p:blipFill>
          <a:blip r:embed="rId2"/>
          <a:stretch>
            <a:fillRect/>
          </a:stretch>
        </p:blipFill>
        <p:spPr>
          <a:xfrm>
            <a:off x="381000" y="2162802"/>
            <a:ext cx="3542824" cy="3024963"/>
          </a:xfrm>
          <a:prstGeom prst="rect">
            <a:avLst/>
          </a:prstGeom>
        </p:spPr>
      </p:pic>
      <p:pic>
        <p:nvPicPr>
          <p:cNvPr id="3" name="Picture 2"/>
          <p:cNvPicPr/>
          <p:nvPr/>
        </p:nvPicPr>
        <p:blipFill rotWithShape="1">
          <a:blip r:embed="rId3">
            <a:extLst>
              <a:ext uri="{28A0092B-C50C-407E-A947-70E740481C1C}">
                <a14:useLocalDpi xmlns:a14="http://schemas.microsoft.com/office/drawing/2010/main" val="0"/>
              </a:ext>
            </a:extLst>
          </a:blip>
          <a:srcRect r="12335"/>
          <a:stretch/>
        </p:blipFill>
        <p:spPr bwMode="auto">
          <a:xfrm>
            <a:off x="1975204" y="4293338"/>
            <a:ext cx="6559196" cy="2194369"/>
          </a:xfrm>
          <a:prstGeom prst="rect">
            <a:avLst/>
          </a:prstGeom>
          <a:noFill/>
          <a:ln>
            <a:solidFill>
              <a:schemeClr val="bg1">
                <a:lumMod val="50000"/>
              </a:schemeClr>
            </a:solidFill>
          </a:ln>
        </p:spPr>
      </p:pic>
    </p:spTree>
    <p:extLst>
      <p:ext uri="{BB962C8B-B14F-4D97-AF65-F5344CB8AC3E}">
        <p14:creationId xmlns:p14="http://schemas.microsoft.com/office/powerpoint/2010/main" val="183428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Functions</a:t>
            </a:r>
            <a:endParaRPr lang="en-US" dirty="0"/>
          </a:p>
        </p:txBody>
      </p:sp>
      <p:sp>
        <p:nvSpPr>
          <p:cNvPr id="5" name="Content Placeholder 4"/>
          <p:cNvSpPr>
            <a:spLocks noGrp="1"/>
          </p:cNvSpPr>
          <p:nvPr>
            <p:ph idx="1"/>
          </p:nvPr>
        </p:nvSpPr>
        <p:spPr/>
        <p:txBody>
          <a:bodyPr>
            <a:normAutofit/>
          </a:bodyPr>
          <a:lstStyle/>
          <a:p>
            <a:r>
              <a:rPr lang="en-US" sz="2400" dirty="0" smtClean="0"/>
              <a:t>Calculate Year or Month from Date</a:t>
            </a:r>
          </a:p>
          <a:p>
            <a:endParaRPr lang="en-US" sz="2400" dirty="0"/>
          </a:p>
          <a:p>
            <a:endParaRPr lang="en-US" sz="2400" dirty="0" smtClean="0"/>
          </a:p>
          <a:p>
            <a:endParaRPr lang="en-US" sz="2400" dirty="0"/>
          </a:p>
          <a:p>
            <a:r>
              <a:rPr lang="en-US" sz="2400" dirty="0" smtClean="0"/>
              <a:t>DAX contains many time and date functions</a:t>
            </a:r>
            <a:endParaRPr lang="en-US" sz="2400" dirty="0"/>
          </a:p>
        </p:txBody>
      </p:sp>
      <p:pic>
        <p:nvPicPr>
          <p:cNvPr id="4" name="Picture 3"/>
          <p:cNvPicPr>
            <a:picLocks noChangeAspect="1"/>
          </p:cNvPicPr>
          <p:nvPr/>
        </p:nvPicPr>
        <p:blipFill rotWithShape="1">
          <a:blip r:embed="rId2"/>
          <a:srcRect b="51254"/>
          <a:stretch/>
        </p:blipFill>
        <p:spPr>
          <a:xfrm>
            <a:off x="914400" y="3827721"/>
            <a:ext cx="2286000" cy="2738813"/>
          </a:xfrm>
          <a:prstGeom prst="rect">
            <a:avLst/>
          </a:prstGeom>
          <a:ln>
            <a:solidFill>
              <a:schemeClr val="bg1">
                <a:lumMod val="50000"/>
              </a:schemeClr>
            </a:solidFill>
          </a:ln>
        </p:spPr>
      </p:pic>
      <p:pic>
        <p:nvPicPr>
          <p:cNvPr id="3" name="Picture 2"/>
          <p:cNvPicPr/>
          <p:nvPr/>
        </p:nvPicPr>
        <p:blipFill rotWithShape="1">
          <a:blip r:embed="rId3">
            <a:extLst>
              <a:ext uri="{28A0092B-C50C-407E-A947-70E740481C1C}">
                <a14:useLocalDpi xmlns:a14="http://schemas.microsoft.com/office/drawing/2010/main" val="0"/>
              </a:ext>
            </a:extLst>
          </a:blip>
          <a:srcRect r="10981"/>
          <a:stretch/>
        </p:blipFill>
        <p:spPr bwMode="auto">
          <a:xfrm>
            <a:off x="762000" y="2040221"/>
            <a:ext cx="7620000" cy="1026862"/>
          </a:xfrm>
          <a:prstGeom prst="rect">
            <a:avLst/>
          </a:prstGeom>
          <a:noFill/>
          <a:ln>
            <a:solidFill>
              <a:schemeClr val="bg1">
                <a:lumMod val="50000"/>
              </a:schemeClr>
            </a:solidFill>
          </a:ln>
        </p:spPr>
      </p:pic>
      <p:pic>
        <p:nvPicPr>
          <p:cNvPr id="6" name="Picture 5"/>
          <p:cNvPicPr>
            <a:picLocks noChangeAspect="1"/>
          </p:cNvPicPr>
          <p:nvPr/>
        </p:nvPicPr>
        <p:blipFill rotWithShape="1">
          <a:blip r:embed="rId2"/>
          <a:srcRect t="48618"/>
          <a:stretch/>
        </p:blipFill>
        <p:spPr>
          <a:xfrm>
            <a:off x="3546679" y="3783874"/>
            <a:ext cx="2203474" cy="2782660"/>
          </a:xfrm>
          <a:prstGeom prst="rect">
            <a:avLst/>
          </a:prstGeom>
          <a:ln>
            <a:solidFill>
              <a:schemeClr val="bg1">
                <a:lumMod val="50000"/>
              </a:schemeClr>
            </a:solidFill>
          </a:ln>
        </p:spPr>
      </p:pic>
    </p:spTree>
    <p:extLst>
      <p:ext uri="{BB962C8B-B14F-4D97-AF65-F5344CB8AC3E}">
        <p14:creationId xmlns:p14="http://schemas.microsoft.com/office/powerpoint/2010/main" val="202482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Slicers for Calculated Columns</a:t>
            </a:r>
            <a:endParaRPr lang="en-US" dirty="0"/>
          </a:p>
        </p:txBody>
      </p:sp>
      <p:sp>
        <p:nvSpPr>
          <p:cNvPr id="4" name="Content Placeholder 3"/>
          <p:cNvSpPr>
            <a:spLocks noGrp="1"/>
          </p:cNvSpPr>
          <p:nvPr>
            <p:ph idx="1"/>
          </p:nvPr>
        </p:nvSpPr>
        <p:spPr/>
        <p:txBody>
          <a:bodyPr/>
          <a:lstStyle/>
          <a:p>
            <a:r>
              <a:rPr lang="en-US" dirty="0" smtClean="0"/>
              <a:t>Slicers can be created using calculated columns</a:t>
            </a:r>
          </a:p>
          <a:p>
            <a:endParaRPr lang="en-US" dirty="0"/>
          </a:p>
          <a:p>
            <a:endParaRPr lang="en-US" dirty="0" smtClean="0"/>
          </a:p>
          <a:p>
            <a:r>
              <a:rPr lang="en-US" dirty="0" smtClean="0"/>
              <a:t>Provides intuitive and easy-to-use interface</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943610" y="3733800"/>
            <a:ext cx="6850694" cy="2417134"/>
          </a:xfrm>
          <a:prstGeom prst="rect">
            <a:avLst/>
          </a:prstGeom>
          <a:noFill/>
          <a:ln>
            <a:solidFill>
              <a:schemeClr val="bg1">
                <a:lumMod val="50000"/>
              </a:schemeClr>
            </a:solidFill>
          </a:ln>
        </p:spPr>
      </p:pic>
      <p:pic>
        <p:nvPicPr>
          <p:cNvPr id="5" name="Picture 4"/>
          <p:cNvPicPr/>
          <p:nvPr/>
        </p:nvPicPr>
        <p:blipFill rotWithShape="1">
          <a:blip r:embed="rId3" cstate="print">
            <a:extLst>
              <a:ext uri="{28A0092B-C50C-407E-A947-70E740481C1C}">
                <a14:useLocalDpi xmlns:a14="http://schemas.microsoft.com/office/drawing/2010/main" val="0"/>
              </a:ext>
            </a:extLst>
          </a:blip>
          <a:srcRect b="70270"/>
          <a:stretch/>
        </p:blipFill>
        <p:spPr bwMode="auto">
          <a:xfrm>
            <a:off x="943610" y="2057400"/>
            <a:ext cx="7028180" cy="914401"/>
          </a:xfrm>
          <a:prstGeom prst="rect">
            <a:avLst/>
          </a:prstGeom>
          <a:noFill/>
          <a:ln>
            <a:solidFill>
              <a:schemeClr val="bg1">
                <a:lumMod val="50000"/>
              </a:schemeClr>
            </a:solidFill>
          </a:ln>
        </p:spPr>
      </p:pic>
    </p:spTree>
    <p:extLst>
      <p:ext uri="{BB962C8B-B14F-4D97-AF65-F5344CB8AC3E}">
        <p14:creationId xmlns:p14="http://schemas.microsoft.com/office/powerpoint/2010/main" val="4022476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RELATED Function</a:t>
            </a:r>
            <a:endParaRPr lang="en-US" dirty="0"/>
          </a:p>
        </p:txBody>
      </p:sp>
      <p:sp>
        <p:nvSpPr>
          <p:cNvPr id="5" name="Content Placeholder 4"/>
          <p:cNvSpPr>
            <a:spLocks noGrp="1"/>
          </p:cNvSpPr>
          <p:nvPr>
            <p:ph idx="1"/>
          </p:nvPr>
        </p:nvSpPr>
        <p:spPr/>
        <p:txBody>
          <a:bodyPr/>
          <a:lstStyle/>
          <a:p>
            <a:r>
              <a:rPr lang="en-US" dirty="0" smtClean="0"/>
              <a:t>RELATED function performs cross-table lookup</a:t>
            </a:r>
          </a:p>
          <a:p>
            <a:pPr lvl="1"/>
            <a:r>
              <a:rPr lang="en-US" dirty="0" smtClean="0"/>
              <a:t>Effectively replaces older VLOOKUP function</a:t>
            </a:r>
          </a:p>
          <a:p>
            <a:pPr lvl="1"/>
            <a:r>
              <a:rPr lang="en-US" dirty="0" smtClean="0"/>
              <a:t>Used in many-side table to look up value from one-side</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71800"/>
            <a:ext cx="6943043" cy="1295400"/>
          </a:xfrm>
          <a:prstGeom prst="rect">
            <a:avLst/>
          </a:prstGeom>
          <a:noFill/>
          <a:ln>
            <a:solidFill>
              <a:schemeClr val="bg1">
                <a:lumMod val="50000"/>
              </a:schemeClr>
            </a:solidFill>
          </a:ln>
        </p:spPr>
      </p:pic>
      <p:pic>
        <p:nvPicPr>
          <p:cNvPr id="4" name="Picture 3"/>
          <p:cNvPicPr/>
          <p:nvPr/>
        </p:nvPicPr>
        <p:blipFill rotWithShape="1">
          <a:blip r:embed="rId3" cstate="print">
            <a:extLst>
              <a:ext uri="{28A0092B-C50C-407E-A947-70E740481C1C}">
                <a14:useLocalDpi xmlns:a14="http://schemas.microsoft.com/office/drawing/2010/main" val="0"/>
              </a:ext>
            </a:extLst>
          </a:blip>
          <a:srcRect r="58769"/>
          <a:stretch/>
        </p:blipFill>
        <p:spPr bwMode="auto">
          <a:xfrm>
            <a:off x="1171353" y="4488903"/>
            <a:ext cx="2747622" cy="2214398"/>
          </a:xfrm>
          <a:prstGeom prst="rect">
            <a:avLst/>
          </a:prstGeom>
          <a:noFill/>
          <a:ln>
            <a:solidFill>
              <a:schemeClr val="bg1">
                <a:lumMod val="50000"/>
              </a:schemeClr>
            </a:solidFill>
          </a:ln>
        </p:spPr>
      </p:pic>
    </p:spTree>
    <p:extLst>
      <p:ext uri="{BB962C8B-B14F-4D97-AF65-F5344CB8AC3E}">
        <p14:creationId xmlns:p14="http://schemas.microsoft.com/office/powerpoint/2010/main" val="157297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Calculated Columns</a:t>
            </a:r>
            <a:endParaRPr lang="en-US" dirty="0"/>
          </a:p>
        </p:txBody>
      </p:sp>
    </p:spTree>
    <p:extLst>
      <p:ext uri="{BB962C8B-B14F-4D97-AF65-F5344CB8AC3E}">
        <p14:creationId xmlns:p14="http://schemas.microsoft.com/office/powerpoint/2010/main" val="4006330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DAX Fundamentals</a:t>
            </a:r>
          </a:p>
          <a:p>
            <a:pPr>
              <a:buFont typeface="Wingdings" panose="05000000000000000000" pitchFamily="2" charset="2"/>
              <a:buChar char="ü"/>
            </a:pPr>
            <a:r>
              <a:rPr lang="en-US" dirty="0" smtClean="0"/>
              <a:t>Creating Calculated Columns</a:t>
            </a:r>
          </a:p>
          <a:p>
            <a:pPr>
              <a:buFont typeface="Wingdings" panose="05000000000000000000" pitchFamily="2" charset="2"/>
              <a:buChar char="Ø"/>
            </a:pPr>
            <a:r>
              <a:rPr lang="en-US" dirty="0" smtClean="0"/>
              <a:t>Creating Calculated Fields</a:t>
            </a:r>
          </a:p>
          <a:p>
            <a:r>
              <a:rPr lang="en-US" dirty="0"/>
              <a:t>Creating </a:t>
            </a:r>
            <a:r>
              <a:rPr lang="en-US" smtClean="0"/>
              <a:t>Dimensional Hierarchies</a:t>
            </a:r>
            <a:endParaRPr lang="en-US" dirty="0" smtClean="0"/>
          </a:p>
        </p:txBody>
      </p:sp>
    </p:spTree>
    <p:extLst>
      <p:ext uri="{BB962C8B-B14F-4D97-AF65-F5344CB8AC3E}">
        <p14:creationId xmlns:p14="http://schemas.microsoft.com/office/powerpoint/2010/main" val="2836578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Calculated Fields</a:t>
            </a:r>
            <a:endParaRPr lang="en-US" dirty="0"/>
          </a:p>
        </p:txBody>
      </p:sp>
      <p:sp>
        <p:nvSpPr>
          <p:cNvPr id="3" name="Content Placeholder 2"/>
          <p:cNvSpPr>
            <a:spLocks noGrp="1"/>
          </p:cNvSpPr>
          <p:nvPr>
            <p:ph idx="1"/>
          </p:nvPr>
        </p:nvSpPr>
        <p:spPr/>
        <p:txBody>
          <a:bodyPr/>
          <a:lstStyle/>
          <a:p>
            <a:r>
              <a:rPr lang="en-US" dirty="0" smtClean="0"/>
              <a:t>Use built-in commands for Calculated Fields</a:t>
            </a:r>
          </a:p>
          <a:p>
            <a:pPr lvl="1"/>
            <a:r>
              <a:rPr lang="en-US" dirty="0" smtClean="0"/>
              <a:t>In Excel application window not of PowerPivot window</a:t>
            </a:r>
          </a:p>
          <a:p>
            <a:endParaRPr lang="en-US" dirty="0"/>
          </a:p>
          <a:p>
            <a:endParaRPr lang="en-US" dirty="0" smtClean="0"/>
          </a:p>
          <a:p>
            <a:pPr lvl="1"/>
            <a:r>
              <a:rPr lang="en-US" dirty="0" smtClean="0"/>
              <a:t>Excel provides dialog for editing calculated fields</a:t>
            </a:r>
            <a:endParaRPr lang="en-US" dirty="0"/>
          </a:p>
        </p:txBody>
      </p:sp>
      <p:grpSp>
        <p:nvGrpSpPr>
          <p:cNvPr id="6" name="Group 5"/>
          <p:cNvGrpSpPr/>
          <p:nvPr/>
        </p:nvGrpSpPr>
        <p:grpSpPr>
          <a:xfrm>
            <a:off x="1219200" y="2514601"/>
            <a:ext cx="5410200" cy="880152"/>
            <a:chOff x="1219200" y="2514601"/>
            <a:chExt cx="6019800" cy="979324"/>
          </a:xfrm>
        </p:grpSpPr>
        <p:pic>
          <p:nvPicPr>
            <p:cNvPr id="4" name="Picture 3"/>
            <p:cNvPicPr>
              <a:picLocks noChangeAspect="1"/>
            </p:cNvPicPr>
            <p:nvPr/>
          </p:nvPicPr>
          <p:blipFill>
            <a:blip r:embed="rId2"/>
            <a:stretch>
              <a:fillRect/>
            </a:stretch>
          </p:blipFill>
          <p:spPr>
            <a:xfrm>
              <a:off x="1219200" y="2514601"/>
              <a:ext cx="6019800" cy="979324"/>
            </a:xfrm>
            <a:prstGeom prst="rect">
              <a:avLst/>
            </a:prstGeom>
            <a:ln>
              <a:solidFill>
                <a:schemeClr val="bg1">
                  <a:lumMod val="65000"/>
                </a:schemeClr>
              </a:solidFill>
            </a:ln>
          </p:spPr>
        </p:pic>
        <p:sp>
          <p:nvSpPr>
            <p:cNvPr id="5" name="Left Arrow 4"/>
            <p:cNvSpPr/>
            <p:nvPr/>
          </p:nvSpPr>
          <p:spPr>
            <a:xfrm>
              <a:off x="2649166" y="3143655"/>
              <a:ext cx="3048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p:cNvPicPr>
            <a:picLocks noChangeAspect="1"/>
          </p:cNvPicPr>
          <p:nvPr/>
        </p:nvPicPr>
        <p:blipFill>
          <a:blip r:embed="rId3"/>
          <a:stretch>
            <a:fillRect/>
          </a:stretch>
        </p:blipFill>
        <p:spPr>
          <a:xfrm>
            <a:off x="1175692" y="3960105"/>
            <a:ext cx="3733800" cy="2669606"/>
          </a:xfrm>
          <a:prstGeom prst="rect">
            <a:avLst/>
          </a:prstGeom>
        </p:spPr>
      </p:pic>
    </p:spTree>
    <p:extLst>
      <p:ext uri="{BB962C8B-B14F-4D97-AF65-F5344CB8AC3E}">
        <p14:creationId xmlns:p14="http://schemas.microsoft.com/office/powerpoint/2010/main" val="1616865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t>
            </a:r>
            <a:r>
              <a:rPr lang="en-US" dirty="0" smtClean="0"/>
              <a:t>Calculated Fields</a:t>
            </a:r>
            <a:endParaRPr lang="en-US" dirty="0"/>
          </a:p>
        </p:txBody>
      </p:sp>
    </p:spTree>
    <p:extLst>
      <p:ext uri="{BB962C8B-B14F-4D97-AF65-F5344CB8AC3E}">
        <p14:creationId xmlns:p14="http://schemas.microsoft.com/office/powerpoint/2010/main" val="1116751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DAX Fundamentals</a:t>
            </a:r>
          </a:p>
          <a:p>
            <a:pPr>
              <a:buFont typeface="Wingdings" panose="05000000000000000000" pitchFamily="2" charset="2"/>
              <a:buChar char="ü"/>
            </a:pPr>
            <a:r>
              <a:rPr lang="en-US" dirty="0" smtClean="0"/>
              <a:t>Creating Calculated Columns</a:t>
            </a:r>
          </a:p>
          <a:p>
            <a:pPr>
              <a:buFont typeface="Wingdings" panose="05000000000000000000" pitchFamily="2" charset="2"/>
              <a:buChar char="ü"/>
            </a:pPr>
            <a:r>
              <a:rPr lang="en-US" dirty="0" smtClean="0"/>
              <a:t>Creating Calculated Fields</a:t>
            </a:r>
          </a:p>
          <a:p>
            <a:pPr>
              <a:buFont typeface="Wingdings" panose="05000000000000000000" pitchFamily="2" charset="2"/>
              <a:buChar char="Ø"/>
            </a:pPr>
            <a:r>
              <a:rPr lang="en-US" dirty="0"/>
              <a:t>Creating </a:t>
            </a:r>
            <a:r>
              <a:rPr lang="en-US" smtClean="0"/>
              <a:t>Dimensional Hierarchies</a:t>
            </a:r>
            <a:endParaRPr lang="en-US" dirty="0" smtClean="0"/>
          </a:p>
        </p:txBody>
      </p:sp>
    </p:spTree>
    <p:extLst>
      <p:ext uri="{BB962C8B-B14F-4D97-AF65-F5344CB8AC3E}">
        <p14:creationId xmlns:p14="http://schemas.microsoft.com/office/powerpoint/2010/main" val="310760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 Hierarchies</a:t>
            </a:r>
            <a:endParaRPr lang="en-US" dirty="0"/>
          </a:p>
        </p:txBody>
      </p:sp>
      <p:sp>
        <p:nvSpPr>
          <p:cNvPr id="7" name="Content Placeholder 6"/>
          <p:cNvSpPr>
            <a:spLocks noGrp="1"/>
          </p:cNvSpPr>
          <p:nvPr>
            <p:ph idx="1"/>
          </p:nvPr>
        </p:nvSpPr>
        <p:spPr/>
        <p:txBody>
          <a:bodyPr/>
          <a:lstStyle/>
          <a:p>
            <a:r>
              <a:rPr lang="en-US" dirty="0" smtClean="0"/>
              <a:t>Dimensional hierarchies used to provide drilldown</a:t>
            </a:r>
          </a:p>
          <a:p>
            <a:pPr lvl="1"/>
            <a:r>
              <a:rPr lang="en-US" dirty="0" smtClean="0"/>
              <a:t> Hierarchy created using a set of columns</a:t>
            </a:r>
          </a:p>
          <a:p>
            <a:pPr lvl="1"/>
            <a:r>
              <a:rPr lang="en-US" dirty="0" smtClean="0"/>
              <a:t>Columns must all exist within a single table</a:t>
            </a:r>
            <a:endParaRPr lang="en-US" dirty="0"/>
          </a:p>
        </p:txBody>
      </p:sp>
      <p:pic>
        <p:nvPicPr>
          <p:cNvPr id="3" name="Picture 2"/>
          <p:cNvPicPr/>
          <p:nvPr/>
        </p:nvPicPr>
        <p:blipFill rotWithShape="1">
          <a:blip r:embed="rId2" cstate="print">
            <a:extLst>
              <a:ext uri="{28A0092B-C50C-407E-A947-70E740481C1C}">
                <a14:useLocalDpi xmlns:a14="http://schemas.microsoft.com/office/drawing/2010/main" val="0"/>
              </a:ext>
            </a:extLst>
          </a:blip>
          <a:srcRect l="32066" t="2188"/>
          <a:stretch/>
        </p:blipFill>
        <p:spPr bwMode="auto">
          <a:xfrm>
            <a:off x="3718125" y="3126129"/>
            <a:ext cx="2188845" cy="2167189"/>
          </a:xfrm>
          <a:prstGeom prst="rect">
            <a:avLst/>
          </a:prstGeom>
          <a:noFill/>
          <a:ln>
            <a:solidFill>
              <a:schemeClr val="bg1">
                <a:lumMod val="50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322660" y="4183161"/>
            <a:ext cx="2245995" cy="1872615"/>
          </a:xfrm>
          <a:prstGeom prst="rect">
            <a:avLst/>
          </a:prstGeom>
          <a:noFill/>
          <a:ln>
            <a:solidFill>
              <a:schemeClr val="bg1">
                <a:lumMod val="50000"/>
              </a:schemeClr>
            </a:solidFill>
          </a:ln>
        </p:spPr>
      </p:pic>
      <p:sp>
        <p:nvSpPr>
          <p:cNvPr id="5" name="Right Arrow 4"/>
          <p:cNvSpPr/>
          <p:nvPr/>
        </p:nvSpPr>
        <p:spPr>
          <a:xfrm>
            <a:off x="5288798" y="4564161"/>
            <a:ext cx="1117461" cy="43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09600" y="3112779"/>
            <a:ext cx="2371036" cy="3516621"/>
          </a:xfrm>
          <a:prstGeom prst="rect">
            <a:avLst/>
          </a:prstGeom>
          <a:noFill/>
          <a:ln>
            <a:solidFill>
              <a:schemeClr val="bg1">
                <a:lumMod val="50000"/>
              </a:schemeClr>
            </a:solidFill>
          </a:ln>
        </p:spPr>
      </p:pic>
    </p:spTree>
    <p:extLst>
      <p:ext uri="{BB962C8B-B14F-4D97-AF65-F5344CB8AC3E}">
        <p14:creationId xmlns:p14="http://schemas.microsoft.com/office/powerpoint/2010/main" val="74009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r>
              <a:rPr lang="en-US" dirty="0" smtClean="0"/>
              <a:t>Understanding PowerPivot and DAX</a:t>
            </a:r>
            <a:endParaRPr lang="en-US" dirty="0" smtClean="0"/>
          </a:p>
          <a:p>
            <a:r>
              <a:rPr lang="en-US" dirty="0" smtClean="0"/>
              <a:t>Creating Calculated Columns</a:t>
            </a:r>
          </a:p>
          <a:p>
            <a:r>
              <a:rPr lang="en-US" dirty="0" smtClean="0"/>
              <a:t>Creating </a:t>
            </a:r>
            <a:r>
              <a:rPr lang="en-US" dirty="0" smtClean="0"/>
              <a:t>Measures</a:t>
            </a:r>
            <a:endParaRPr lang="en-US" dirty="0" smtClean="0"/>
          </a:p>
          <a:p>
            <a:r>
              <a:rPr lang="en-US" dirty="0"/>
              <a:t>Creating </a:t>
            </a:r>
            <a:r>
              <a:rPr lang="en-US" dirty="0" smtClean="0"/>
              <a:t>Dimensional Hierarchies</a:t>
            </a:r>
          </a:p>
        </p:txBody>
      </p:sp>
    </p:spTree>
    <p:extLst>
      <p:ext uri="{BB962C8B-B14F-4D97-AF65-F5344CB8AC3E}">
        <p14:creationId xmlns:p14="http://schemas.microsoft.com/office/powerpoint/2010/main" val="898982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Text Functions in DAX</a:t>
            </a:r>
            <a:endParaRPr lang="en-US" dirty="0"/>
          </a:p>
        </p:txBody>
      </p:sp>
      <p:sp>
        <p:nvSpPr>
          <p:cNvPr id="3" name="Content Placeholder 2"/>
          <p:cNvSpPr>
            <a:spLocks noGrp="1"/>
          </p:cNvSpPr>
          <p:nvPr>
            <p:ph idx="1"/>
          </p:nvPr>
        </p:nvSpPr>
        <p:spPr/>
        <p:txBody>
          <a:bodyPr>
            <a:normAutofit/>
          </a:bodyPr>
          <a:lstStyle/>
          <a:p>
            <a:r>
              <a:rPr lang="en-US" sz="2400" dirty="0" smtClean="0"/>
              <a:t>Calculated columns must be created for hierarchy</a:t>
            </a:r>
          </a:p>
          <a:p>
            <a:pPr lvl="1"/>
            <a:r>
              <a:rPr lang="en-US" sz="2000" dirty="0" smtClean="0"/>
              <a:t>Extracting Category value from Product Category column</a:t>
            </a:r>
          </a:p>
          <a:p>
            <a:pPr lvl="1"/>
            <a:endParaRPr lang="en-US" sz="2000" dirty="0"/>
          </a:p>
          <a:p>
            <a:pPr lvl="1"/>
            <a:endParaRPr lang="en-US" sz="2000" dirty="0" smtClean="0"/>
          </a:p>
          <a:p>
            <a:pPr lvl="1"/>
            <a:endParaRPr lang="en-US" dirty="0"/>
          </a:p>
          <a:p>
            <a:endParaRPr lang="en-US" dirty="0" smtClean="0"/>
          </a:p>
          <a:p>
            <a:pPr lvl="1"/>
            <a:r>
              <a:rPr lang="en-US" sz="2000" dirty="0" smtClean="0"/>
              <a:t>Extracting Subcategory </a:t>
            </a:r>
            <a:r>
              <a:rPr lang="en-US" sz="2000" dirty="0"/>
              <a:t>value from Product Category column</a:t>
            </a:r>
          </a:p>
          <a:p>
            <a:pPr lvl="1"/>
            <a:endParaRPr lang="en-US"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65294" y="2362200"/>
            <a:ext cx="7110383" cy="1390329"/>
          </a:xfrm>
          <a:prstGeom prst="rect">
            <a:avLst/>
          </a:prstGeom>
          <a:noFill/>
          <a:ln>
            <a:solidFill>
              <a:schemeClr val="bg1">
                <a:lumMod val="50000"/>
              </a:schemeClr>
            </a:solid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65294" y="4495800"/>
            <a:ext cx="7709455" cy="1216343"/>
          </a:xfrm>
          <a:prstGeom prst="rect">
            <a:avLst/>
          </a:prstGeom>
          <a:noFill/>
          <a:ln>
            <a:solidFill>
              <a:schemeClr val="bg1">
                <a:lumMod val="50000"/>
              </a:schemeClr>
            </a:solidFill>
          </a:ln>
        </p:spPr>
      </p:pic>
    </p:spTree>
    <p:extLst>
      <p:ext uri="{BB962C8B-B14F-4D97-AF65-F5344CB8AC3E}">
        <p14:creationId xmlns:p14="http://schemas.microsoft.com/office/powerpoint/2010/main" val="2495792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Categories</a:t>
            </a:r>
            <a:endParaRPr lang="en-US" dirty="0"/>
          </a:p>
        </p:txBody>
      </p:sp>
      <p:sp>
        <p:nvSpPr>
          <p:cNvPr id="3" name="Content Placeholder 2"/>
          <p:cNvSpPr>
            <a:spLocks noGrp="1"/>
          </p:cNvSpPr>
          <p:nvPr>
            <p:ph idx="1"/>
          </p:nvPr>
        </p:nvSpPr>
        <p:spPr/>
        <p:txBody>
          <a:bodyPr>
            <a:normAutofit/>
          </a:bodyPr>
          <a:lstStyle/>
          <a:p>
            <a:r>
              <a:rPr lang="en-US" sz="2400" dirty="0" smtClean="0"/>
              <a:t>Product Categories Hierarchy has three levels</a:t>
            </a:r>
          </a:p>
          <a:p>
            <a:pPr lvl="1"/>
            <a:r>
              <a:rPr lang="en-US" sz="2000" dirty="0" smtClean="0"/>
              <a:t>Category</a:t>
            </a:r>
          </a:p>
          <a:p>
            <a:pPr lvl="1"/>
            <a:r>
              <a:rPr lang="en-US" sz="2000" dirty="0" smtClean="0"/>
              <a:t>Subcategory</a:t>
            </a:r>
          </a:p>
          <a:p>
            <a:pPr lvl="1"/>
            <a:r>
              <a:rPr lang="en-US" sz="2000" dirty="0" smtClean="0"/>
              <a:t>Product</a:t>
            </a:r>
            <a:endParaRPr lang="en-US" sz="2000" dirty="0"/>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72577" r="2493" b="52985"/>
          <a:stretch/>
        </p:blipFill>
        <p:spPr bwMode="auto">
          <a:xfrm>
            <a:off x="1143000" y="3359342"/>
            <a:ext cx="3077308" cy="2667000"/>
          </a:xfrm>
          <a:prstGeom prst="rect">
            <a:avLst/>
          </a:prstGeom>
          <a:noFill/>
          <a:ln>
            <a:solidFill>
              <a:schemeClr val="bg1">
                <a:lumMod val="50000"/>
              </a:schemeClr>
            </a:solid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982308" y="2270280"/>
            <a:ext cx="3276600" cy="3756062"/>
          </a:xfrm>
          <a:prstGeom prst="rect">
            <a:avLst/>
          </a:prstGeom>
          <a:noFill/>
          <a:ln>
            <a:solidFill>
              <a:schemeClr val="bg1">
                <a:lumMod val="50000"/>
              </a:schemeClr>
            </a:solidFill>
          </a:ln>
        </p:spPr>
      </p:pic>
    </p:spTree>
    <p:extLst>
      <p:ext uri="{BB962C8B-B14F-4D97-AF65-F5344CB8AC3E}">
        <p14:creationId xmlns:p14="http://schemas.microsoft.com/office/powerpoint/2010/main" val="1616108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Creating </a:t>
            </a:r>
            <a:r>
              <a:rPr lang="en-US" dirty="0" smtClean="0"/>
              <a:t>a Dimensional Hierarchy</a:t>
            </a:r>
            <a:endParaRPr lang="en-US" dirty="0"/>
          </a:p>
        </p:txBody>
      </p:sp>
    </p:spTree>
    <p:extLst>
      <p:ext uri="{BB962C8B-B14F-4D97-AF65-F5344CB8AC3E}">
        <p14:creationId xmlns:p14="http://schemas.microsoft.com/office/powerpoint/2010/main" val="1949103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DAX Fundamentals</a:t>
            </a:r>
          </a:p>
          <a:p>
            <a:pPr>
              <a:buFont typeface="Wingdings" panose="05000000000000000000" pitchFamily="2" charset="2"/>
              <a:buChar char="ü"/>
            </a:pPr>
            <a:r>
              <a:rPr lang="en-US" dirty="0"/>
              <a:t>Creating Calculated Columns</a:t>
            </a:r>
          </a:p>
          <a:p>
            <a:pPr>
              <a:buFont typeface="Wingdings" panose="05000000000000000000" pitchFamily="2" charset="2"/>
              <a:buChar char="ü"/>
            </a:pPr>
            <a:r>
              <a:rPr lang="en-US" dirty="0"/>
              <a:t>Creating Calculated Fields</a:t>
            </a:r>
          </a:p>
          <a:p>
            <a:pPr>
              <a:buFont typeface="Wingdings" panose="05000000000000000000" pitchFamily="2" charset="2"/>
              <a:buChar char="ü"/>
            </a:pPr>
            <a:r>
              <a:rPr lang="en-US" dirty="0"/>
              <a:t>Creating </a:t>
            </a:r>
            <a:r>
              <a:rPr lang="en-US"/>
              <a:t>Dimensional </a:t>
            </a:r>
            <a:r>
              <a:rPr lang="en-US" smtClean="0"/>
              <a:t>Hierarchies</a:t>
            </a:r>
            <a:endParaRPr lang="en-US" dirty="0"/>
          </a:p>
        </p:txBody>
      </p:sp>
    </p:spTree>
    <p:extLst>
      <p:ext uri="{BB962C8B-B14F-4D97-AF65-F5344CB8AC3E}">
        <p14:creationId xmlns:p14="http://schemas.microsoft.com/office/powerpoint/2010/main" val="893629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Data Model with PowerPivot</a:t>
            </a:r>
            <a:endParaRPr lang="en-US" dirty="0"/>
          </a:p>
        </p:txBody>
      </p:sp>
      <p:sp>
        <p:nvSpPr>
          <p:cNvPr id="3" name="Content Placeholder 2"/>
          <p:cNvSpPr>
            <a:spLocks noGrp="1"/>
          </p:cNvSpPr>
          <p:nvPr>
            <p:ph idx="1"/>
          </p:nvPr>
        </p:nvSpPr>
        <p:spPr/>
        <p:txBody>
          <a:bodyPr/>
          <a:lstStyle/>
          <a:p>
            <a:r>
              <a:rPr lang="en-US" dirty="0" smtClean="0"/>
              <a:t>Steps to creating the data model (aka BISM)</a:t>
            </a:r>
          </a:p>
          <a:p>
            <a:pPr lvl="1"/>
            <a:r>
              <a:rPr lang="en-US" dirty="0" smtClean="0"/>
              <a:t>Create </a:t>
            </a:r>
            <a:r>
              <a:rPr lang="en-US" dirty="0"/>
              <a:t>tables </a:t>
            </a:r>
            <a:r>
              <a:rPr lang="en-US" dirty="0" smtClean="0"/>
              <a:t>by importing data from external sources</a:t>
            </a:r>
          </a:p>
          <a:p>
            <a:pPr lvl="1"/>
            <a:r>
              <a:rPr lang="en-US" dirty="0" smtClean="0"/>
              <a:t>Create relationships between tables</a:t>
            </a:r>
          </a:p>
          <a:p>
            <a:pPr lvl="1"/>
            <a:r>
              <a:rPr lang="en-US" dirty="0"/>
              <a:t>Rename tables and columns </a:t>
            </a:r>
            <a:r>
              <a:rPr lang="en-US" dirty="0" smtClean="0"/>
              <a:t>if desired</a:t>
            </a:r>
          </a:p>
          <a:p>
            <a:pPr lvl="1"/>
            <a:r>
              <a:rPr lang="en-US" dirty="0" smtClean="0"/>
              <a:t>Create calculated columns</a:t>
            </a:r>
          </a:p>
          <a:p>
            <a:pPr lvl="1"/>
            <a:r>
              <a:rPr lang="en-US" dirty="0" smtClean="0"/>
              <a:t>Create calculated fields</a:t>
            </a:r>
          </a:p>
          <a:p>
            <a:pPr lvl="1"/>
            <a:r>
              <a:rPr lang="en-US" dirty="0" smtClean="0"/>
              <a:t>Create Dimensional Hierarchies</a:t>
            </a:r>
          </a:p>
          <a:p>
            <a:pPr lvl="1"/>
            <a:r>
              <a:rPr lang="en-US" dirty="0" smtClean="0"/>
              <a:t>Create time table(s) for time intelligence support</a:t>
            </a:r>
          </a:p>
          <a:p>
            <a:pPr lvl="1"/>
            <a:r>
              <a:rPr lang="en-US" dirty="0" smtClean="0"/>
              <a:t>Create key performance indicators (KPIs)</a:t>
            </a:r>
            <a:endParaRPr lang="en-US" dirty="0"/>
          </a:p>
          <a:p>
            <a:pPr lvl="1"/>
            <a:endParaRPr lang="en-US" dirty="0" smtClean="0"/>
          </a:p>
          <a:p>
            <a:pPr lvl="1"/>
            <a:endParaRPr lang="en-US" dirty="0"/>
          </a:p>
        </p:txBody>
      </p:sp>
    </p:spTree>
    <p:extLst>
      <p:ext uri="{BB962C8B-B14F-4D97-AF65-F5344CB8AC3E}">
        <p14:creationId xmlns:p14="http://schemas.microsoft.com/office/powerpoint/2010/main" val="2956796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DAX</a:t>
            </a:r>
            <a:endParaRPr lang="en-US" dirty="0"/>
          </a:p>
        </p:txBody>
      </p:sp>
      <p:sp>
        <p:nvSpPr>
          <p:cNvPr id="3" name="Content Placeholder 2"/>
          <p:cNvSpPr>
            <a:spLocks noGrp="1"/>
          </p:cNvSpPr>
          <p:nvPr>
            <p:ph idx="1"/>
          </p:nvPr>
        </p:nvSpPr>
        <p:spPr/>
        <p:txBody>
          <a:bodyPr/>
          <a:lstStyle/>
          <a:p>
            <a:pPr marL="12701"/>
            <a:r>
              <a:rPr lang="en-GB" dirty="0" smtClean="0"/>
              <a:t>DAX is the language </a:t>
            </a:r>
            <a:r>
              <a:rPr lang="en-GB" dirty="0"/>
              <a:t>used to create </a:t>
            </a:r>
            <a:r>
              <a:rPr lang="en-GB" dirty="0" smtClean="0"/>
              <a:t>data </a:t>
            </a:r>
            <a:r>
              <a:rPr lang="en-GB" dirty="0"/>
              <a:t>model</a:t>
            </a:r>
          </a:p>
          <a:p>
            <a:pPr lvl="1"/>
            <a:r>
              <a:rPr lang="en-GB" dirty="0" smtClean="0"/>
              <a:t>DAX stands for "</a:t>
            </a:r>
            <a:r>
              <a:rPr lang="en-GB" b="1" dirty="0" smtClean="0">
                <a:solidFill>
                  <a:schemeClr val="accent1"/>
                </a:solidFill>
              </a:rPr>
              <a:t>D</a:t>
            </a:r>
            <a:r>
              <a:rPr lang="en-GB" dirty="0" smtClean="0"/>
              <a:t>ata </a:t>
            </a:r>
            <a:r>
              <a:rPr lang="en-GB" b="1" dirty="0" smtClean="0">
                <a:solidFill>
                  <a:schemeClr val="accent1"/>
                </a:solidFill>
              </a:rPr>
              <a:t>A</a:t>
            </a:r>
            <a:r>
              <a:rPr lang="en-GB" dirty="0" smtClean="0"/>
              <a:t>nalysis E</a:t>
            </a:r>
            <a:r>
              <a:rPr lang="en-GB" b="1" dirty="0" smtClean="0">
                <a:solidFill>
                  <a:schemeClr val="accent1"/>
                </a:solidFill>
              </a:rPr>
              <a:t>x</a:t>
            </a:r>
            <a:r>
              <a:rPr lang="en-GB" dirty="0" smtClean="0"/>
              <a:t>pression Language"</a:t>
            </a:r>
          </a:p>
          <a:p>
            <a:pPr>
              <a:lnSpc>
                <a:spcPct val="150000"/>
              </a:lnSpc>
            </a:pPr>
            <a:r>
              <a:rPr lang="en-GB" dirty="0" smtClean="0"/>
              <a:t>DAX </a:t>
            </a:r>
            <a:r>
              <a:rPr lang="en-GB" dirty="0"/>
              <a:t>e</a:t>
            </a:r>
            <a:r>
              <a:rPr lang="en-GB" dirty="0" smtClean="0"/>
              <a:t>xpressions are similar to Excel formulas</a:t>
            </a:r>
          </a:p>
          <a:p>
            <a:pPr lvl="1"/>
            <a:r>
              <a:rPr lang="en-GB" dirty="0" smtClean="0"/>
              <a:t>They always start with an </a:t>
            </a:r>
            <a:r>
              <a:rPr lang="en-GB" dirty="0"/>
              <a:t>equal sign </a:t>
            </a:r>
            <a:r>
              <a:rPr lang="en-GB" dirty="0" smtClean="0"/>
              <a:t>(=)</a:t>
            </a:r>
          </a:p>
          <a:p>
            <a:pPr lvl="1"/>
            <a:r>
              <a:rPr lang="en-GB" dirty="0" smtClean="0"/>
              <a:t>DAX provides many built-in functions similar to Excel</a:t>
            </a:r>
          </a:p>
          <a:p>
            <a:pPr>
              <a:lnSpc>
                <a:spcPct val="150000"/>
              </a:lnSpc>
            </a:pPr>
            <a:r>
              <a:rPr lang="en-GB" dirty="0" smtClean="0"/>
              <a:t>DAX Expressions are unlike Excel formulas…</a:t>
            </a:r>
            <a:endParaRPr lang="en-GB" dirty="0"/>
          </a:p>
          <a:p>
            <a:pPr lvl="1"/>
            <a:r>
              <a:rPr lang="en-GB" dirty="0" smtClean="0"/>
              <a:t>DAX expressions cannot reference cells (e.g. A1 or C4)</a:t>
            </a:r>
          </a:p>
          <a:p>
            <a:pPr lvl="1"/>
            <a:r>
              <a:rPr lang="en-GB" dirty="0" smtClean="0"/>
              <a:t>Instead </a:t>
            </a:r>
            <a:r>
              <a:rPr lang="en-GB" dirty="0"/>
              <a:t>DAX expressions reference </a:t>
            </a:r>
            <a:r>
              <a:rPr lang="en-GB" dirty="0" smtClean="0"/>
              <a:t>columns and tables</a:t>
            </a:r>
          </a:p>
        </p:txBody>
      </p:sp>
      <p:sp>
        <p:nvSpPr>
          <p:cNvPr id="4" name="Rectangle 3"/>
          <p:cNvSpPr/>
          <p:nvPr/>
        </p:nvSpPr>
        <p:spPr>
          <a:xfrm>
            <a:off x="1143000" y="5791200"/>
            <a:ext cx="5562600" cy="5334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2000" b="1" dirty="0">
                <a:solidFill>
                  <a:schemeClr val="tx1"/>
                </a:solidFill>
                <a:latin typeface="Lucida Console" panose="020B0609040504020204" pitchFamily="49" charset="0"/>
              </a:rPr>
              <a:t>=SUM</a:t>
            </a:r>
            <a:r>
              <a:rPr lang="en-US" sz="2000" b="1" dirty="0" smtClean="0">
                <a:solidFill>
                  <a:schemeClr val="tx1"/>
                </a:solidFill>
                <a:latin typeface="Lucida Console" panose="020B0609040504020204" pitchFamily="49" charset="0"/>
              </a:rPr>
              <a:t>('Sales'[Sales </a:t>
            </a:r>
            <a:r>
              <a:rPr lang="en-US" sz="2000" b="1" dirty="0">
                <a:solidFill>
                  <a:schemeClr val="tx1"/>
                </a:solidFill>
                <a:latin typeface="Lucida Console" panose="020B0609040504020204" pitchFamily="49" charset="0"/>
              </a:rPr>
              <a:t>Amount])</a:t>
            </a:r>
          </a:p>
        </p:txBody>
      </p:sp>
    </p:spTree>
    <p:extLst>
      <p:ext uri="{BB962C8B-B14F-4D97-AF65-F5344CB8AC3E}">
        <p14:creationId xmlns:p14="http://schemas.microsoft.com/office/powerpoint/2010/main" val="219838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Calculated Columns vs Calculated Fields</a:t>
            </a:r>
            <a:endParaRPr lang="en-US" dirty="0"/>
          </a:p>
        </p:txBody>
      </p:sp>
      <p:sp>
        <p:nvSpPr>
          <p:cNvPr id="3" name="Content Placeholder 2"/>
          <p:cNvSpPr>
            <a:spLocks noGrp="1"/>
          </p:cNvSpPr>
          <p:nvPr>
            <p:ph idx="1"/>
          </p:nvPr>
        </p:nvSpPr>
        <p:spPr/>
        <p:txBody>
          <a:bodyPr/>
          <a:lstStyle/>
          <a:p>
            <a:r>
              <a:rPr lang="en-GB" dirty="0"/>
              <a:t>Calculated </a:t>
            </a:r>
            <a:r>
              <a:rPr lang="en-GB" dirty="0" smtClean="0"/>
              <a:t>Columns</a:t>
            </a:r>
          </a:p>
          <a:p>
            <a:pPr lvl="1"/>
            <a:r>
              <a:rPr lang="en-GB" dirty="0" smtClean="0"/>
              <a:t>Evaluated based on context of a single row</a:t>
            </a:r>
          </a:p>
          <a:p>
            <a:pPr lvl="1"/>
            <a:r>
              <a:rPr lang="en-GB" dirty="0"/>
              <a:t>Evaluated </a:t>
            </a:r>
            <a:r>
              <a:rPr lang="en-GB" dirty="0" smtClean="0"/>
              <a:t>when data is loaded into memory</a:t>
            </a:r>
          </a:p>
          <a:p>
            <a:pPr lvl="1"/>
            <a:endParaRPr lang="en-GB" dirty="0" smtClean="0"/>
          </a:p>
          <a:p>
            <a:pPr lvl="1"/>
            <a:endParaRPr lang="en-GB" dirty="0" smtClean="0"/>
          </a:p>
          <a:p>
            <a:r>
              <a:rPr lang="en-GB" dirty="0" smtClean="0"/>
              <a:t>Calculated Fields </a:t>
            </a:r>
            <a:r>
              <a:rPr lang="en-GB" dirty="0" smtClean="0">
                <a:solidFill>
                  <a:schemeClr val="tx1">
                    <a:lumMod val="75000"/>
                    <a:lumOff val="25000"/>
                  </a:schemeClr>
                </a:solidFill>
              </a:rPr>
              <a:t>(also known as Measures)</a:t>
            </a:r>
          </a:p>
          <a:p>
            <a:pPr lvl="1"/>
            <a:r>
              <a:rPr lang="en-GB" dirty="0" smtClean="0"/>
              <a:t>Evaluated </a:t>
            </a:r>
            <a:r>
              <a:rPr lang="en-GB" dirty="0"/>
              <a:t>based on </a:t>
            </a:r>
            <a:r>
              <a:rPr lang="en-GB" dirty="0" smtClean="0"/>
              <a:t>filter context </a:t>
            </a:r>
            <a:r>
              <a:rPr lang="en-GB" dirty="0"/>
              <a:t>of a single </a:t>
            </a:r>
            <a:r>
              <a:rPr lang="en-GB" dirty="0" smtClean="0"/>
              <a:t>table</a:t>
            </a:r>
          </a:p>
          <a:p>
            <a:pPr lvl="1"/>
            <a:r>
              <a:rPr lang="en-GB" dirty="0" smtClean="0"/>
              <a:t>Commonly used for aggregations (e.g. SUM, AVG, etc.)</a:t>
            </a:r>
            <a:endParaRPr lang="en-GB" dirty="0"/>
          </a:p>
          <a:p>
            <a:pPr lvl="1"/>
            <a:r>
              <a:rPr lang="en-GB" dirty="0"/>
              <a:t>Evaluated </a:t>
            </a:r>
            <a:r>
              <a:rPr lang="en-GB" dirty="0" smtClean="0"/>
              <a:t>after data loads </a:t>
            </a:r>
            <a:r>
              <a:rPr lang="en-GB" dirty="0"/>
              <a:t>into </a:t>
            </a:r>
            <a:r>
              <a:rPr lang="en-GB" dirty="0" smtClean="0"/>
              <a:t>memory </a:t>
            </a:r>
            <a:r>
              <a:rPr lang="en-GB" dirty="0"/>
              <a:t>at query </a:t>
            </a:r>
            <a:r>
              <a:rPr lang="en-GB" dirty="0" smtClean="0"/>
              <a:t>time</a:t>
            </a:r>
            <a:endParaRPr lang="en-GB" dirty="0"/>
          </a:p>
          <a:p>
            <a:pPr lvl="1"/>
            <a:endParaRPr lang="en-US" dirty="0"/>
          </a:p>
        </p:txBody>
      </p:sp>
      <p:sp>
        <p:nvSpPr>
          <p:cNvPr id="4" name="Rectangle 3"/>
          <p:cNvSpPr/>
          <p:nvPr/>
        </p:nvSpPr>
        <p:spPr>
          <a:xfrm>
            <a:off x="1295400" y="2971800"/>
            <a:ext cx="5562600" cy="5334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2000" b="1" dirty="0" smtClean="0">
                <a:solidFill>
                  <a:schemeClr val="tx1"/>
                </a:solidFill>
                <a:latin typeface="Lucida Console" panose="020B0609040504020204" pitchFamily="49" charset="0"/>
              </a:rPr>
              <a:t>Column1 = &lt;</a:t>
            </a:r>
            <a:r>
              <a:rPr lang="en-US" sz="2000" b="1" i="1" dirty="0" smtClean="0">
                <a:solidFill>
                  <a:schemeClr val="tx1"/>
                </a:solidFill>
                <a:latin typeface="Lucida Console" panose="020B0609040504020204" pitchFamily="49" charset="0"/>
              </a:rPr>
              <a:t>DAX expression</a:t>
            </a:r>
            <a:r>
              <a:rPr lang="en-US" sz="2000" b="1" dirty="0" smtClean="0">
                <a:solidFill>
                  <a:schemeClr val="tx1"/>
                </a:solidFill>
                <a:latin typeface="Lucida Console" panose="020B0609040504020204" pitchFamily="49" charset="0"/>
              </a:rPr>
              <a:t>&gt;</a:t>
            </a:r>
            <a:endParaRPr lang="en-US" sz="2000" b="1" dirty="0">
              <a:solidFill>
                <a:schemeClr val="tx1"/>
              </a:solidFill>
              <a:latin typeface="Lucida Console" panose="020B0609040504020204" pitchFamily="49" charset="0"/>
            </a:endParaRPr>
          </a:p>
        </p:txBody>
      </p:sp>
      <p:sp>
        <p:nvSpPr>
          <p:cNvPr id="5" name="Rectangle 4"/>
          <p:cNvSpPr/>
          <p:nvPr/>
        </p:nvSpPr>
        <p:spPr>
          <a:xfrm>
            <a:off x="1295400" y="5715000"/>
            <a:ext cx="5562600" cy="533400"/>
          </a:xfrm>
          <a:prstGeom prst="rect">
            <a:avLst/>
          </a:prstGeom>
          <a:solidFill>
            <a:srgbClr val="FFFFCC"/>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2000" b="1" dirty="0" smtClean="0">
                <a:solidFill>
                  <a:schemeClr val="tx1"/>
                </a:solidFill>
                <a:latin typeface="Lucida Console" panose="020B0609040504020204" pitchFamily="49" charset="0"/>
              </a:rPr>
              <a:t>Field1 := &lt;</a:t>
            </a:r>
            <a:r>
              <a:rPr lang="en-US" sz="2000" b="1" i="1" dirty="0" smtClean="0">
                <a:solidFill>
                  <a:schemeClr val="tx1"/>
                </a:solidFill>
                <a:latin typeface="Lucida Console" panose="020B0609040504020204" pitchFamily="49" charset="0"/>
              </a:rPr>
              <a:t>DAX expression</a:t>
            </a:r>
            <a:r>
              <a:rPr lang="en-US" sz="2000" b="1" dirty="0" smtClean="0">
                <a:solidFill>
                  <a:schemeClr val="tx1"/>
                </a:solidFill>
                <a:latin typeface="Lucida Console" panose="020B0609040504020204" pitchFamily="49" charset="0"/>
              </a:rPr>
              <a:t>&gt;</a:t>
            </a:r>
            <a:endParaRPr lang="en-US" sz="2000" b="1"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137530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DAX Functions</a:t>
            </a:r>
          </a:p>
        </p:txBody>
      </p:sp>
      <p:sp>
        <p:nvSpPr>
          <p:cNvPr id="3" name="Content Placeholder 2"/>
          <p:cNvSpPr>
            <a:spLocks noGrp="1"/>
          </p:cNvSpPr>
          <p:nvPr>
            <p:ph idx="1"/>
          </p:nvPr>
        </p:nvSpPr>
        <p:spPr/>
        <p:txBody>
          <a:bodyPr/>
          <a:lstStyle/>
          <a:p>
            <a:r>
              <a:rPr lang="en-US" dirty="0"/>
              <a:t>Date and Time Functions</a:t>
            </a:r>
          </a:p>
          <a:p>
            <a:r>
              <a:rPr lang="en-US" dirty="0" smtClean="0"/>
              <a:t>Information Functions</a:t>
            </a:r>
          </a:p>
          <a:p>
            <a:r>
              <a:rPr lang="en-US" dirty="0" smtClean="0"/>
              <a:t>Logical Functions</a:t>
            </a:r>
          </a:p>
          <a:p>
            <a:r>
              <a:rPr lang="en-US" dirty="0"/>
              <a:t>Mathematical and Trigonometric Functions</a:t>
            </a:r>
          </a:p>
          <a:p>
            <a:r>
              <a:rPr lang="en-US" dirty="0"/>
              <a:t>Statistical Functions</a:t>
            </a:r>
          </a:p>
          <a:p>
            <a:r>
              <a:rPr lang="en-US" dirty="0"/>
              <a:t>Filter Functions</a:t>
            </a:r>
          </a:p>
          <a:p>
            <a:r>
              <a:rPr lang="en-US" dirty="0" smtClean="0"/>
              <a:t>Text </a:t>
            </a:r>
            <a:r>
              <a:rPr lang="en-US" dirty="0"/>
              <a:t>Functions</a:t>
            </a:r>
          </a:p>
          <a:p>
            <a:r>
              <a:rPr lang="en-US" dirty="0"/>
              <a:t>Time Intelligence Functions</a:t>
            </a:r>
          </a:p>
          <a:p>
            <a:endParaRPr lang="en-US" dirty="0" smtClean="0"/>
          </a:p>
        </p:txBody>
      </p:sp>
    </p:spTree>
    <p:extLst>
      <p:ext uri="{BB962C8B-B14F-4D97-AF65-F5344CB8AC3E}">
        <p14:creationId xmlns:p14="http://schemas.microsoft.com/office/powerpoint/2010/main" val="2183505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DAX Fundamentals</a:t>
            </a:r>
          </a:p>
          <a:p>
            <a:pPr>
              <a:buFont typeface="Wingdings" panose="05000000000000000000" pitchFamily="2" charset="2"/>
              <a:buChar char="Ø"/>
            </a:pPr>
            <a:r>
              <a:rPr lang="en-US" dirty="0" smtClean="0"/>
              <a:t>Creating Calculated Columns</a:t>
            </a:r>
          </a:p>
          <a:p>
            <a:r>
              <a:rPr lang="en-US" dirty="0" smtClean="0"/>
              <a:t>Creating Calculated Fields</a:t>
            </a:r>
          </a:p>
          <a:p>
            <a:r>
              <a:rPr lang="en-US" dirty="0"/>
              <a:t>Creating </a:t>
            </a:r>
            <a:r>
              <a:rPr lang="en-US" smtClean="0"/>
              <a:t>Dimensional Hierarchies</a:t>
            </a:r>
            <a:endParaRPr lang="en-US" dirty="0" smtClean="0"/>
          </a:p>
        </p:txBody>
      </p:sp>
    </p:spTree>
    <p:extLst>
      <p:ext uri="{BB962C8B-B14F-4D97-AF65-F5344CB8AC3E}">
        <p14:creationId xmlns:p14="http://schemas.microsoft.com/office/powerpoint/2010/main" val="1561858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Calculated Columns</a:t>
            </a:r>
            <a:endParaRPr lang="en-US" dirty="0"/>
          </a:p>
        </p:txBody>
      </p:sp>
      <p:sp>
        <p:nvSpPr>
          <p:cNvPr id="3" name="Content Placeholder 2"/>
          <p:cNvSpPr>
            <a:spLocks noGrp="1"/>
          </p:cNvSpPr>
          <p:nvPr>
            <p:ph idx="1"/>
          </p:nvPr>
        </p:nvSpPr>
        <p:spPr/>
        <p:txBody>
          <a:bodyPr/>
          <a:lstStyle/>
          <a:p>
            <a:r>
              <a:rPr lang="en-US" dirty="0" smtClean="0"/>
              <a:t>Edited in formula bar of PowerPivot table view</a:t>
            </a:r>
          </a:p>
          <a:p>
            <a:pPr lvl="1"/>
            <a:r>
              <a:rPr lang="en-US" dirty="0" smtClean="0"/>
              <a:t>Start with an equals (=) sign</a:t>
            </a:r>
          </a:p>
          <a:p>
            <a:pPr lvl="1"/>
            <a:r>
              <a:rPr lang="en-US" dirty="0" smtClean="0"/>
              <a:t>Enter a valid DAX expression</a:t>
            </a:r>
          </a:p>
          <a:p>
            <a:pPr lvl="1"/>
            <a:r>
              <a:rPr lang="en-US" dirty="0" smtClean="0"/>
              <a:t>Clicking on column adds it into expression</a:t>
            </a:r>
          </a:p>
          <a:p>
            <a:pPr lvl="1"/>
            <a:r>
              <a:rPr lang="en-US" dirty="0" smtClean="0"/>
              <a:t>DAX formula builder can be very helpful</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44547" y="4029740"/>
            <a:ext cx="7626305" cy="2286000"/>
          </a:xfrm>
          <a:prstGeom prst="rect">
            <a:avLst/>
          </a:prstGeom>
          <a:ln>
            <a:solidFill>
              <a:schemeClr val="bg1">
                <a:lumMod val="50000"/>
              </a:schemeClr>
            </a:solidFill>
          </a:ln>
        </p:spPr>
      </p:pic>
    </p:spTree>
    <p:extLst>
      <p:ext uri="{BB962C8B-B14F-4D97-AF65-F5344CB8AC3E}">
        <p14:creationId xmlns:p14="http://schemas.microsoft.com/office/powerpoint/2010/main" val="290660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 Columns</a:t>
            </a:r>
            <a:endParaRPr lang="en-US" dirty="0"/>
          </a:p>
        </p:txBody>
      </p:sp>
      <p:sp>
        <p:nvSpPr>
          <p:cNvPr id="5" name="Content Placeholder 4"/>
          <p:cNvSpPr>
            <a:spLocks noGrp="1"/>
          </p:cNvSpPr>
          <p:nvPr>
            <p:ph idx="1"/>
          </p:nvPr>
        </p:nvSpPr>
        <p:spPr/>
        <p:txBody>
          <a:bodyPr/>
          <a:lstStyle/>
          <a:p>
            <a:r>
              <a:rPr lang="en-US" dirty="0" smtClean="0"/>
              <a:t>Each column has formatting properties</a:t>
            </a:r>
          </a:p>
          <a:p>
            <a:pPr lvl="1"/>
            <a:r>
              <a:rPr lang="en-US" dirty="0" smtClean="0"/>
              <a:t>Formatting will be used by reports and visualizations built on top of data model</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03999" y="3124200"/>
            <a:ext cx="7907402" cy="2057400"/>
          </a:xfrm>
          <a:prstGeom prst="rect">
            <a:avLst/>
          </a:prstGeom>
        </p:spPr>
      </p:pic>
    </p:spTree>
    <p:extLst>
      <p:ext uri="{BB962C8B-B14F-4D97-AF65-F5344CB8AC3E}">
        <p14:creationId xmlns:p14="http://schemas.microsoft.com/office/powerpoint/2010/main" val="3721209110"/>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A5547237-B119-45CA-BEFC-A2DA2BDB03E7}">
  <ds:schemaRefs>
    <ds:schemaRef ds:uri="http://www.w3.org/XML/1998/namespac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CPT_Wave15</Template>
  <TotalTime>3927</TotalTime>
  <Words>591</Words>
  <Application>Microsoft Office PowerPoint</Application>
  <PresentationFormat>On-screen Show (4:3)</PresentationFormat>
  <Paragraphs>120</Paragraphs>
  <Slides>23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Lucida Console</vt:lpstr>
      <vt:lpstr>Wingdings</vt:lpstr>
      <vt:lpstr>CPT_Wave15</vt:lpstr>
      <vt:lpstr>Modeling Data for Analytics using PowerPivot</vt:lpstr>
      <vt:lpstr>Agenda</vt:lpstr>
      <vt:lpstr>Creating the Data Model with PowerPivot</vt:lpstr>
      <vt:lpstr>Working with DAX</vt:lpstr>
      <vt:lpstr>Calculated Columns vs Calculated Fields</vt:lpstr>
      <vt:lpstr>Types of DAX Functions</vt:lpstr>
      <vt:lpstr>Agenda</vt:lpstr>
      <vt:lpstr>Creating Calculated Columns</vt:lpstr>
      <vt:lpstr>Formatting Columns</vt:lpstr>
      <vt:lpstr>Using Logical Functions in DAX</vt:lpstr>
      <vt:lpstr>Time Functions</vt:lpstr>
      <vt:lpstr>Adding Slicers for Calculated Columns</vt:lpstr>
      <vt:lpstr>The RELATED Function</vt:lpstr>
      <vt:lpstr>Creating Calculated Columns</vt:lpstr>
      <vt:lpstr>Agenda</vt:lpstr>
      <vt:lpstr>Creating Calculated Fields</vt:lpstr>
      <vt:lpstr>Creating Calculated Fields</vt:lpstr>
      <vt:lpstr>Agenda</vt:lpstr>
      <vt:lpstr>Dimensional Hierarchies</vt:lpstr>
      <vt:lpstr>Using Text Functions in DAX</vt:lpstr>
      <vt:lpstr>Product Categories</vt:lpstr>
      <vt:lpstr>Creating a Dimensional Hierarchy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Data for Analytics using PowerPivot</dc:title>
  <dc:creator>Ted Pattison</dc:creator>
  <cp:lastModifiedBy>Ted Pattison</cp:lastModifiedBy>
  <cp:revision>207</cp:revision>
  <dcterms:created xsi:type="dcterms:W3CDTF">2012-04-13T19:17:02Z</dcterms:created>
  <dcterms:modified xsi:type="dcterms:W3CDTF">2015-08-20T12:52:33Z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