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2"/>
  </p:notesMasterIdLst>
  <p:handoutMasterIdLst>
    <p:handoutMasterId r:id="rId43"/>
  </p:handoutMasterIdLst>
  <p:sldIdLst>
    <p:sldId id="279" r:id="rId6"/>
    <p:sldId id="278" r:id="rId7"/>
    <p:sldId id="352" r:id="rId8"/>
    <p:sldId id="324" r:id="rId9"/>
    <p:sldId id="362" r:id="rId10"/>
    <p:sldId id="403" r:id="rId11"/>
    <p:sldId id="379" r:id="rId12"/>
    <p:sldId id="381" r:id="rId13"/>
    <p:sldId id="383" r:id="rId14"/>
    <p:sldId id="382" r:id="rId15"/>
    <p:sldId id="339" r:id="rId16"/>
    <p:sldId id="370" r:id="rId17"/>
    <p:sldId id="380" r:id="rId18"/>
    <p:sldId id="384" r:id="rId19"/>
    <p:sldId id="389" r:id="rId20"/>
    <p:sldId id="385" r:id="rId21"/>
    <p:sldId id="390" r:id="rId22"/>
    <p:sldId id="372" r:id="rId23"/>
    <p:sldId id="378" r:id="rId24"/>
    <p:sldId id="375" r:id="rId25"/>
    <p:sldId id="374" r:id="rId26"/>
    <p:sldId id="387" r:id="rId27"/>
    <p:sldId id="376" r:id="rId28"/>
    <p:sldId id="377" r:id="rId29"/>
    <p:sldId id="386" r:id="rId30"/>
    <p:sldId id="373" r:id="rId31"/>
    <p:sldId id="391" r:id="rId32"/>
    <p:sldId id="400" r:id="rId33"/>
    <p:sldId id="392" r:id="rId34"/>
    <p:sldId id="393" r:id="rId35"/>
    <p:sldId id="394" r:id="rId36"/>
    <p:sldId id="402" r:id="rId37"/>
    <p:sldId id="396" r:id="rId38"/>
    <p:sldId id="399" r:id="rId39"/>
    <p:sldId id="398" r:id="rId40"/>
    <p:sldId id="369"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FFFFCC"/>
    <a:srgbClr val="FF0000"/>
    <a:srgbClr val="74001E"/>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09" autoAdjust="0"/>
    <p:restoredTop sz="62833" autoAdjust="0"/>
  </p:normalViewPr>
  <p:slideViewPr>
    <p:cSldViewPr>
      <p:cViewPr varScale="1">
        <p:scale>
          <a:sx n="56" d="100"/>
          <a:sy n="56" d="100"/>
        </p:scale>
        <p:origin x="2501" y="3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4" d="100"/>
          <a:sy n="64" d="100"/>
        </p:scale>
        <p:origin x="792"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introduces the core concepts of creating and designing queries in Power BI Desktop using the features of Power Query. You will learn how to use Power Query to import data from a variety of sources including databases, Excel spreadsheets, web pages and SharePoint lists. You will also learn how Power Query can be used to reshape data during the import process by splitting a column with delimited values and combining multiple columns into a single column. You will also learn to perform powerful table operations such as merging columns and appending rows from multiple data sources as well as transposing, pivoting and un-pivoting the rows and columns in a source table.</a:t>
            </a:r>
            <a:endParaRPr lang="en-US" baseline="0" dirty="0" smtClean="0"/>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8980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14194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Access Databases</a:t>
            </a:r>
          </a:p>
          <a:p>
            <a:r>
              <a:rPr lang="en-US" dirty="0" smtClean="0"/>
              <a:t>SQL Server Databases</a:t>
            </a:r>
          </a:p>
          <a:p>
            <a:pPr lvl="1"/>
            <a:r>
              <a:rPr lang="en-US" dirty="0" smtClean="0"/>
              <a:t>Oracle Databases</a:t>
            </a:r>
          </a:p>
          <a:p>
            <a:pPr lvl="1"/>
            <a:r>
              <a:rPr lang="en-US" dirty="0" smtClean="0"/>
              <a:t>DB2 Database</a:t>
            </a:r>
          </a:p>
          <a:p>
            <a:pPr lvl="1"/>
            <a:r>
              <a:rPr lang="en-US" dirty="0" smtClean="0"/>
              <a:t>MySQL</a:t>
            </a:r>
          </a:p>
          <a:p>
            <a:pPr lvl="1"/>
            <a:r>
              <a:rPr lang="en-US" dirty="0" smtClean="0"/>
              <a:t>PostgreSQL</a:t>
            </a:r>
          </a:p>
          <a:p>
            <a:pPr lvl="1"/>
            <a:r>
              <a:rPr lang="en-US" dirty="0" smtClean="0"/>
              <a:t>Sybase</a:t>
            </a:r>
          </a:p>
          <a:p>
            <a:pPr lvl="1"/>
            <a:r>
              <a:rPr lang="en-US" dirty="0" smtClean="0"/>
              <a:t>Teradata</a:t>
            </a:r>
          </a:p>
          <a:p>
            <a:endParaRPr lang="en-US" dirty="0" smtClean="0"/>
          </a:p>
          <a:p>
            <a:r>
              <a:rPr lang="en-US" dirty="0" smtClean="0"/>
              <a:t>SQL Server Analysis Services (SSAS)</a:t>
            </a:r>
          </a:p>
          <a:p>
            <a:pPr lvl="1"/>
            <a:r>
              <a:rPr lang="en-US" dirty="0" smtClean="0"/>
              <a:t>Tabular Databases</a:t>
            </a:r>
          </a:p>
          <a:p>
            <a:pPr lvl="1"/>
            <a:r>
              <a:rPr lang="en-US" dirty="0" smtClean="0"/>
              <a:t>Multidimensional Databases with Cubes</a:t>
            </a:r>
          </a:p>
          <a:p>
            <a:endParaRPr lang="en-US" dirty="0"/>
          </a:p>
        </p:txBody>
      </p:sp>
    </p:spTree>
    <p:extLst>
      <p:ext uri="{BB962C8B-B14F-4D97-AF65-F5344CB8AC3E}">
        <p14:creationId xmlns:p14="http://schemas.microsoft.com/office/powerpoint/2010/main" val="1817064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12300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baseline="0" dirty="0" smtClean="0"/>
              <a:t>Power Query allows you to combine to queries. Combining queries means that you are combining two data sources into a single table as the queries output. Power Query supports two combine operations which are merge and append. A </a:t>
            </a:r>
            <a:r>
              <a:rPr lang="en-US" b="1" baseline="0" dirty="0" smtClean="0"/>
              <a:t>merge</a:t>
            </a:r>
            <a:r>
              <a:rPr lang="en-US" baseline="0" dirty="0" smtClean="0"/>
              <a:t> operation is used when you need to combine columns in from two tables into a single table. An append operation is used when you need to combine rows from two tables into a single table.</a:t>
            </a:r>
          </a:p>
          <a:p>
            <a:endParaRPr lang="en-US" sz="2400" dirty="0" smtClean="0"/>
          </a:p>
          <a:p>
            <a:r>
              <a:rPr lang="en-US" sz="2400" dirty="0" smtClean="0"/>
              <a:t>Consider</a:t>
            </a:r>
            <a:r>
              <a:rPr lang="en-US" sz="2400" baseline="0" dirty="0" smtClean="0"/>
              <a:t> that combining two queries produces a single output. Yet each of the queries involved has its own Power Query load setting. You configure the load setting of the main query to determine where to load the result of the merge/append operation. However, the secondary query which is only being used as the source in another query doesn't usually need to load its output anywhere in the workbook. </a:t>
            </a:r>
            <a:r>
              <a:rPr lang="en-US" sz="2000" dirty="0" smtClean="0"/>
              <a:t>When you are </a:t>
            </a:r>
            <a:r>
              <a:rPr lang="en-US" baseline="0" dirty="0" smtClean="0"/>
              <a:t>creating a query whose sole purpose is to be used as a source for a merge or append operation in another query, you can disable loading by configuring the load setting as a "connection-only" query.</a:t>
            </a:r>
          </a:p>
          <a:p>
            <a:endParaRPr lang="en-US" baseline="0" dirty="0" smtClean="0"/>
          </a:p>
          <a:p>
            <a:r>
              <a:rPr lang="en-US" baseline="0" dirty="0" smtClean="0"/>
              <a:t>What if you need to append together rows from  more than one table? That's not a problem. A main query can include more than one append operation as shown in the diagram above on the right. This means a single query can append together rows from as many source tables as necessary.</a:t>
            </a:r>
            <a:endParaRPr lang="en-US" dirty="0"/>
          </a:p>
        </p:txBody>
      </p:sp>
    </p:spTree>
    <p:extLst>
      <p:ext uri="{BB962C8B-B14F-4D97-AF65-F5344CB8AC3E}">
        <p14:creationId xmlns:p14="http://schemas.microsoft.com/office/powerpoint/2010/main" val="1795307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5835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247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BI projects work with data of some type. Early in the project, you</a:t>
            </a:r>
            <a:r>
              <a:rPr lang="en-US" baseline="0" dirty="0" smtClean="0"/>
              <a:t> must discover where this data lives and decide how you are going to import it into a dataset that can be used for reporting and analysis. This is the phase of a BI project that is often called the "ETL" phase because it involves extracting data, transforming data and then loading data.</a:t>
            </a:r>
          </a:p>
          <a:p>
            <a:endParaRPr lang="en-US" dirty="0" smtClean="0"/>
          </a:p>
          <a:p>
            <a:r>
              <a:rPr lang="en-US" dirty="0" smtClean="0"/>
              <a:t>Power Query is a self-service ETL tool for business users. It has the ability to extract</a:t>
            </a:r>
            <a:r>
              <a:rPr lang="en-US" baseline="0" dirty="0" smtClean="0"/>
              <a:t> data from a variety of data source and import it into an Excel workbook. When you execute a query from inside an Excel workbook, you have the option to load its output </a:t>
            </a:r>
            <a:r>
              <a:rPr lang="en-US" dirty="0" smtClean="0"/>
              <a:t>into a worksheet or into the data model. However, the real</a:t>
            </a:r>
            <a:r>
              <a:rPr lang="en-US" baseline="0" dirty="0" smtClean="0"/>
              <a:t> value of Power Query is that you can perform many types of transforms to better shape the data just before it's loaded.</a:t>
            </a:r>
            <a:endParaRPr lang="en-US" dirty="0"/>
          </a:p>
        </p:txBody>
      </p:sp>
    </p:spTree>
    <p:extLst>
      <p:ext uri="{BB962C8B-B14F-4D97-AF65-F5344CB8AC3E}">
        <p14:creationId xmlns:p14="http://schemas.microsoft.com/office/powerpoint/2010/main" val="1478620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 of the four main SSBI add-ins, Power Query is the only one that is not installed along with Excel 2013. Therefore, the Power Query add-in must be downloaded and installed after you have already installed Excel 2013. The download and user of Power Query is free to any</a:t>
            </a:r>
            <a:r>
              <a:rPr lang="en-US" baseline="0" dirty="0" smtClean="0"/>
              <a:t> licensed user of Excel 2013. However, the installation of Power Query might require approval and assistance from the IT department.</a:t>
            </a:r>
          </a:p>
          <a:p>
            <a:endParaRPr lang="en-US" baseline="0" dirty="0" smtClean="0"/>
          </a:p>
          <a:p>
            <a:r>
              <a:rPr lang="en-US" baseline="0" dirty="0" smtClean="0"/>
              <a:t>You can tell whether of not Power Query has been installed and activated by examining the ribbon in Excel 2013. If you see the </a:t>
            </a:r>
            <a:r>
              <a:rPr lang="en-US" b="1" baseline="0" dirty="0" smtClean="0"/>
              <a:t>Power Query</a:t>
            </a:r>
            <a:r>
              <a:rPr lang="en-US" baseline="0" dirty="0" smtClean="0"/>
              <a:t> tab in the ribbon, you can tell that Power Query has already been installed.</a:t>
            </a:r>
            <a:endParaRPr lang="en-US" dirty="0"/>
          </a:p>
        </p:txBody>
      </p:sp>
    </p:spTree>
    <p:extLst>
      <p:ext uri="{BB962C8B-B14F-4D97-AF65-F5344CB8AC3E}">
        <p14:creationId xmlns:p14="http://schemas.microsoft.com/office/powerpoint/2010/main" val="1078253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working with Power</a:t>
            </a:r>
            <a:r>
              <a:rPr lang="en-US" baseline="0" dirty="0" smtClean="0"/>
              <a:t> Query in Excel 2013, you create and save queries within the scope of an Excel workbook. Each query must have at least one source of data to use as its input. To get started quickly, you can create a new query using a table in a worksheet inside the same workbook. Alternatively, you can create a query from an external data source such as an Access database, a SQL Server database or a SharePoint list.</a:t>
            </a:r>
          </a:p>
          <a:p>
            <a:endParaRPr lang="en-US" baseline="0" dirty="0" smtClean="0"/>
          </a:p>
          <a:p>
            <a:r>
              <a:rPr lang="en-US" baseline="0" dirty="0" smtClean="0"/>
              <a:t>A query can also be configure to load its output into the Excel workbook. You can configure a query to load its output into a new table in an Excel worksheet or into the data model.  If you are creating a query whose sole purpose is to be used as a source for another query, you can disable loading and configure the query as a "connection-only" query.</a:t>
            </a:r>
            <a:endParaRPr lang="en-US" dirty="0"/>
          </a:p>
        </p:txBody>
      </p:sp>
    </p:spTree>
    <p:extLst>
      <p:ext uri="{BB962C8B-B14F-4D97-AF65-F5344CB8AC3E}">
        <p14:creationId xmlns:p14="http://schemas.microsoft.com/office/powerpoint/2010/main" val="2329253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working with Power</a:t>
            </a:r>
            <a:r>
              <a:rPr lang="en-US" baseline="0" dirty="0" smtClean="0"/>
              <a:t> Query in Excel 2013, you create and save queries within the scope of an Excel workbook. Each query must have at least one source of data to use as its input. To get started quickly, you can create a new query using a table in a worksheet inside the same workbook. Alternatively, you can create a query from an external data source such as an Access database, a SQL Server database or a SharePoint list.</a:t>
            </a:r>
          </a:p>
          <a:p>
            <a:endParaRPr lang="en-US" baseline="0" dirty="0" smtClean="0"/>
          </a:p>
          <a:p>
            <a:r>
              <a:rPr lang="en-US" baseline="0" dirty="0" smtClean="0"/>
              <a:t>A query can also be configure to load its output into the Excel workbook. You can configure a query to load its output into a new table in an Excel worksheet or into the data model.  If you are creating a query whose sole purpose is to be used as a source for another query, you can disable loading and configure the query as a "connection-only" query.</a:t>
            </a:r>
            <a:endParaRPr lang="en-US" dirty="0"/>
          </a:p>
        </p:txBody>
      </p:sp>
    </p:spTree>
    <p:extLst>
      <p:ext uri="{BB962C8B-B14F-4D97-AF65-F5344CB8AC3E}">
        <p14:creationId xmlns:p14="http://schemas.microsoft.com/office/powerpoint/2010/main" val="907856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400" dirty="0" smtClean="0"/>
              <a:t>To get started creating queries, navigate to the Power Query tab and examine the set of buttons. You will see a set of buttons in the ribbon in the </a:t>
            </a:r>
            <a:r>
              <a:rPr lang="en-US" sz="2400" b="1" dirty="0" smtClean="0"/>
              <a:t>Get External Data</a:t>
            </a:r>
            <a:r>
              <a:rPr lang="en-US" sz="2400" dirty="0" smtClean="0"/>
              <a:t> group that can be used to create a new query using an external data source as the queries input.</a:t>
            </a:r>
            <a:r>
              <a:rPr lang="en-US" sz="2400" baseline="0" dirty="0" smtClean="0"/>
              <a:t> It's also pretty easy to create a new query from a table inside an Excel worksheet. You can accomplish this by first selecting a cell in the worksheet that is inside the table. Next, click the </a:t>
            </a:r>
            <a:r>
              <a:rPr lang="en-US" sz="2400" b="1" baseline="0" dirty="0" smtClean="0"/>
              <a:t>From Table</a:t>
            </a:r>
            <a:r>
              <a:rPr lang="en-US" sz="2400" baseline="0" dirty="0" smtClean="0"/>
              <a:t> button on the ribbon in the </a:t>
            </a:r>
            <a:r>
              <a:rPr lang="en-US" sz="2400" b="1" baseline="0" dirty="0" smtClean="0"/>
              <a:t>Excel Data</a:t>
            </a:r>
            <a:r>
              <a:rPr lang="en-US" sz="2400" baseline="0" dirty="0" smtClean="0"/>
              <a:t> group.</a:t>
            </a:r>
          </a:p>
          <a:p>
            <a:endParaRPr lang="en-US" sz="2400" baseline="0" dirty="0" smtClean="0"/>
          </a:p>
          <a:p>
            <a:r>
              <a:rPr lang="en-US" sz="2400" baseline="0" dirty="0" smtClean="0"/>
              <a:t>When you create a new query, Excel 2013 will display a new window which is the Query Editor window. This window is where you will work to design the query's logic for transforming the data as the query executes. The Query Editor window displays several tabs with commands for transform operations. The Query Editor window allow allows you to change the name of the query and configure the load options.</a:t>
            </a:r>
            <a:endParaRPr lang="en-US" dirty="0"/>
          </a:p>
        </p:txBody>
      </p:sp>
    </p:spTree>
    <p:extLst>
      <p:ext uri="{BB962C8B-B14F-4D97-AF65-F5344CB8AC3E}">
        <p14:creationId xmlns:p14="http://schemas.microsoft.com/office/powerpoint/2010/main" val="2648243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create</a:t>
            </a:r>
            <a:r>
              <a:rPr lang="en-US" baseline="0" dirty="0" smtClean="0"/>
              <a:t> a new query, the default behavior with Power Query is to configure the load settings to load the data into a table created in a new worksheet. You can change the configuration to load the data into a table in an existing worksheet and/or into the data model for the current workbook.</a:t>
            </a:r>
          </a:p>
          <a:p>
            <a:endParaRPr lang="en-US" baseline="0" dirty="0" smtClean="0"/>
          </a:p>
          <a:p>
            <a:r>
              <a:rPr lang="en-US" baseline="0" dirty="0" smtClean="0"/>
              <a:t>You can configure a query's load settings with a setting of </a:t>
            </a:r>
            <a:r>
              <a:rPr lang="en-US" b="1" baseline="0" dirty="0" smtClean="0"/>
              <a:t>Only Create Connection</a:t>
            </a:r>
            <a:r>
              <a:rPr lang="en-US" baseline="0" dirty="0" smtClean="0"/>
              <a:t> to save a query without loading it's output. This is often done with a query that will only be used as input to other queries for merge and append operations. You also might decide to use this option when you are working with queries that will return large amounts of data.</a:t>
            </a:r>
            <a:endParaRPr lang="en-US" dirty="0"/>
          </a:p>
        </p:txBody>
      </p:sp>
    </p:spTree>
    <p:extLst>
      <p:ext uri="{BB962C8B-B14F-4D97-AF65-F5344CB8AC3E}">
        <p14:creationId xmlns:p14="http://schemas.microsoft.com/office/powerpoint/2010/main" val="1798723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2400" dirty="0" smtClean="0"/>
              <a:t>The Power Query add-in adds a </a:t>
            </a:r>
            <a:r>
              <a:rPr lang="en-US" sz="2400" b="1" dirty="0" smtClean="0"/>
              <a:t>Workbook Queries</a:t>
            </a:r>
            <a:r>
              <a:rPr lang="en-US" sz="2400" dirty="0" smtClean="0"/>
              <a:t> view to the task pane</a:t>
            </a:r>
            <a:r>
              <a:rPr lang="en-US" sz="2400" baseline="0" dirty="0" smtClean="0"/>
              <a:t> in Excel 2013 to show the queries that have been saved to the current workbook. This allows you to see and manage the queries you are working with. If you right-click on a query in the </a:t>
            </a:r>
            <a:r>
              <a:rPr lang="en-US" sz="2400" b="1" baseline="0" dirty="0" smtClean="0"/>
              <a:t>Workbook Queries</a:t>
            </a:r>
            <a:r>
              <a:rPr lang="en-US" sz="2400" baseline="0" dirty="0" smtClean="0"/>
              <a:t> view, you will see a set of commands to manage queries such as </a:t>
            </a:r>
            <a:r>
              <a:rPr lang="en-US" sz="2400" b="1" baseline="0" dirty="0" smtClean="0"/>
              <a:t>Edit</a:t>
            </a:r>
            <a:r>
              <a:rPr lang="en-US" sz="2400" baseline="0" dirty="0" smtClean="0"/>
              <a:t>, </a:t>
            </a:r>
            <a:r>
              <a:rPr lang="en-US" sz="2400" b="1" baseline="0" dirty="0" smtClean="0"/>
              <a:t>Delete</a:t>
            </a:r>
            <a:r>
              <a:rPr lang="en-US" sz="2400" baseline="0" dirty="0" smtClean="0"/>
              <a:t>, </a:t>
            </a:r>
            <a:r>
              <a:rPr lang="en-US" sz="2400" b="1" baseline="0" dirty="0" smtClean="0"/>
              <a:t>Refresh, Load To</a:t>
            </a:r>
            <a:r>
              <a:rPr lang="en-US" sz="2400" baseline="0" dirty="0" smtClean="0"/>
              <a:t> and </a:t>
            </a:r>
            <a:r>
              <a:rPr lang="en-US" sz="2400" b="1" baseline="0" dirty="0" smtClean="0"/>
              <a:t>Duplicate</a:t>
            </a:r>
            <a:r>
              <a:rPr lang="en-US" sz="2400" baseline="0" dirty="0" smtClean="0"/>
              <a:t>.</a:t>
            </a:r>
          </a:p>
          <a:p>
            <a:endParaRPr lang="en-US" sz="2400" dirty="0" smtClean="0"/>
          </a:p>
          <a:p>
            <a:r>
              <a:rPr lang="en-US" sz="2400" dirty="0" smtClean="0"/>
              <a:t>If you do not see the </a:t>
            </a:r>
            <a:r>
              <a:rPr lang="en-US" sz="2000" b="1" dirty="0" smtClean="0"/>
              <a:t>Workbook Queries</a:t>
            </a:r>
            <a:r>
              <a:rPr lang="en-US" sz="2000" dirty="0" smtClean="0"/>
              <a:t> view in the task pane, you can display it by clicking the</a:t>
            </a:r>
            <a:r>
              <a:rPr lang="en-US" sz="2000" baseline="0" dirty="0" smtClean="0"/>
              <a:t> </a:t>
            </a:r>
            <a:r>
              <a:rPr lang="en-US" sz="2000" b="1" baseline="0" dirty="0" smtClean="0"/>
              <a:t>Shown Pane</a:t>
            </a:r>
            <a:r>
              <a:rPr lang="en-US" sz="2000" baseline="0" dirty="0" smtClean="0"/>
              <a:t> button which can be found in the </a:t>
            </a:r>
            <a:r>
              <a:rPr lang="en-US" sz="2000" b="1" baseline="0" dirty="0" smtClean="0"/>
              <a:t>Workbook Queries</a:t>
            </a:r>
            <a:r>
              <a:rPr lang="en-US" sz="2000" baseline="0" dirty="0" smtClean="0"/>
              <a:t> group of the </a:t>
            </a:r>
            <a:r>
              <a:rPr lang="en-US" sz="2000" b="1" baseline="0" dirty="0" smtClean="0"/>
              <a:t>Power Query</a:t>
            </a:r>
            <a:r>
              <a:rPr lang="en-US" sz="2000" baseline="0" dirty="0" smtClean="0"/>
              <a:t> tab in the ribbon.</a:t>
            </a:r>
            <a:endParaRPr lang="en-US" dirty="0"/>
          </a:p>
        </p:txBody>
      </p:sp>
    </p:spTree>
    <p:extLst>
      <p:ext uri="{BB962C8B-B14F-4D97-AF65-F5344CB8AC3E}">
        <p14:creationId xmlns:p14="http://schemas.microsoft.com/office/powerpoint/2010/main" val="12290927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a:t>Extracting and Shaping Data using Power Query</a:t>
            </a:r>
            <a:endParaRPr lang="en-US" sz="2600"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Query Settings</a:t>
            </a:r>
            <a:endParaRPr lang="en-US" dirty="0"/>
          </a:p>
        </p:txBody>
      </p:sp>
      <p:sp>
        <p:nvSpPr>
          <p:cNvPr id="7" name="Content Placeholder 6"/>
          <p:cNvSpPr>
            <a:spLocks noGrp="1"/>
          </p:cNvSpPr>
          <p:nvPr>
            <p:ph idx="1"/>
          </p:nvPr>
        </p:nvSpPr>
        <p:spPr/>
        <p:txBody>
          <a:bodyPr>
            <a:normAutofit/>
          </a:bodyPr>
          <a:lstStyle/>
          <a:p>
            <a:r>
              <a:rPr lang="en-US" sz="2000" dirty="0" smtClean="0"/>
              <a:t>Power Query provides Options and Settings dialog</a:t>
            </a:r>
          </a:p>
          <a:p>
            <a:pPr lvl="1"/>
            <a:r>
              <a:rPr lang="en-US" sz="1800" dirty="0" smtClean="0"/>
              <a:t>Configure default query load setting (worksheet and/or data model)</a:t>
            </a:r>
          </a:p>
          <a:p>
            <a:pPr lvl="1"/>
            <a:r>
              <a:rPr lang="en-US" sz="1800" dirty="0" smtClean="0"/>
              <a:t>Option to clear data cache and set data cache memory size</a:t>
            </a:r>
          </a:p>
          <a:p>
            <a:pPr lvl="1"/>
            <a:r>
              <a:rPr lang="en-US" sz="1800" dirty="0" smtClean="0"/>
              <a:t>Option to enabled Power Query tracing for diagnostics and debugging</a:t>
            </a:r>
            <a:endParaRPr lang="en-US" sz="1800" dirty="0"/>
          </a:p>
        </p:txBody>
      </p:sp>
      <p:pic>
        <p:nvPicPr>
          <p:cNvPr id="3" name="Picture 2"/>
          <p:cNvPicPr>
            <a:picLocks noChangeAspect="1"/>
          </p:cNvPicPr>
          <p:nvPr/>
        </p:nvPicPr>
        <p:blipFill>
          <a:blip r:embed="rId2"/>
          <a:stretch>
            <a:fillRect/>
          </a:stretch>
        </p:blipFill>
        <p:spPr>
          <a:xfrm>
            <a:off x="3302083" y="3047998"/>
            <a:ext cx="3240932" cy="3581402"/>
          </a:xfrm>
          <a:prstGeom prst="rect">
            <a:avLst/>
          </a:prstGeom>
        </p:spPr>
      </p:pic>
      <p:pic>
        <p:nvPicPr>
          <p:cNvPr id="4" name="Picture 3"/>
          <p:cNvPicPr>
            <a:picLocks noChangeAspect="1"/>
          </p:cNvPicPr>
          <p:nvPr/>
        </p:nvPicPr>
        <p:blipFill>
          <a:blip r:embed="rId3"/>
          <a:stretch>
            <a:fillRect/>
          </a:stretch>
        </p:blipFill>
        <p:spPr>
          <a:xfrm>
            <a:off x="1215499" y="3103324"/>
            <a:ext cx="1252085" cy="1607407"/>
          </a:xfrm>
          <a:prstGeom prst="rect">
            <a:avLst/>
          </a:prstGeom>
          <a:ln>
            <a:solidFill>
              <a:schemeClr val="bg1">
                <a:lumMod val="50000"/>
              </a:schemeClr>
            </a:solidFill>
          </a:ln>
        </p:spPr>
      </p:pic>
      <p:cxnSp>
        <p:nvCxnSpPr>
          <p:cNvPr id="5" name="Straight Arrow Connector 4"/>
          <p:cNvCxnSpPr/>
          <p:nvPr/>
        </p:nvCxnSpPr>
        <p:spPr>
          <a:xfrm>
            <a:off x="2362202" y="4551124"/>
            <a:ext cx="729574" cy="64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5943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Loading a Query in Excel 2013 using Power Query</a:t>
            </a:r>
            <a:endParaRPr lang="en-US" dirty="0"/>
          </a:p>
        </p:txBody>
      </p:sp>
    </p:spTree>
    <p:extLst>
      <p:ext uri="{BB962C8B-B14F-4D97-AF65-F5344CB8AC3E}">
        <p14:creationId xmlns:p14="http://schemas.microsoft.com/office/powerpoint/2010/main" val="4137558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Power Query</a:t>
            </a:r>
          </a:p>
          <a:p>
            <a:pPr>
              <a:buFont typeface="Wingdings" panose="05000000000000000000" pitchFamily="2" charset="2"/>
              <a:buChar char="Ø"/>
            </a:pPr>
            <a:r>
              <a:rPr lang="en-US" dirty="0"/>
              <a:t>Working with the Query Editor</a:t>
            </a:r>
          </a:p>
          <a:p>
            <a:r>
              <a:rPr lang="en-US" dirty="0"/>
              <a:t>Connecting to External Data Sources</a:t>
            </a:r>
          </a:p>
          <a:p>
            <a:r>
              <a:rPr lang="en-US" dirty="0"/>
              <a:t>Transforming and Reshaping </a:t>
            </a:r>
            <a:r>
              <a:rPr lang="en-US" dirty="0" smtClean="0"/>
              <a:t>Data</a:t>
            </a:r>
          </a:p>
          <a:p>
            <a:r>
              <a:rPr lang="en-US" dirty="0"/>
              <a:t>Power BI and the Data Catalog</a:t>
            </a:r>
          </a:p>
        </p:txBody>
      </p:sp>
    </p:spTree>
    <p:extLst>
      <p:ext uri="{BB962C8B-B14F-4D97-AF65-F5344CB8AC3E}">
        <p14:creationId xmlns:p14="http://schemas.microsoft.com/office/powerpoint/2010/main" val="13497390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Editor Ribbon Tabs</a:t>
            </a:r>
            <a:endParaRPr lang="en-US" dirty="0"/>
          </a:p>
        </p:txBody>
      </p:sp>
      <p:sp>
        <p:nvSpPr>
          <p:cNvPr id="6" name="Content Placeholder 5"/>
          <p:cNvSpPr>
            <a:spLocks noGrp="1"/>
          </p:cNvSpPr>
          <p:nvPr>
            <p:ph idx="1"/>
          </p:nvPr>
        </p:nvSpPr>
        <p:spPr>
          <a:xfrm>
            <a:off x="152400" y="1219200"/>
            <a:ext cx="8382000" cy="5181600"/>
          </a:xfrm>
        </p:spPr>
        <p:txBody>
          <a:bodyPr>
            <a:normAutofit/>
          </a:bodyPr>
          <a:lstStyle/>
          <a:p>
            <a:pPr marL="0" indent="0">
              <a:buNone/>
            </a:pPr>
            <a:r>
              <a:rPr lang="en-US" sz="2000" dirty="0" smtClean="0"/>
              <a:t>Home tab</a:t>
            </a:r>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Transform tab</a:t>
            </a:r>
          </a:p>
          <a:p>
            <a:pPr marL="0" indent="0">
              <a:buNone/>
            </a:pPr>
            <a:endParaRPr lang="en-US" sz="2000" dirty="0"/>
          </a:p>
          <a:p>
            <a:pPr marL="0" indent="0">
              <a:buNone/>
            </a:pPr>
            <a:endParaRPr lang="en-US" sz="2000" dirty="0" smtClean="0"/>
          </a:p>
          <a:p>
            <a:pPr marL="0" indent="0">
              <a:buNone/>
            </a:pPr>
            <a:endParaRPr lang="en-US" sz="2000" dirty="0" smtClean="0"/>
          </a:p>
          <a:p>
            <a:pPr marL="0" indent="0">
              <a:buNone/>
            </a:pPr>
            <a:r>
              <a:rPr lang="en-US" sz="2000" dirty="0" smtClean="0"/>
              <a:t>Add Columns tab</a:t>
            </a:r>
          </a:p>
          <a:p>
            <a:pPr marL="0" indent="0">
              <a:buNone/>
            </a:pPr>
            <a:endParaRPr lang="en-US" sz="2000" dirty="0" smtClean="0"/>
          </a:p>
          <a:p>
            <a:pPr marL="0" indent="0">
              <a:buNone/>
            </a:pPr>
            <a:endParaRPr lang="en-US" sz="2000" dirty="0"/>
          </a:p>
          <a:p>
            <a:pPr marL="0" indent="0">
              <a:buNone/>
            </a:pPr>
            <a:endParaRPr lang="en-US" sz="2000" dirty="0"/>
          </a:p>
        </p:txBody>
      </p:sp>
      <p:pic>
        <p:nvPicPr>
          <p:cNvPr id="3" name="Picture 2"/>
          <p:cNvPicPr>
            <a:picLocks noChangeAspect="1"/>
          </p:cNvPicPr>
          <p:nvPr/>
        </p:nvPicPr>
        <p:blipFill>
          <a:blip r:embed="rId2"/>
          <a:stretch>
            <a:fillRect/>
          </a:stretch>
        </p:blipFill>
        <p:spPr>
          <a:xfrm>
            <a:off x="323719" y="1752600"/>
            <a:ext cx="8286881" cy="990600"/>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323719" y="3347146"/>
            <a:ext cx="8286881" cy="920054"/>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313887" y="4997097"/>
            <a:ext cx="8372913" cy="946503"/>
          </a:xfrm>
          <a:prstGeom prst="rect">
            <a:avLst/>
          </a:prstGeom>
          <a:ln>
            <a:solidFill>
              <a:schemeClr val="bg1">
                <a:lumMod val="50000"/>
              </a:schemeClr>
            </a:solidFill>
          </a:ln>
        </p:spPr>
      </p:pic>
    </p:spTree>
    <p:extLst>
      <p:ext uri="{BB962C8B-B14F-4D97-AF65-F5344CB8AC3E}">
        <p14:creationId xmlns:p14="http://schemas.microsoft.com/office/powerpoint/2010/main" val="22168765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Steps</a:t>
            </a:r>
            <a:endParaRPr lang="en-US" dirty="0"/>
          </a:p>
        </p:txBody>
      </p:sp>
      <p:sp>
        <p:nvSpPr>
          <p:cNvPr id="3" name="Content Placeholder 2"/>
          <p:cNvSpPr>
            <a:spLocks noGrp="1"/>
          </p:cNvSpPr>
          <p:nvPr>
            <p:ph idx="1"/>
          </p:nvPr>
        </p:nvSpPr>
        <p:spPr/>
        <p:txBody>
          <a:bodyPr>
            <a:normAutofit/>
          </a:bodyPr>
          <a:lstStyle/>
          <a:p>
            <a:r>
              <a:rPr lang="en-US" sz="2400" dirty="0" smtClean="0"/>
              <a:t>A query is created as a sequence of steps</a:t>
            </a:r>
          </a:p>
          <a:p>
            <a:pPr lvl="1"/>
            <a:r>
              <a:rPr lang="en-US" sz="2000" dirty="0" smtClean="0"/>
              <a:t>Each step is a parameterized operation on the data</a:t>
            </a:r>
          </a:p>
          <a:p>
            <a:pPr lvl="1"/>
            <a:r>
              <a:rPr lang="en-US" sz="2000" dirty="0"/>
              <a:t>Each step has formula which can be viewed/edited in formula </a:t>
            </a:r>
            <a:r>
              <a:rPr lang="en-US" sz="2000" dirty="0" smtClean="0"/>
              <a:t>bar</a:t>
            </a:r>
          </a:p>
          <a:p>
            <a:pPr lvl="1"/>
            <a:r>
              <a:rPr lang="en-US" sz="2000" dirty="0" smtClean="0"/>
              <a:t>Query starts with Source step to extract data from a data source</a:t>
            </a:r>
          </a:p>
          <a:p>
            <a:pPr lvl="1"/>
            <a:r>
              <a:rPr lang="en-US" sz="2000" dirty="0" smtClean="0"/>
              <a:t>Additional steps added to perform transform operations on data</a:t>
            </a:r>
          </a:p>
          <a:p>
            <a:pPr lvl="1"/>
            <a:r>
              <a:rPr lang="en-US" sz="2000" dirty="0" smtClean="0"/>
              <a:t>You can replay query operations one by one by clicking on steps</a:t>
            </a:r>
            <a:endParaRPr lang="en-US" sz="2000" dirty="0"/>
          </a:p>
        </p:txBody>
      </p:sp>
      <p:pic>
        <p:nvPicPr>
          <p:cNvPr id="5" name="Picture 4"/>
          <p:cNvPicPr>
            <a:picLocks noChangeAspect="1"/>
          </p:cNvPicPr>
          <p:nvPr/>
        </p:nvPicPr>
        <p:blipFill rotWithShape="1">
          <a:blip r:embed="rId2"/>
          <a:srcRect b="21081"/>
          <a:stretch/>
        </p:blipFill>
        <p:spPr>
          <a:xfrm>
            <a:off x="609600" y="3962400"/>
            <a:ext cx="6569413" cy="2650961"/>
          </a:xfrm>
          <a:prstGeom prst="rect">
            <a:avLst/>
          </a:prstGeom>
          <a:ln>
            <a:solidFill>
              <a:srgbClr val="FF0000"/>
            </a:solidFill>
          </a:ln>
        </p:spPr>
      </p:pic>
      <p:sp>
        <p:nvSpPr>
          <p:cNvPr id="7" name="Rectangle 6"/>
          <p:cNvSpPr/>
          <p:nvPr/>
        </p:nvSpPr>
        <p:spPr>
          <a:xfrm>
            <a:off x="7350867" y="4114800"/>
            <a:ext cx="1716931" cy="304800"/>
          </a:xfrm>
          <a:prstGeom prst="rect">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2"/>
                </a:solidFill>
              </a:rPr>
              <a:t>step formula bar</a:t>
            </a:r>
            <a:endParaRPr lang="en-US" sz="1200" dirty="0">
              <a:solidFill>
                <a:schemeClr val="tx2"/>
              </a:solidFill>
            </a:endParaRPr>
          </a:p>
        </p:txBody>
      </p:sp>
      <p:sp>
        <p:nvSpPr>
          <p:cNvPr id="8" name="Rectangle 7"/>
          <p:cNvSpPr/>
          <p:nvPr/>
        </p:nvSpPr>
        <p:spPr>
          <a:xfrm>
            <a:off x="7343618" y="4876800"/>
            <a:ext cx="1724181" cy="533400"/>
          </a:xfrm>
          <a:prstGeom prst="rect">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2"/>
                </a:solidFill>
              </a:rPr>
              <a:t>sequential list of steps for current query</a:t>
            </a:r>
            <a:endParaRPr lang="en-US" sz="1200" dirty="0">
              <a:solidFill>
                <a:schemeClr val="tx2"/>
              </a:solidFill>
            </a:endParaRPr>
          </a:p>
        </p:txBody>
      </p:sp>
      <p:sp>
        <p:nvSpPr>
          <p:cNvPr id="9" name="Rectangle 8"/>
          <p:cNvSpPr/>
          <p:nvPr/>
        </p:nvSpPr>
        <p:spPr>
          <a:xfrm>
            <a:off x="1693368" y="4845946"/>
            <a:ext cx="3870774" cy="207563"/>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64142" y="5714999"/>
            <a:ext cx="1509040" cy="898361"/>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7" idx="1"/>
          </p:cNvCxnSpPr>
          <p:nvPr/>
        </p:nvCxnSpPr>
        <p:spPr>
          <a:xfrm flipH="1">
            <a:off x="5202315" y="4267200"/>
            <a:ext cx="2148552" cy="695417"/>
          </a:xfrm>
          <a:prstGeom prst="straightConnector1">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1"/>
          </p:cNvCxnSpPr>
          <p:nvPr/>
        </p:nvCxnSpPr>
        <p:spPr>
          <a:xfrm flipH="1">
            <a:off x="6604986" y="5143500"/>
            <a:ext cx="738632" cy="893316"/>
          </a:xfrm>
          <a:prstGeom prst="straightConnector1">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8425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Steps</a:t>
            </a:r>
            <a:endParaRPr lang="en-US" dirty="0"/>
          </a:p>
        </p:txBody>
      </p:sp>
      <p:sp>
        <p:nvSpPr>
          <p:cNvPr id="3" name="Content Placeholder 2"/>
          <p:cNvSpPr>
            <a:spLocks noGrp="1"/>
          </p:cNvSpPr>
          <p:nvPr>
            <p:ph idx="1"/>
          </p:nvPr>
        </p:nvSpPr>
        <p:spPr/>
        <p:txBody>
          <a:bodyPr/>
          <a:lstStyle/>
          <a:p>
            <a:r>
              <a:rPr lang="en-US" dirty="0"/>
              <a:t>Remove column</a:t>
            </a:r>
          </a:p>
          <a:p>
            <a:r>
              <a:rPr lang="en-US" dirty="0" smtClean="0"/>
              <a:t>Rename column</a:t>
            </a:r>
          </a:p>
          <a:p>
            <a:r>
              <a:rPr lang="en-US" dirty="0" smtClean="0"/>
              <a:t>Change column type</a:t>
            </a:r>
          </a:p>
          <a:p>
            <a:r>
              <a:rPr lang="en-US" dirty="0" smtClean="0"/>
              <a:t>Reorder columns</a:t>
            </a:r>
          </a:p>
          <a:p>
            <a:r>
              <a:rPr lang="en-US" dirty="0" smtClean="0"/>
              <a:t>Replace column values across rows</a:t>
            </a:r>
          </a:p>
          <a:p>
            <a:r>
              <a:rPr lang="en-US" dirty="0" smtClean="0"/>
              <a:t>Format column values across rows</a:t>
            </a:r>
          </a:p>
        </p:txBody>
      </p:sp>
    </p:spTree>
    <p:extLst>
      <p:ext uri="{BB962C8B-B14F-4D97-AF65-F5344CB8AC3E}">
        <p14:creationId xmlns:p14="http://schemas.microsoft.com/office/powerpoint/2010/main" val="188803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Advanced Editor</a:t>
            </a:r>
            <a:endParaRPr lang="en-US" dirty="0"/>
          </a:p>
        </p:txBody>
      </p:sp>
      <p:sp>
        <p:nvSpPr>
          <p:cNvPr id="3" name="Content Placeholder 2"/>
          <p:cNvSpPr>
            <a:spLocks noGrp="1"/>
          </p:cNvSpPr>
          <p:nvPr>
            <p:ph idx="1"/>
          </p:nvPr>
        </p:nvSpPr>
        <p:spPr/>
        <p:txBody>
          <a:bodyPr>
            <a:normAutofit/>
          </a:bodyPr>
          <a:lstStyle/>
          <a:p>
            <a:r>
              <a:rPr lang="en-US" sz="2400" dirty="0" smtClean="0"/>
              <a:t>Power Query based on "M" functional language</a:t>
            </a:r>
          </a:p>
          <a:p>
            <a:pPr lvl="1"/>
            <a:r>
              <a:rPr lang="en-US" sz="2000" dirty="0" smtClean="0"/>
              <a:t>Query in Power Query saved as a set of M statements in code</a:t>
            </a:r>
          </a:p>
          <a:p>
            <a:pPr lvl="1"/>
            <a:r>
              <a:rPr lang="en-US" sz="2000" dirty="0" smtClean="0"/>
              <a:t>Query Editor generates code in M behind the scenes</a:t>
            </a:r>
          </a:p>
          <a:p>
            <a:pPr lvl="1"/>
            <a:r>
              <a:rPr lang="en-US" sz="2000" dirty="0" smtClean="0"/>
              <a:t>Advanced users can view &amp; modify query code in Advanced Editor</a:t>
            </a:r>
            <a:endParaRPr lang="en-US" sz="2000" dirty="0"/>
          </a:p>
        </p:txBody>
      </p:sp>
      <p:grpSp>
        <p:nvGrpSpPr>
          <p:cNvPr id="12" name="Group 11"/>
          <p:cNvGrpSpPr/>
          <p:nvPr/>
        </p:nvGrpSpPr>
        <p:grpSpPr>
          <a:xfrm>
            <a:off x="723900" y="3352800"/>
            <a:ext cx="7696199" cy="3160307"/>
            <a:chOff x="304801" y="2971800"/>
            <a:chExt cx="8626164" cy="3542180"/>
          </a:xfrm>
        </p:grpSpPr>
        <p:pic>
          <p:nvPicPr>
            <p:cNvPr id="7" name="Picture 6"/>
            <p:cNvPicPr>
              <a:picLocks noChangeAspect="1"/>
            </p:cNvPicPr>
            <p:nvPr/>
          </p:nvPicPr>
          <p:blipFill>
            <a:blip r:embed="rId2"/>
            <a:stretch>
              <a:fillRect/>
            </a:stretch>
          </p:blipFill>
          <p:spPr>
            <a:xfrm>
              <a:off x="304801" y="2971800"/>
              <a:ext cx="3200400" cy="1155032"/>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1600200" y="3780571"/>
              <a:ext cx="7330765" cy="2733409"/>
            </a:xfrm>
            <a:prstGeom prst="rect">
              <a:avLst/>
            </a:prstGeom>
          </p:spPr>
        </p:pic>
        <p:sp>
          <p:nvSpPr>
            <p:cNvPr id="8" name="Rounded Rectangle 7"/>
            <p:cNvSpPr/>
            <p:nvPr/>
          </p:nvSpPr>
          <p:spPr>
            <a:xfrm>
              <a:off x="745376" y="3236422"/>
              <a:ext cx="543098" cy="675596"/>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247228" y="3212503"/>
              <a:ext cx="1343572" cy="699516"/>
            </a:xfrm>
            <a:custGeom>
              <a:avLst/>
              <a:gdLst>
                <a:gd name="connsiteX0" fmla="*/ 0 w 1937406"/>
                <a:gd name="connsiteY0" fmla="*/ 243649 h 579980"/>
                <a:gd name="connsiteX1" fmla="*/ 714703 w 1937406"/>
                <a:gd name="connsiteY1" fmla="*/ 12421 h 579980"/>
                <a:gd name="connsiteX2" fmla="*/ 1937406 w 1937406"/>
                <a:gd name="connsiteY2" fmla="*/ 579980 h 579980"/>
              </a:gdLst>
              <a:ahLst/>
              <a:cxnLst>
                <a:cxn ang="0">
                  <a:pos x="connsiteX0" y="connsiteY0"/>
                </a:cxn>
                <a:cxn ang="0">
                  <a:pos x="connsiteX1" y="connsiteY1"/>
                </a:cxn>
                <a:cxn ang="0">
                  <a:pos x="connsiteX2" y="connsiteY2"/>
                </a:cxn>
              </a:cxnLst>
              <a:rect l="l" t="t" r="r" b="b"/>
              <a:pathLst>
                <a:path w="1937406" h="579980">
                  <a:moveTo>
                    <a:pt x="0" y="243649"/>
                  </a:moveTo>
                  <a:cubicBezTo>
                    <a:pt x="195901" y="100007"/>
                    <a:pt x="391802" y="-43634"/>
                    <a:pt x="714703" y="12421"/>
                  </a:cubicBezTo>
                  <a:cubicBezTo>
                    <a:pt x="1037604" y="68476"/>
                    <a:pt x="1487505" y="324228"/>
                    <a:pt x="1937406" y="579980"/>
                  </a:cubicBezTo>
                </a:path>
              </a:pathLst>
            </a:custGeom>
            <a:noFill/>
            <a:ln w="38100">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519436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Query Editor Window to Create a Set of Basic Steps</a:t>
            </a:r>
            <a:endParaRPr lang="en-US" dirty="0"/>
          </a:p>
        </p:txBody>
      </p:sp>
    </p:spTree>
    <p:extLst>
      <p:ext uri="{BB962C8B-B14F-4D97-AF65-F5344CB8AC3E}">
        <p14:creationId xmlns:p14="http://schemas.microsoft.com/office/powerpoint/2010/main" val="667601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Power Query</a:t>
            </a:r>
          </a:p>
          <a:p>
            <a:pPr>
              <a:buFont typeface="Wingdings" panose="05000000000000000000" pitchFamily="2" charset="2"/>
              <a:buChar char="ü"/>
            </a:pPr>
            <a:r>
              <a:rPr lang="en-US" dirty="0"/>
              <a:t>Working with the Query Editor</a:t>
            </a:r>
          </a:p>
          <a:p>
            <a:pPr>
              <a:buFont typeface="Wingdings" panose="05000000000000000000" pitchFamily="2" charset="2"/>
              <a:buChar char="Ø"/>
            </a:pPr>
            <a:r>
              <a:rPr lang="en-US" dirty="0"/>
              <a:t>Connecting to External Data Sources</a:t>
            </a:r>
          </a:p>
          <a:p>
            <a:r>
              <a:rPr lang="en-US" dirty="0"/>
              <a:t>Transforming and Reshaping </a:t>
            </a:r>
            <a:r>
              <a:rPr lang="en-US" dirty="0" smtClean="0"/>
              <a:t>Data</a:t>
            </a:r>
          </a:p>
          <a:p>
            <a:r>
              <a:rPr lang="en-US" dirty="0"/>
              <a:t>Power BI and the Data Catalog</a:t>
            </a:r>
          </a:p>
        </p:txBody>
      </p:sp>
    </p:spTree>
    <p:extLst>
      <p:ext uri="{BB962C8B-B14F-4D97-AF65-F5344CB8AC3E}">
        <p14:creationId xmlns:p14="http://schemas.microsoft.com/office/powerpoint/2010/main" val="38737469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Extracting Data from External Data Sources</a:t>
            </a:r>
            <a:endParaRPr lang="en-US" sz="2400" dirty="0"/>
          </a:p>
        </p:txBody>
      </p:sp>
      <p:sp>
        <p:nvSpPr>
          <p:cNvPr id="3" name="Content Placeholder 2"/>
          <p:cNvSpPr>
            <a:spLocks noGrp="1"/>
          </p:cNvSpPr>
          <p:nvPr>
            <p:ph idx="1"/>
          </p:nvPr>
        </p:nvSpPr>
        <p:spPr/>
        <p:txBody>
          <a:bodyPr>
            <a:normAutofit/>
          </a:bodyPr>
          <a:lstStyle/>
          <a:p>
            <a:r>
              <a:rPr lang="en-US" sz="2400" dirty="0" smtClean="0"/>
              <a:t>Use ribbon to create queries from external data sources</a:t>
            </a:r>
          </a:p>
          <a:p>
            <a:pPr lvl="1"/>
            <a:r>
              <a:rPr lang="en-US" sz="1800" dirty="0" smtClean="0"/>
              <a:t>Buttons located in </a:t>
            </a:r>
            <a:r>
              <a:rPr lang="en-US" sz="1600" b="1" dirty="0" smtClean="0">
                <a:solidFill>
                  <a:schemeClr val="tx2"/>
                </a:solidFill>
              </a:rPr>
              <a:t>Get External Data</a:t>
            </a:r>
            <a:r>
              <a:rPr lang="en-US" sz="1800" dirty="0" smtClean="0"/>
              <a:t> group of </a:t>
            </a:r>
            <a:r>
              <a:rPr lang="en-US" sz="1600" b="1" dirty="0" smtClean="0">
                <a:solidFill>
                  <a:schemeClr val="tx2"/>
                </a:solidFill>
              </a:rPr>
              <a:t>Power Query</a:t>
            </a:r>
            <a:r>
              <a:rPr lang="en-US" sz="1800" dirty="0" smtClean="0"/>
              <a:t> tab</a:t>
            </a:r>
          </a:p>
          <a:p>
            <a:endParaRPr lang="en-US" sz="2200" dirty="0" smtClean="0"/>
          </a:p>
          <a:p>
            <a:endParaRPr lang="en-US" sz="2200" dirty="0"/>
          </a:p>
          <a:p>
            <a:pPr marL="12700" indent="0">
              <a:buNone/>
            </a:pPr>
            <a:endParaRPr lang="en-US" dirty="0"/>
          </a:p>
          <a:p>
            <a:r>
              <a:rPr lang="en-US" sz="2400" dirty="0" smtClean="0"/>
              <a:t>Supported external data sources</a:t>
            </a:r>
          </a:p>
          <a:p>
            <a:pPr lvl="1"/>
            <a:r>
              <a:rPr lang="en-US" sz="1800" dirty="0" smtClean="0"/>
              <a:t>Data inside HTML tables on web pages</a:t>
            </a:r>
          </a:p>
          <a:p>
            <a:pPr lvl="1"/>
            <a:r>
              <a:rPr lang="en-US" sz="1800" dirty="0" smtClean="0"/>
              <a:t>Data inside various types of files</a:t>
            </a:r>
          </a:p>
          <a:p>
            <a:pPr lvl="1"/>
            <a:r>
              <a:rPr lang="en-US" sz="1800" dirty="0" smtClean="0"/>
              <a:t>Data inside commonly-used databases</a:t>
            </a:r>
          </a:p>
          <a:p>
            <a:pPr lvl="1"/>
            <a:r>
              <a:rPr lang="en-US" sz="1800" dirty="0" smtClean="0"/>
              <a:t>Data in the cloud in Windows Azure</a:t>
            </a:r>
          </a:p>
          <a:p>
            <a:pPr lvl="1"/>
            <a:r>
              <a:rPr lang="en-US" sz="1800" dirty="0" smtClean="0"/>
              <a:t>Data from SharePoint lists</a:t>
            </a:r>
          </a:p>
          <a:p>
            <a:pPr lvl="1"/>
            <a:r>
              <a:rPr lang="en-US" sz="1800" dirty="0" smtClean="0"/>
              <a:t>Data from an OData data source</a:t>
            </a:r>
            <a:endParaRPr lang="en-US" sz="1800" dirty="0"/>
          </a:p>
        </p:txBody>
      </p:sp>
      <p:pic>
        <p:nvPicPr>
          <p:cNvPr id="4" name="Picture 3"/>
          <p:cNvPicPr>
            <a:picLocks noChangeAspect="1"/>
          </p:cNvPicPr>
          <p:nvPr/>
        </p:nvPicPr>
        <p:blipFill>
          <a:blip r:embed="rId2"/>
          <a:stretch>
            <a:fillRect/>
          </a:stretch>
        </p:blipFill>
        <p:spPr>
          <a:xfrm>
            <a:off x="1143000" y="2362200"/>
            <a:ext cx="7204734" cy="914400"/>
          </a:xfrm>
          <a:prstGeom prst="rect">
            <a:avLst/>
          </a:prstGeom>
          <a:solidFill>
            <a:schemeClr val="bg1">
              <a:lumMod val="85000"/>
            </a:schemeClr>
          </a:solidFill>
          <a:ln>
            <a:solidFill>
              <a:schemeClr val="bg1">
                <a:lumMod val="75000"/>
              </a:schemeClr>
            </a:solidFill>
          </a:ln>
        </p:spPr>
      </p:pic>
    </p:spTree>
    <p:extLst>
      <p:ext uri="{BB962C8B-B14F-4D97-AF65-F5344CB8AC3E}">
        <p14:creationId xmlns:p14="http://schemas.microsoft.com/office/powerpoint/2010/main" val="3285360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Introduction </a:t>
            </a:r>
            <a:r>
              <a:rPr lang="en-US" dirty="0"/>
              <a:t>to Power </a:t>
            </a:r>
            <a:r>
              <a:rPr lang="en-US" dirty="0" smtClean="0"/>
              <a:t>Query</a:t>
            </a:r>
          </a:p>
          <a:p>
            <a:r>
              <a:rPr lang="en-US" dirty="0" smtClean="0"/>
              <a:t>Working </a:t>
            </a:r>
            <a:r>
              <a:rPr lang="en-US" dirty="0"/>
              <a:t>with the Query Editor</a:t>
            </a:r>
          </a:p>
          <a:p>
            <a:r>
              <a:rPr lang="en-US" dirty="0" smtClean="0"/>
              <a:t>Connecting </a:t>
            </a:r>
            <a:r>
              <a:rPr lang="en-US" dirty="0"/>
              <a:t>to External Data Sources</a:t>
            </a:r>
          </a:p>
          <a:p>
            <a:r>
              <a:rPr lang="en-US" dirty="0" smtClean="0"/>
              <a:t>Transforming </a:t>
            </a:r>
            <a:r>
              <a:rPr lang="en-US" dirty="0"/>
              <a:t>and Reshaping Data</a:t>
            </a:r>
          </a:p>
          <a:p>
            <a:r>
              <a:rPr lang="en-US" dirty="0" smtClean="0"/>
              <a:t>Publishing Queries to the Data </a:t>
            </a:r>
            <a:r>
              <a:rPr lang="en-US" dirty="0"/>
              <a:t>Catalog</a:t>
            </a:r>
          </a:p>
          <a:p>
            <a:endParaRPr lang="en-US" dirty="0"/>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Data from Files</a:t>
            </a:r>
            <a:endParaRPr lang="en-US" dirty="0"/>
          </a:p>
        </p:txBody>
      </p:sp>
      <p:sp>
        <p:nvSpPr>
          <p:cNvPr id="3" name="Content Placeholder 2"/>
          <p:cNvSpPr>
            <a:spLocks noGrp="1"/>
          </p:cNvSpPr>
          <p:nvPr>
            <p:ph idx="1"/>
          </p:nvPr>
        </p:nvSpPr>
        <p:spPr/>
        <p:txBody>
          <a:bodyPr/>
          <a:lstStyle/>
          <a:p>
            <a:r>
              <a:rPr lang="en-US" dirty="0" smtClean="0"/>
              <a:t>Power Query supports common file types</a:t>
            </a:r>
          </a:p>
          <a:p>
            <a:pPr lvl="1"/>
            <a:r>
              <a:rPr lang="en-US" dirty="0" smtClean="0"/>
              <a:t>Excel workbooks</a:t>
            </a:r>
          </a:p>
          <a:p>
            <a:pPr lvl="1"/>
            <a:r>
              <a:rPr lang="en-US" dirty="0" smtClean="0"/>
              <a:t>CSV files</a:t>
            </a:r>
          </a:p>
          <a:p>
            <a:pPr lvl="1"/>
            <a:r>
              <a:rPr lang="en-US" dirty="0" smtClean="0"/>
              <a:t>XML files</a:t>
            </a:r>
          </a:p>
          <a:p>
            <a:pPr lvl="1"/>
            <a:r>
              <a:rPr lang="en-US" dirty="0" smtClean="0"/>
              <a:t>Text files</a:t>
            </a:r>
          </a:p>
          <a:p>
            <a:pPr lvl="1"/>
            <a:r>
              <a:rPr lang="en-US" dirty="0" smtClean="0"/>
              <a:t>Files within folder structure </a:t>
            </a:r>
            <a:endParaRPr lang="en-US" dirty="0"/>
          </a:p>
        </p:txBody>
      </p:sp>
      <p:pic>
        <p:nvPicPr>
          <p:cNvPr id="4" name="Picture 3"/>
          <p:cNvPicPr>
            <a:picLocks noChangeAspect="1"/>
          </p:cNvPicPr>
          <p:nvPr/>
        </p:nvPicPr>
        <p:blipFill>
          <a:blip r:embed="rId2"/>
          <a:stretch>
            <a:fillRect/>
          </a:stretch>
        </p:blipFill>
        <p:spPr>
          <a:xfrm>
            <a:off x="5105400" y="2057922"/>
            <a:ext cx="3917224" cy="4695303"/>
          </a:xfrm>
          <a:prstGeom prst="rect">
            <a:avLst/>
          </a:prstGeom>
          <a:ln>
            <a:solidFill>
              <a:schemeClr val="bg1">
                <a:lumMod val="50000"/>
              </a:schemeClr>
            </a:solidFill>
          </a:ln>
        </p:spPr>
      </p:pic>
    </p:spTree>
    <p:extLst>
      <p:ext uri="{BB962C8B-B14F-4D97-AF65-F5344CB8AC3E}">
        <p14:creationId xmlns:p14="http://schemas.microsoft.com/office/powerpoint/2010/main" val="35365822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467225" y="2702176"/>
            <a:ext cx="4394262" cy="3955799"/>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t>Extracting Data from Databases</a:t>
            </a:r>
            <a:endParaRPr lang="en-US" dirty="0"/>
          </a:p>
        </p:txBody>
      </p:sp>
      <p:sp>
        <p:nvSpPr>
          <p:cNvPr id="3" name="Content Placeholder 2"/>
          <p:cNvSpPr>
            <a:spLocks noGrp="1"/>
          </p:cNvSpPr>
          <p:nvPr>
            <p:ph idx="1"/>
          </p:nvPr>
        </p:nvSpPr>
        <p:spPr/>
        <p:txBody>
          <a:bodyPr>
            <a:normAutofit/>
          </a:bodyPr>
          <a:lstStyle/>
          <a:p>
            <a:r>
              <a:rPr lang="en-US" sz="2400" dirty="0" smtClean="0"/>
              <a:t>Power Query supports many database systems</a:t>
            </a:r>
          </a:p>
          <a:p>
            <a:pPr lvl="1"/>
            <a:r>
              <a:rPr lang="en-US" sz="2000" dirty="0" smtClean="0"/>
              <a:t>SQL Server</a:t>
            </a:r>
          </a:p>
          <a:p>
            <a:pPr lvl="1"/>
            <a:r>
              <a:rPr lang="en-US" sz="2000" dirty="0"/>
              <a:t>SQL Server Analysis </a:t>
            </a:r>
            <a:r>
              <a:rPr lang="en-US" sz="2000" dirty="0" smtClean="0"/>
              <a:t>Services</a:t>
            </a:r>
          </a:p>
          <a:p>
            <a:pPr lvl="1"/>
            <a:r>
              <a:rPr lang="en-US" sz="2000" dirty="0" smtClean="0"/>
              <a:t>Access</a:t>
            </a:r>
          </a:p>
          <a:p>
            <a:pPr lvl="1"/>
            <a:r>
              <a:rPr lang="en-US" sz="2000" dirty="0" smtClean="0"/>
              <a:t>Oracle</a:t>
            </a:r>
          </a:p>
          <a:p>
            <a:pPr lvl="1"/>
            <a:r>
              <a:rPr lang="en-US" sz="2000" dirty="0" smtClean="0"/>
              <a:t>DB2</a:t>
            </a:r>
          </a:p>
          <a:p>
            <a:pPr lvl="1"/>
            <a:r>
              <a:rPr lang="en-US" sz="2000" dirty="0" smtClean="0"/>
              <a:t>MySQL</a:t>
            </a:r>
          </a:p>
          <a:p>
            <a:pPr lvl="1"/>
            <a:r>
              <a:rPr lang="en-US" sz="2000" dirty="0" smtClean="0"/>
              <a:t>PostgreSQL</a:t>
            </a:r>
          </a:p>
          <a:p>
            <a:pPr lvl="1"/>
            <a:r>
              <a:rPr lang="en-US" sz="2000" dirty="0" smtClean="0"/>
              <a:t>Sybase</a:t>
            </a:r>
          </a:p>
          <a:p>
            <a:pPr lvl="1"/>
            <a:r>
              <a:rPr lang="en-US" sz="2000" dirty="0" smtClean="0"/>
              <a:t>Teradata</a:t>
            </a:r>
          </a:p>
          <a:p>
            <a:pPr lvl="1"/>
            <a:endParaRPr lang="en-US" sz="2000" dirty="0"/>
          </a:p>
        </p:txBody>
      </p:sp>
    </p:spTree>
    <p:extLst>
      <p:ext uri="{BB962C8B-B14F-4D97-AF65-F5344CB8AC3E}">
        <p14:creationId xmlns:p14="http://schemas.microsoft.com/office/powerpoint/2010/main" val="34270541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stretch>
            <a:fillRect/>
          </a:stretch>
        </p:blipFill>
        <p:spPr>
          <a:xfrm>
            <a:off x="1194711" y="3382444"/>
            <a:ext cx="3485064" cy="2459022"/>
          </a:xfrm>
          <a:prstGeom prst="rect">
            <a:avLst/>
          </a:prstGeom>
        </p:spPr>
      </p:pic>
      <p:sp>
        <p:nvSpPr>
          <p:cNvPr id="2" name="Title 1"/>
          <p:cNvSpPr>
            <a:spLocks noGrp="1"/>
          </p:cNvSpPr>
          <p:nvPr>
            <p:ph type="title"/>
          </p:nvPr>
        </p:nvSpPr>
        <p:spPr/>
        <p:txBody>
          <a:bodyPr/>
          <a:lstStyle/>
          <a:p>
            <a:r>
              <a:rPr lang="en-US" dirty="0" smtClean="0"/>
              <a:t>Configuring an External Data Source</a:t>
            </a:r>
            <a:endParaRPr lang="en-US" dirty="0"/>
          </a:p>
        </p:txBody>
      </p:sp>
      <p:sp>
        <p:nvSpPr>
          <p:cNvPr id="17" name="Content Placeholder 16"/>
          <p:cNvSpPr>
            <a:spLocks noGrp="1"/>
          </p:cNvSpPr>
          <p:nvPr>
            <p:ph idx="1"/>
          </p:nvPr>
        </p:nvSpPr>
        <p:spPr/>
        <p:txBody>
          <a:bodyPr>
            <a:normAutofit/>
          </a:bodyPr>
          <a:lstStyle/>
          <a:p>
            <a:r>
              <a:rPr lang="en-US" sz="2400" dirty="0" smtClean="0"/>
              <a:t>Excel workbook contains collection of Data sources</a:t>
            </a:r>
          </a:p>
          <a:p>
            <a:pPr lvl="1"/>
            <a:r>
              <a:rPr lang="en-US" sz="2000" dirty="0" smtClean="0"/>
              <a:t>Data sources edited using Data Source Settings dialog</a:t>
            </a:r>
            <a:endParaRPr lang="en-US" sz="2000" dirty="0"/>
          </a:p>
        </p:txBody>
      </p:sp>
      <p:pic>
        <p:nvPicPr>
          <p:cNvPr id="5" name="Picture 4"/>
          <p:cNvPicPr>
            <a:picLocks noChangeAspect="1"/>
          </p:cNvPicPr>
          <p:nvPr/>
        </p:nvPicPr>
        <p:blipFill>
          <a:blip r:embed="rId3"/>
          <a:stretch>
            <a:fillRect/>
          </a:stretch>
        </p:blipFill>
        <p:spPr>
          <a:xfrm>
            <a:off x="3793849" y="4234694"/>
            <a:ext cx="1771851" cy="2291440"/>
          </a:xfrm>
          <a:prstGeom prst="rect">
            <a:avLst/>
          </a:prstGeom>
        </p:spPr>
      </p:pic>
      <p:pic>
        <p:nvPicPr>
          <p:cNvPr id="6" name="Picture 5"/>
          <p:cNvPicPr>
            <a:picLocks noChangeAspect="1"/>
          </p:cNvPicPr>
          <p:nvPr/>
        </p:nvPicPr>
        <p:blipFill>
          <a:blip r:embed="rId4"/>
          <a:stretch>
            <a:fillRect/>
          </a:stretch>
        </p:blipFill>
        <p:spPr>
          <a:xfrm>
            <a:off x="5732506" y="4230217"/>
            <a:ext cx="3092813" cy="1324410"/>
          </a:xfrm>
          <a:prstGeom prst="rect">
            <a:avLst/>
          </a:prstGeom>
        </p:spPr>
      </p:pic>
      <p:cxnSp>
        <p:nvCxnSpPr>
          <p:cNvPr id="8" name="Straight Arrow Connector 7"/>
          <p:cNvCxnSpPr/>
          <p:nvPr/>
        </p:nvCxnSpPr>
        <p:spPr>
          <a:xfrm flipV="1">
            <a:off x="2225763" y="4495800"/>
            <a:ext cx="1625601" cy="661443"/>
          </a:xfrm>
          <a:prstGeom prst="straightConnector1">
            <a:avLst/>
          </a:prstGeom>
          <a:ln w="28575">
            <a:solidFill>
              <a:srgbClr val="9F002D"/>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218827" y="4424218"/>
            <a:ext cx="1489246" cy="560699"/>
          </a:xfrm>
          <a:prstGeom prst="straightConnector1">
            <a:avLst/>
          </a:prstGeom>
          <a:ln w="28575">
            <a:solidFill>
              <a:srgbClr val="9F002D"/>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1179945" y="2330953"/>
            <a:ext cx="6403556" cy="824492"/>
            <a:chOff x="1179945" y="2330953"/>
            <a:chExt cx="6403556" cy="824492"/>
          </a:xfrm>
        </p:grpSpPr>
        <p:pic>
          <p:nvPicPr>
            <p:cNvPr id="18" name="Picture 17"/>
            <p:cNvPicPr>
              <a:picLocks noChangeAspect="1"/>
            </p:cNvPicPr>
            <p:nvPr/>
          </p:nvPicPr>
          <p:blipFill>
            <a:blip r:embed="rId5"/>
            <a:stretch>
              <a:fillRect/>
            </a:stretch>
          </p:blipFill>
          <p:spPr>
            <a:xfrm>
              <a:off x="1179945" y="2330953"/>
              <a:ext cx="6403556" cy="824492"/>
            </a:xfrm>
            <a:prstGeom prst="rect">
              <a:avLst/>
            </a:prstGeom>
            <a:ln>
              <a:solidFill>
                <a:schemeClr val="bg1">
                  <a:lumMod val="50000"/>
                </a:schemeClr>
              </a:solidFill>
            </a:ln>
          </p:spPr>
        </p:pic>
        <p:sp>
          <p:nvSpPr>
            <p:cNvPr id="20" name="Rounded Rectangle 19"/>
            <p:cNvSpPr/>
            <p:nvPr/>
          </p:nvSpPr>
          <p:spPr>
            <a:xfrm>
              <a:off x="5687409" y="2502776"/>
              <a:ext cx="492673" cy="512380"/>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 name="Straight Arrow Connector 22"/>
          <p:cNvCxnSpPr/>
          <p:nvPr/>
        </p:nvCxnSpPr>
        <p:spPr>
          <a:xfrm flipH="1">
            <a:off x="3886200" y="2971800"/>
            <a:ext cx="1828800" cy="609600"/>
          </a:xfrm>
          <a:prstGeom prst="straightConnector1">
            <a:avLst/>
          </a:prstGeom>
          <a:ln w="28575">
            <a:solidFill>
              <a:srgbClr val="9F002D"/>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08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right)">
                                      <p:cBhvr>
                                        <p:cTn id="7" dur="500"/>
                                        <p:tgtEl>
                                          <p:spTgt spid="19"/>
                                        </p:tgtEl>
                                      </p:cBhvr>
                                    </p:animEffect>
                                  </p:childTnLst>
                                </p:cTn>
                              </p:par>
                              <p:par>
                                <p:cTn id="8" presetID="22" presetClass="entr" presetSubtype="2"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righ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2" presetClass="entr" presetSubtype="8"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Data from Azure Data Sources</a:t>
            </a:r>
            <a:endParaRPr lang="en-US" dirty="0"/>
          </a:p>
        </p:txBody>
      </p:sp>
      <p:pic>
        <p:nvPicPr>
          <p:cNvPr id="3" name="Picture 2"/>
          <p:cNvPicPr>
            <a:picLocks noChangeAspect="1"/>
          </p:cNvPicPr>
          <p:nvPr/>
        </p:nvPicPr>
        <p:blipFill>
          <a:blip r:embed="rId2"/>
          <a:stretch>
            <a:fillRect/>
          </a:stretch>
        </p:blipFill>
        <p:spPr>
          <a:xfrm>
            <a:off x="457200" y="1295400"/>
            <a:ext cx="8229600" cy="4745077"/>
          </a:xfrm>
          <a:prstGeom prst="rect">
            <a:avLst/>
          </a:prstGeom>
          <a:ln>
            <a:solidFill>
              <a:schemeClr val="bg1">
                <a:lumMod val="50000"/>
              </a:schemeClr>
            </a:solidFill>
          </a:ln>
        </p:spPr>
      </p:pic>
    </p:spTree>
    <p:extLst>
      <p:ext uri="{BB962C8B-B14F-4D97-AF65-F5344CB8AC3E}">
        <p14:creationId xmlns:p14="http://schemas.microsoft.com/office/powerpoint/2010/main" val="34591645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Data from Other Data Sources</a:t>
            </a:r>
            <a:endParaRPr lang="en-US" dirty="0"/>
          </a:p>
        </p:txBody>
      </p:sp>
      <p:sp>
        <p:nvSpPr>
          <p:cNvPr id="4" name="Content Placeholder 3"/>
          <p:cNvSpPr>
            <a:spLocks noGrp="1"/>
          </p:cNvSpPr>
          <p:nvPr>
            <p:ph idx="1"/>
          </p:nvPr>
        </p:nvSpPr>
        <p:spPr/>
        <p:txBody>
          <a:bodyPr>
            <a:normAutofit/>
          </a:bodyPr>
          <a:lstStyle/>
          <a:p>
            <a:r>
              <a:rPr lang="en-US" sz="2400" dirty="0" smtClean="0"/>
              <a:t>Power Query support other common data sources</a:t>
            </a:r>
          </a:p>
          <a:p>
            <a:pPr lvl="1"/>
            <a:r>
              <a:rPr lang="en-US" sz="2000" dirty="0" smtClean="0"/>
              <a:t>SharePoint Lists</a:t>
            </a:r>
          </a:p>
          <a:p>
            <a:pPr lvl="1"/>
            <a:r>
              <a:rPr lang="en-US" sz="2000" dirty="0" smtClean="0"/>
              <a:t>OData Feeds</a:t>
            </a:r>
          </a:p>
          <a:p>
            <a:pPr lvl="1"/>
            <a:r>
              <a:rPr lang="en-US" sz="2000" dirty="0" smtClean="0"/>
              <a:t>Active Directory</a:t>
            </a:r>
          </a:p>
          <a:p>
            <a:pPr lvl="1"/>
            <a:r>
              <a:rPr lang="en-US" sz="2000" dirty="0" smtClean="0"/>
              <a:t>Exchange</a:t>
            </a:r>
            <a:endParaRPr lang="en-US" sz="2000" dirty="0"/>
          </a:p>
        </p:txBody>
      </p:sp>
      <p:pic>
        <p:nvPicPr>
          <p:cNvPr id="3" name="Picture 2"/>
          <p:cNvPicPr>
            <a:picLocks noChangeAspect="1"/>
          </p:cNvPicPr>
          <p:nvPr/>
        </p:nvPicPr>
        <p:blipFill>
          <a:blip r:embed="rId2"/>
          <a:stretch>
            <a:fillRect/>
          </a:stretch>
        </p:blipFill>
        <p:spPr>
          <a:xfrm>
            <a:off x="4790702" y="2209800"/>
            <a:ext cx="4250389" cy="4545620"/>
          </a:xfrm>
          <a:prstGeom prst="rect">
            <a:avLst/>
          </a:prstGeom>
          <a:ln>
            <a:solidFill>
              <a:schemeClr val="bg1">
                <a:lumMod val="50000"/>
              </a:schemeClr>
            </a:solidFill>
          </a:ln>
        </p:spPr>
      </p:pic>
    </p:spTree>
    <p:extLst>
      <p:ext uri="{BB962C8B-B14F-4D97-AF65-F5344CB8AC3E}">
        <p14:creationId xmlns:p14="http://schemas.microsoft.com/office/powerpoint/2010/main" val="26287624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Data from a SharePoint List</a:t>
            </a:r>
            <a:endParaRPr lang="en-US" dirty="0"/>
          </a:p>
        </p:txBody>
      </p:sp>
      <p:pic>
        <p:nvPicPr>
          <p:cNvPr id="4" name="Picture 3"/>
          <p:cNvPicPr>
            <a:picLocks noChangeAspect="1"/>
          </p:cNvPicPr>
          <p:nvPr/>
        </p:nvPicPr>
        <p:blipFill>
          <a:blip r:embed="rId2"/>
          <a:stretch>
            <a:fillRect/>
          </a:stretch>
        </p:blipFill>
        <p:spPr>
          <a:xfrm>
            <a:off x="533400" y="1371600"/>
            <a:ext cx="4128992" cy="1799654"/>
          </a:xfrm>
          <a:prstGeom prst="rect">
            <a:avLst/>
          </a:prstGeom>
          <a:ln>
            <a:solidFill>
              <a:schemeClr val="bg1">
                <a:lumMod val="75000"/>
              </a:schemeClr>
            </a:solidFill>
          </a:ln>
        </p:spPr>
      </p:pic>
      <p:grpSp>
        <p:nvGrpSpPr>
          <p:cNvPr id="25" name="Group 24"/>
          <p:cNvGrpSpPr/>
          <p:nvPr/>
        </p:nvGrpSpPr>
        <p:grpSpPr>
          <a:xfrm>
            <a:off x="4556153" y="1754968"/>
            <a:ext cx="4283047" cy="1570982"/>
            <a:chOff x="4556153" y="1754968"/>
            <a:chExt cx="4283047" cy="1570982"/>
          </a:xfrm>
        </p:grpSpPr>
        <p:pic>
          <p:nvPicPr>
            <p:cNvPr id="7" name="Picture 6"/>
            <p:cNvPicPr>
              <a:picLocks noChangeAspect="1"/>
            </p:cNvPicPr>
            <p:nvPr/>
          </p:nvPicPr>
          <p:blipFill>
            <a:blip r:embed="rId3"/>
            <a:stretch>
              <a:fillRect/>
            </a:stretch>
          </p:blipFill>
          <p:spPr>
            <a:xfrm>
              <a:off x="5272957" y="1754968"/>
              <a:ext cx="3566243" cy="1570982"/>
            </a:xfrm>
            <a:prstGeom prst="rect">
              <a:avLst/>
            </a:prstGeom>
            <a:ln>
              <a:solidFill>
                <a:schemeClr val="bg1">
                  <a:lumMod val="75000"/>
                </a:schemeClr>
              </a:solidFill>
            </a:ln>
          </p:spPr>
        </p:pic>
        <p:cxnSp>
          <p:nvCxnSpPr>
            <p:cNvPr id="10" name="Straight Arrow Connector 9"/>
            <p:cNvCxnSpPr>
              <a:endCxn id="7" idx="1"/>
            </p:cNvCxnSpPr>
            <p:nvPr/>
          </p:nvCxnSpPr>
          <p:spPr>
            <a:xfrm>
              <a:off x="4556153" y="2540459"/>
              <a:ext cx="716804" cy="0"/>
            </a:xfrm>
            <a:prstGeom prst="straightConnector1">
              <a:avLst/>
            </a:prstGeom>
            <a:ln w="28575">
              <a:solidFill>
                <a:srgbClr val="9F002D"/>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6589450" y="3133009"/>
            <a:ext cx="2286000" cy="2976754"/>
            <a:chOff x="6589450" y="3133009"/>
            <a:chExt cx="2286000" cy="2976754"/>
          </a:xfrm>
        </p:grpSpPr>
        <p:pic>
          <p:nvPicPr>
            <p:cNvPr id="8" name="Picture 7"/>
            <p:cNvPicPr>
              <a:picLocks noChangeAspect="1"/>
            </p:cNvPicPr>
            <p:nvPr/>
          </p:nvPicPr>
          <p:blipFill>
            <a:blip r:embed="rId4"/>
            <a:stretch>
              <a:fillRect/>
            </a:stretch>
          </p:blipFill>
          <p:spPr>
            <a:xfrm>
              <a:off x="6589450" y="3715641"/>
              <a:ext cx="2286000" cy="2394122"/>
            </a:xfrm>
            <a:prstGeom prst="rect">
              <a:avLst/>
            </a:prstGeom>
            <a:ln>
              <a:solidFill>
                <a:schemeClr val="bg1">
                  <a:lumMod val="75000"/>
                </a:schemeClr>
              </a:solidFill>
            </a:ln>
          </p:spPr>
        </p:pic>
        <p:cxnSp>
          <p:nvCxnSpPr>
            <p:cNvPr id="16" name="Straight Arrow Connector 15"/>
            <p:cNvCxnSpPr/>
            <p:nvPr/>
          </p:nvCxnSpPr>
          <p:spPr>
            <a:xfrm>
              <a:off x="7848232" y="3133009"/>
              <a:ext cx="1" cy="804909"/>
            </a:xfrm>
            <a:prstGeom prst="straightConnector1">
              <a:avLst/>
            </a:prstGeom>
            <a:ln w="28575">
              <a:solidFill>
                <a:srgbClr val="9F002D"/>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202378" y="4333464"/>
            <a:ext cx="6552721" cy="2362200"/>
            <a:chOff x="202378" y="4333464"/>
            <a:chExt cx="6552721" cy="2362200"/>
          </a:xfrm>
        </p:grpSpPr>
        <p:pic>
          <p:nvPicPr>
            <p:cNvPr id="28" name="Picture 27"/>
            <p:cNvPicPr>
              <a:picLocks noChangeAspect="1"/>
            </p:cNvPicPr>
            <p:nvPr/>
          </p:nvPicPr>
          <p:blipFill rotWithShape="1">
            <a:blip r:embed="rId5"/>
            <a:srcRect b="38157"/>
            <a:stretch/>
          </p:blipFill>
          <p:spPr>
            <a:xfrm>
              <a:off x="202378" y="4333464"/>
              <a:ext cx="6046022" cy="2362200"/>
            </a:xfrm>
            <a:prstGeom prst="rect">
              <a:avLst/>
            </a:prstGeom>
          </p:spPr>
        </p:pic>
        <p:cxnSp>
          <p:nvCxnSpPr>
            <p:cNvPr id="19" name="Straight Arrow Connector 18"/>
            <p:cNvCxnSpPr/>
            <p:nvPr/>
          </p:nvCxnSpPr>
          <p:spPr>
            <a:xfrm flipH="1">
              <a:off x="5577931" y="5177901"/>
              <a:ext cx="1177168" cy="21454"/>
            </a:xfrm>
            <a:prstGeom prst="straightConnector1">
              <a:avLst/>
            </a:prstGeom>
            <a:ln w="28575">
              <a:solidFill>
                <a:srgbClr val="9F002D"/>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1597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right)">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Power Query to Load Data from a SharePoint Lists</a:t>
            </a:r>
            <a:endParaRPr lang="en-US" dirty="0"/>
          </a:p>
        </p:txBody>
      </p:sp>
    </p:spTree>
    <p:extLst>
      <p:ext uri="{BB962C8B-B14F-4D97-AF65-F5344CB8AC3E}">
        <p14:creationId xmlns:p14="http://schemas.microsoft.com/office/powerpoint/2010/main" val="27771302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Power Query</a:t>
            </a:r>
          </a:p>
          <a:p>
            <a:pPr>
              <a:buFont typeface="Wingdings" panose="05000000000000000000" pitchFamily="2" charset="2"/>
              <a:buChar char="ü"/>
            </a:pPr>
            <a:r>
              <a:rPr lang="en-US" dirty="0"/>
              <a:t>Working with the Query Editor</a:t>
            </a:r>
          </a:p>
          <a:p>
            <a:pPr>
              <a:buFont typeface="Wingdings" panose="05000000000000000000" pitchFamily="2" charset="2"/>
              <a:buChar char="ü"/>
            </a:pPr>
            <a:r>
              <a:rPr lang="en-US" dirty="0"/>
              <a:t>Connecting to External Data Sources</a:t>
            </a:r>
          </a:p>
          <a:p>
            <a:pPr>
              <a:buFont typeface="Wingdings" panose="05000000000000000000" pitchFamily="2" charset="2"/>
              <a:buChar char="Ø"/>
            </a:pPr>
            <a:r>
              <a:rPr lang="en-US" dirty="0"/>
              <a:t>Transforming and Reshaping </a:t>
            </a:r>
            <a:r>
              <a:rPr lang="en-US" dirty="0" smtClean="0"/>
              <a:t>Data</a:t>
            </a:r>
          </a:p>
          <a:p>
            <a:r>
              <a:rPr lang="en-US" dirty="0"/>
              <a:t>Power BI and the Data Catalog</a:t>
            </a:r>
          </a:p>
        </p:txBody>
      </p:sp>
    </p:spTree>
    <p:extLst>
      <p:ext uri="{BB962C8B-B14F-4D97-AF65-F5344CB8AC3E}">
        <p14:creationId xmlns:p14="http://schemas.microsoft.com/office/powerpoint/2010/main" val="11369512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Combining Queries</a:t>
            </a:r>
            <a:endParaRPr lang="en-US" dirty="0"/>
          </a:p>
        </p:txBody>
      </p:sp>
      <p:sp>
        <p:nvSpPr>
          <p:cNvPr id="3" name="Content Placeholder 2"/>
          <p:cNvSpPr>
            <a:spLocks noGrp="1"/>
          </p:cNvSpPr>
          <p:nvPr>
            <p:ph idx="1"/>
          </p:nvPr>
        </p:nvSpPr>
        <p:spPr/>
        <p:txBody>
          <a:bodyPr>
            <a:normAutofit/>
          </a:bodyPr>
          <a:lstStyle/>
          <a:p>
            <a:r>
              <a:rPr lang="en-US" sz="2400" dirty="0" smtClean="0"/>
              <a:t>Query can be merged or appended with another query</a:t>
            </a:r>
          </a:p>
          <a:p>
            <a:pPr lvl="1"/>
            <a:r>
              <a:rPr lang="en-US" sz="2000" dirty="0" smtClean="0"/>
              <a:t>Merge operation allows you combine columns from two tables</a:t>
            </a:r>
          </a:p>
          <a:p>
            <a:pPr lvl="1"/>
            <a:r>
              <a:rPr lang="en-US" sz="2000" dirty="0" smtClean="0"/>
              <a:t>Append operation allows you to combine rows from two tables</a:t>
            </a:r>
          </a:p>
          <a:p>
            <a:r>
              <a:rPr lang="en-US" sz="2400" dirty="0" smtClean="0"/>
              <a:t>Two queries are combined into single output for loading</a:t>
            </a:r>
          </a:p>
          <a:p>
            <a:pPr lvl="1"/>
            <a:r>
              <a:rPr lang="en-US" sz="2000" dirty="0" smtClean="0"/>
              <a:t>Load settings of main query determines where output is loaded</a:t>
            </a:r>
          </a:p>
          <a:p>
            <a:pPr lvl="1"/>
            <a:r>
              <a:rPr lang="en-US" sz="2000" dirty="0" smtClean="0"/>
              <a:t>Secondary query acts as source for main query</a:t>
            </a:r>
          </a:p>
          <a:p>
            <a:pPr lvl="1"/>
            <a:r>
              <a:rPr lang="en-US" sz="2000" dirty="0"/>
              <a:t>Secondary query </a:t>
            </a:r>
            <a:r>
              <a:rPr lang="en-US" sz="2000" dirty="0" smtClean="0"/>
              <a:t>be can created with connection-onl</a:t>
            </a:r>
            <a:r>
              <a:rPr lang="en-US" sz="2000" dirty="0"/>
              <a:t>y</a:t>
            </a:r>
            <a:r>
              <a:rPr lang="en-US" sz="2000" dirty="0" smtClean="0"/>
              <a:t> </a:t>
            </a:r>
            <a:r>
              <a:rPr lang="en-US" sz="2000" dirty="0"/>
              <a:t>load </a:t>
            </a:r>
            <a:r>
              <a:rPr lang="en-US" sz="2000" dirty="0" smtClean="0"/>
              <a:t>setting</a:t>
            </a:r>
            <a:endParaRPr lang="en-US" sz="2000" dirty="0"/>
          </a:p>
        </p:txBody>
      </p:sp>
      <p:grpSp>
        <p:nvGrpSpPr>
          <p:cNvPr id="69" name="Group 68"/>
          <p:cNvGrpSpPr/>
          <p:nvPr/>
        </p:nvGrpSpPr>
        <p:grpSpPr>
          <a:xfrm>
            <a:off x="1219200" y="4419600"/>
            <a:ext cx="3200400" cy="2276833"/>
            <a:chOff x="1219200" y="4038599"/>
            <a:chExt cx="3276600" cy="2669390"/>
          </a:xfrm>
        </p:grpSpPr>
        <p:sp>
          <p:nvSpPr>
            <p:cNvPr id="4" name="Rectangle 3"/>
            <p:cNvSpPr/>
            <p:nvPr/>
          </p:nvSpPr>
          <p:spPr>
            <a:xfrm>
              <a:off x="1219200" y="4038599"/>
              <a:ext cx="3276600" cy="2669390"/>
            </a:xfrm>
            <a:prstGeom prst="rect">
              <a:avLst/>
            </a:prstGeom>
            <a:solidFill>
              <a:schemeClr val="bg1">
                <a:lumMod val="85000"/>
              </a:schemeClr>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400" dirty="0">
                <a:solidFill>
                  <a:schemeClr val="tx1"/>
                </a:solidFill>
              </a:endParaRPr>
            </a:p>
          </p:txBody>
        </p:sp>
        <p:sp>
          <p:nvSpPr>
            <p:cNvPr id="14" name="Rectangle 13"/>
            <p:cNvSpPr/>
            <p:nvPr/>
          </p:nvSpPr>
          <p:spPr>
            <a:xfrm>
              <a:off x="1446904" y="5334000"/>
              <a:ext cx="1206725" cy="1285324"/>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query output</a:t>
              </a:r>
              <a:endParaRPr lang="en-US" sz="1200" dirty="0">
                <a:solidFill>
                  <a:schemeClr val="tx1"/>
                </a:solidFill>
              </a:endParaRPr>
            </a:p>
          </p:txBody>
        </p:sp>
        <p:sp>
          <p:nvSpPr>
            <p:cNvPr id="20" name="Rectangle 19"/>
            <p:cNvSpPr/>
            <p:nvPr/>
          </p:nvSpPr>
          <p:spPr>
            <a:xfrm>
              <a:off x="1446904" y="4800600"/>
              <a:ext cx="1206725" cy="381000"/>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smtClean="0">
                  <a:solidFill>
                    <a:schemeClr val="tx1"/>
                  </a:solidFill>
                </a:rPr>
                <a:t>main query</a:t>
              </a:r>
              <a:endParaRPr lang="en-US" sz="1200" dirty="0">
                <a:solidFill>
                  <a:schemeClr val="tx1"/>
                </a:solidFill>
              </a:endParaRPr>
            </a:p>
          </p:txBody>
        </p:sp>
        <p:sp>
          <p:nvSpPr>
            <p:cNvPr id="26" name="Rectangle 25"/>
            <p:cNvSpPr/>
            <p:nvPr/>
          </p:nvSpPr>
          <p:spPr>
            <a:xfrm>
              <a:off x="3048000" y="4800600"/>
              <a:ext cx="1234888" cy="381000"/>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smtClean="0">
                  <a:solidFill>
                    <a:schemeClr val="tx1"/>
                  </a:solidFill>
                </a:rPr>
                <a:t>query2</a:t>
              </a:r>
              <a:endParaRPr lang="en-US" sz="1200" dirty="0">
                <a:solidFill>
                  <a:schemeClr val="tx1"/>
                </a:solidFill>
              </a:endParaRPr>
            </a:p>
          </p:txBody>
        </p:sp>
        <p:cxnSp>
          <p:nvCxnSpPr>
            <p:cNvPr id="35" name="Straight Arrow Connector 34"/>
            <p:cNvCxnSpPr>
              <a:stCxn id="20" idx="2"/>
              <a:endCxn id="14" idx="0"/>
            </p:cNvCxnSpPr>
            <p:nvPr/>
          </p:nvCxnSpPr>
          <p:spPr>
            <a:xfrm>
              <a:off x="2050267" y="5181600"/>
              <a:ext cx="0" cy="15240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20" idx="0"/>
            </p:cNvCxnSpPr>
            <p:nvPr/>
          </p:nvCxnSpPr>
          <p:spPr>
            <a:xfrm>
              <a:off x="2050266" y="4489250"/>
              <a:ext cx="1" cy="31135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404131" y="4184450"/>
              <a:ext cx="1234888" cy="38100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smtClean="0">
                  <a:solidFill>
                    <a:schemeClr val="tx1"/>
                  </a:solidFill>
                </a:rPr>
                <a:t>Data Source</a:t>
              </a:r>
              <a:endParaRPr lang="en-US" sz="1200" dirty="0">
                <a:solidFill>
                  <a:schemeClr val="tx1"/>
                </a:solidFill>
              </a:endParaRPr>
            </a:p>
          </p:txBody>
        </p:sp>
        <p:sp>
          <p:nvSpPr>
            <p:cNvPr id="28" name="Rectangle 27"/>
            <p:cNvSpPr/>
            <p:nvPr/>
          </p:nvSpPr>
          <p:spPr>
            <a:xfrm>
              <a:off x="3048000" y="4184450"/>
              <a:ext cx="1234888" cy="38100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smtClean="0">
                  <a:solidFill>
                    <a:schemeClr val="tx1"/>
                  </a:solidFill>
                </a:rPr>
                <a:t>Data Source</a:t>
              </a:r>
              <a:endParaRPr lang="en-US" sz="1200" dirty="0">
                <a:solidFill>
                  <a:schemeClr val="tx1"/>
                </a:solidFill>
              </a:endParaRPr>
            </a:p>
          </p:txBody>
        </p:sp>
        <p:cxnSp>
          <p:nvCxnSpPr>
            <p:cNvPr id="29" name="Straight Arrow Connector 28"/>
            <p:cNvCxnSpPr>
              <a:stCxn id="28" idx="2"/>
              <a:endCxn id="26" idx="0"/>
            </p:cNvCxnSpPr>
            <p:nvPr/>
          </p:nvCxnSpPr>
          <p:spPr>
            <a:xfrm>
              <a:off x="3665444" y="4565450"/>
              <a:ext cx="0" cy="23515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6" idx="1"/>
              <a:endCxn id="20" idx="3"/>
            </p:cNvCxnSpPr>
            <p:nvPr/>
          </p:nvCxnSpPr>
          <p:spPr>
            <a:xfrm flipH="1">
              <a:off x="2653629" y="4991100"/>
              <a:ext cx="394371"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5" name="Table 14"/>
          <p:cNvGraphicFramePr>
            <a:graphicFrameLocks noGrp="1"/>
          </p:cNvGraphicFramePr>
          <p:nvPr>
            <p:extLst/>
          </p:nvPr>
        </p:nvGraphicFramePr>
        <p:xfrm>
          <a:off x="1548063" y="5792346"/>
          <a:ext cx="989165" cy="762000"/>
        </p:xfrm>
        <a:graphic>
          <a:graphicData uri="http://schemas.openxmlformats.org/drawingml/2006/table">
            <a:tbl>
              <a:tblPr firstRow="1" bandRow="1">
                <a:tableStyleId>{073A0DAA-6AF3-43AB-8588-CEC1D06C72B9}</a:tableStyleId>
              </a:tblPr>
              <a:tblGrid>
                <a:gridCol w="366395"/>
                <a:gridCol w="293048"/>
                <a:gridCol w="329722"/>
              </a:tblGrid>
              <a:tr h="140941">
                <a:tc>
                  <a:txBody>
                    <a:bodyPr/>
                    <a:lstStyle/>
                    <a:p>
                      <a:r>
                        <a:rPr lang="en-US" sz="400" dirty="0" smtClean="0"/>
                        <a:t>col1</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smtClean="0"/>
                        <a:t>col2</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smtClean="0"/>
                        <a:t>col3</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5569">
                <a:tc>
                  <a:txBody>
                    <a:bodyPr/>
                    <a:lstStyle/>
                    <a:p>
                      <a:r>
                        <a:rPr lang="en-US" sz="400" dirty="0" smtClean="0"/>
                        <a:t>bob</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smtClean="0"/>
                        <a:t>23</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smtClean="0"/>
                        <a:t>45</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5569">
                <a:tc>
                  <a:txBody>
                    <a:bodyPr/>
                    <a:lstStyle/>
                    <a:p>
                      <a:r>
                        <a:rPr lang="en-US" sz="400" dirty="0" err="1" smtClean="0"/>
                        <a:t>mary</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smtClean="0"/>
                        <a:t>43</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smtClean="0"/>
                        <a:t>74</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5569">
                <a:tc>
                  <a:txBody>
                    <a:bodyPr/>
                    <a:lstStyle/>
                    <a:p>
                      <a:r>
                        <a:rPr lang="en-US" sz="400" dirty="0" smtClean="0"/>
                        <a:t>sue</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smtClean="0"/>
                        <a:t>32</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smtClean="0"/>
                        <a:t>47</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5569">
                <a:tc>
                  <a:txBody>
                    <a:bodyPr/>
                    <a:lstStyle/>
                    <a:p>
                      <a:r>
                        <a:rPr lang="en-US" sz="400" dirty="0" err="1" smtClean="0"/>
                        <a:t>fran</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smtClean="0"/>
                        <a:t>41</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smtClean="0"/>
                        <a:t>55</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2" name="Rectangle 71"/>
          <p:cNvSpPr/>
          <p:nvPr/>
        </p:nvSpPr>
        <p:spPr>
          <a:xfrm>
            <a:off x="5029200" y="4452731"/>
            <a:ext cx="3505200" cy="2100469"/>
          </a:xfrm>
          <a:prstGeom prst="rect">
            <a:avLst/>
          </a:prstGeom>
          <a:solidFill>
            <a:schemeClr val="bg1">
              <a:lumMod val="85000"/>
            </a:schemeClr>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400" dirty="0">
              <a:solidFill>
                <a:schemeClr val="tx1"/>
              </a:solidFill>
            </a:endParaRPr>
          </a:p>
        </p:txBody>
      </p:sp>
      <p:sp>
        <p:nvSpPr>
          <p:cNvPr id="73" name="Rectangle 72"/>
          <p:cNvSpPr/>
          <p:nvPr/>
        </p:nvSpPr>
        <p:spPr>
          <a:xfrm>
            <a:off x="5209831" y="5867401"/>
            <a:ext cx="858777" cy="533399"/>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smtClean="0">
                <a:solidFill>
                  <a:schemeClr val="tx1"/>
                </a:solidFill>
              </a:rPr>
              <a:t>query output</a:t>
            </a:r>
            <a:endParaRPr lang="en-US" sz="900" dirty="0">
              <a:solidFill>
                <a:schemeClr val="tx1"/>
              </a:solidFill>
            </a:endParaRPr>
          </a:p>
        </p:txBody>
      </p:sp>
      <p:cxnSp>
        <p:nvCxnSpPr>
          <p:cNvPr id="76" name="Straight Arrow Connector 75"/>
          <p:cNvCxnSpPr>
            <a:stCxn id="74" idx="2"/>
            <a:endCxn id="73" idx="0"/>
          </p:cNvCxnSpPr>
          <p:nvPr/>
        </p:nvCxnSpPr>
        <p:spPr>
          <a:xfrm>
            <a:off x="5639220" y="5562600"/>
            <a:ext cx="0" cy="304801"/>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5209831" y="5273409"/>
            <a:ext cx="858777" cy="289191"/>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smtClean="0">
                <a:solidFill>
                  <a:schemeClr val="tx1"/>
                </a:solidFill>
              </a:rPr>
              <a:t>main query</a:t>
            </a:r>
            <a:endParaRPr lang="en-US" sz="900" dirty="0">
              <a:solidFill>
                <a:schemeClr val="tx1"/>
              </a:solidFill>
            </a:endParaRPr>
          </a:p>
        </p:txBody>
      </p:sp>
      <p:sp>
        <p:nvSpPr>
          <p:cNvPr id="75" name="Rectangle 74"/>
          <p:cNvSpPr/>
          <p:nvPr/>
        </p:nvSpPr>
        <p:spPr>
          <a:xfrm>
            <a:off x="6479794" y="4866324"/>
            <a:ext cx="848736" cy="289191"/>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smtClean="0">
                <a:solidFill>
                  <a:schemeClr val="tx1"/>
                </a:solidFill>
              </a:rPr>
              <a:t>query2</a:t>
            </a:r>
            <a:endParaRPr lang="en-US" sz="900" dirty="0">
              <a:solidFill>
                <a:schemeClr val="tx1"/>
              </a:solidFill>
            </a:endParaRPr>
          </a:p>
        </p:txBody>
      </p:sp>
      <p:cxnSp>
        <p:nvCxnSpPr>
          <p:cNvPr id="77" name="Straight Arrow Connector 76"/>
          <p:cNvCxnSpPr>
            <a:stCxn id="78" idx="2"/>
            <a:endCxn id="74" idx="0"/>
          </p:cNvCxnSpPr>
          <p:nvPr/>
        </p:nvCxnSpPr>
        <p:spPr>
          <a:xfrm>
            <a:off x="5634199" y="4866324"/>
            <a:ext cx="5021" cy="407085"/>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5209831" y="4577133"/>
            <a:ext cx="848736" cy="289191"/>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smtClean="0">
                <a:solidFill>
                  <a:schemeClr val="tx1"/>
                </a:solidFill>
              </a:rPr>
              <a:t>Data Source</a:t>
            </a:r>
            <a:endParaRPr lang="en-US" sz="900" dirty="0">
              <a:solidFill>
                <a:schemeClr val="tx1"/>
              </a:solidFill>
            </a:endParaRPr>
          </a:p>
        </p:txBody>
      </p:sp>
      <p:sp>
        <p:nvSpPr>
          <p:cNvPr id="79" name="Rectangle 78"/>
          <p:cNvSpPr/>
          <p:nvPr/>
        </p:nvSpPr>
        <p:spPr>
          <a:xfrm>
            <a:off x="7521000" y="4866323"/>
            <a:ext cx="848736" cy="289191"/>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smtClean="0">
                <a:solidFill>
                  <a:schemeClr val="tx1"/>
                </a:solidFill>
              </a:rPr>
              <a:t>Data Source</a:t>
            </a:r>
            <a:endParaRPr lang="en-US" sz="900" dirty="0">
              <a:solidFill>
                <a:schemeClr val="tx1"/>
              </a:solidFill>
            </a:endParaRPr>
          </a:p>
        </p:txBody>
      </p:sp>
      <p:cxnSp>
        <p:nvCxnSpPr>
          <p:cNvPr id="80" name="Straight Arrow Connector 79"/>
          <p:cNvCxnSpPr>
            <a:stCxn id="79" idx="1"/>
            <a:endCxn id="75" idx="3"/>
          </p:cNvCxnSpPr>
          <p:nvPr/>
        </p:nvCxnSpPr>
        <p:spPr>
          <a:xfrm flipH="1">
            <a:off x="7328530" y="5010919"/>
            <a:ext cx="192470" cy="1"/>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5" idx="1"/>
          </p:cNvCxnSpPr>
          <p:nvPr/>
        </p:nvCxnSpPr>
        <p:spPr>
          <a:xfrm flipH="1">
            <a:off x="6074363" y="5010920"/>
            <a:ext cx="405431" cy="291786"/>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6492058" y="5257801"/>
            <a:ext cx="848736" cy="289191"/>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smtClean="0">
                <a:solidFill>
                  <a:schemeClr val="tx1"/>
                </a:solidFill>
              </a:rPr>
              <a:t>query3</a:t>
            </a:r>
            <a:endParaRPr lang="en-US" sz="900" dirty="0">
              <a:solidFill>
                <a:schemeClr val="tx1"/>
              </a:solidFill>
            </a:endParaRPr>
          </a:p>
        </p:txBody>
      </p:sp>
      <p:sp>
        <p:nvSpPr>
          <p:cNvPr id="98" name="Rectangle 97"/>
          <p:cNvSpPr/>
          <p:nvPr/>
        </p:nvSpPr>
        <p:spPr>
          <a:xfrm>
            <a:off x="7533264" y="5257800"/>
            <a:ext cx="848736" cy="289191"/>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smtClean="0">
                <a:solidFill>
                  <a:schemeClr val="tx1"/>
                </a:solidFill>
              </a:rPr>
              <a:t>Data Source</a:t>
            </a:r>
            <a:endParaRPr lang="en-US" sz="900" dirty="0">
              <a:solidFill>
                <a:schemeClr val="tx1"/>
              </a:solidFill>
            </a:endParaRPr>
          </a:p>
        </p:txBody>
      </p:sp>
      <p:cxnSp>
        <p:nvCxnSpPr>
          <p:cNvPr id="99" name="Straight Arrow Connector 98"/>
          <p:cNvCxnSpPr>
            <a:stCxn id="98" idx="1"/>
            <a:endCxn id="97" idx="3"/>
          </p:cNvCxnSpPr>
          <p:nvPr/>
        </p:nvCxnSpPr>
        <p:spPr>
          <a:xfrm flipH="1">
            <a:off x="7340794" y="5402396"/>
            <a:ext cx="192470" cy="1"/>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7" idx="1"/>
          </p:cNvCxnSpPr>
          <p:nvPr/>
        </p:nvCxnSpPr>
        <p:spPr>
          <a:xfrm flipH="1" flipV="1">
            <a:off x="6068608" y="5394513"/>
            <a:ext cx="423450" cy="7884"/>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6492058" y="5638801"/>
            <a:ext cx="848736" cy="289191"/>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smtClean="0">
                <a:solidFill>
                  <a:schemeClr val="tx1"/>
                </a:solidFill>
              </a:rPr>
              <a:t>query4</a:t>
            </a:r>
            <a:endParaRPr lang="en-US" sz="900" dirty="0">
              <a:solidFill>
                <a:schemeClr val="tx1"/>
              </a:solidFill>
            </a:endParaRPr>
          </a:p>
        </p:txBody>
      </p:sp>
      <p:sp>
        <p:nvSpPr>
          <p:cNvPr id="102" name="Rectangle 101"/>
          <p:cNvSpPr/>
          <p:nvPr/>
        </p:nvSpPr>
        <p:spPr>
          <a:xfrm>
            <a:off x="7533264" y="5638800"/>
            <a:ext cx="848736" cy="289191"/>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smtClean="0">
                <a:solidFill>
                  <a:schemeClr val="tx1"/>
                </a:solidFill>
              </a:rPr>
              <a:t>Data Source</a:t>
            </a:r>
            <a:endParaRPr lang="en-US" sz="900" dirty="0">
              <a:solidFill>
                <a:schemeClr val="tx1"/>
              </a:solidFill>
            </a:endParaRPr>
          </a:p>
        </p:txBody>
      </p:sp>
      <p:cxnSp>
        <p:nvCxnSpPr>
          <p:cNvPr id="103" name="Straight Arrow Connector 102"/>
          <p:cNvCxnSpPr>
            <a:stCxn id="102" idx="1"/>
            <a:endCxn id="101" idx="3"/>
          </p:cNvCxnSpPr>
          <p:nvPr/>
        </p:nvCxnSpPr>
        <p:spPr>
          <a:xfrm flipH="1">
            <a:off x="7340794" y="5783396"/>
            <a:ext cx="192470" cy="1"/>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01" idx="1"/>
          </p:cNvCxnSpPr>
          <p:nvPr/>
        </p:nvCxnSpPr>
        <p:spPr>
          <a:xfrm flipH="1" flipV="1">
            <a:off x="6077894" y="5494204"/>
            <a:ext cx="414164" cy="289193"/>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8465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838200" y="3749964"/>
            <a:ext cx="7315200" cy="2727036"/>
          </a:xfrm>
          <a:prstGeom prst="rec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smtClean="0">
                <a:solidFill>
                  <a:schemeClr val="tx1">
                    <a:lumMod val="65000"/>
                    <a:lumOff val="35000"/>
                  </a:schemeClr>
                </a:solidFill>
              </a:rPr>
              <a:t>Query Output</a:t>
            </a:r>
            <a:endParaRPr lang="en-US" sz="1200" dirty="0">
              <a:solidFill>
                <a:schemeClr val="tx1">
                  <a:lumMod val="65000"/>
                  <a:lumOff val="35000"/>
                </a:schemeClr>
              </a:solidFill>
            </a:endParaRPr>
          </a:p>
        </p:txBody>
      </p:sp>
      <p:sp>
        <p:nvSpPr>
          <p:cNvPr id="12" name="Rectangle 11"/>
          <p:cNvSpPr/>
          <p:nvPr/>
        </p:nvSpPr>
        <p:spPr>
          <a:xfrm>
            <a:off x="5647764" y="1463964"/>
            <a:ext cx="2326469" cy="2068130"/>
          </a:xfrm>
          <a:prstGeom prst="rec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smtClean="0">
                <a:solidFill>
                  <a:schemeClr val="tx1">
                    <a:lumMod val="65000"/>
                    <a:lumOff val="35000"/>
                  </a:schemeClr>
                </a:solidFill>
              </a:rPr>
              <a:t>Merge Query Input</a:t>
            </a:r>
            <a:endParaRPr lang="en-US" sz="1200" dirty="0">
              <a:solidFill>
                <a:schemeClr val="tx1">
                  <a:lumMod val="65000"/>
                  <a:lumOff val="35000"/>
                </a:schemeClr>
              </a:solidFill>
            </a:endParaRPr>
          </a:p>
        </p:txBody>
      </p:sp>
      <p:sp>
        <p:nvSpPr>
          <p:cNvPr id="11" name="Rectangle 10"/>
          <p:cNvSpPr/>
          <p:nvPr/>
        </p:nvSpPr>
        <p:spPr>
          <a:xfrm>
            <a:off x="277090" y="1463964"/>
            <a:ext cx="4523509" cy="2041236"/>
          </a:xfrm>
          <a:prstGeom prst="rec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smtClean="0">
                <a:solidFill>
                  <a:schemeClr val="tx1">
                    <a:lumMod val="65000"/>
                    <a:lumOff val="35000"/>
                  </a:schemeClr>
                </a:solidFill>
              </a:rPr>
              <a:t>Main Query Input</a:t>
            </a:r>
            <a:endParaRPr lang="en-US" sz="1200" dirty="0">
              <a:solidFill>
                <a:schemeClr val="tx1">
                  <a:lumMod val="65000"/>
                  <a:lumOff val="35000"/>
                </a:schemeClr>
              </a:solidFill>
            </a:endParaRPr>
          </a:p>
        </p:txBody>
      </p:sp>
      <p:sp>
        <p:nvSpPr>
          <p:cNvPr id="2" name="Title 1"/>
          <p:cNvSpPr>
            <a:spLocks noGrp="1"/>
          </p:cNvSpPr>
          <p:nvPr>
            <p:ph type="title"/>
          </p:nvPr>
        </p:nvSpPr>
        <p:spPr/>
        <p:txBody>
          <a:bodyPr/>
          <a:lstStyle/>
          <a:p>
            <a:r>
              <a:rPr lang="en-US" dirty="0" smtClean="0"/>
              <a:t>Merging Columns</a:t>
            </a:r>
            <a:endParaRPr lang="en-US" dirty="0"/>
          </a:p>
        </p:txBody>
      </p:sp>
      <p:pic>
        <p:nvPicPr>
          <p:cNvPr id="6" name="Picture 5"/>
          <p:cNvPicPr>
            <a:picLocks noChangeAspect="1"/>
          </p:cNvPicPr>
          <p:nvPr/>
        </p:nvPicPr>
        <p:blipFill>
          <a:blip r:embed="rId2"/>
          <a:stretch>
            <a:fillRect/>
          </a:stretch>
        </p:blipFill>
        <p:spPr>
          <a:xfrm>
            <a:off x="990600" y="4059815"/>
            <a:ext cx="6983633" cy="2362200"/>
          </a:xfrm>
          <a:prstGeom prst="rect">
            <a:avLst/>
          </a:prstGeom>
          <a:ln>
            <a:solidFill>
              <a:schemeClr val="bg1">
                <a:lumMod val="50000"/>
              </a:schemeClr>
            </a:solidFill>
          </a:ln>
        </p:spPr>
      </p:pic>
      <p:grpSp>
        <p:nvGrpSpPr>
          <p:cNvPr id="10" name="Group 9"/>
          <p:cNvGrpSpPr/>
          <p:nvPr/>
        </p:nvGrpSpPr>
        <p:grpSpPr>
          <a:xfrm>
            <a:off x="381000" y="1752600"/>
            <a:ext cx="7506070" cy="2155661"/>
            <a:chOff x="190130" y="1350169"/>
            <a:chExt cx="8420470" cy="2418267"/>
          </a:xfrm>
        </p:grpSpPr>
        <p:grpSp>
          <p:nvGrpSpPr>
            <p:cNvPr id="9" name="Group 8"/>
            <p:cNvGrpSpPr/>
            <p:nvPr/>
          </p:nvGrpSpPr>
          <p:grpSpPr>
            <a:xfrm>
              <a:off x="4946073" y="2216727"/>
              <a:ext cx="1454727" cy="1551709"/>
              <a:chOff x="4946073" y="2216727"/>
              <a:chExt cx="1454727" cy="1551709"/>
            </a:xfrm>
          </p:grpSpPr>
          <p:sp>
            <p:nvSpPr>
              <p:cNvPr id="7" name="Freeform 6"/>
              <p:cNvSpPr/>
              <p:nvPr/>
            </p:nvSpPr>
            <p:spPr>
              <a:xfrm>
                <a:off x="4946073" y="2216727"/>
                <a:ext cx="793830" cy="1551709"/>
              </a:xfrm>
              <a:custGeom>
                <a:avLst/>
                <a:gdLst>
                  <a:gd name="connsiteX0" fmla="*/ 0 w 793830"/>
                  <a:gd name="connsiteY0" fmla="*/ 0 h 1551709"/>
                  <a:gd name="connsiteX1" fmla="*/ 692727 w 793830"/>
                  <a:gd name="connsiteY1" fmla="*/ 429491 h 1551709"/>
                  <a:gd name="connsiteX2" fmla="*/ 775854 w 793830"/>
                  <a:gd name="connsiteY2" fmla="*/ 1551709 h 1551709"/>
                </a:gdLst>
                <a:ahLst/>
                <a:cxnLst>
                  <a:cxn ang="0">
                    <a:pos x="connsiteX0" y="connsiteY0"/>
                  </a:cxn>
                  <a:cxn ang="0">
                    <a:pos x="connsiteX1" y="connsiteY1"/>
                  </a:cxn>
                  <a:cxn ang="0">
                    <a:pos x="connsiteX2" y="connsiteY2"/>
                  </a:cxn>
                </a:cxnLst>
                <a:rect l="l" t="t" r="r" b="b"/>
                <a:pathLst>
                  <a:path w="793830" h="1551709">
                    <a:moveTo>
                      <a:pt x="0" y="0"/>
                    </a:moveTo>
                    <a:cubicBezTo>
                      <a:pt x="281709" y="85436"/>
                      <a:pt x="563418" y="170873"/>
                      <a:pt x="692727" y="429491"/>
                    </a:cubicBezTo>
                    <a:cubicBezTo>
                      <a:pt x="822036" y="688109"/>
                      <a:pt x="798945" y="1119909"/>
                      <a:pt x="775854" y="1551709"/>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5721427" y="2286000"/>
                <a:ext cx="679373" cy="651164"/>
              </a:xfrm>
              <a:custGeom>
                <a:avLst/>
                <a:gdLst>
                  <a:gd name="connsiteX0" fmla="*/ 651164 w 651164"/>
                  <a:gd name="connsiteY0" fmla="*/ 0 h 651164"/>
                  <a:gd name="connsiteX1" fmla="*/ 180109 w 651164"/>
                  <a:gd name="connsiteY1" fmla="*/ 193964 h 651164"/>
                  <a:gd name="connsiteX2" fmla="*/ 0 w 651164"/>
                  <a:gd name="connsiteY2" fmla="*/ 651164 h 651164"/>
                </a:gdLst>
                <a:ahLst/>
                <a:cxnLst>
                  <a:cxn ang="0">
                    <a:pos x="connsiteX0" y="connsiteY0"/>
                  </a:cxn>
                  <a:cxn ang="0">
                    <a:pos x="connsiteX1" y="connsiteY1"/>
                  </a:cxn>
                  <a:cxn ang="0">
                    <a:pos x="connsiteX2" y="connsiteY2"/>
                  </a:cxn>
                </a:cxnLst>
                <a:rect l="l" t="t" r="r" b="b"/>
                <a:pathLst>
                  <a:path w="651164" h="651164">
                    <a:moveTo>
                      <a:pt x="651164" y="0"/>
                    </a:moveTo>
                    <a:cubicBezTo>
                      <a:pt x="469900" y="42718"/>
                      <a:pt x="288636" y="85437"/>
                      <a:pt x="180109" y="193964"/>
                    </a:cubicBezTo>
                    <a:cubicBezTo>
                      <a:pt x="71582" y="302491"/>
                      <a:pt x="35791" y="476827"/>
                      <a:pt x="0" y="651164"/>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3"/>
            <a:stretch>
              <a:fillRect/>
            </a:stretch>
          </p:blipFill>
          <p:spPr>
            <a:xfrm>
              <a:off x="190130" y="1364456"/>
              <a:ext cx="4824413" cy="1843088"/>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6248400" y="1350169"/>
              <a:ext cx="2362200" cy="1857375"/>
            </a:xfrm>
            <a:prstGeom prst="rect">
              <a:avLst/>
            </a:prstGeom>
            <a:ln>
              <a:solidFill>
                <a:schemeClr val="bg1">
                  <a:lumMod val="50000"/>
                </a:schemeClr>
              </a:solidFill>
            </a:ln>
          </p:spPr>
        </p:pic>
      </p:grpSp>
      <p:grpSp>
        <p:nvGrpSpPr>
          <p:cNvPr id="16" name="Group 15"/>
          <p:cNvGrpSpPr/>
          <p:nvPr/>
        </p:nvGrpSpPr>
        <p:grpSpPr>
          <a:xfrm>
            <a:off x="3544529" y="1727995"/>
            <a:ext cx="1179871" cy="1898153"/>
            <a:chOff x="3544529" y="1769806"/>
            <a:chExt cx="1179871" cy="1856342"/>
          </a:xfrm>
        </p:grpSpPr>
        <p:sp>
          <p:nvSpPr>
            <p:cNvPr id="15" name="Rectangle 14"/>
            <p:cNvSpPr/>
            <p:nvPr/>
          </p:nvSpPr>
          <p:spPr>
            <a:xfrm>
              <a:off x="3544529" y="3429000"/>
              <a:ext cx="1179871" cy="19714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544529" y="1769806"/>
              <a:ext cx="1179871" cy="1856342"/>
            </a:xfrm>
            <a:prstGeom prst="rect">
              <a:avLst/>
            </a:prstGeom>
            <a:noFill/>
            <a:ln w="95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900" b="1" dirty="0" smtClean="0">
                  <a:solidFill>
                    <a:srgbClr val="C00000"/>
                  </a:solidFill>
                </a:rPr>
                <a:t>Join Column</a:t>
              </a:r>
              <a:endParaRPr lang="en-US" sz="900" b="1" dirty="0">
                <a:solidFill>
                  <a:srgbClr val="C00000"/>
                </a:solidFill>
              </a:endParaRPr>
            </a:p>
          </p:txBody>
        </p:sp>
      </p:grpSp>
      <p:grpSp>
        <p:nvGrpSpPr>
          <p:cNvPr id="17" name="Group 16"/>
          <p:cNvGrpSpPr/>
          <p:nvPr/>
        </p:nvGrpSpPr>
        <p:grpSpPr>
          <a:xfrm>
            <a:off x="5754330" y="1727995"/>
            <a:ext cx="1153834" cy="1895207"/>
            <a:chOff x="3544529" y="1769806"/>
            <a:chExt cx="1179871" cy="1856342"/>
          </a:xfrm>
        </p:grpSpPr>
        <p:sp>
          <p:nvSpPr>
            <p:cNvPr id="18" name="Rectangle 17"/>
            <p:cNvSpPr/>
            <p:nvPr/>
          </p:nvSpPr>
          <p:spPr>
            <a:xfrm>
              <a:off x="3544529" y="3429000"/>
              <a:ext cx="1179871" cy="19714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544529" y="1769806"/>
              <a:ext cx="1179871" cy="1856342"/>
            </a:xfrm>
            <a:prstGeom prst="rect">
              <a:avLst/>
            </a:prstGeom>
            <a:noFill/>
            <a:ln w="95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900" b="1" dirty="0" smtClean="0">
                  <a:solidFill>
                    <a:srgbClr val="C00000"/>
                  </a:solidFill>
                </a:rPr>
                <a:t>Join Column</a:t>
              </a:r>
              <a:endParaRPr lang="en-US" sz="900" b="1" dirty="0">
                <a:solidFill>
                  <a:srgbClr val="C00000"/>
                </a:solidFill>
              </a:endParaRPr>
            </a:p>
          </p:txBody>
        </p:sp>
      </p:grpSp>
    </p:spTree>
    <p:extLst>
      <p:ext uri="{BB962C8B-B14F-4D97-AF65-F5344CB8AC3E}">
        <p14:creationId xmlns:p14="http://schemas.microsoft.com/office/powerpoint/2010/main" val="4210229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ETL</a:t>
            </a:r>
            <a:endParaRPr lang="en-US" dirty="0"/>
          </a:p>
        </p:txBody>
      </p:sp>
      <p:sp>
        <p:nvSpPr>
          <p:cNvPr id="3" name="Content Placeholder 2"/>
          <p:cNvSpPr>
            <a:spLocks noGrp="1"/>
          </p:cNvSpPr>
          <p:nvPr>
            <p:ph idx="1"/>
          </p:nvPr>
        </p:nvSpPr>
        <p:spPr/>
        <p:txBody>
          <a:bodyPr/>
          <a:lstStyle/>
          <a:p>
            <a:r>
              <a:rPr lang="en-US" dirty="0" smtClean="0"/>
              <a:t>ETL process is essential part of any BI Project</a:t>
            </a:r>
          </a:p>
          <a:p>
            <a:pPr lvl="1"/>
            <a:r>
              <a:rPr lang="en-US" b="1" dirty="0" smtClean="0">
                <a:solidFill>
                  <a:schemeClr val="tx2">
                    <a:lumMod val="90000"/>
                    <a:lumOff val="10000"/>
                  </a:schemeClr>
                </a:solidFill>
              </a:rPr>
              <a:t>Extract</a:t>
            </a:r>
            <a:r>
              <a:rPr lang="en-US" dirty="0" smtClean="0">
                <a:solidFill>
                  <a:schemeClr val="tx2">
                    <a:lumMod val="90000"/>
                    <a:lumOff val="10000"/>
                  </a:schemeClr>
                </a:solidFill>
              </a:rPr>
              <a:t> </a:t>
            </a:r>
            <a:r>
              <a:rPr lang="en-US" dirty="0" smtClean="0"/>
              <a:t>the data from wherever it lives</a:t>
            </a:r>
          </a:p>
          <a:p>
            <a:pPr lvl="1"/>
            <a:r>
              <a:rPr lang="en-US" b="1" dirty="0" smtClean="0">
                <a:solidFill>
                  <a:schemeClr val="tx2">
                    <a:lumMod val="90000"/>
                    <a:lumOff val="10000"/>
                  </a:schemeClr>
                </a:solidFill>
              </a:rPr>
              <a:t>Transform</a:t>
            </a:r>
            <a:r>
              <a:rPr lang="en-US" dirty="0" smtClean="0"/>
              <a:t> the shape of the data for better analysis</a:t>
            </a:r>
          </a:p>
          <a:p>
            <a:pPr lvl="1"/>
            <a:r>
              <a:rPr lang="en-US" b="1" dirty="0" smtClean="0">
                <a:solidFill>
                  <a:schemeClr val="tx2">
                    <a:lumMod val="90000"/>
                    <a:lumOff val="10000"/>
                  </a:schemeClr>
                </a:solidFill>
              </a:rPr>
              <a:t>Load</a:t>
            </a:r>
            <a:r>
              <a:rPr lang="en-US" dirty="0" smtClean="0">
                <a:solidFill>
                  <a:schemeClr val="tx2">
                    <a:lumMod val="90000"/>
                    <a:lumOff val="10000"/>
                  </a:schemeClr>
                </a:solidFill>
              </a:rPr>
              <a:t> </a:t>
            </a:r>
            <a:r>
              <a:rPr lang="en-US" dirty="0" smtClean="0"/>
              <a:t>the data into a dataset for analysis and reporting</a:t>
            </a:r>
          </a:p>
          <a:p>
            <a:endParaRPr lang="en-US" dirty="0" smtClean="0"/>
          </a:p>
          <a:p>
            <a:r>
              <a:rPr lang="en-US" dirty="0" smtClean="0"/>
              <a:t>Power Query is an ETL tool for business users</a:t>
            </a:r>
          </a:p>
          <a:p>
            <a:pPr lvl="1"/>
            <a:r>
              <a:rPr lang="en-US" dirty="0"/>
              <a:t>Power </a:t>
            </a:r>
            <a:r>
              <a:rPr lang="en-US" dirty="0" smtClean="0"/>
              <a:t>Query can load data into an Excel worksheet</a:t>
            </a:r>
          </a:p>
          <a:p>
            <a:pPr lvl="1"/>
            <a:r>
              <a:rPr lang="en-US" dirty="0"/>
              <a:t>Power Query can load data into </a:t>
            </a:r>
            <a:r>
              <a:rPr lang="en-US" dirty="0" smtClean="0"/>
              <a:t>the Excel data model</a:t>
            </a:r>
            <a:endParaRPr lang="en-US" dirty="0"/>
          </a:p>
        </p:txBody>
      </p:sp>
    </p:spTree>
    <p:extLst>
      <p:ext uri="{BB962C8B-B14F-4D97-AF65-F5344CB8AC3E}">
        <p14:creationId xmlns:p14="http://schemas.microsoft.com/office/powerpoint/2010/main" val="2062563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561491" y="1748577"/>
            <a:ext cx="2032987" cy="2598768"/>
            <a:chOff x="2561491" y="1748577"/>
            <a:chExt cx="2032987" cy="2598768"/>
          </a:xfrm>
        </p:grpSpPr>
        <p:sp>
          <p:nvSpPr>
            <p:cNvPr id="15" name="Freeform 14"/>
            <p:cNvSpPr/>
            <p:nvPr/>
          </p:nvSpPr>
          <p:spPr>
            <a:xfrm>
              <a:off x="2561491" y="1748577"/>
              <a:ext cx="2032987" cy="2598768"/>
            </a:xfrm>
            <a:custGeom>
              <a:avLst/>
              <a:gdLst>
                <a:gd name="connsiteX0" fmla="*/ 2032987 w 2032987"/>
                <a:gd name="connsiteY0" fmla="*/ 0 h 2352583"/>
                <a:gd name="connsiteX1" fmla="*/ 399496 w 2032987"/>
                <a:gd name="connsiteY1" fmla="*/ 1154097 h 2352583"/>
                <a:gd name="connsiteX2" fmla="*/ 0 w 2032987"/>
                <a:gd name="connsiteY2" fmla="*/ 2352583 h 2352583"/>
              </a:gdLst>
              <a:ahLst/>
              <a:cxnLst>
                <a:cxn ang="0">
                  <a:pos x="connsiteX0" y="connsiteY0"/>
                </a:cxn>
                <a:cxn ang="0">
                  <a:pos x="connsiteX1" y="connsiteY1"/>
                </a:cxn>
                <a:cxn ang="0">
                  <a:pos x="connsiteX2" y="connsiteY2"/>
                </a:cxn>
              </a:cxnLst>
              <a:rect l="l" t="t" r="r" b="b"/>
              <a:pathLst>
                <a:path w="2032987" h="2352583">
                  <a:moveTo>
                    <a:pt x="2032987" y="0"/>
                  </a:moveTo>
                  <a:cubicBezTo>
                    <a:pt x="1385657" y="381000"/>
                    <a:pt x="738327" y="762000"/>
                    <a:pt x="399496" y="1154097"/>
                  </a:cubicBezTo>
                  <a:cubicBezTo>
                    <a:pt x="60665" y="1546194"/>
                    <a:pt x="30332" y="1949388"/>
                    <a:pt x="0" y="2352583"/>
                  </a:cubicBezTo>
                </a:path>
              </a:pathLst>
            </a:custGeom>
            <a:noFill/>
            <a:ln>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2667000" y="3249996"/>
              <a:ext cx="1927478" cy="345137"/>
            </a:xfrm>
            <a:custGeom>
              <a:avLst/>
              <a:gdLst>
                <a:gd name="connsiteX0" fmla="*/ 1970843 w 1970843"/>
                <a:gd name="connsiteY0" fmla="*/ 140950 h 345137"/>
                <a:gd name="connsiteX1" fmla="*/ 470517 w 1970843"/>
                <a:gd name="connsiteY1" fmla="*/ 7785 h 345137"/>
                <a:gd name="connsiteX2" fmla="*/ 0 w 1970843"/>
                <a:gd name="connsiteY2" fmla="*/ 345137 h 345137"/>
                <a:gd name="connsiteX3" fmla="*/ 0 w 1970843"/>
                <a:gd name="connsiteY3" fmla="*/ 345137 h 345137"/>
                <a:gd name="connsiteX4" fmla="*/ 0 w 1970843"/>
                <a:gd name="connsiteY4" fmla="*/ 345137 h 345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843" h="345137">
                  <a:moveTo>
                    <a:pt x="1970843" y="140950"/>
                  </a:moveTo>
                  <a:cubicBezTo>
                    <a:pt x="1384917" y="57352"/>
                    <a:pt x="798991" y="-26246"/>
                    <a:pt x="470517" y="7785"/>
                  </a:cubicBezTo>
                  <a:cubicBezTo>
                    <a:pt x="142043" y="41816"/>
                    <a:pt x="0" y="345137"/>
                    <a:pt x="0" y="345137"/>
                  </a:cubicBezTo>
                  <a:lnTo>
                    <a:pt x="0" y="345137"/>
                  </a:lnTo>
                  <a:lnTo>
                    <a:pt x="0" y="345137"/>
                  </a:lnTo>
                </a:path>
              </a:pathLst>
            </a:cu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smtClean="0"/>
              <a:t>Appending Rows</a:t>
            </a:r>
            <a:endParaRPr lang="en-US" dirty="0"/>
          </a:p>
        </p:txBody>
      </p:sp>
      <p:sp>
        <p:nvSpPr>
          <p:cNvPr id="13" name="Rectangle 12"/>
          <p:cNvSpPr/>
          <p:nvPr/>
        </p:nvSpPr>
        <p:spPr>
          <a:xfrm>
            <a:off x="312672" y="4352460"/>
            <a:ext cx="4464907" cy="2357354"/>
          </a:xfrm>
          <a:prstGeom prst="rec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900" dirty="0" smtClean="0">
                <a:solidFill>
                  <a:schemeClr val="tx1">
                    <a:lumMod val="65000"/>
                    <a:lumOff val="35000"/>
                  </a:schemeClr>
                </a:solidFill>
              </a:rPr>
              <a:t>Query Output</a:t>
            </a:r>
            <a:endParaRPr lang="en-US" sz="900" dirty="0">
              <a:solidFill>
                <a:schemeClr val="tx1">
                  <a:lumMod val="65000"/>
                  <a:lumOff val="35000"/>
                </a:schemeClr>
              </a:solidFill>
            </a:endParaRPr>
          </a:p>
        </p:txBody>
      </p:sp>
      <p:sp>
        <p:nvSpPr>
          <p:cNvPr id="12" name="Rectangle 11"/>
          <p:cNvSpPr/>
          <p:nvPr/>
        </p:nvSpPr>
        <p:spPr>
          <a:xfrm>
            <a:off x="4598401" y="2576845"/>
            <a:ext cx="4393199" cy="1614155"/>
          </a:xfrm>
          <a:prstGeom prst="rec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900" dirty="0" smtClean="0">
                <a:solidFill>
                  <a:schemeClr val="tx1">
                    <a:lumMod val="65000"/>
                    <a:lumOff val="35000"/>
                  </a:schemeClr>
                </a:solidFill>
              </a:rPr>
              <a:t>Append Query Input</a:t>
            </a:r>
            <a:endParaRPr lang="en-US" sz="900" dirty="0">
              <a:solidFill>
                <a:schemeClr val="tx1">
                  <a:lumMod val="65000"/>
                  <a:lumOff val="35000"/>
                </a:schemeClr>
              </a:solidFill>
            </a:endParaRPr>
          </a:p>
        </p:txBody>
      </p:sp>
      <p:sp>
        <p:nvSpPr>
          <p:cNvPr id="11" name="Rectangle 10"/>
          <p:cNvSpPr/>
          <p:nvPr/>
        </p:nvSpPr>
        <p:spPr>
          <a:xfrm>
            <a:off x="4585565" y="1174488"/>
            <a:ext cx="4377153" cy="1245114"/>
          </a:xfrm>
          <a:prstGeom prst="rec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900" dirty="0" smtClean="0">
                <a:solidFill>
                  <a:schemeClr val="tx1">
                    <a:lumMod val="65000"/>
                    <a:lumOff val="35000"/>
                  </a:schemeClr>
                </a:solidFill>
              </a:rPr>
              <a:t>Main Query Input</a:t>
            </a:r>
            <a:endParaRPr lang="en-US" sz="900" dirty="0">
              <a:solidFill>
                <a:schemeClr val="tx1">
                  <a:lumMod val="65000"/>
                  <a:lumOff val="35000"/>
                </a:schemeClr>
              </a:solidFill>
            </a:endParaRPr>
          </a:p>
        </p:txBody>
      </p:sp>
      <p:pic>
        <p:nvPicPr>
          <p:cNvPr id="7" name="Picture 6"/>
          <p:cNvPicPr>
            <a:picLocks noChangeAspect="1"/>
          </p:cNvPicPr>
          <p:nvPr/>
        </p:nvPicPr>
        <p:blipFill>
          <a:blip r:embed="rId2"/>
          <a:stretch>
            <a:fillRect/>
          </a:stretch>
        </p:blipFill>
        <p:spPr>
          <a:xfrm>
            <a:off x="4601041" y="1400900"/>
            <a:ext cx="4333387" cy="1009650"/>
          </a:xfrm>
          <a:prstGeom prst="rect">
            <a:avLst/>
          </a:prstGeom>
          <a:ln>
            <a:solidFill>
              <a:schemeClr val="bg1">
                <a:lumMod val="85000"/>
              </a:schemeClr>
            </a:solidFill>
          </a:ln>
        </p:spPr>
      </p:pic>
      <p:pic>
        <p:nvPicPr>
          <p:cNvPr id="8" name="Picture 7"/>
          <p:cNvPicPr>
            <a:picLocks noChangeAspect="1"/>
          </p:cNvPicPr>
          <p:nvPr/>
        </p:nvPicPr>
        <p:blipFill>
          <a:blip r:embed="rId3"/>
          <a:stretch>
            <a:fillRect/>
          </a:stretch>
        </p:blipFill>
        <p:spPr>
          <a:xfrm>
            <a:off x="4627904" y="2786236"/>
            <a:ext cx="4344441" cy="1374450"/>
          </a:xfrm>
          <a:prstGeom prst="rect">
            <a:avLst/>
          </a:prstGeom>
          <a:ln>
            <a:solidFill>
              <a:schemeClr val="bg1">
                <a:lumMod val="85000"/>
              </a:schemeClr>
            </a:solidFill>
          </a:ln>
        </p:spPr>
      </p:pic>
      <p:pic>
        <p:nvPicPr>
          <p:cNvPr id="9" name="Picture 8"/>
          <p:cNvPicPr>
            <a:picLocks noChangeAspect="1"/>
          </p:cNvPicPr>
          <p:nvPr/>
        </p:nvPicPr>
        <p:blipFill>
          <a:blip r:embed="rId4"/>
          <a:stretch>
            <a:fillRect/>
          </a:stretch>
        </p:blipFill>
        <p:spPr>
          <a:xfrm>
            <a:off x="304800" y="4572000"/>
            <a:ext cx="4467007" cy="2142929"/>
          </a:xfrm>
          <a:prstGeom prst="rect">
            <a:avLst/>
          </a:prstGeom>
        </p:spPr>
      </p:pic>
    </p:spTree>
    <p:extLst>
      <p:ext uri="{BB962C8B-B14F-4D97-AF65-F5344CB8AC3E}">
        <p14:creationId xmlns:p14="http://schemas.microsoft.com/office/powerpoint/2010/main" val="35211724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Pivoting Columns</a:t>
            </a:r>
            <a:endParaRPr lang="en-US" dirty="0"/>
          </a:p>
        </p:txBody>
      </p:sp>
      <p:sp>
        <p:nvSpPr>
          <p:cNvPr id="8" name="Content Placeholder 7"/>
          <p:cNvSpPr>
            <a:spLocks noGrp="1"/>
          </p:cNvSpPr>
          <p:nvPr>
            <p:ph idx="1"/>
          </p:nvPr>
        </p:nvSpPr>
        <p:spPr/>
        <p:txBody>
          <a:bodyPr>
            <a:normAutofit/>
          </a:bodyPr>
          <a:lstStyle/>
          <a:p>
            <a:r>
              <a:rPr lang="en-US" sz="2400" dirty="0" smtClean="0"/>
              <a:t>Pivot column adds its values are new columns</a:t>
            </a:r>
          </a:p>
          <a:p>
            <a:pPr lvl="1"/>
            <a:r>
              <a:rPr lang="en-US" sz="2000" dirty="0" smtClean="0"/>
              <a:t>Create table layout like PivotTable</a:t>
            </a:r>
            <a:endParaRPr lang="en-US" sz="2000" dirty="0"/>
          </a:p>
        </p:txBody>
      </p:sp>
      <p:grpSp>
        <p:nvGrpSpPr>
          <p:cNvPr id="7" name="Group 6"/>
          <p:cNvGrpSpPr/>
          <p:nvPr/>
        </p:nvGrpSpPr>
        <p:grpSpPr>
          <a:xfrm>
            <a:off x="1143000" y="2438400"/>
            <a:ext cx="7162800" cy="4012733"/>
            <a:chOff x="228600" y="1295400"/>
            <a:chExt cx="8552155" cy="4791075"/>
          </a:xfrm>
        </p:grpSpPr>
        <p:pic>
          <p:nvPicPr>
            <p:cNvPr id="4" name="Picture 3"/>
            <p:cNvPicPr>
              <a:picLocks noChangeAspect="1"/>
            </p:cNvPicPr>
            <p:nvPr/>
          </p:nvPicPr>
          <p:blipFill>
            <a:blip r:embed="rId2"/>
            <a:stretch>
              <a:fillRect/>
            </a:stretch>
          </p:blipFill>
          <p:spPr>
            <a:xfrm>
              <a:off x="4646905" y="1295400"/>
              <a:ext cx="4133850" cy="2743200"/>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228600" y="1295400"/>
              <a:ext cx="3371850" cy="4791075"/>
            </a:xfrm>
            <a:prstGeom prst="rect">
              <a:avLst/>
            </a:prstGeom>
            <a:ln>
              <a:solidFill>
                <a:schemeClr val="bg1">
                  <a:lumMod val="50000"/>
                </a:schemeClr>
              </a:solidFill>
            </a:ln>
          </p:spPr>
        </p:pic>
        <p:sp>
          <p:nvSpPr>
            <p:cNvPr id="6" name="Right Arrow 5"/>
            <p:cNvSpPr/>
            <p:nvPr/>
          </p:nvSpPr>
          <p:spPr>
            <a:xfrm>
              <a:off x="3703930" y="1905000"/>
              <a:ext cx="839495"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64059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Unpivoting Columns</a:t>
            </a:r>
            <a:endParaRPr lang="en-US" dirty="0"/>
          </a:p>
        </p:txBody>
      </p:sp>
      <p:sp>
        <p:nvSpPr>
          <p:cNvPr id="8" name="Content Placeholder 7"/>
          <p:cNvSpPr>
            <a:spLocks noGrp="1"/>
          </p:cNvSpPr>
          <p:nvPr>
            <p:ph idx="1"/>
          </p:nvPr>
        </p:nvSpPr>
        <p:spPr/>
        <p:txBody>
          <a:bodyPr>
            <a:normAutofit/>
          </a:bodyPr>
          <a:lstStyle/>
          <a:p>
            <a:r>
              <a:rPr lang="en-US" sz="2400" smtClean="0"/>
              <a:t>Unpivot columns to collapse them into single column</a:t>
            </a:r>
          </a:p>
          <a:p>
            <a:pPr lvl="1"/>
            <a:r>
              <a:rPr lang="en-US" sz="2000" smtClean="0"/>
              <a:t>Removes PivotTable layout</a:t>
            </a:r>
          </a:p>
          <a:p>
            <a:pPr lvl="1"/>
            <a:r>
              <a:rPr lang="en-US" sz="2000" smtClean="0"/>
              <a:t>Can be useful to prepare data for charting and analysis</a:t>
            </a:r>
            <a:endParaRPr lang="en-US" sz="2000" dirty="0"/>
          </a:p>
        </p:txBody>
      </p:sp>
      <p:pic>
        <p:nvPicPr>
          <p:cNvPr id="4" name="Picture 3"/>
          <p:cNvPicPr>
            <a:picLocks noChangeAspect="1"/>
          </p:cNvPicPr>
          <p:nvPr/>
        </p:nvPicPr>
        <p:blipFill>
          <a:blip r:embed="rId2"/>
          <a:stretch>
            <a:fillRect/>
          </a:stretch>
        </p:blipFill>
        <p:spPr>
          <a:xfrm>
            <a:off x="1100219" y="2811700"/>
            <a:ext cx="3287355" cy="2181471"/>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5362390" y="2667000"/>
            <a:ext cx="2681391" cy="3810000"/>
          </a:xfrm>
          <a:prstGeom prst="rect">
            <a:avLst/>
          </a:prstGeom>
          <a:ln>
            <a:solidFill>
              <a:schemeClr val="bg1">
                <a:lumMod val="50000"/>
              </a:schemeClr>
            </a:solidFill>
          </a:ln>
        </p:spPr>
      </p:pic>
      <p:sp>
        <p:nvSpPr>
          <p:cNvPr id="6" name="Right Arrow 5"/>
          <p:cNvSpPr/>
          <p:nvPr/>
        </p:nvSpPr>
        <p:spPr>
          <a:xfrm>
            <a:off x="4514010" y="3466507"/>
            <a:ext cx="667590" cy="363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71591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and Reshaping Data to Create a Data Model</a:t>
            </a:r>
            <a:endParaRPr lang="en-US" dirty="0"/>
          </a:p>
        </p:txBody>
      </p:sp>
    </p:spTree>
    <p:extLst>
      <p:ext uri="{BB962C8B-B14F-4D97-AF65-F5344CB8AC3E}">
        <p14:creationId xmlns:p14="http://schemas.microsoft.com/office/powerpoint/2010/main" val="39850078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Power Query</a:t>
            </a:r>
          </a:p>
          <a:p>
            <a:pPr>
              <a:buFont typeface="Wingdings" panose="05000000000000000000" pitchFamily="2" charset="2"/>
              <a:buChar char="ü"/>
            </a:pPr>
            <a:r>
              <a:rPr lang="en-US" dirty="0"/>
              <a:t>Working with the Query Editor</a:t>
            </a:r>
          </a:p>
          <a:p>
            <a:pPr>
              <a:buFont typeface="Wingdings" panose="05000000000000000000" pitchFamily="2" charset="2"/>
              <a:buChar char="ü"/>
            </a:pPr>
            <a:r>
              <a:rPr lang="en-US" dirty="0"/>
              <a:t>Connecting to External Data Sources</a:t>
            </a:r>
          </a:p>
          <a:p>
            <a:pPr>
              <a:buFont typeface="Wingdings" panose="05000000000000000000" pitchFamily="2" charset="2"/>
              <a:buChar char="ü"/>
            </a:pPr>
            <a:r>
              <a:rPr lang="en-US" dirty="0"/>
              <a:t>Transforming and Reshaping </a:t>
            </a:r>
            <a:r>
              <a:rPr lang="en-US" dirty="0" smtClean="0"/>
              <a:t>Data</a:t>
            </a:r>
          </a:p>
          <a:p>
            <a:pPr>
              <a:buFont typeface="Wingdings" panose="05000000000000000000" pitchFamily="2" charset="2"/>
              <a:buChar char="Ø"/>
            </a:pPr>
            <a:r>
              <a:rPr lang="en-US" dirty="0"/>
              <a:t>Power BI and the Data Catalog</a:t>
            </a:r>
          </a:p>
        </p:txBody>
      </p:sp>
    </p:spTree>
    <p:extLst>
      <p:ext uri="{BB962C8B-B14F-4D97-AF65-F5344CB8AC3E}">
        <p14:creationId xmlns:p14="http://schemas.microsoft.com/office/powerpoint/2010/main" val="39825749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BI and the Data Catalog</a:t>
            </a:r>
            <a:endParaRPr lang="en-US" dirty="0"/>
          </a:p>
        </p:txBody>
      </p:sp>
      <p:sp>
        <p:nvSpPr>
          <p:cNvPr id="3" name="Content Placeholder 2"/>
          <p:cNvSpPr>
            <a:spLocks noGrp="1"/>
          </p:cNvSpPr>
          <p:nvPr>
            <p:ph idx="1"/>
          </p:nvPr>
        </p:nvSpPr>
        <p:spPr/>
        <p:txBody>
          <a:bodyPr/>
          <a:lstStyle/>
          <a:p>
            <a:r>
              <a:rPr lang="en-US" dirty="0" smtClean="0"/>
              <a:t>Power BI has Data Catalog for Office 365 users</a:t>
            </a:r>
          </a:p>
          <a:p>
            <a:pPr lvl="1"/>
            <a:r>
              <a:rPr lang="en-US" dirty="0"/>
              <a:t>Power BI is Microsoft's cloud-based BI Platform</a:t>
            </a:r>
          </a:p>
          <a:p>
            <a:pPr lvl="1"/>
            <a:r>
              <a:rPr lang="en-US" dirty="0" smtClean="0"/>
              <a:t>Data Catalog is shared repository of queries</a:t>
            </a:r>
          </a:p>
          <a:p>
            <a:pPr lvl="1"/>
            <a:r>
              <a:rPr lang="en-US" dirty="0" smtClean="0"/>
              <a:t>Data Catalog not available in on-premises scenarios</a:t>
            </a:r>
            <a:endParaRPr lang="en-US" dirty="0"/>
          </a:p>
        </p:txBody>
      </p:sp>
      <p:pic>
        <p:nvPicPr>
          <p:cNvPr id="5" name="Picture 4"/>
          <p:cNvPicPr>
            <a:picLocks noChangeAspect="1"/>
          </p:cNvPicPr>
          <p:nvPr/>
        </p:nvPicPr>
        <p:blipFill rotWithShape="1">
          <a:blip r:embed="rId2"/>
          <a:srcRect l="57841" t="41843" b="14005"/>
          <a:stretch/>
        </p:blipFill>
        <p:spPr>
          <a:xfrm>
            <a:off x="4952881" y="3530921"/>
            <a:ext cx="3999733" cy="2525687"/>
          </a:xfrm>
          <a:prstGeom prst="rect">
            <a:avLst/>
          </a:prstGeom>
          <a:ln>
            <a:solidFill>
              <a:schemeClr val="bg1">
                <a:lumMod val="50000"/>
              </a:schemeClr>
            </a:solidFill>
          </a:ln>
        </p:spPr>
      </p:pic>
      <p:grpSp>
        <p:nvGrpSpPr>
          <p:cNvPr id="8" name="Group 7"/>
          <p:cNvGrpSpPr/>
          <p:nvPr/>
        </p:nvGrpSpPr>
        <p:grpSpPr>
          <a:xfrm>
            <a:off x="381000" y="3530921"/>
            <a:ext cx="3966486" cy="1074275"/>
            <a:chOff x="221203" y="3530921"/>
            <a:chExt cx="4431083" cy="1200105"/>
          </a:xfrm>
        </p:grpSpPr>
        <p:pic>
          <p:nvPicPr>
            <p:cNvPr id="4" name="Picture 3"/>
            <p:cNvPicPr>
              <a:picLocks noChangeAspect="1"/>
            </p:cNvPicPr>
            <p:nvPr/>
          </p:nvPicPr>
          <p:blipFill>
            <a:blip r:embed="rId3"/>
            <a:stretch>
              <a:fillRect/>
            </a:stretch>
          </p:blipFill>
          <p:spPr>
            <a:xfrm>
              <a:off x="221203" y="3530921"/>
              <a:ext cx="4431083" cy="1167758"/>
            </a:xfrm>
            <a:prstGeom prst="rect">
              <a:avLst/>
            </a:prstGeom>
            <a:ln>
              <a:solidFill>
                <a:schemeClr val="bg1">
                  <a:lumMod val="75000"/>
                </a:schemeClr>
              </a:solidFill>
            </a:ln>
          </p:spPr>
        </p:pic>
        <p:sp>
          <p:nvSpPr>
            <p:cNvPr id="6" name="Rounded Rectangle 5"/>
            <p:cNvSpPr/>
            <p:nvPr/>
          </p:nvSpPr>
          <p:spPr>
            <a:xfrm>
              <a:off x="3212247" y="3679286"/>
              <a:ext cx="1426014" cy="1051740"/>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ight Arrow 6"/>
          <p:cNvSpPr/>
          <p:nvPr/>
        </p:nvSpPr>
        <p:spPr>
          <a:xfrm>
            <a:off x="6394174" y="5512121"/>
            <a:ext cx="685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84330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Power Query</a:t>
            </a:r>
          </a:p>
          <a:p>
            <a:pPr>
              <a:buFont typeface="Wingdings" panose="05000000000000000000" pitchFamily="2" charset="2"/>
              <a:buChar char="ü"/>
            </a:pPr>
            <a:r>
              <a:rPr lang="en-US" dirty="0"/>
              <a:t>Working with the Query Editor</a:t>
            </a:r>
          </a:p>
          <a:p>
            <a:pPr>
              <a:buFont typeface="Wingdings" panose="05000000000000000000" pitchFamily="2" charset="2"/>
              <a:buChar char="ü"/>
            </a:pPr>
            <a:r>
              <a:rPr lang="en-US" dirty="0"/>
              <a:t>Connecting to External Data Sources</a:t>
            </a:r>
          </a:p>
          <a:p>
            <a:pPr>
              <a:buFont typeface="Wingdings" panose="05000000000000000000" pitchFamily="2" charset="2"/>
              <a:buChar char="ü"/>
            </a:pPr>
            <a:r>
              <a:rPr lang="en-US" dirty="0"/>
              <a:t>Transforming and Reshaping </a:t>
            </a:r>
            <a:r>
              <a:rPr lang="en-US" dirty="0" smtClean="0"/>
              <a:t>Data</a:t>
            </a:r>
          </a:p>
          <a:p>
            <a:pPr>
              <a:buFont typeface="Wingdings" panose="05000000000000000000" pitchFamily="2" charset="2"/>
              <a:buChar char="ü"/>
            </a:pPr>
            <a:r>
              <a:rPr lang="en-US" dirty="0"/>
              <a:t>Power BI and the Data Catalog</a:t>
            </a:r>
          </a:p>
        </p:txBody>
      </p:sp>
    </p:spTree>
    <p:extLst>
      <p:ext uri="{BB962C8B-B14F-4D97-AF65-F5344CB8AC3E}">
        <p14:creationId xmlns:p14="http://schemas.microsoft.com/office/powerpoint/2010/main" val="1385369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the Excel Power Query Add-In</a:t>
            </a:r>
            <a:endParaRPr lang="en-US" dirty="0"/>
          </a:p>
        </p:txBody>
      </p:sp>
      <p:sp>
        <p:nvSpPr>
          <p:cNvPr id="5" name="Content Placeholder 4"/>
          <p:cNvSpPr>
            <a:spLocks noGrp="1"/>
          </p:cNvSpPr>
          <p:nvPr>
            <p:ph idx="1"/>
          </p:nvPr>
        </p:nvSpPr>
        <p:spPr/>
        <p:txBody>
          <a:bodyPr>
            <a:normAutofit/>
          </a:bodyPr>
          <a:lstStyle/>
          <a:p>
            <a:r>
              <a:rPr lang="en-US" dirty="0" smtClean="0"/>
              <a:t>Power Query is not installed with Excel 2013</a:t>
            </a:r>
          </a:p>
          <a:p>
            <a:pPr lvl="1"/>
            <a:r>
              <a:rPr lang="en-US" dirty="0" smtClean="0"/>
              <a:t>Add-in must be downloaded separately from Microsoft</a:t>
            </a:r>
          </a:p>
          <a:p>
            <a:pPr marL="679450" lvl="2" indent="0">
              <a:buNone/>
            </a:pPr>
            <a:r>
              <a:rPr lang="en-US" sz="1800" b="1" u="sng" dirty="0"/>
              <a:t>http://</a:t>
            </a:r>
            <a:r>
              <a:rPr lang="en-US" sz="1800" b="1" u="sng" dirty="0" smtClean="0"/>
              <a:t>www.microsoft.com/en-us/download/details.aspx?id=39379</a:t>
            </a:r>
          </a:p>
          <a:p>
            <a:pPr lvl="1"/>
            <a:r>
              <a:rPr lang="en-US" dirty="0" smtClean="0"/>
              <a:t>Once downloaded, it must be installed and activated</a:t>
            </a:r>
          </a:p>
          <a:p>
            <a:pPr>
              <a:lnSpc>
                <a:spcPct val="150000"/>
              </a:lnSpc>
            </a:pPr>
            <a:r>
              <a:rPr lang="en-US" dirty="0" smtClean="0"/>
              <a:t>Once activated, Power Query adds tab to ribbon</a:t>
            </a:r>
            <a:endParaRPr lang="en-US" dirty="0"/>
          </a:p>
        </p:txBody>
      </p:sp>
      <p:pic>
        <p:nvPicPr>
          <p:cNvPr id="3" name="Picture 2"/>
          <p:cNvPicPr>
            <a:picLocks noChangeAspect="1"/>
          </p:cNvPicPr>
          <p:nvPr/>
        </p:nvPicPr>
        <p:blipFill>
          <a:blip r:embed="rId3"/>
          <a:stretch>
            <a:fillRect/>
          </a:stretch>
        </p:blipFill>
        <p:spPr>
          <a:xfrm>
            <a:off x="838200" y="4038600"/>
            <a:ext cx="7805134" cy="990600"/>
          </a:xfrm>
          <a:prstGeom prst="rect">
            <a:avLst/>
          </a:prstGeom>
          <a:solidFill>
            <a:schemeClr val="bg1">
              <a:lumMod val="85000"/>
            </a:schemeClr>
          </a:solidFill>
          <a:ln>
            <a:solidFill>
              <a:schemeClr val="bg1">
                <a:lumMod val="75000"/>
              </a:schemeClr>
            </a:solidFill>
          </a:ln>
        </p:spPr>
      </p:pic>
    </p:spTree>
    <p:extLst>
      <p:ext uri="{BB962C8B-B14F-4D97-AF65-F5344CB8AC3E}">
        <p14:creationId xmlns:p14="http://schemas.microsoft.com/office/powerpoint/2010/main" val="3619451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Query Input and Output</a:t>
            </a:r>
            <a:endParaRPr lang="en-US" dirty="0"/>
          </a:p>
        </p:txBody>
      </p:sp>
      <p:sp>
        <p:nvSpPr>
          <p:cNvPr id="3" name="Content Placeholder 2"/>
          <p:cNvSpPr>
            <a:spLocks noGrp="1"/>
          </p:cNvSpPr>
          <p:nvPr>
            <p:ph idx="1"/>
          </p:nvPr>
        </p:nvSpPr>
        <p:spPr/>
        <p:txBody>
          <a:bodyPr>
            <a:normAutofit/>
          </a:bodyPr>
          <a:lstStyle/>
          <a:p>
            <a:r>
              <a:rPr lang="en-US" sz="2400" dirty="0" smtClean="0"/>
              <a:t>Excel Workbook is container for queries</a:t>
            </a:r>
          </a:p>
          <a:p>
            <a:pPr lvl="1"/>
            <a:r>
              <a:rPr lang="en-US" sz="2000" dirty="0" smtClean="0"/>
              <a:t>Queries created and saved within scope of an Excel workbook</a:t>
            </a:r>
          </a:p>
          <a:p>
            <a:pPr lvl="1"/>
            <a:r>
              <a:rPr lang="en-US" sz="2000" dirty="0" smtClean="0"/>
              <a:t>Queries can pull data from local table in an Excel worksheet</a:t>
            </a:r>
          </a:p>
          <a:p>
            <a:pPr lvl="1"/>
            <a:r>
              <a:rPr lang="en-US" sz="2000" dirty="0" smtClean="0"/>
              <a:t>Queries can pull data from external content sources</a:t>
            </a:r>
          </a:p>
          <a:p>
            <a:pPr lvl="1"/>
            <a:r>
              <a:rPr lang="en-US" sz="2000" dirty="0" smtClean="0"/>
              <a:t>Queries can load data into worksheet </a:t>
            </a:r>
          </a:p>
          <a:p>
            <a:pPr lvl="1"/>
            <a:r>
              <a:rPr lang="en-US" sz="2000" dirty="0"/>
              <a:t>Queries can load data into </a:t>
            </a:r>
            <a:r>
              <a:rPr lang="en-US" sz="2000" dirty="0" smtClean="0"/>
              <a:t>data model</a:t>
            </a:r>
            <a:endParaRPr lang="en-US" sz="2000" dirty="0"/>
          </a:p>
        </p:txBody>
      </p:sp>
      <p:sp>
        <p:nvSpPr>
          <p:cNvPr id="4" name="Rectangle 3"/>
          <p:cNvSpPr/>
          <p:nvPr/>
        </p:nvSpPr>
        <p:spPr>
          <a:xfrm>
            <a:off x="1118590" y="3962400"/>
            <a:ext cx="5562600" cy="2743200"/>
          </a:xfrm>
          <a:prstGeom prst="rect">
            <a:avLst/>
          </a:prstGeom>
          <a:solidFill>
            <a:schemeClr val="bg1">
              <a:lumMod val="85000"/>
            </a:schemeClr>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smtClean="0">
                <a:solidFill>
                  <a:schemeClr val="tx1"/>
                </a:solidFill>
              </a:rPr>
              <a:t>Excel Workbook</a:t>
            </a:r>
            <a:endParaRPr lang="en-US" sz="1200" dirty="0">
              <a:solidFill>
                <a:schemeClr val="tx1"/>
              </a:solidFill>
            </a:endParaRPr>
          </a:p>
        </p:txBody>
      </p:sp>
      <p:sp>
        <p:nvSpPr>
          <p:cNvPr id="8" name="Flowchart: Magnetic Disk 7"/>
          <p:cNvSpPr/>
          <p:nvPr/>
        </p:nvSpPr>
        <p:spPr>
          <a:xfrm>
            <a:off x="4547590" y="5152748"/>
            <a:ext cx="1524000" cy="1447800"/>
          </a:xfrm>
          <a:prstGeom prst="flowChartMagneticDisk">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spcBef>
                <a:spcPts val="1200"/>
              </a:spcBef>
            </a:pPr>
            <a:r>
              <a:rPr lang="en-US" sz="1100" b="1" dirty="0" smtClean="0">
                <a:solidFill>
                  <a:schemeClr val="tx1"/>
                </a:solidFill>
              </a:rPr>
              <a:t>Data Model</a:t>
            </a:r>
            <a:endParaRPr lang="en-US" sz="1100" b="1" dirty="0">
              <a:solidFill>
                <a:schemeClr val="tx1"/>
              </a:solidFill>
            </a:endParaRPr>
          </a:p>
        </p:txBody>
      </p:sp>
      <p:sp>
        <p:nvSpPr>
          <p:cNvPr id="14" name="Rectangle 13"/>
          <p:cNvSpPr/>
          <p:nvPr/>
        </p:nvSpPr>
        <p:spPr>
          <a:xfrm>
            <a:off x="2883665" y="5343248"/>
            <a:ext cx="1206725" cy="1181100"/>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worksheet</a:t>
            </a:r>
            <a:endParaRPr lang="en-US" sz="1200" dirty="0">
              <a:solidFill>
                <a:schemeClr val="tx1"/>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2908167551"/>
              </p:ext>
            </p:extLst>
          </p:nvPr>
        </p:nvGraphicFramePr>
        <p:xfrm>
          <a:off x="2947264" y="5609948"/>
          <a:ext cx="1094835" cy="838200"/>
        </p:xfrm>
        <a:graphic>
          <a:graphicData uri="http://schemas.openxmlformats.org/drawingml/2006/table">
            <a:tbl>
              <a:tblPr firstRow="1" bandRow="1">
                <a:tableStyleId>{073A0DAA-6AF3-43AB-8588-CEC1D06C72B9}</a:tableStyleId>
              </a:tblPr>
              <a:tblGrid>
                <a:gridCol w="364945"/>
                <a:gridCol w="364945"/>
                <a:gridCol w="364945"/>
              </a:tblGrid>
              <a:tr h="0">
                <a:tc>
                  <a:txBody>
                    <a:bodyPr/>
                    <a:lstStyle/>
                    <a:p>
                      <a:r>
                        <a:rPr lang="en-US" sz="500" dirty="0" smtClean="0"/>
                        <a:t>col1</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col2</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col3</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500" dirty="0" smtClean="0"/>
                        <a:t>bob</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23</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45</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500" dirty="0" err="1" smtClean="0"/>
                        <a:t>mary</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43</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74</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500" dirty="0" smtClean="0"/>
                        <a:t>sue</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32</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47</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500" dirty="0" err="1" smtClean="0"/>
                        <a:t>fran</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41</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55</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256323330"/>
              </p:ext>
            </p:extLst>
          </p:nvPr>
        </p:nvGraphicFramePr>
        <p:xfrm>
          <a:off x="4776190" y="5914748"/>
          <a:ext cx="1094835" cy="502920"/>
        </p:xfrm>
        <a:graphic>
          <a:graphicData uri="http://schemas.openxmlformats.org/drawingml/2006/table">
            <a:tbl>
              <a:tblPr firstRow="1" bandRow="1">
                <a:tableStyleId>{073A0DAA-6AF3-43AB-8588-CEC1D06C72B9}</a:tableStyleId>
              </a:tblPr>
              <a:tblGrid>
                <a:gridCol w="364945"/>
                <a:gridCol w="364945"/>
                <a:gridCol w="364945"/>
              </a:tblGrid>
              <a:tr h="0">
                <a:tc>
                  <a:txBody>
                    <a:bodyPr/>
                    <a:lstStyle/>
                    <a:p>
                      <a:r>
                        <a:rPr lang="en-US" sz="500" dirty="0" smtClean="0"/>
                        <a:t>col1</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col2</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col3</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500" dirty="0" smtClean="0"/>
                        <a:t>bob</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23</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45</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500" dirty="0" err="1" smtClean="0"/>
                        <a:t>mary</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43</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74</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8" name="Flowchart: Magnetic Disk 17"/>
          <p:cNvSpPr/>
          <p:nvPr/>
        </p:nvSpPr>
        <p:spPr>
          <a:xfrm>
            <a:off x="7315200" y="4038600"/>
            <a:ext cx="1524000" cy="1447800"/>
          </a:xfrm>
          <a:prstGeom prst="flowChartMagneticDisk">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spcBef>
                <a:spcPts val="1200"/>
              </a:spcBef>
            </a:pPr>
            <a:r>
              <a:rPr lang="en-US" sz="1100" b="1" dirty="0" smtClean="0">
                <a:solidFill>
                  <a:schemeClr val="tx1"/>
                </a:solidFill>
              </a:rPr>
              <a:t>External Database</a:t>
            </a:r>
            <a:endParaRPr lang="en-US" sz="1100" b="1" dirty="0">
              <a:solidFill>
                <a:schemeClr val="tx1"/>
              </a:solidFill>
            </a:endParaRPr>
          </a:p>
        </p:txBody>
      </p:sp>
      <p:graphicFrame>
        <p:nvGraphicFramePr>
          <p:cNvPr id="19" name="Table 18"/>
          <p:cNvGraphicFramePr>
            <a:graphicFrameLocks noGrp="1"/>
          </p:cNvGraphicFramePr>
          <p:nvPr>
            <p:extLst>
              <p:ext uri="{D42A27DB-BD31-4B8C-83A1-F6EECF244321}">
                <p14:modId xmlns:p14="http://schemas.microsoft.com/office/powerpoint/2010/main" val="1775551652"/>
              </p:ext>
            </p:extLst>
          </p:nvPr>
        </p:nvGraphicFramePr>
        <p:xfrm>
          <a:off x="7543800" y="4800600"/>
          <a:ext cx="1094835" cy="502920"/>
        </p:xfrm>
        <a:graphic>
          <a:graphicData uri="http://schemas.openxmlformats.org/drawingml/2006/table">
            <a:tbl>
              <a:tblPr firstRow="1" bandRow="1">
                <a:tableStyleId>{073A0DAA-6AF3-43AB-8588-CEC1D06C72B9}</a:tableStyleId>
              </a:tblPr>
              <a:tblGrid>
                <a:gridCol w="364945"/>
                <a:gridCol w="364945"/>
                <a:gridCol w="364945"/>
              </a:tblGrid>
              <a:tr h="0">
                <a:tc>
                  <a:txBody>
                    <a:bodyPr/>
                    <a:lstStyle/>
                    <a:p>
                      <a:r>
                        <a:rPr lang="en-US" sz="500" dirty="0" smtClean="0"/>
                        <a:t>col1</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col2</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col3</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500" dirty="0" smtClean="0"/>
                        <a:t>bob</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23</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45</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500" dirty="0" err="1" smtClean="0"/>
                        <a:t>mary</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43</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74</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2" name="Freeform 21"/>
          <p:cNvSpPr/>
          <p:nvPr/>
        </p:nvSpPr>
        <p:spPr>
          <a:xfrm>
            <a:off x="1499590" y="4479985"/>
            <a:ext cx="524188" cy="973348"/>
          </a:xfrm>
          <a:custGeom>
            <a:avLst/>
            <a:gdLst>
              <a:gd name="connsiteX0" fmla="*/ 399659 w 399659"/>
              <a:gd name="connsiteY0" fmla="*/ 957532 h 957532"/>
              <a:gd name="connsiteX1" fmla="*/ 2844 w 399659"/>
              <a:gd name="connsiteY1" fmla="*/ 181155 h 957532"/>
              <a:gd name="connsiteX2" fmla="*/ 253010 w 399659"/>
              <a:gd name="connsiteY2" fmla="*/ 0 h 957532"/>
            </a:gdLst>
            <a:ahLst/>
            <a:cxnLst>
              <a:cxn ang="0">
                <a:pos x="connsiteX0" y="connsiteY0"/>
              </a:cxn>
              <a:cxn ang="0">
                <a:pos x="connsiteX1" y="connsiteY1"/>
              </a:cxn>
              <a:cxn ang="0">
                <a:pos x="connsiteX2" y="connsiteY2"/>
              </a:cxn>
            </a:cxnLst>
            <a:rect l="l" t="t" r="r" b="b"/>
            <a:pathLst>
              <a:path w="399659" h="957532">
                <a:moveTo>
                  <a:pt x="399659" y="957532"/>
                </a:moveTo>
                <a:cubicBezTo>
                  <a:pt x="213472" y="649138"/>
                  <a:pt x="27285" y="340744"/>
                  <a:pt x="2844" y="181155"/>
                </a:cubicBezTo>
                <a:cubicBezTo>
                  <a:pt x="-21598" y="21566"/>
                  <a:pt x="115706" y="10783"/>
                  <a:pt x="253010" y="0"/>
                </a:cubicBezTo>
              </a:path>
            </a:pathLst>
          </a:custGeom>
          <a:noFill/>
          <a:ln>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2425460" y="4631308"/>
            <a:ext cx="948906" cy="701952"/>
          </a:xfrm>
          <a:custGeom>
            <a:avLst/>
            <a:gdLst>
              <a:gd name="connsiteX0" fmla="*/ 0 w 948906"/>
              <a:gd name="connsiteY0" fmla="*/ 0 h 785003"/>
              <a:gd name="connsiteX1" fmla="*/ 776378 w 948906"/>
              <a:gd name="connsiteY1" fmla="*/ 508958 h 785003"/>
              <a:gd name="connsiteX2" fmla="*/ 948906 w 948906"/>
              <a:gd name="connsiteY2" fmla="*/ 785003 h 785003"/>
            </a:gdLst>
            <a:ahLst/>
            <a:cxnLst>
              <a:cxn ang="0">
                <a:pos x="connsiteX0" y="connsiteY0"/>
              </a:cxn>
              <a:cxn ang="0">
                <a:pos x="connsiteX1" y="connsiteY1"/>
              </a:cxn>
              <a:cxn ang="0">
                <a:pos x="connsiteX2" y="connsiteY2"/>
              </a:cxn>
            </a:cxnLst>
            <a:rect l="l" t="t" r="r" b="b"/>
            <a:pathLst>
              <a:path w="948906" h="785003">
                <a:moveTo>
                  <a:pt x="0" y="0"/>
                </a:moveTo>
                <a:cubicBezTo>
                  <a:pt x="309113" y="189062"/>
                  <a:pt x="618227" y="378124"/>
                  <a:pt x="776378" y="508958"/>
                </a:cubicBezTo>
                <a:cubicBezTo>
                  <a:pt x="934529" y="639792"/>
                  <a:pt x="941717" y="712397"/>
                  <a:pt x="948906" y="785003"/>
                </a:cubicBezTo>
              </a:path>
            </a:pathLst>
          </a:custGeom>
          <a:noFill/>
          <a:ln>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2468592" y="4631308"/>
            <a:ext cx="2667883" cy="906140"/>
          </a:xfrm>
          <a:custGeom>
            <a:avLst/>
            <a:gdLst>
              <a:gd name="connsiteX0" fmla="*/ 0 w 2544793"/>
              <a:gd name="connsiteY0" fmla="*/ 0 h 862642"/>
              <a:gd name="connsiteX1" fmla="*/ 1984076 w 2544793"/>
              <a:gd name="connsiteY1" fmla="*/ 379563 h 862642"/>
              <a:gd name="connsiteX2" fmla="*/ 2544793 w 2544793"/>
              <a:gd name="connsiteY2" fmla="*/ 862642 h 862642"/>
            </a:gdLst>
            <a:ahLst/>
            <a:cxnLst>
              <a:cxn ang="0">
                <a:pos x="connsiteX0" y="connsiteY0"/>
              </a:cxn>
              <a:cxn ang="0">
                <a:pos x="connsiteX1" y="connsiteY1"/>
              </a:cxn>
              <a:cxn ang="0">
                <a:pos x="connsiteX2" y="connsiteY2"/>
              </a:cxn>
            </a:cxnLst>
            <a:rect l="l" t="t" r="r" b="b"/>
            <a:pathLst>
              <a:path w="2544793" h="862642">
                <a:moveTo>
                  <a:pt x="0" y="0"/>
                </a:moveTo>
                <a:cubicBezTo>
                  <a:pt x="779972" y="117894"/>
                  <a:pt x="1559944" y="235789"/>
                  <a:pt x="1984076" y="379563"/>
                </a:cubicBezTo>
                <a:cubicBezTo>
                  <a:pt x="2408208" y="523337"/>
                  <a:pt x="2476500" y="692989"/>
                  <a:pt x="2544793" y="862642"/>
                </a:cubicBezTo>
              </a:path>
            </a:pathLst>
          </a:custGeom>
          <a:noFill/>
          <a:ln>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6221084" y="4473235"/>
            <a:ext cx="1094116" cy="324490"/>
          </a:xfrm>
          <a:custGeom>
            <a:avLst/>
            <a:gdLst>
              <a:gd name="connsiteX0" fmla="*/ 690113 w 690113"/>
              <a:gd name="connsiteY0" fmla="*/ 324490 h 324490"/>
              <a:gd name="connsiteX1" fmla="*/ 293298 w 690113"/>
              <a:gd name="connsiteY1" fmla="*/ 31192 h 324490"/>
              <a:gd name="connsiteX2" fmla="*/ 0 w 690113"/>
              <a:gd name="connsiteY2" fmla="*/ 22566 h 324490"/>
            </a:gdLst>
            <a:ahLst/>
            <a:cxnLst>
              <a:cxn ang="0">
                <a:pos x="connsiteX0" y="connsiteY0"/>
              </a:cxn>
              <a:cxn ang="0">
                <a:pos x="connsiteX1" y="connsiteY1"/>
              </a:cxn>
              <a:cxn ang="0">
                <a:pos x="connsiteX2" y="connsiteY2"/>
              </a:cxn>
            </a:cxnLst>
            <a:rect l="l" t="t" r="r" b="b"/>
            <a:pathLst>
              <a:path w="690113" h="324490">
                <a:moveTo>
                  <a:pt x="690113" y="324490"/>
                </a:moveTo>
                <a:cubicBezTo>
                  <a:pt x="549215" y="203001"/>
                  <a:pt x="408317" y="81513"/>
                  <a:pt x="293298" y="31192"/>
                </a:cubicBezTo>
                <a:cubicBezTo>
                  <a:pt x="178279" y="-19129"/>
                  <a:pt x="89139" y="1718"/>
                  <a:pt x="0" y="22566"/>
                </a:cubicBezTo>
              </a:path>
            </a:pathLst>
          </a:custGeom>
          <a:noFill/>
          <a:ln>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3502325" y="4661140"/>
            <a:ext cx="483079" cy="654365"/>
          </a:xfrm>
          <a:custGeom>
            <a:avLst/>
            <a:gdLst>
              <a:gd name="connsiteX0" fmla="*/ 483079 w 483079"/>
              <a:gd name="connsiteY0" fmla="*/ 0 h 707366"/>
              <a:gd name="connsiteX1" fmla="*/ 120769 w 483079"/>
              <a:gd name="connsiteY1" fmla="*/ 405441 h 707366"/>
              <a:gd name="connsiteX2" fmla="*/ 0 w 483079"/>
              <a:gd name="connsiteY2" fmla="*/ 707366 h 707366"/>
            </a:gdLst>
            <a:ahLst/>
            <a:cxnLst>
              <a:cxn ang="0">
                <a:pos x="connsiteX0" y="connsiteY0"/>
              </a:cxn>
              <a:cxn ang="0">
                <a:pos x="connsiteX1" y="connsiteY1"/>
              </a:cxn>
              <a:cxn ang="0">
                <a:pos x="connsiteX2" y="connsiteY2"/>
              </a:cxn>
            </a:cxnLst>
            <a:rect l="l" t="t" r="r" b="b"/>
            <a:pathLst>
              <a:path w="483079" h="707366">
                <a:moveTo>
                  <a:pt x="483079" y="0"/>
                </a:moveTo>
                <a:cubicBezTo>
                  <a:pt x="342180" y="143773"/>
                  <a:pt x="201282" y="287547"/>
                  <a:pt x="120769" y="405441"/>
                </a:cubicBezTo>
                <a:cubicBezTo>
                  <a:pt x="40256" y="523335"/>
                  <a:pt x="20128" y="615350"/>
                  <a:pt x="0" y="707366"/>
                </a:cubicBezTo>
              </a:path>
            </a:pathLst>
          </a:custGeom>
          <a:noFill/>
          <a:ln>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4048231" y="4607874"/>
            <a:ext cx="1445478" cy="871267"/>
          </a:xfrm>
          <a:custGeom>
            <a:avLst/>
            <a:gdLst>
              <a:gd name="connsiteX0" fmla="*/ 0 w 1445478"/>
              <a:gd name="connsiteY0" fmla="*/ 0 h 767750"/>
              <a:gd name="connsiteX1" fmla="*/ 1259456 w 1445478"/>
              <a:gd name="connsiteY1" fmla="*/ 396815 h 767750"/>
              <a:gd name="connsiteX2" fmla="*/ 1414732 w 1445478"/>
              <a:gd name="connsiteY2" fmla="*/ 767750 h 767750"/>
            </a:gdLst>
            <a:ahLst/>
            <a:cxnLst>
              <a:cxn ang="0">
                <a:pos x="connsiteX0" y="connsiteY0"/>
              </a:cxn>
              <a:cxn ang="0">
                <a:pos x="connsiteX1" y="connsiteY1"/>
              </a:cxn>
              <a:cxn ang="0">
                <a:pos x="connsiteX2" y="connsiteY2"/>
              </a:cxn>
            </a:cxnLst>
            <a:rect l="l" t="t" r="r" b="b"/>
            <a:pathLst>
              <a:path w="1445478" h="767750">
                <a:moveTo>
                  <a:pt x="0" y="0"/>
                </a:moveTo>
                <a:cubicBezTo>
                  <a:pt x="511833" y="134428"/>
                  <a:pt x="1023667" y="268857"/>
                  <a:pt x="1259456" y="396815"/>
                </a:cubicBezTo>
                <a:cubicBezTo>
                  <a:pt x="1495245" y="524773"/>
                  <a:pt x="1454988" y="646261"/>
                  <a:pt x="1414732" y="767750"/>
                </a:cubicBezTo>
              </a:path>
            </a:pathLst>
          </a:custGeom>
          <a:noFill/>
          <a:ln>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4513053" y="4479985"/>
            <a:ext cx="250166" cy="8626"/>
          </a:xfrm>
          <a:custGeom>
            <a:avLst/>
            <a:gdLst>
              <a:gd name="connsiteX0" fmla="*/ 250166 w 250166"/>
              <a:gd name="connsiteY0" fmla="*/ 0 h 8626"/>
              <a:gd name="connsiteX1" fmla="*/ 0 w 250166"/>
              <a:gd name="connsiteY1" fmla="*/ 8626 h 8626"/>
              <a:gd name="connsiteX2" fmla="*/ 0 w 250166"/>
              <a:gd name="connsiteY2" fmla="*/ 8626 h 8626"/>
              <a:gd name="connsiteX3" fmla="*/ 0 w 250166"/>
              <a:gd name="connsiteY3" fmla="*/ 8626 h 8626"/>
              <a:gd name="connsiteX4" fmla="*/ 8626 w 250166"/>
              <a:gd name="connsiteY4" fmla="*/ 0 h 8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166" h="8626">
                <a:moveTo>
                  <a:pt x="250166" y="0"/>
                </a:moveTo>
                <a:lnTo>
                  <a:pt x="0" y="8626"/>
                </a:lnTo>
                <a:lnTo>
                  <a:pt x="0" y="8626"/>
                </a:lnTo>
                <a:lnTo>
                  <a:pt x="0" y="8626"/>
                </a:lnTo>
                <a:lnTo>
                  <a:pt x="8626" y="0"/>
                </a:lnTo>
              </a:path>
            </a:pathLst>
          </a:custGeom>
          <a:noFill/>
          <a:ln>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828800" y="4305659"/>
            <a:ext cx="1177506" cy="381000"/>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smtClean="0">
                <a:solidFill>
                  <a:schemeClr val="tx1"/>
                </a:solidFill>
              </a:rPr>
              <a:t>query1</a:t>
            </a:r>
            <a:endParaRPr lang="en-US" sz="1400" dirty="0">
              <a:solidFill>
                <a:schemeClr val="tx1"/>
              </a:solidFill>
            </a:endParaRPr>
          </a:p>
        </p:txBody>
      </p:sp>
      <p:sp>
        <p:nvSpPr>
          <p:cNvPr id="20" name="Rectangle 19"/>
          <p:cNvSpPr/>
          <p:nvPr/>
        </p:nvSpPr>
        <p:spPr>
          <a:xfrm>
            <a:off x="3318294" y="4305659"/>
            <a:ext cx="1177506" cy="381000"/>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smtClean="0">
                <a:solidFill>
                  <a:schemeClr val="tx1"/>
                </a:solidFill>
              </a:rPr>
              <a:t>query2</a:t>
            </a:r>
            <a:endParaRPr lang="en-US" sz="1400" dirty="0">
              <a:solidFill>
                <a:schemeClr val="tx1"/>
              </a:solidFill>
            </a:endParaRPr>
          </a:p>
        </p:txBody>
      </p:sp>
      <p:sp>
        <p:nvSpPr>
          <p:cNvPr id="21" name="Rectangle 20"/>
          <p:cNvSpPr/>
          <p:nvPr/>
        </p:nvSpPr>
        <p:spPr>
          <a:xfrm>
            <a:off x="4773283" y="4305659"/>
            <a:ext cx="1447800" cy="38100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smtClean="0">
                <a:solidFill>
                  <a:schemeClr val="tx1"/>
                </a:solidFill>
              </a:rPr>
              <a:t>Data Source</a:t>
            </a:r>
            <a:endParaRPr lang="en-US" sz="1400" dirty="0">
              <a:solidFill>
                <a:schemeClr val="tx1"/>
              </a:solidFill>
            </a:endParaRPr>
          </a:p>
        </p:txBody>
      </p:sp>
      <p:sp>
        <p:nvSpPr>
          <p:cNvPr id="5" name="Rectangle 4"/>
          <p:cNvSpPr/>
          <p:nvPr/>
        </p:nvSpPr>
        <p:spPr>
          <a:xfrm>
            <a:off x="1319153" y="5343248"/>
            <a:ext cx="1206725" cy="118110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worksheet</a:t>
            </a:r>
            <a:endParaRPr lang="en-US" sz="1200" dirty="0">
              <a:solidFill>
                <a:schemeClr val="tx1"/>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1244429399"/>
              </p:ext>
            </p:extLst>
          </p:nvPr>
        </p:nvGraphicFramePr>
        <p:xfrm>
          <a:off x="1382752" y="5609948"/>
          <a:ext cx="1094835" cy="838200"/>
        </p:xfrm>
        <a:graphic>
          <a:graphicData uri="http://schemas.openxmlformats.org/drawingml/2006/table">
            <a:tbl>
              <a:tblPr firstRow="1" bandRow="1">
                <a:tableStyleId>{073A0DAA-6AF3-43AB-8588-CEC1D06C72B9}</a:tableStyleId>
              </a:tblPr>
              <a:tblGrid>
                <a:gridCol w="364945"/>
                <a:gridCol w="364945"/>
                <a:gridCol w="364945"/>
              </a:tblGrid>
              <a:tr h="0">
                <a:tc>
                  <a:txBody>
                    <a:bodyPr/>
                    <a:lstStyle/>
                    <a:p>
                      <a:r>
                        <a:rPr lang="en-US" sz="500" dirty="0" smtClean="0"/>
                        <a:t>col1</a:t>
                      </a:r>
                      <a:endParaRPr lang="en-US" sz="5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500" dirty="0" smtClean="0"/>
                        <a:t>col2</a:t>
                      </a:r>
                      <a:endParaRPr lang="en-US" sz="500" dirty="0"/>
                    </a:p>
                  </a:txBody>
                  <a:tcPr>
                    <a:lnT w="12700" cap="flat" cmpd="sng" algn="ctr">
                      <a:solidFill>
                        <a:schemeClr val="tx1"/>
                      </a:solidFill>
                      <a:prstDash val="solid"/>
                      <a:round/>
                      <a:headEnd type="none" w="med" len="med"/>
                      <a:tailEnd type="none" w="med" len="med"/>
                    </a:lnT>
                  </a:tcPr>
                </a:tc>
                <a:tc>
                  <a:txBody>
                    <a:bodyPr/>
                    <a:lstStyle/>
                    <a:p>
                      <a:r>
                        <a:rPr lang="en-US" sz="500" dirty="0" smtClean="0"/>
                        <a:t>col3</a:t>
                      </a:r>
                      <a:endParaRPr lang="en-US" sz="5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0">
                <a:tc>
                  <a:txBody>
                    <a:bodyPr/>
                    <a:lstStyle/>
                    <a:p>
                      <a:r>
                        <a:rPr lang="en-US" sz="500" dirty="0" smtClean="0"/>
                        <a:t>bob</a:t>
                      </a:r>
                      <a:endParaRPr lang="en-US" sz="500" dirty="0"/>
                    </a:p>
                  </a:txBody>
                  <a:tcPr>
                    <a:lnL w="12700" cap="flat" cmpd="sng" algn="ctr">
                      <a:solidFill>
                        <a:schemeClr val="tx1"/>
                      </a:solidFill>
                      <a:prstDash val="solid"/>
                      <a:round/>
                      <a:headEnd type="none" w="med" len="med"/>
                      <a:tailEnd type="none" w="med" len="med"/>
                    </a:lnL>
                  </a:tcPr>
                </a:tc>
                <a:tc>
                  <a:txBody>
                    <a:bodyPr/>
                    <a:lstStyle/>
                    <a:p>
                      <a:r>
                        <a:rPr lang="en-US" sz="500" dirty="0" smtClean="0"/>
                        <a:t>23</a:t>
                      </a:r>
                      <a:endParaRPr lang="en-US" sz="500" dirty="0"/>
                    </a:p>
                  </a:txBody>
                  <a:tcPr/>
                </a:tc>
                <a:tc>
                  <a:txBody>
                    <a:bodyPr/>
                    <a:lstStyle/>
                    <a:p>
                      <a:r>
                        <a:rPr lang="en-US" sz="500" dirty="0" smtClean="0"/>
                        <a:t>45</a:t>
                      </a:r>
                      <a:endParaRPr lang="en-US" sz="500" dirty="0"/>
                    </a:p>
                  </a:txBody>
                  <a:tcPr>
                    <a:lnR w="12700" cap="flat" cmpd="sng" algn="ctr">
                      <a:solidFill>
                        <a:schemeClr val="tx1"/>
                      </a:solidFill>
                      <a:prstDash val="solid"/>
                      <a:round/>
                      <a:headEnd type="none" w="med" len="med"/>
                      <a:tailEnd type="none" w="med" len="med"/>
                    </a:lnR>
                  </a:tcPr>
                </a:tc>
              </a:tr>
              <a:tr h="0">
                <a:tc>
                  <a:txBody>
                    <a:bodyPr/>
                    <a:lstStyle/>
                    <a:p>
                      <a:r>
                        <a:rPr lang="en-US" sz="500" dirty="0" err="1" smtClean="0"/>
                        <a:t>mary</a:t>
                      </a:r>
                      <a:endParaRPr lang="en-US" sz="500" dirty="0"/>
                    </a:p>
                  </a:txBody>
                  <a:tcPr>
                    <a:lnL w="12700" cap="flat" cmpd="sng" algn="ctr">
                      <a:solidFill>
                        <a:schemeClr val="tx1"/>
                      </a:solidFill>
                      <a:prstDash val="solid"/>
                      <a:round/>
                      <a:headEnd type="none" w="med" len="med"/>
                      <a:tailEnd type="none" w="med" len="med"/>
                    </a:lnL>
                  </a:tcPr>
                </a:tc>
                <a:tc>
                  <a:txBody>
                    <a:bodyPr/>
                    <a:lstStyle/>
                    <a:p>
                      <a:r>
                        <a:rPr lang="en-US" sz="500" dirty="0" smtClean="0"/>
                        <a:t>43</a:t>
                      </a:r>
                      <a:endParaRPr lang="en-US" sz="500" dirty="0"/>
                    </a:p>
                  </a:txBody>
                  <a:tcPr/>
                </a:tc>
                <a:tc>
                  <a:txBody>
                    <a:bodyPr/>
                    <a:lstStyle/>
                    <a:p>
                      <a:r>
                        <a:rPr lang="en-US" sz="500" dirty="0" smtClean="0"/>
                        <a:t>74</a:t>
                      </a:r>
                      <a:endParaRPr lang="en-US" sz="500" dirty="0"/>
                    </a:p>
                  </a:txBody>
                  <a:tcPr>
                    <a:lnR w="12700" cap="flat" cmpd="sng" algn="ctr">
                      <a:solidFill>
                        <a:schemeClr val="tx1"/>
                      </a:solidFill>
                      <a:prstDash val="solid"/>
                      <a:round/>
                      <a:headEnd type="none" w="med" len="med"/>
                      <a:tailEnd type="none" w="med" len="med"/>
                    </a:lnR>
                  </a:tcPr>
                </a:tc>
              </a:tr>
              <a:tr h="0">
                <a:tc>
                  <a:txBody>
                    <a:bodyPr/>
                    <a:lstStyle/>
                    <a:p>
                      <a:r>
                        <a:rPr lang="en-US" sz="500" dirty="0" smtClean="0"/>
                        <a:t>sue</a:t>
                      </a:r>
                      <a:endParaRPr lang="en-US" sz="500" dirty="0"/>
                    </a:p>
                  </a:txBody>
                  <a:tcPr>
                    <a:lnL w="12700" cap="flat" cmpd="sng" algn="ctr">
                      <a:solidFill>
                        <a:schemeClr val="tx1"/>
                      </a:solidFill>
                      <a:prstDash val="solid"/>
                      <a:round/>
                      <a:headEnd type="none" w="med" len="med"/>
                      <a:tailEnd type="none" w="med" len="med"/>
                    </a:lnL>
                  </a:tcPr>
                </a:tc>
                <a:tc>
                  <a:txBody>
                    <a:bodyPr/>
                    <a:lstStyle/>
                    <a:p>
                      <a:r>
                        <a:rPr lang="en-US" sz="500" dirty="0" smtClean="0"/>
                        <a:t>32</a:t>
                      </a:r>
                      <a:endParaRPr lang="en-US" sz="500" dirty="0"/>
                    </a:p>
                  </a:txBody>
                  <a:tcPr/>
                </a:tc>
                <a:tc>
                  <a:txBody>
                    <a:bodyPr/>
                    <a:lstStyle/>
                    <a:p>
                      <a:r>
                        <a:rPr lang="en-US" sz="500" dirty="0" smtClean="0"/>
                        <a:t>47</a:t>
                      </a:r>
                      <a:endParaRPr lang="en-US" sz="500" dirty="0"/>
                    </a:p>
                  </a:txBody>
                  <a:tcPr>
                    <a:lnR w="12700" cap="flat" cmpd="sng" algn="ctr">
                      <a:solidFill>
                        <a:schemeClr val="tx1"/>
                      </a:solidFill>
                      <a:prstDash val="solid"/>
                      <a:round/>
                      <a:headEnd type="none" w="med" len="med"/>
                      <a:tailEnd type="none" w="med" len="med"/>
                    </a:lnR>
                  </a:tcPr>
                </a:tc>
              </a:tr>
              <a:tr h="0">
                <a:tc>
                  <a:txBody>
                    <a:bodyPr/>
                    <a:lstStyle/>
                    <a:p>
                      <a:r>
                        <a:rPr lang="en-US" sz="500" dirty="0" err="1" smtClean="0"/>
                        <a:t>fran</a:t>
                      </a:r>
                      <a:endParaRPr lang="en-US" sz="5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500" dirty="0" smtClean="0"/>
                        <a:t>41</a:t>
                      </a:r>
                      <a:endParaRPr lang="en-US" sz="500" dirty="0"/>
                    </a:p>
                  </a:txBody>
                  <a:tcPr>
                    <a:lnB w="12700" cap="flat" cmpd="sng" algn="ctr">
                      <a:solidFill>
                        <a:schemeClr val="tx1"/>
                      </a:solidFill>
                      <a:prstDash val="solid"/>
                      <a:round/>
                      <a:headEnd type="none" w="med" len="med"/>
                      <a:tailEnd type="none" w="med" len="med"/>
                    </a:lnB>
                  </a:tcPr>
                </a:tc>
                <a:tc>
                  <a:txBody>
                    <a:bodyPr/>
                    <a:lstStyle/>
                    <a:p>
                      <a:r>
                        <a:rPr lang="en-US" sz="500" dirty="0" smtClean="0"/>
                        <a:t>55</a:t>
                      </a:r>
                      <a:endParaRPr lang="en-US" sz="5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9247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23" grpId="0" animBg="1"/>
      <p:bldP spid="24" grpId="0" animBg="1"/>
      <p:bldP spid="25" grpId="0" animBg="1"/>
      <p:bldP spid="28" grpId="0" animBg="1"/>
      <p:bldP spid="29" grpId="0" animBg="1"/>
      <p:bldP spid="30" grpId="0" animBg="1"/>
      <p:bldP spid="10"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Composition</a:t>
            </a:r>
            <a:endParaRPr lang="en-US" dirty="0"/>
          </a:p>
        </p:txBody>
      </p:sp>
      <p:sp>
        <p:nvSpPr>
          <p:cNvPr id="3" name="Content Placeholder 2"/>
          <p:cNvSpPr>
            <a:spLocks noGrp="1"/>
          </p:cNvSpPr>
          <p:nvPr>
            <p:ph idx="1"/>
          </p:nvPr>
        </p:nvSpPr>
        <p:spPr/>
        <p:txBody>
          <a:bodyPr>
            <a:normAutofit/>
          </a:bodyPr>
          <a:lstStyle/>
          <a:p>
            <a:r>
              <a:rPr lang="en-US" sz="2400" dirty="0" smtClean="0"/>
              <a:t>Query can serve as source for other queries</a:t>
            </a:r>
          </a:p>
          <a:p>
            <a:pPr lvl="1"/>
            <a:r>
              <a:rPr lang="en-US" sz="2000" dirty="0" smtClean="0"/>
              <a:t>Allows for creation of reusable base queries &amp; query composition</a:t>
            </a:r>
          </a:p>
          <a:p>
            <a:pPr lvl="1"/>
            <a:r>
              <a:rPr lang="en-US" sz="2000" dirty="0" smtClean="0"/>
              <a:t>Complexity can be hidden in base queries</a:t>
            </a:r>
          </a:p>
          <a:p>
            <a:pPr lvl="1"/>
            <a:r>
              <a:rPr lang="en-US" sz="2000" dirty="0" smtClean="0"/>
              <a:t>Reference command creates new query based on another query</a:t>
            </a:r>
          </a:p>
        </p:txBody>
      </p:sp>
      <p:sp>
        <p:nvSpPr>
          <p:cNvPr id="4" name="Rectangle 3"/>
          <p:cNvSpPr/>
          <p:nvPr/>
        </p:nvSpPr>
        <p:spPr>
          <a:xfrm>
            <a:off x="1118590" y="3124200"/>
            <a:ext cx="5562600" cy="3581400"/>
          </a:xfrm>
          <a:prstGeom prst="rect">
            <a:avLst/>
          </a:prstGeom>
          <a:solidFill>
            <a:schemeClr val="bg1">
              <a:lumMod val="85000"/>
            </a:schemeClr>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smtClean="0">
                <a:solidFill>
                  <a:schemeClr val="tx1"/>
                </a:solidFill>
              </a:rPr>
              <a:t>Excel Workbook</a:t>
            </a:r>
            <a:endParaRPr lang="en-US" sz="1200" dirty="0">
              <a:solidFill>
                <a:schemeClr val="tx1"/>
              </a:solidFill>
            </a:endParaRPr>
          </a:p>
        </p:txBody>
      </p:sp>
      <p:sp>
        <p:nvSpPr>
          <p:cNvPr id="14" name="Rectangle 13"/>
          <p:cNvSpPr/>
          <p:nvPr/>
        </p:nvSpPr>
        <p:spPr>
          <a:xfrm>
            <a:off x="3303684" y="5429250"/>
            <a:ext cx="1206725" cy="1181100"/>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worksheet</a:t>
            </a:r>
            <a:endParaRPr lang="en-US" sz="1200" dirty="0">
              <a:solidFill>
                <a:schemeClr val="tx1"/>
              </a:solidFill>
            </a:endParaRPr>
          </a:p>
        </p:txBody>
      </p:sp>
      <p:graphicFrame>
        <p:nvGraphicFramePr>
          <p:cNvPr id="15" name="Table 14"/>
          <p:cNvGraphicFramePr>
            <a:graphicFrameLocks noGrp="1"/>
          </p:cNvGraphicFramePr>
          <p:nvPr>
            <p:extLst/>
          </p:nvPr>
        </p:nvGraphicFramePr>
        <p:xfrm>
          <a:off x="3367283" y="5695950"/>
          <a:ext cx="1094835" cy="838200"/>
        </p:xfrm>
        <a:graphic>
          <a:graphicData uri="http://schemas.openxmlformats.org/drawingml/2006/table">
            <a:tbl>
              <a:tblPr firstRow="1" bandRow="1">
                <a:tableStyleId>{073A0DAA-6AF3-43AB-8588-CEC1D06C72B9}</a:tableStyleId>
              </a:tblPr>
              <a:tblGrid>
                <a:gridCol w="364945"/>
                <a:gridCol w="364945"/>
                <a:gridCol w="364945"/>
              </a:tblGrid>
              <a:tr h="0">
                <a:tc>
                  <a:txBody>
                    <a:bodyPr/>
                    <a:lstStyle/>
                    <a:p>
                      <a:r>
                        <a:rPr lang="en-US" sz="500" dirty="0" smtClean="0"/>
                        <a:t>col1</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col2</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col3</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500" dirty="0" smtClean="0"/>
                        <a:t>bob</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23</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45</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500" dirty="0" err="1" smtClean="0"/>
                        <a:t>mary</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43</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74</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500" dirty="0" smtClean="0"/>
                        <a:t>sue</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32</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47</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500" dirty="0" err="1" smtClean="0"/>
                        <a:t>fran</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41</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55</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8" name="Flowchart: Magnetic Disk 17"/>
          <p:cNvSpPr/>
          <p:nvPr/>
        </p:nvSpPr>
        <p:spPr>
          <a:xfrm>
            <a:off x="7315200" y="3200400"/>
            <a:ext cx="1524000" cy="1447800"/>
          </a:xfrm>
          <a:prstGeom prst="flowChartMagneticDisk">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spcBef>
                <a:spcPts val="1200"/>
              </a:spcBef>
            </a:pPr>
            <a:r>
              <a:rPr lang="en-US" sz="1100" b="1" dirty="0" smtClean="0">
                <a:solidFill>
                  <a:schemeClr val="tx1"/>
                </a:solidFill>
              </a:rPr>
              <a:t>External Database</a:t>
            </a:r>
            <a:endParaRPr lang="en-US" sz="1100" b="1" dirty="0">
              <a:solidFill>
                <a:schemeClr val="tx1"/>
              </a:solidFill>
            </a:endParaRPr>
          </a:p>
        </p:txBody>
      </p:sp>
      <p:graphicFrame>
        <p:nvGraphicFramePr>
          <p:cNvPr id="19" name="Table 18"/>
          <p:cNvGraphicFramePr>
            <a:graphicFrameLocks noGrp="1"/>
          </p:cNvGraphicFramePr>
          <p:nvPr>
            <p:extLst/>
          </p:nvPr>
        </p:nvGraphicFramePr>
        <p:xfrm>
          <a:off x="7543800" y="3962400"/>
          <a:ext cx="1094835" cy="502920"/>
        </p:xfrm>
        <a:graphic>
          <a:graphicData uri="http://schemas.openxmlformats.org/drawingml/2006/table">
            <a:tbl>
              <a:tblPr firstRow="1" bandRow="1">
                <a:tableStyleId>{073A0DAA-6AF3-43AB-8588-CEC1D06C72B9}</a:tableStyleId>
              </a:tblPr>
              <a:tblGrid>
                <a:gridCol w="364945"/>
                <a:gridCol w="364945"/>
                <a:gridCol w="364945"/>
              </a:tblGrid>
              <a:tr h="0">
                <a:tc>
                  <a:txBody>
                    <a:bodyPr/>
                    <a:lstStyle/>
                    <a:p>
                      <a:r>
                        <a:rPr lang="en-US" sz="500" dirty="0" smtClean="0"/>
                        <a:t>col1</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col2</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col3</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500" dirty="0" smtClean="0"/>
                        <a:t>bob</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23</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45</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500" dirty="0" err="1" smtClean="0"/>
                        <a:t>mary</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43</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74</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5" name="Freeform 24"/>
          <p:cNvSpPr/>
          <p:nvPr/>
        </p:nvSpPr>
        <p:spPr>
          <a:xfrm>
            <a:off x="6221084" y="3635035"/>
            <a:ext cx="1094116" cy="324490"/>
          </a:xfrm>
          <a:custGeom>
            <a:avLst/>
            <a:gdLst>
              <a:gd name="connsiteX0" fmla="*/ 690113 w 690113"/>
              <a:gd name="connsiteY0" fmla="*/ 324490 h 324490"/>
              <a:gd name="connsiteX1" fmla="*/ 293298 w 690113"/>
              <a:gd name="connsiteY1" fmla="*/ 31192 h 324490"/>
              <a:gd name="connsiteX2" fmla="*/ 0 w 690113"/>
              <a:gd name="connsiteY2" fmla="*/ 22566 h 324490"/>
            </a:gdLst>
            <a:ahLst/>
            <a:cxnLst>
              <a:cxn ang="0">
                <a:pos x="connsiteX0" y="connsiteY0"/>
              </a:cxn>
              <a:cxn ang="0">
                <a:pos x="connsiteX1" y="connsiteY1"/>
              </a:cxn>
              <a:cxn ang="0">
                <a:pos x="connsiteX2" y="connsiteY2"/>
              </a:cxn>
            </a:cxnLst>
            <a:rect l="l" t="t" r="r" b="b"/>
            <a:pathLst>
              <a:path w="690113" h="324490">
                <a:moveTo>
                  <a:pt x="690113" y="324490"/>
                </a:moveTo>
                <a:cubicBezTo>
                  <a:pt x="549215" y="203001"/>
                  <a:pt x="408317" y="81513"/>
                  <a:pt x="293298" y="31192"/>
                </a:cubicBezTo>
                <a:cubicBezTo>
                  <a:pt x="178279" y="-19129"/>
                  <a:pt x="89139" y="1718"/>
                  <a:pt x="0" y="22566"/>
                </a:cubicBezTo>
              </a:path>
            </a:pathLst>
          </a:custGeom>
          <a:noFill/>
          <a:ln>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4513053" y="3641785"/>
            <a:ext cx="250166" cy="8626"/>
          </a:xfrm>
          <a:custGeom>
            <a:avLst/>
            <a:gdLst>
              <a:gd name="connsiteX0" fmla="*/ 250166 w 250166"/>
              <a:gd name="connsiteY0" fmla="*/ 0 h 8626"/>
              <a:gd name="connsiteX1" fmla="*/ 0 w 250166"/>
              <a:gd name="connsiteY1" fmla="*/ 8626 h 8626"/>
              <a:gd name="connsiteX2" fmla="*/ 0 w 250166"/>
              <a:gd name="connsiteY2" fmla="*/ 8626 h 8626"/>
              <a:gd name="connsiteX3" fmla="*/ 0 w 250166"/>
              <a:gd name="connsiteY3" fmla="*/ 8626 h 8626"/>
              <a:gd name="connsiteX4" fmla="*/ 8626 w 250166"/>
              <a:gd name="connsiteY4" fmla="*/ 0 h 8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166" h="8626">
                <a:moveTo>
                  <a:pt x="250166" y="0"/>
                </a:moveTo>
                <a:lnTo>
                  <a:pt x="0" y="8626"/>
                </a:lnTo>
                <a:lnTo>
                  <a:pt x="0" y="8626"/>
                </a:lnTo>
                <a:lnTo>
                  <a:pt x="0" y="8626"/>
                </a:lnTo>
                <a:lnTo>
                  <a:pt x="8626" y="0"/>
                </a:lnTo>
              </a:path>
            </a:pathLst>
          </a:custGeom>
          <a:noFill/>
          <a:ln>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773283" y="3467459"/>
            <a:ext cx="1447800" cy="38100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smtClean="0">
                <a:solidFill>
                  <a:schemeClr val="tx1"/>
                </a:solidFill>
              </a:rPr>
              <a:t>Data Source</a:t>
            </a:r>
            <a:endParaRPr lang="en-US" sz="1400" dirty="0">
              <a:solidFill>
                <a:schemeClr val="tx1"/>
              </a:solidFill>
            </a:endParaRPr>
          </a:p>
        </p:txBody>
      </p:sp>
      <p:sp>
        <p:nvSpPr>
          <p:cNvPr id="5" name="Rectangle 4"/>
          <p:cNvSpPr/>
          <p:nvPr/>
        </p:nvSpPr>
        <p:spPr>
          <a:xfrm>
            <a:off x="1799581" y="5429250"/>
            <a:ext cx="1206725" cy="118110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worksheet</a:t>
            </a:r>
            <a:endParaRPr lang="en-US" sz="1200" dirty="0">
              <a:solidFill>
                <a:schemeClr val="tx1"/>
              </a:solidFill>
            </a:endParaRPr>
          </a:p>
        </p:txBody>
      </p:sp>
      <p:graphicFrame>
        <p:nvGraphicFramePr>
          <p:cNvPr id="13" name="Table 12"/>
          <p:cNvGraphicFramePr>
            <a:graphicFrameLocks noGrp="1"/>
          </p:cNvGraphicFramePr>
          <p:nvPr>
            <p:extLst/>
          </p:nvPr>
        </p:nvGraphicFramePr>
        <p:xfrm>
          <a:off x="1863180" y="5695950"/>
          <a:ext cx="1094835" cy="838200"/>
        </p:xfrm>
        <a:graphic>
          <a:graphicData uri="http://schemas.openxmlformats.org/drawingml/2006/table">
            <a:tbl>
              <a:tblPr firstRow="1" bandRow="1">
                <a:tableStyleId>{073A0DAA-6AF3-43AB-8588-CEC1D06C72B9}</a:tableStyleId>
              </a:tblPr>
              <a:tblGrid>
                <a:gridCol w="364945"/>
                <a:gridCol w="364945"/>
                <a:gridCol w="364945"/>
              </a:tblGrid>
              <a:tr h="0">
                <a:tc>
                  <a:txBody>
                    <a:bodyPr/>
                    <a:lstStyle/>
                    <a:p>
                      <a:r>
                        <a:rPr lang="en-US" sz="500" dirty="0" smtClean="0"/>
                        <a:t>col1</a:t>
                      </a:r>
                      <a:endParaRPr lang="en-US" sz="5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500" dirty="0" smtClean="0"/>
                        <a:t>col2</a:t>
                      </a:r>
                      <a:endParaRPr lang="en-US" sz="500" dirty="0"/>
                    </a:p>
                  </a:txBody>
                  <a:tcPr>
                    <a:lnT w="12700" cap="flat" cmpd="sng" algn="ctr">
                      <a:solidFill>
                        <a:schemeClr val="tx1"/>
                      </a:solidFill>
                      <a:prstDash val="solid"/>
                      <a:round/>
                      <a:headEnd type="none" w="med" len="med"/>
                      <a:tailEnd type="none" w="med" len="med"/>
                    </a:lnT>
                  </a:tcPr>
                </a:tc>
                <a:tc>
                  <a:txBody>
                    <a:bodyPr/>
                    <a:lstStyle/>
                    <a:p>
                      <a:r>
                        <a:rPr lang="en-US" sz="500" dirty="0" smtClean="0"/>
                        <a:t>col3</a:t>
                      </a:r>
                      <a:endParaRPr lang="en-US" sz="5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0">
                <a:tc>
                  <a:txBody>
                    <a:bodyPr/>
                    <a:lstStyle/>
                    <a:p>
                      <a:r>
                        <a:rPr lang="en-US" sz="500" dirty="0" smtClean="0"/>
                        <a:t>bob</a:t>
                      </a:r>
                      <a:endParaRPr lang="en-US" sz="500" dirty="0"/>
                    </a:p>
                  </a:txBody>
                  <a:tcPr>
                    <a:lnL w="12700" cap="flat" cmpd="sng" algn="ctr">
                      <a:solidFill>
                        <a:schemeClr val="tx1"/>
                      </a:solidFill>
                      <a:prstDash val="solid"/>
                      <a:round/>
                      <a:headEnd type="none" w="med" len="med"/>
                      <a:tailEnd type="none" w="med" len="med"/>
                    </a:lnL>
                  </a:tcPr>
                </a:tc>
                <a:tc>
                  <a:txBody>
                    <a:bodyPr/>
                    <a:lstStyle/>
                    <a:p>
                      <a:r>
                        <a:rPr lang="en-US" sz="500" dirty="0" smtClean="0"/>
                        <a:t>23</a:t>
                      </a:r>
                      <a:endParaRPr lang="en-US" sz="500" dirty="0"/>
                    </a:p>
                  </a:txBody>
                  <a:tcPr/>
                </a:tc>
                <a:tc>
                  <a:txBody>
                    <a:bodyPr/>
                    <a:lstStyle/>
                    <a:p>
                      <a:r>
                        <a:rPr lang="en-US" sz="500" dirty="0" smtClean="0"/>
                        <a:t>45</a:t>
                      </a:r>
                      <a:endParaRPr lang="en-US" sz="500" dirty="0"/>
                    </a:p>
                  </a:txBody>
                  <a:tcPr>
                    <a:lnR w="12700" cap="flat" cmpd="sng" algn="ctr">
                      <a:solidFill>
                        <a:schemeClr val="tx1"/>
                      </a:solidFill>
                      <a:prstDash val="solid"/>
                      <a:round/>
                      <a:headEnd type="none" w="med" len="med"/>
                      <a:tailEnd type="none" w="med" len="med"/>
                    </a:lnR>
                  </a:tcPr>
                </a:tc>
              </a:tr>
              <a:tr h="0">
                <a:tc>
                  <a:txBody>
                    <a:bodyPr/>
                    <a:lstStyle/>
                    <a:p>
                      <a:r>
                        <a:rPr lang="en-US" sz="500" dirty="0" err="1" smtClean="0"/>
                        <a:t>mary</a:t>
                      </a:r>
                      <a:endParaRPr lang="en-US" sz="500" dirty="0"/>
                    </a:p>
                  </a:txBody>
                  <a:tcPr>
                    <a:lnL w="12700" cap="flat" cmpd="sng" algn="ctr">
                      <a:solidFill>
                        <a:schemeClr val="tx1"/>
                      </a:solidFill>
                      <a:prstDash val="solid"/>
                      <a:round/>
                      <a:headEnd type="none" w="med" len="med"/>
                      <a:tailEnd type="none" w="med" len="med"/>
                    </a:lnL>
                  </a:tcPr>
                </a:tc>
                <a:tc>
                  <a:txBody>
                    <a:bodyPr/>
                    <a:lstStyle/>
                    <a:p>
                      <a:r>
                        <a:rPr lang="en-US" sz="500" dirty="0" smtClean="0"/>
                        <a:t>43</a:t>
                      </a:r>
                      <a:endParaRPr lang="en-US" sz="500" dirty="0"/>
                    </a:p>
                  </a:txBody>
                  <a:tcPr/>
                </a:tc>
                <a:tc>
                  <a:txBody>
                    <a:bodyPr/>
                    <a:lstStyle/>
                    <a:p>
                      <a:r>
                        <a:rPr lang="en-US" sz="500" dirty="0" smtClean="0"/>
                        <a:t>74</a:t>
                      </a:r>
                      <a:endParaRPr lang="en-US" sz="500" dirty="0"/>
                    </a:p>
                  </a:txBody>
                  <a:tcPr>
                    <a:lnR w="12700" cap="flat" cmpd="sng" algn="ctr">
                      <a:solidFill>
                        <a:schemeClr val="tx1"/>
                      </a:solidFill>
                      <a:prstDash val="solid"/>
                      <a:round/>
                      <a:headEnd type="none" w="med" len="med"/>
                      <a:tailEnd type="none" w="med" len="med"/>
                    </a:lnR>
                  </a:tcPr>
                </a:tc>
              </a:tr>
              <a:tr h="0">
                <a:tc>
                  <a:txBody>
                    <a:bodyPr/>
                    <a:lstStyle/>
                    <a:p>
                      <a:r>
                        <a:rPr lang="en-US" sz="500" dirty="0" smtClean="0"/>
                        <a:t>sue</a:t>
                      </a:r>
                      <a:endParaRPr lang="en-US" sz="500" dirty="0"/>
                    </a:p>
                  </a:txBody>
                  <a:tcPr>
                    <a:lnL w="12700" cap="flat" cmpd="sng" algn="ctr">
                      <a:solidFill>
                        <a:schemeClr val="tx1"/>
                      </a:solidFill>
                      <a:prstDash val="solid"/>
                      <a:round/>
                      <a:headEnd type="none" w="med" len="med"/>
                      <a:tailEnd type="none" w="med" len="med"/>
                    </a:lnL>
                  </a:tcPr>
                </a:tc>
                <a:tc>
                  <a:txBody>
                    <a:bodyPr/>
                    <a:lstStyle/>
                    <a:p>
                      <a:r>
                        <a:rPr lang="en-US" sz="500" dirty="0" smtClean="0"/>
                        <a:t>32</a:t>
                      </a:r>
                      <a:endParaRPr lang="en-US" sz="500" dirty="0"/>
                    </a:p>
                  </a:txBody>
                  <a:tcPr/>
                </a:tc>
                <a:tc>
                  <a:txBody>
                    <a:bodyPr/>
                    <a:lstStyle/>
                    <a:p>
                      <a:r>
                        <a:rPr lang="en-US" sz="500" dirty="0" smtClean="0"/>
                        <a:t>47</a:t>
                      </a:r>
                      <a:endParaRPr lang="en-US" sz="500" dirty="0"/>
                    </a:p>
                  </a:txBody>
                  <a:tcPr>
                    <a:lnR w="12700" cap="flat" cmpd="sng" algn="ctr">
                      <a:solidFill>
                        <a:schemeClr val="tx1"/>
                      </a:solidFill>
                      <a:prstDash val="solid"/>
                      <a:round/>
                      <a:headEnd type="none" w="med" len="med"/>
                      <a:tailEnd type="none" w="med" len="med"/>
                    </a:lnR>
                  </a:tcPr>
                </a:tc>
              </a:tr>
              <a:tr h="0">
                <a:tc>
                  <a:txBody>
                    <a:bodyPr/>
                    <a:lstStyle/>
                    <a:p>
                      <a:r>
                        <a:rPr lang="en-US" sz="500" dirty="0" err="1" smtClean="0"/>
                        <a:t>fran</a:t>
                      </a:r>
                      <a:endParaRPr lang="en-US" sz="5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500" dirty="0" smtClean="0"/>
                        <a:t>41</a:t>
                      </a:r>
                      <a:endParaRPr lang="en-US" sz="500" dirty="0"/>
                    </a:p>
                  </a:txBody>
                  <a:tcPr>
                    <a:lnB w="12700" cap="flat" cmpd="sng" algn="ctr">
                      <a:solidFill>
                        <a:schemeClr val="tx1"/>
                      </a:solidFill>
                      <a:prstDash val="solid"/>
                      <a:round/>
                      <a:headEnd type="none" w="med" len="med"/>
                      <a:tailEnd type="none" w="med" len="med"/>
                    </a:lnB>
                  </a:tcPr>
                </a:tc>
                <a:tc>
                  <a:txBody>
                    <a:bodyPr/>
                    <a:lstStyle/>
                    <a:p>
                      <a:r>
                        <a:rPr lang="en-US" sz="500" dirty="0" smtClean="0"/>
                        <a:t>55</a:t>
                      </a:r>
                      <a:endParaRPr lang="en-US" sz="5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31" name="Rectangle 30"/>
          <p:cNvSpPr/>
          <p:nvPr/>
        </p:nvSpPr>
        <p:spPr>
          <a:xfrm>
            <a:off x="4813075" y="5410200"/>
            <a:ext cx="1206725" cy="11811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worksheet</a:t>
            </a:r>
            <a:endParaRPr lang="en-US" sz="1200" dirty="0">
              <a:solidFill>
                <a:schemeClr val="tx1"/>
              </a:solidFill>
            </a:endParaRPr>
          </a:p>
        </p:txBody>
      </p:sp>
      <p:graphicFrame>
        <p:nvGraphicFramePr>
          <p:cNvPr id="32" name="Table 31"/>
          <p:cNvGraphicFramePr>
            <a:graphicFrameLocks noGrp="1"/>
          </p:cNvGraphicFramePr>
          <p:nvPr>
            <p:extLst/>
          </p:nvPr>
        </p:nvGraphicFramePr>
        <p:xfrm>
          <a:off x="4876674" y="5676900"/>
          <a:ext cx="1094835" cy="838200"/>
        </p:xfrm>
        <a:graphic>
          <a:graphicData uri="http://schemas.openxmlformats.org/drawingml/2006/table">
            <a:tbl>
              <a:tblPr firstRow="1" bandRow="1">
                <a:tableStyleId>{073A0DAA-6AF3-43AB-8588-CEC1D06C72B9}</a:tableStyleId>
              </a:tblPr>
              <a:tblGrid>
                <a:gridCol w="364945"/>
                <a:gridCol w="364945"/>
                <a:gridCol w="364945"/>
              </a:tblGrid>
              <a:tr h="0">
                <a:tc>
                  <a:txBody>
                    <a:bodyPr/>
                    <a:lstStyle/>
                    <a:p>
                      <a:r>
                        <a:rPr lang="en-US" sz="500" dirty="0" smtClean="0"/>
                        <a:t>col1</a:t>
                      </a:r>
                      <a:endParaRPr lang="en-US" sz="5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500" dirty="0" smtClean="0"/>
                        <a:t>col2</a:t>
                      </a:r>
                      <a:endParaRPr lang="en-US" sz="500" dirty="0"/>
                    </a:p>
                  </a:txBody>
                  <a:tcPr>
                    <a:lnT w="12700" cap="flat" cmpd="sng" algn="ctr">
                      <a:solidFill>
                        <a:schemeClr val="tx1"/>
                      </a:solidFill>
                      <a:prstDash val="solid"/>
                      <a:round/>
                      <a:headEnd type="none" w="med" len="med"/>
                      <a:tailEnd type="none" w="med" len="med"/>
                    </a:lnT>
                  </a:tcPr>
                </a:tc>
                <a:tc>
                  <a:txBody>
                    <a:bodyPr/>
                    <a:lstStyle/>
                    <a:p>
                      <a:r>
                        <a:rPr lang="en-US" sz="500" dirty="0" smtClean="0"/>
                        <a:t>col3</a:t>
                      </a:r>
                      <a:endParaRPr lang="en-US" sz="5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0">
                <a:tc>
                  <a:txBody>
                    <a:bodyPr/>
                    <a:lstStyle/>
                    <a:p>
                      <a:r>
                        <a:rPr lang="en-US" sz="500" dirty="0" smtClean="0"/>
                        <a:t>bob</a:t>
                      </a:r>
                      <a:endParaRPr lang="en-US" sz="500" dirty="0"/>
                    </a:p>
                  </a:txBody>
                  <a:tcPr>
                    <a:lnL w="12700" cap="flat" cmpd="sng" algn="ctr">
                      <a:solidFill>
                        <a:schemeClr val="tx1"/>
                      </a:solidFill>
                      <a:prstDash val="solid"/>
                      <a:round/>
                      <a:headEnd type="none" w="med" len="med"/>
                      <a:tailEnd type="none" w="med" len="med"/>
                    </a:lnL>
                  </a:tcPr>
                </a:tc>
                <a:tc>
                  <a:txBody>
                    <a:bodyPr/>
                    <a:lstStyle/>
                    <a:p>
                      <a:r>
                        <a:rPr lang="en-US" sz="500" dirty="0" smtClean="0"/>
                        <a:t>23</a:t>
                      </a:r>
                      <a:endParaRPr lang="en-US" sz="500" dirty="0"/>
                    </a:p>
                  </a:txBody>
                  <a:tcPr/>
                </a:tc>
                <a:tc>
                  <a:txBody>
                    <a:bodyPr/>
                    <a:lstStyle/>
                    <a:p>
                      <a:r>
                        <a:rPr lang="en-US" sz="500" dirty="0" smtClean="0"/>
                        <a:t>45</a:t>
                      </a:r>
                      <a:endParaRPr lang="en-US" sz="500" dirty="0"/>
                    </a:p>
                  </a:txBody>
                  <a:tcPr>
                    <a:lnR w="12700" cap="flat" cmpd="sng" algn="ctr">
                      <a:solidFill>
                        <a:schemeClr val="tx1"/>
                      </a:solidFill>
                      <a:prstDash val="solid"/>
                      <a:round/>
                      <a:headEnd type="none" w="med" len="med"/>
                      <a:tailEnd type="none" w="med" len="med"/>
                    </a:lnR>
                  </a:tcPr>
                </a:tc>
              </a:tr>
              <a:tr h="0">
                <a:tc>
                  <a:txBody>
                    <a:bodyPr/>
                    <a:lstStyle/>
                    <a:p>
                      <a:r>
                        <a:rPr lang="en-US" sz="500" dirty="0" err="1" smtClean="0"/>
                        <a:t>mary</a:t>
                      </a:r>
                      <a:endParaRPr lang="en-US" sz="500" dirty="0"/>
                    </a:p>
                  </a:txBody>
                  <a:tcPr>
                    <a:lnL w="12700" cap="flat" cmpd="sng" algn="ctr">
                      <a:solidFill>
                        <a:schemeClr val="tx1"/>
                      </a:solidFill>
                      <a:prstDash val="solid"/>
                      <a:round/>
                      <a:headEnd type="none" w="med" len="med"/>
                      <a:tailEnd type="none" w="med" len="med"/>
                    </a:lnL>
                  </a:tcPr>
                </a:tc>
                <a:tc>
                  <a:txBody>
                    <a:bodyPr/>
                    <a:lstStyle/>
                    <a:p>
                      <a:r>
                        <a:rPr lang="en-US" sz="500" dirty="0" smtClean="0"/>
                        <a:t>43</a:t>
                      </a:r>
                      <a:endParaRPr lang="en-US" sz="500" dirty="0"/>
                    </a:p>
                  </a:txBody>
                  <a:tcPr/>
                </a:tc>
                <a:tc>
                  <a:txBody>
                    <a:bodyPr/>
                    <a:lstStyle/>
                    <a:p>
                      <a:r>
                        <a:rPr lang="en-US" sz="500" dirty="0" smtClean="0"/>
                        <a:t>74</a:t>
                      </a:r>
                      <a:endParaRPr lang="en-US" sz="500" dirty="0"/>
                    </a:p>
                  </a:txBody>
                  <a:tcPr>
                    <a:lnR w="12700" cap="flat" cmpd="sng" algn="ctr">
                      <a:solidFill>
                        <a:schemeClr val="tx1"/>
                      </a:solidFill>
                      <a:prstDash val="solid"/>
                      <a:round/>
                      <a:headEnd type="none" w="med" len="med"/>
                      <a:tailEnd type="none" w="med" len="med"/>
                    </a:lnR>
                  </a:tcPr>
                </a:tc>
              </a:tr>
              <a:tr h="0">
                <a:tc>
                  <a:txBody>
                    <a:bodyPr/>
                    <a:lstStyle/>
                    <a:p>
                      <a:r>
                        <a:rPr lang="en-US" sz="500" dirty="0" smtClean="0"/>
                        <a:t>sue</a:t>
                      </a:r>
                      <a:endParaRPr lang="en-US" sz="500" dirty="0"/>
                    </a:p>
                  </a:txBody>
                  <a:tcPr>
                    <a:lnL w="12700" cap="flat" cmpd="sng" algn="ctr">
                      <a:solidFill>
                        <a:schemeClr val="tx1"/>
                      </a:solidFill>
                      <a:prstDash val="solid"/>
                      <a:round/>
                      <a:headEnd type="none" w="med" len="med"/>
                      <a:tailEnd type="none" w="med" len="med"/>
                    </a:lnL>
                  </a:tcPr>
                </a:tc>
                <a:tc>
                  <a:txBody>
                    <a:bodyPr/>
                    <a:lstStyle/>
                    <a:p>
                      <a:r>
                        <a:rPr lang="en-US" sz="500" dirty="0" smtClean="0"/>
                        <a:t>32</a:t>
                      </a:r>
                      <a:endParaRPr lang="en-US" sz="500" dirty="0"/>
                    </a:p>
                  </a:txBody>
                  <a:tcPr/>
                </a:tc>
                <a:tc>
                  <a:txBody>
                    <a:bodyPr/>
                    <a:lstStyle/>
                    <a:p>
                      <a:r>
                        <a:rPr lang="en-US" sz="500" dirty="0" smtClean="0"/>
                        <a:t>47</a:t>
                      </a:r>
                      <a:endParaRPr lang="en-US" sz="500" dirty="0"/>
                    </a:p>
                  </a:txBody>
                  <a:tcPr>
                    <a:lnR w="12700" cap="flat" cmpd="sng" algn="ctr">
                      <a:solidFill>
                        <a:schemeClr val="tx1"/>
                      </a:solidFill>
                      <a:prstDash val="solid"/>
                      <a:round/>
                      <a:headEnd type="none" w="med" len="med"/>
                      <a:tailEnd type="none" w="med" len="med"/>
                    </a:lnR>
                  </a:tcPr>
                </a:tc>
              </a:tr>
              <a:tr h="0">
                <a:tc>
                  <a:txBody>
                    <a:bodyPr/>
                    <a:lstStyle/>
                    <a:p>
                      <a:r>
                        <a:rPr lang="en-US" sz="500" dirty="0" err="1" smtClean="0"/>
                        <a:t>fran</a:t>
                      </a:r>
                      <a:endParaRPr lang="en-US" sz="5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500" dirty="0" smtClean="0"/>
                        <a:t>41</a:t>
                      </a:r>
                      <a:endParaRPr lang="en-US" sz="500" dirty="0"/>
                    </a:p>
                  </a:txBody>
                  <a:tcPr>
                    <a:lnB w="12700" cap="flat" cmpd="sng" algn="ctr">
                      <a:solidFill>
                        <a:schemeClr val="tx1"/>
                      </a:solidFill>
                      <a:prstDash val="solid"/>
                      <a:round/>
                      <a:headEnd type="none" w="med" len="med"/>
                      <a:tailEnd type="none" w="med" len="med"/>
                    </a:lnB>
                  </a:tcPr>
                </a:tc>
                <a:tc>
                  <a:txBody>
                    <a:bodyPr/>
                    <a:lstStyle/>
                    <a:p>
                      <a:r>
                        <a:rPr lang="en-US" sz="500" dirty="0" smtClean="0"/>
                        <a:t>55</a:t>
                      </a:r>
                      <a:endParaRPr lang="en-US" sz="5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26" name="Rectangle 25"/>
          <p:cNvSpPr/>
          <p:nvPr/>
        </p:nvSpPr>
        <p:spPr>
          <a:xfrm>
            <a:off x="1828800" y="4495800"/>
            <a:ext cx="1177506" cy="38100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smtClean="0">
                <a:solidFill>
                  <a:schemeClr val="tx1"/>
                </a:solidFill>
              </a:rPr>
              <a:t>query2</a:t>
            </a:r>
            <a:endParaRPr lang="en-US" sz="1400" dirty="0">
              <a:solidFill>
                <a:schemeClr val="tx1"/>
              </a:solidFill>
            </a:endParaRPr>
          </a:p>
        </p:txBody>
      </p:sp>
      <p:sp>
        <p:nvSpPr>
          <p:cNvPr id="27" name="Rectangle 26"/>
          <p:cNvSpPr/>
          <p:nvPr/>
        </p:nvSpPr>
        <p:spPr>
          <a:xfrm>
            <a:off x="4842294" y="4495800"/>
            <a:ext cx="1177506" cy="381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smtClean="0">
                <a:solidFill>
                  <a:schemeClr val="tx1"/>
                </a:solidFill>
              </a:rPr>
              <a:t>query4</a:t>
            </a:r>
            <a:endParaRPr lang="en-US" sz="1400" dirty="0">
              <a:solidFill>
                <a:schemeClr val="tx1"/>
              </a:solidFill>
            </a:endParaRPr>
          </a:p>
        </p:txBody>
      </p:sp>
      <p:cxnSp>
        <p:nvCxnSpPr>
          <p:cNvPr id="7" name="Straight Arrow Connector 6"/>
          <p:cNvCxnSpPr/>
          <p:nvPr/>
        </p:nvCxnSpPr>
        <p:spPr>
          <a:xfrm>
            <a:off x="3962400" y="3848459"/>
            <a:ext cx="0" cy="647341"/>
          </a:xfrm>
          <a:prstGeom prst="straightConnector1">
            <a:avLst/>
          </a:pr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3968318" y="3835893"/>
            <a:ext cx="1358721" cy="603682"/>
          </a:xfrm>
          <a:custGeom>
            <a:avLst/>
            <a:gdLst>
              <a:gd name="connsiteX0" fmla="*/ 0 w 1358721"/>
              <a:gd name="connsiteY0" fmla="*/ 0 h 603682"/>
              <a:gd name="connsiteX1" fmla="*/ 1136342 w 1358721"/>
              <a:gd name="connsiteY1" fmla="*/ 381740 h 603682"/>
              <a:gd name="connsiteX2" fmla="*/ 1358284 w 1358721"/>
              <a:gd name="connsiteY2" fmla="*/ 603682 h 603682"/>
            </a:gdLst>
            <a:ahLst/>
            <a:cxnLst>
              <a:cxn ang="0">
                <a:pos x="connsiteX0" y="connsiteY0"/>
              </a:cxn>
              <a:cxn ang="0">
                <a:pos x="connsiteX1" y="connsiteY1"/>
              </a:cxn>
              <a:cxn ang="0">
                <a:pos x="connsiteX2" y="connsiteY2"/>
              </a:cxn>
            </a:cxnLst>
            <a:rect l="l" t="t" r="r" b="b"/>
            <a:pathLst>
              <a:path w="1358721" h="603682">
                <a:moveTo>
                  <a:pt x="0" y="0"/>
                </a:moveTo>
                <a:cubicBezTo>
                  <a:pt x="454980" y="140563"/>
                  <a:pt x="909961" y="281126"/>
                  <a:pt x="1136342" y="381740"/>
                </a:cubicBezTo>
                <a:cubicBezTo>
                  <a:pt x="1362723" y="482354"/>
                  <a:pt x="1360503" y="543018"/>
                  <a:pt x="1358284" y="603682"/>
                </a:cubicBezTo>
              </a:path>
            </a:pathLst>
          </a:custGeom>
          <a:noFill/>
          <a:ln w="28575">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2410723" y="3853649"/>
            <a:ext cx="1504329" cy="630314"/>
          </a:xfrm>
          <a:custGeom>
            <a:avLst/>
            <a:gdLst>
              <a:gd name="connsiteX0" fmla="*/ 1642369 w 1642369"/>
              <a:gd name="connsiteY0" fmla="*/ 0 h 630314"/>
              <a:gd name="connsiteX1" fmla="*/ 275208 w 1642369"/>
              <a:gd name="connsiteY1" fmla="*/ 337351 h 630314"/>
              <a:gd name="connsiteX2" fmla="*/ 0 w 1642369"/>
              <a:gd name="connsiteY2" fmla="*/ 630314 h 630314"/>
            </a:gdLst>
            <a:ahLst/>
            <a:cxnLst>
              <a:cxn ang="0">
                <a:pos x="connsiteX0" y="connsiteY0"/>
              </a:cxn>
              <a:cxn ang="0">
                <a:pos x="connsiteX1" y="connsiteY1"/>
              </a:cxn>
              <a:cxn ang="0">
                <a:pos x="connsiteX2" y="connsiteY2"/>
              </a:cxn>
            </a:cxnLst>
            <a:rect l="l" t="t" r="r" b="b"/>
            <a:pathLst>
              <a:path w="1642369" h="630314">
                <a:moveTo>
                  <a:pt x="1642369" y="0"/>
                </a:moveTo>
                <a:cubicBezTo>
                  <a:pt x="1095652" y="116149"/>
                  <a:pt x="548936" y="232299"/>
                  <a:pt x="275208" y="337351"/>
                </a:cubicBezTo>
                <a:cubicBezTo>
                  <a:pt x="1480" y="442403"/>
                  <a:pt x="740" y="536358"/>
                  <a:pt x="0" y="630314"/>
                </a:cubicBezTo>
              </a:path>
            </a:pathLst>
          </a:custGeom>
          <a:noFill/>
          <a:ln w="28575">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318294" y="3467459"/>
            <a:ext cx="1177506" cy="381000"/>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smtClean="0">
                <a:solidFill>
                  <a:schemeClr val="tx1"/>
                </a:solidFill>
              </a:rPr>
              <a:t>query1</a:t>
            </a:r>
            <a:endParaRPr lang="en-US" sz="1400" dirty="0">
              <a:solidFill>
                <a:schemeClr val="tx1"/>
              </a:solidFill>
            </a:endParaRPr>
          </a:p>
        </p:txBody>
      </p:sp>
      <p:cxnSp>
        <p:nvCxnSpPr>
          <p:cNvPr id="33" name="Straight Arrow Connector 32"/>
          <p:cNvCxnSpPr>
            <a:stCxn id="26" idx="2"/>
          </p:cNvCxnSpPr>
          <p:nvPr/>
        </p:nvCxnSpPr>
        <p:spPr>
          <a:xfrm flipH="1">
            <a:off x="2410723" y="4876800"/>
            <a:ext cx="6830" cy="552271"/>
          </a:xfrm>
          <a:prstGeom prst="straightConnector1">
            <a:avLst/>
          </a:pr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3962400" y="4856083"/>
            <a:ext cx="6830" cy="552271"/>
          </a:xfrm>
          <a:prstGeom prst="straightConnector1">
            <a:avLst/>
          </a:pr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5413022" y="4882898"/>
            <a:ext cx="6830" cy="552271"/>
          </a:xfrm>
          <a:prstGeom prst="straightConnector1">
            <a:avLst/>
          </a:pr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335547" y="4495800"/>
            <a:ext cx="1177506" cy="381000"/>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smtClean="0">
                <a:solidFill>
                  <a:schemeClr val="tx1"/>
                </a:solidFill>
              </a:rPr>
              <a:t>query3</a:t>
            </a:r>
            <a:endParaRPr lang="en-US" sz="1400" dirty="0">
              <a:solidFill>
                <a:schemeClr val="tx1"/>
              </a:solidFill>
            </a:endParaRPr>
          </a:p>
        </p:txBody>
      </p:sp>
    </p:spTree>
    <p:extLst>
      <p:ext uri="{BB962C8B-B14F-4D97-AF65-F5344CB8AC3E}">
        <p14:creationId xmlns:p14="http://schemas.microsoft.com/office/powerpoint/2010/main" val="2596409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Query</a:t>
            </a:r>
            <a:endParaRPr lang="en-US" dirty="0"/>
          </a:p>
        </p:txBody>
      </p:sp>
      <p:sp>
        <p:nvSpPr>
          <p:cNvPr id="3" name="Content Placeholder 2"/>
          <p:cNvSpPr>
            <a:spLocks noGrp="1"/>
          </p:cNvSpPr>
          <p:nvPr>
            <p:ph idx="1"/>
          </p:nvPr>
        </p:nvSpPr>
        <p:spPr/>
        <p:txBody>
          <a:bodyPr>
            <a:normAutofit/>
          </a:bodyPr>
          <a:lstStyle/>
          <a:p>
            <a:r>
              <a:rPr lang="en-US" sz="2400" dirty="0" smtClean="0"/>
              <a:t>New query created using Power Query tab</a:t>
            </a:r>
          </a:p>
          <a:p>
            <a:pPr lvl="1"/>
            <a:r>
              <a:rPr lang="en-US" sz="2000" dirty="0" smtClean="0"/>
              <a:t>Power Query tab displays buttons for creating new queries</a:t>
            </a:r>
          </a:p>
          <a:p>
            <a:pPr lvl="1"/>
            <a:r>
              <a:rPr lang="en-US" sz="2000" dirty="0"/>
              <a:t>Y</a:t>
            </a:r>
            <a:r>
              <a:rPr lang="en-US" sz="2000" dirty="0" smtClean="0"/>
              <a:t>ou can create a new query based on an Excel table</a:t>
            </a:r>
          </a:p>
          <a:p>
            <a:pPr lvl="1"/>
            <a:r>
              <a:rPr lang="en-US" sz="2000" dirty="0" smtClean="0"/>
              <a:t>New query is opened in Power Query's Query Editor window</a:t>
            </a:r>
            <a:endParaRPr lang="en-US" sz="2000" dirty="0"/>
          </a:p>
        </p:txBody>
      </p:sp>
      <p:pic>
        <p:nvPicPr>
          <p:cNvPr id="4" name="Picture 3"/>
          <p:cNvPicPr>
            <a:picLocks noChangeAspect="1"/>
          </p:cNvPicPr>
          <p:nvPr/>
        </p:nvPicPr>
        <p:blipFill rotWithShape="1">
          <a:blip r:embed="rId3"/>
          <a:srcRect r="31590"/>
          <a:stretch/>
        </p:blipFill>
        <p:spPr>
          <a:xfrm>
            <a:off x="1276004" y="3166844"/>
            <a:ext cx="3753196" cy="2831275"/>
          </a:xfrm>
          <a:prstGeom prst="rect">
            <a:avLst/>
          </a:prstGeom>
          <a:ln>
            <a:solidFill>
              <a:schemeClr val="bg1">
                <a:lumMod val="65000"/>
              </a:schemeClr>
            </a:solidFill>
          </a:ln>
        </p:spPr>
      </p:pic>
      <p:pic>
        <p:nvPicPr>
          <p:cNvPr id="5" name="Picture 4"/>
          <p:cNvPicPr>
            <a:picLocks noChangeAspect="1"/>
          </p:cNvPicPr>
          <p:nvPr/>
        </p:nvPicPr>
        <p:blipFill>
          <a:blip r:embed="rId4"/>
          <a:stretch>
            <a:fillRect/>
          </a:stretch>
        </p:blipFill>
        <p:spPr>
          <a:xfrm>
            <a:off x="3810000" y="4179157"/>
            <a:ext cx="4419600" cy="2526443"/>
          </a:xfrm>
          <a:prstGeom prst="rect">
            <a:avLst/>
          </a:prstGeom>
        </p:spPr>
      </p:pic>
      <p:sp>
        <p:nvSpPr>
          <p:cNvPr id="6" name="Rounded Rectangle 5"/>
          <p:cNvSpPr/>
          <p:nvPr/>
        </p:nvSpPr>
        <p:spPr>
          <a:xfrm>
            <a:off x="3165366" y="3433982"/>
            <a:ext cx="346841" cy="536028"/>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3533228" y="3446085"/>
            <a:ext cx="1343572" cy="699516"/>
          </a:xfrm>
          <a:custGeom>
            <a:avLst/>
            <a:gdLst>
              <a:gd name="connsiteX0" fmla="*/ 0 w 1937406"/>
              <a:gd name="connsiteY0" fmla="*/ 243649 h 579980"/>
              <a:gd name="connsiteX1" fmla="*/ 714703 w 1937406"/>
              <a:gd name="connsiteY1" fmla="*/ 12421 h 579980"/>
              <a:gd name="connsiteX2" fmla="*/ 1937406 w 1937406"/>
              <a:gd name="connsiteY2" fmla="*/ 579980 h 579980"/>
            </a:gdLst>
            <a:ahLst/>
            <a:cxnLst>
              <a:cxn ang="0">
                <a:pos x="connsiteX0" y="connsiteY0"/>
              </a:cxn>
              <a:cxn ang="0">
                <a:pos x="connsiteX1" y="connsiteY1"/>
              </a:cxn>
              <a:cxn ang="0">
                <a:pos x="connsiteX2" y="connsiteY2"/>
              </a:cxn>
            </a:cxnLst>
            <a:rect l="l" t="t" r="r" b="b"/>
            <a:pathLst>
              <a:path w="1937406" h="579980">
                <a:moveTo>
                  <a:pt x="0" y="243649"/>
                </a:moveTo>
                <a:cubicBezTo>
                  <a:pt x="195901" y="100007"/>
                  <a:pt x="391802" y="-43634"/>
                  <a:pt x="714703" y="12421"/>
                </a:cubicBezTo>
                <a:cubicBezTo>
                  <a:pt x="1037604" y="68476"/>
                  <a:pt x="1487505" y="324228"/>
                  <a:pt x="1937406" y="579980"/>
                </a:cubicBezTo>
              </a:path>
            </a:pathLst>
          </a:custGeom>
          <a:noFill/>
          <a:ln w="38100">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938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and Loading a Query</a:t>
            </a:r>
            <a:endParaRPr lang="en-US" dirty="0"/>
          </a:p>
        </p:txBody>
      </p:sp>
      <p:sp>
        <p:nvSpPr>
          <p:cNvPr id="3" name="Content Placeholder 2"/>
          <p:cNvSpPr>
            <a:spLocks noGrp="1"/>
          </p:cNvSpPr>
          <p:nvPr>
            <p:ph idx="1"/>
          </p:nvPr>
        </p:nvSpPr>
        <p:spPr/>
        <p:txBody>
          <a:bodyPr>
            <a:normAutofit/>
          </a:bodyPr>
          <a:lstStyle/>
          <a:p>
            <a:r>
              <a:rPr lang="en-US" sz="2400" dirty="0" smtClean="0"/>
              <a:t>Query saved using </a:t>
            </a:r>
            <a:r>
              <a:rPr lang="en-US" sz="1800" dirty="0" smtClean="0">
                <a:solidFill>
                  <a:schemeClr val="tx2"/>
                </a:solidFill>
                <a:latin typeface="+mj-lt"/>
              </a:rPr>
              <a:t>Close and Load</a:t>
            </a:r>
            <a:r>
              <a:rPr lang="en-US" sz="2400" dirty="0" smtClean="0"/>
              <a:t> command</a:t>
            </a:r>
          </a:p>
          <a:p>
            <a:pPr lvl="1"/>
            <a:r>
              <a:rPr lang="en-US" sz="1800" dirty="0" smtClean="0"/>
              <a:t>By default, new query output loaded into new worksheet</a:t>
            </a:r>
          </a:p>
          <a:p>
            <a:pPr lvl="1"/>
            <a:r>
              <a:rPr lang="en-US" sz="1800" dirty="0" smtClean="0"/>
              <a:t>Select </a:t>
            </a:r>
            <a:r>
              <a:rPr lang="en-US" sz="1400" b="1" dirty="0" smtClean="0">
                <a:solidFill>
                  <a:schemeClr val="tx2"/>
                </a:solidFill>
                <a:latin typeface="+mj-lt"/>
              </a:rPr>
              <a:t>Close and Load To…</a:t>
            </a:r>
            <a:r>
              <a:rPr lang="en-US" sz="1800" dirty="0" smtClean="0"/>
              <a:t> command to configure loading options</a:t>
            </a:r>
          </a:p>
          <a:p>
            <a:pPr lvl="1"/>
            <a:r>
              <a:rPr lang="en-US" sz="1400" dirty="0" smtClean="0">
                <a:solidFill>
                  <a:schemeClr val="tx2"/>
                </a:solidFill>
                <a:latin typeface="+mj-lt"/>
              </a:rPr>
              <a:t>Only Create Connection</a:t>
            </a:r>
            <a:r>
              <a:rPr lang="en-US" sz="1800" dirty="0" smtClean="0"/>
              <a:t> for query which serves as source to other queries</a:t>
            </a:r>
            <a:endParaRPr lang="en-US" sz="1800" dirty="0"/>
          </a:p>
        </p:txBody>
      </p:sp>
      <p:pic>
        <p:nvPicPr>
          <p:cNvPr id="4" name="Picture 3"/>
          <p:cNvPicPr>
            <a:picLocks noChangeAspect="1"/>
          </p:cNvPicPr>
          <p:nvPr/>
        </p:nvPicPr>
        <p:blipFill>
          <a:blip r:embed="rId3"/>
          <a:stretch>
            <a:fillRect/>
          </a:stretch>
        </p:blipFill>
        <p:spPr>
          <a:xfrm>
            <a:off x="1219200" y="3200400"/>
            <a:ext cx="1676400" cy="2152135"/>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4038600" y="3069023"/>
            <a:ext cx="3700434" cy="3560377"/>
          </a:xfrm>
          <a:prstGeom prst="rect">
            <a:avLst/>
          </a:prstGeom>
          <a:ln>
            <a:solidFill>
              <a:schemeClr val="bg1">
                <a:lumMod val="50000"/>
              </a:schemeClr>
            </a:solidFill>
          </a:ln>
        </p:spPr>
      </p:pic>
      <p:cxnSp>
        <p:nvCxnSpPr>
          <p:cNvPr id="7" name="Straight Arrow Connector 6"/>
          <p:cNvCxnSpPr/>
          <p:nvPr/>
        </p:nvCxnSpPr>
        <p:spPr>
          <a:xfrm>
            <a:off x="2608634" y="4319081"/>
            <a:ext cx="1371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0976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Viewing and Managing Workbook Queries</a:t>
            </a:r>
            <a:endParaRPr lang="en-US" dirty="0"/>
          </a:p>
        </p:txBody>
      </p:sp>
      <p:sp>
        <p:nvSpPr>
          <p:cNvPr id="4" name="Content Placeholder 3"/>
          <p:cNvSpPr>
            <a:spLocks noGrp="1"/>
          </p:cNvSpPr>
          <p:nvPr>
            <p:ph idx="1"/>
          </p:nvPr>
        </p:nvSpPr>
        <p:spPr/>
        <p:txBody>
          <a:bodyPr>
            <a:normAutofit/>
          </a:bodyPr>
          <a:lstStyle/>
          <a:p>
            <a:r>
              <a:rPr lang="en-US" sz="2400" dirty="0" smtClean="0"/>
              <a:t>You view &amp; manage queries with Workbook Queries view</a:t>
            </a:r>
          </a:p>
          <a:p>
            <a:pPr lvl="1"/>
            <a:r>
              <a:rPr lang="en-US" sz="2000" dirty="0" smtClean="0"/>
              <a:t>Displays all queries that exist with current Excel workbook</a:t>
            </a:r>
          </a:p>
          <a:p>
            <a:pPr lvl="1"/>
            <a:r>
              <a:rPr lang="en-US" sz="2000" dirty="0" smtClean="0"/>
              <a:t>Click </a:t>
            </a:r>
            <a:r>
              <a:rPr lang="en-US" sz="2000" b="1" dirty="0" smtClean="0"/>
              <a:t>Show Pane</a:t>
            </a:r>
            <a:r>
              <a:rPr lang="en-US" sz="2000" dirty="0" smtClean="0"/>
              <a:t> button in ribbon to toggle view on and off</a:t>
            </a:r>
          </a:p>
          <a:p>
            <a:pPr lvl="1"/>
            <a:r>
              <a:rPr lang="en-US" sz="2000" dirty="0" smtClean="0"/>
              <a:t>Right-click on query in Workbook Queries view to see commands</a:t>
            </a:r>
          </a:p>
          <a:p>
            <a:pPr lvl="1"/>
            <a:endParaRPr lang="en-US" sz="2000" dirty="0"/>
          </a:p>
        </p:txBody>
      </p:sp>
      <p:grpSp>
        <p:nvGrpSpPr>
          <p:cNvPr id="8" name="Group 7"/>
          <p:cNvGrpSpPr/>
          <p:nvPr/>
        </p:nvGrpSpPr>
        <p:grpSpPr>
          <a:xfrm>
            <a:off x="1219200" y="3276600"/>
            <a:ext cx="5715000" cy="3505200"/>
            <a:chOff x="1295400" y="2819400"/>
            <a:chExt cx="6172200" cy="3721617"/>
          </a:xfrm>
        </p:grpSpPr>
        <p:pic>
          <p:nvPicPr>
            <p:cNvPr id="3" name="Picture 2"/>
            <p:cNvPicPr>
              <a:picLocks noChangeAspect="1"/>
            </p:cNvPicPr>
            <p:nvPr/>
          </p:nvPicPr>
          <p:blipFill>
            <a:blip r:embed="rId3"/>
            <a:stretch>
              <a:fillRect/>
            </a:stretch>
          </p:blipFill>
          <p:spPr>
            <a:xfrm>
              <a:off x="1295400" y="2819400"/>
              <a:ext cx="6172200" cy="3721617"/>
            </a:xfrm>
            <a:prstGeom prst="rect">
              <a:avLst/>
            </a:prstGeom>
            <a:ln>
              <a:solidFill>
                <a:schemeClr val="bg1">
                  <a:lumMod val="50000"/>
                </a:schemeClr>
              </a:solidFill>
            </a:ln>
          </p:spPr>
        </p:pic>
        <p:sp>
          <p:nvSpPr>
            <p:cNvPr id="5" name="Rounded Rectangle 4"/>
            <p:cNvSpPr/>
            <p:nvPr/>
          </p:nvSpPr>
          <p:spPr>
            <a:xfrm>
              <a:off x="4285673" y="2937164"/>
              <a:ext cx="646545" cy="614218"/>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18340352"/>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547237-B119-45CA-BEFC-A2DA2BDB03E7}">
  <ds:schemaRefs>
    <ds:schemaRef ds:uri="http://schemas.microsoft.com/office/2006/documentManagement/types"/>
    <ds:schemaRef ds:uri="http://www.w3.org/XML/1998/namespace"/>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purl.org/dc/terms/"/>
    <ds:schemaRef ds:uri="http://purl.org/dc/elements/1.1/"/>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CPT_Wave15</Template>
  <TotalTime>17359</TotalTime>
  <Words>2632</Words>
  <Application>Microsoft Office PowerPoint</Application>
  <PresentationFormat>On-screen Show (4:3)</PresentationFormat>
  <Paragraphs>380</Paragraphs>
  <Slides>36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Arial Black</vt:lpstr>
      <vt:lpstr>Calibri</vt:lpstr>
      <vt:lpstr>Lucida Console</vt:lpstr>
      <vt:lpstr>Wingdings</vt:lpstr>
      <vt:lpstr>CPT_Wave15</vt:lpstr>
      <vt:lpstr>Extracting and Shaping Data using Power Query</vt:lpstr>
      <vt:lpstr>Agenda</vt:lpstr>
      <vt:lpstr>Understanding ETL</vt:lpstr>
      <vt:lpstr>Installing the Excel Power Query Add-In</vt:lpstr>
      <vt:lpstr>Understanding Query Input and Output</vt:lpstr>
      <vt:lpstr>Query Composition</vt:lpstr>
      <vt:lpstr>Creating a New Query</vt:lpstr>
      <vt:lpstr>Saving and Loading a Query</vt:lpstr>
      <vt:lpstr>Viewing and Managing Workbook Queries</vt:lpstr>
      <vt:lpstr>Power Query Settings</vt:lpstr>
      <vt:lpstr>Creating and Loading a Query in Excel 2013 using Power Query</vt:lpstr>
      <vt:lpstr>Agenda</vt:lpstr>
      <vt:lpstr>Query Editor Ribbon Tabs</vt:lpstr>
      <vt:lpstr>Query Steps</vt:lpstr>
      <vt:lpstr>Examples of Basic Steps</vt:lpstr>
      <vt:lpstr>Advanced Editor</vt:lpstr>
      <vt:lpstr>Using the Query Editor Window to Create a Set of Basic Steps</vt:lpstr>
      <vt:lpstr>Agenda</vt:lpstr>
      <vt:lpstr>Extracting Data from External Data Sources</vt:lpstr>
      <vt:lpstr>Extracting Data from Files</vt:lpstr>
      <vt:lpstr>Extracting Data from Databases</vt:lpstr>
      <vt:lpstr>Configuring an External Data Source</vt:lpstr>
      <vt:lpstr>Extracting Data from Azure Data Sources</vt:lpstr>
      <vt:lpstr>Extracting Data from Other Data Sources</vt:lpstr>
      <vt:lpstr>Extracting Data from a SharePoint List</vt:lpstr>
      <vt:lpstr>Using Power Query to Load Data from a SharePoint Lists</vt:lpstr>
      <vt:lpstr>Agenda</vt:lpstr>
      <vt:lpstr>Combining Queries</vt:lpstr>
      <vt:lpstr>Merging Columns</vt:lpstr>
      <vt:lpstr>Appending Rows</vt:lpstr>
      <vt:lpstr>Pivoting Columns</vt:lpstr>
      <vt:lpstr>Unpivoting Columns</vt:lpstr>
      <vt:lpstr>Extracting and Reshaping Data to Create a Data Model</vt:lpstr>
      <vt:lpstr>Agenda</vt:lpstr>
      <vt:lpstr>Power BI and the Data Catalog</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Extracting and Shaping Data using Power Query</dc:title>
  <dc:creator>Ted Pattison</dc:creator>
  <cp:lastModifiedBy>Ted Pattison</cp:lastModifiedBy>
  <cp:revision>290</cp:revision>
  <dcterms:created xsi:type="dcterms:W3CDTF">2012-04-13T19:17:02Z</dcterms:created>
  <dcterms:modified xsi:type="dcterms:W3CDTF">2015-08-20T12:41:10Z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