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5"/>
  </p:notesMasterIdLst>
  <p:handoutMasterIdLst>
    <p:handoutMasterId r:id="rId46"/>
  </p:handoutMasterIdLst>
  <p:sldIdLst>
    <p:sldId id="279" r:id="rId6"/>
    <p:sldId id="278" r:id="rId7"/>
    <p:sldId id="280" r:id="rId8"/>
    <p:sldId id="294" r:id="rId9"/>
    <p:sldId id="295" r:id="rId10"/>
    <p:sldId id="292" r:id="rId11"/>
    <p:sldId id="296" r:id="rId12"/>
    <p:sldId id="285" r:id="rId13"/>
    <p:sldId id="297" r:id="rId14"/>
    <p:sldId id="298" r:id="rId15"/>
    <p:sldId id="325" r:id="rId16"/>
    <p:sldId id="299" r:id="rId17"/>
    <p:sldId id="300" r:id="rId18"/>
    <p:sldId id="318" r:id="rId19"/>
    <p:sldId id="319" r:id="rId20"/>
    <p:sldId id="304" r:id="rId21"/>
    <p:sldId id="305" r:id="rId22"/>
    <p:sldId id="306" r:id="rId23"/>
    <p:sldId id="326" r:id="rId24"/>
    <p:sldId id="307" r:id="rId25"/>
    <p:sldId id="308" r:id="rId26"/>
    <p:sldId id="327" r:id="rId27"/>
    <p:sldId id="286" r:id="rId28"/>
    <p:sldId id="290" r:id="rId29"/>
    <p:sldId id="309" r:id="rId30"/>
    <p:sldId id="330" r:id="rId31"/>
    <p:sldId id="311" r:id="rId32"/>
    <p:sldId id="289" r:id="rId33"/>
    <p:sldId id="288" r:id="rId34"/>
    <p:sldId id="315" r:id="rId35"/>
    <p:sldId id="331" r:id="rId36"/>
    <p:sldId id="332" r:id="rId37"/>
    <p:sldId id="333" r:id="rId38"/>
    <p:sldId id="328" r:id="rId39"/>
    <p:sldId id="334" r:id="rId40"/>
    <p:sldId id="316" r:id="rId41"/>
    <p:sldId id="313" r:id="rId42"/>
    <p:sldId id="314" r:id="rId43"/>
    <p:sldId id="329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67797" autoAdjust="0"/>
  </p:normalViewPr>
  <p:slideViewPr>
    <p:cSldViewPr>
      <p:cViewPr varScale="1">
        <p:scale>
          <a:sx n="60" d="100"/>
          <a:sy n="60" d="100"/>
        </p:scale>
        <p:origin x="154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module will begin by </a:t>
            </a:r>
            <a:r>
              <a:rPr lang="en-US" dirty="0" smtClean="0"/>
              <a:t>introducing</a:t>
            </a:r>
            <a:r>
              <a:rPr lang="en-US" baseline="0" dirty="0" smtClean="0"/>
              <a:t> concepts and terms used when modeling a dataset using time dimensions. Students will learn why </a:t>
            </a:r>
            <a:r>
              <a:rPr lang="en-US" baseline="0" dirty="0" smtClean="0"/>
              <a:t>and how to create a specialized </a:t>
            </a:r>
            <a:r>
              <a:rPr lang="en-US" baseline="0" dirty="0" smtClean="0"/>
              <a:t>date tables </a:t>
            </a:r>
            <a:r>
              <a:rPr lang="en-US" baseline="0" dirty="0" smtClean="0"/>
              <a:t>to track </a:t>
            </a:r>
            <a:r>
              <a:rPr lang="en-US" baseline="0" dirty="0" smtClean="0"/>
              <a:t>time dimensions </a:t>
            </a:r>
            <a:r>
              <a:rPr lang="en-US" baseline="0" dirty="0" smtClean="0"/>
              <a:t>as well as how to </a:t>
            </a:r>
            <a:r>
              <a:rPr lang="en-US" baseline="0" dirty="0" smtClean="0"/>
              <a:t>design a </a:t>
            </a:r>
            <a:r>
              <a:rPr lang="en-US" baseline="0" dirty="0" smtClean="0"/>
              <a:t>time-dimensional hierarchy which </a:t>
            </a:r>
            <a:r>
              <a:rPr lang="en-US" baseline="0" dirty="0" smtClean="0"/>
              <a:t>allows </a:t>
            </a:r>
            <a:r>
              <a:rPr lang="en-US" baseline="0" dirty="0" smtClean="0"/>
              <a:t>users to drill down into more specific regions of time while analyzing data. The second half of the module focuses on </a:t>
            </a:r>
            <a:r>
              <a:rPr lang="en-US" baseline="0" dirty="0" smtClean="0"/>
              <a:t>the support in the DAX language for creating calculated columns and measures within a dataset which provide rich analytic capabilities to calculate year-to-date totals and rolling averages and to provide drill down capabilities to the level of month, week  or day.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0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2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3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5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Extending </a:t>
            </a:r>
            <a:r>
              <a:rPr lang="en-US" sz="2400" dirty="0" smtClean="0"/>
              <a:t>Datasets to </a:t>
            </a:r>
            <a:r>
              <a:rPr lang="en-US" sz="2400" dirty="0"/>
              <a:t>Support Time Intelligence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CALCULATE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provides greatest amount of control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Lucida Console" panose="020B0609040504020204" pitchFamily="49" charset="0"/>
              </a:rPr>
              <a:t>CALCULATE( Expression, Condition1, [Condition2] )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5791200" cy="39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Understanding Evaluation Contexts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Creating a Time Dimension Table</a:t>
            </a:r>
          </a:p>
          <a:p>
            <a:r>
              <a:rPr lang="en-US" dirty="0"/>
              <a:t>Creating a </a:t>
            </a:r>
            <a:r>
              <a:rPr lang="en-US" dirty="0" smtClean="0"/>
              <a:t>Calendar Drilldown Hierarchy</a:t>
            </a:r>
            <a:endParaRPr lang="en-US" dirty="0"/>
          </a:p>
          <a:p>
            <a:pPr lvl="0"/>
            <a:r>
              <a:rPr lang="en-US" dirty="0" smtClean="0"/>
              <a:t>Working with Time Intelligence Functions</a:t>
            </a:r>
          </a:p>
          <a:p>
            <a:pPr lvl="0"/>
            <a:r>
              <a:rPr lang="en-US" dirty="0" smtClean="0"/>
              <a:t>Creating KPIs</a:t>
            </a:r>
          </a:p>
        </p:txBody>
      </p:sp>
    </p:spTree>
    <p:extLst>
      <p:ext uri="{BB962C8B-B14F-4D97-AF65-F5344CB8AC3E}">
        <p14:creationId xmlns:p14="http://schemas.microsoft.com/office/powerpoint/2010/main" val="257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Time Dimension Table in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Excel can be used to create Time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Excel Formulas used to create this Tie table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8" y="2057400"/>
            <a:ext cx="7841923" cy="152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64974"/>
              </p:ext>
            </p:extLst>
          </p:nvPr>
        </p:nvGraphicFramePr>
        <p:xfrm>
          <a:off x="895134" y="4343400"/>
          <a:ext cx="7791666" cy="1954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737"/>
                <a:gridCol w="6580929"/>
              </a:tblGrid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</a:t>
                      </a:r>
                      <a:endParaRPr lang="en-US" sz="12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Value or Formula in Cell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1/1/2010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=YEAR(A2)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Quarter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=YEAR(A2) &amp; " - " &amp; CHOOSE(MONTH(A2), "Q1", "Q1", "Q1", "Q2",  "Q2",  "Q2",  "Q3",   "Q3",   "Q3",   "Q4", "Q4", "Q4")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=TEXT(A2, "MMMM, YYYY")</a:t>
                      </a:r>
                      <a:endParaRPr lang="en-US" sz="12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MonthSort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=TEXT(A2, "YYYYMM")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MonthOfYear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=TEXT(A2,"MMMM")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MonthOfYearSort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=RIGHT("0" &amp; MONTH(A2),2)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QuarterOfYear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=CHOOSE(MONTH(A2), "Q1", "Q1", "Q1", "Q2",  "Q2",  "Q2",  "Q3",   "Q3",   "Q3",   "Q4", "Q4", "Q4")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DayOfWeek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=TEXT(A2,"dddd")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  <a:tr h="166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DayOfWeekSort</a:t>
                      </a:r>
                      <a:endParaRPr lang="en-US" sz="120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=WEEKDAY(A2, 2)</a:t>
                      </a:r>
                      <a:endParaRPr lang="en-US" sz="1200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8" marR="30038" marT="20258" marB="202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5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Time Table into Data Model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557501"/>
            <a:ext cx="2486711" cy="264063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41831" y="1557501"/>
            <a:ext cx="2485834" cy="2640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171946" y="1557501"/>
            <a:ext cx="2486431" cy="26406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89035" y="1219199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79643" y="1205533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90767" y="1215956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0914"/>
            <a:ext cx="7686706" cy="19846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Oval 11"/>
          <p:cNvSpPr/>
          <p:nvPr/>
        </p:nvSpPr>
        <p:spPr>
          <a:xfrm>
            <a:off x="4110859" y="4372987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8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Sort Columns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columns do not sort in desired fashion by default</a:t>
            </a:r>
          </a:p>
          <a:p>
            <a:pPr lvl="1"/>
            <a:r>
              <a:rPr lang="en-US" sz="2000" dirty="0" smtClean="0"/>
              <a:t>For example, April will sort before January, February and March</a:t>
            </a:r>
          </a:p>
          <a:p>
            <a:pPr lvl="1"/>
            <a:r>
              <a:rPr lang="en-US" sz="2000" dirty="0" smtClean="0"/>
              <a:t>Column must be configured with sort column for desired sorting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0" y="5018369"/>
            <a:ext cx="3409315" cy="1463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43000" y="2867792"/>
            <a:ext cx="5410200" cy="1462423"/>
            <a:chOff x="2971800" y="2971800"/>
            <a:chExt cx="5757040" cy="1556177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971800"/>
              <a:ext cx="5486400" cy="15561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4724400" y="3614567"/>
              <a:ext cx="270641" cy="270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96200" y="2971800"/>
              <a:ext cx="270641" cy="270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458199" y="3556705"/>
              <a:ext cx="270641" cy="270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6006017" y="4711692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Relationship to the Time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You must integrate time table into data model</a:t>
            </a:r>
          </a:p>
          <a:p>
            <a:pPr lvl="1"/>
            <a:r>
              <a:rPr lang="en-US" sz="1600" dirty="0" smtClean="0"/>
              <a:t>Done by creating relationship to </a:t>
            </a:r>
            <a:r>
              <a:rPr lang="en-US" sz="1600" b="1" dirty="0" smtClean="0"/>
              <a:t>Purchase Date</a:t>
            </a:r>
            <a:r>
              <a:rPr lang="en-US" sz="1600" dirty="0" smtClean="0"/>
              <a:t> column in </a:t>
            </a:r>
            <a:r>
              <a:rPr lang="en-US" sz="1600" b="1" dirty="0" smtClean="0"/>
              <a:t>Purchases</a:t>
            </a:r>
            <a:r>
              <a:rPr lang="en-US" sz="1600" dirty="0" smtClean="0"/>
              <a:t> 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8" y="2356010"/>
            <a:ext cx="7289573" cy="41209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87296"/>
            <a:ext cx="2918280" cy="15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4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PivotTable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Sales Revenue by Month and Year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325792" cy="4114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85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PivotTable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Revenue by </a:t>
            </a:r>
            <a:r>
              <a:rPr lang="en-US" sz="2000" dirty="0" smtClean="0"/>
              <a:t>Year and Quarter</a:t>
            </a:r>
            <a:endParaRPr lang="en-US" sz="20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5" y="1905000"/>
            <a:ext cx="8228378" cy="40386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36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PivotTable #3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Revenue by Year and </a:t>
            </a:r>
            <a:r>
              <a:rPr lang="en-US" sz="2000" dirty="0" smtClean="0"/>
              <a:t>Day of Week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5" y="1905000"/>
            <a:ext cx="8234383" cy="40386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788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Understanding Evaluation Contexts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Creating a Time Dimension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</a:t>
            </a:r>
            <a:r>
              <a:rPr lang="en-US" dirty="0" smtClean="0"/>
              <a:t>Calendar Drilldown Hierarchy</a:t>
            </a:r>
            <a:endParaRPr lang="en-US" dirty="0"/>
          </a:p>
          <a:p>
            <a:pPr lvl="0"/>
            <a:r>
              <a:rPr lang="en-US" dirty="0" smtClean="0"/>
              <a:t>Working with Time Intelligence Functions</a:t>
            </a:r>
          </a:p>
          <a:p>
            <a:pPr lvl="0"/>
            <a:r>
              <a:rPr lang="en-US" dirty="0" smtClean="0"/>
              <a:t>Creating KPIs</a:t>
            </a:r>
          </a:p>
        </p:txBody>
      </p:sp>
    </p:spTree>
    <p:extLst>
      <p:ext uri="{BB962C8B-B14F-4D97-AF65-F5344CB8AC3E}">
        <p14:creationId xmlns:p14="http://schemas.microsoft.com/office/powerpoint/2010/main" val="21047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Understanding Evaluation Contexts</a:t>
            </a:r>
          </a:p>
          <a:p>
            <a:pPr lvl="0"/>
            <a:r>
              <a:rPr lang="en-US" dirty="0" smtClean="0"/>
              <a:t>Creating a Time Dimension Table</a:t>
            </a:r>
          </a:p>
          <a:p>
            <a:pPr lvl="0"/>
            <a:r>
              <a:rPr lang="en-US" dirty="0" smtClean="0"/>
              <a:t>Understanding </a:t>
            </a:r>
            <a:r>
              <a:rPr lang="en-US" dirty="0"/>
              <a:t>DAX Time Intelligence S</a:t>
            </a:r>
            <a:r>
              <a:rPr lang="en-US" dirty="0" smtClean="0"/>
              <a:t>upport</a:t>
            </a:r>
            <a:endParaRPr lang="en-US" dirty="0" smtClean="0"/>
          </a:p>
          <a:p>
            <a:pPr lvl="0"/>
            <a:r>
              <a:rPr lang="en-US" dirty="0" smtClean="0"/>
              <a:t>Working </a:t>
            </a:r>
            <a:r>
              <a:rPr lang="en-US" dirty="0" smtClean="0"/>
              <a:t>with </a:t>
            </a:r>
            <a:r>
              <a:rPr lang="en-US" dirty="0" smtClean="0"/>
              <a:t>DAX Time </a:t>
            </a:r>
            <a:r>
              <a:rPr lang="en-US" dirty="0" smtClean="0"/>
              <a:t>Intelligence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Calendar Drilldown Hierarchy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Hierarchy created in Time table provides drilldown capabilities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 smtClean="0"/>
              <a:t>Create new hierarchy on </a:t>
            </a:r>
            <a:r>
              <a:rPr lang="en-US" sz="1800" b="1" dirty="0" smtClean="0"/>
              <a:t>Year</a:t>
            </a:r>
            <a:r>
              <a:rPr lang="en-US" sz="1800" dirty="0" smtClean="0"/>
              <a:t> column named </a:t>
            </a:r>
            <a:r>
              <a:rPr lang="en-US" sz="1800" b="1" dirty="0" smtClean="0"/>
              <a:t>Calendar Drilldown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 smtClean="0"/>
              <a:t>Add Quarter, Month and Date columns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1800" dirty="0" smtClean="0"/>
              <a:t>See </a:t>
            </a:r>
            <a:r>
              <a:rPr lang="en-US" sz="1800" b="1" dirty="0"/>
              <a:t>Calendar </a:t>
            </a:r>
            <a:r>
              <a:rPr lang="en-US" sz="1800" b="1" dirty="0" smtClean="0"/>
              <a:t>Drilldown</a:t>
            </a:r>
            <a:r>
              <a:rPr lang="en-US" sz="1800" dirty="0" smtClean="0"/>
              <a:t> hierarchy appear in PivotTables view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3429000"/>
            <a:ext cx="7812681" cy="3271817"/>
            <a:chOff x="457200" y="2519383"/>
            <a:chExt cx="6478338" cy="2713017"/>
          </a:xfrm>
        </p:grpSpPr>
        <p:pic>
          <p:nvPicPr>
            <p:cNvPr id="3" name="Picture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895600"/>
              <a:ext cx="1633220" cy="160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" name="Pictur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9383"/>
              <a:ext cx="2018030" cy="125603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033" y="3352800"/>
              <a:ext cx="2135505" cy="187960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8" name="Oval 7"/>
          <p:cNvSpPr/>
          <p:nvPr/>
        </p:nvSpPr>
        <p:spPr>
          <a:xfrm>
            <a:off x="1717636" y="3001176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01360" y="3500417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77237" y="3991776"/>
            <a:ext cx="270641" cy="27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874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Drilldown in Time on Sales Revenue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18528" cy="38862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82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Understanding Evaluation Contexts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Creating a Time Dimension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</a:t>
            </a:r>
            <a:r>
              <a:rPr lang="en-US" dirty="0" smtClean="0"/>
              <a:t>Calendar Drilldown Hierarchy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Working with Time Intelligence Functions</a:t>
            </a:r>
          </a:p>
          <a:p>
            <a:pPr lvl="0"/>
            <a:r>
              <a:rPr lang="en-US" dirty="0" smtClean="0"/>
              <a:t>Creating KPIs</a:t>
            </a:r>
          </a:p>
        </p:txBody>
      </p:sp>
    </p:spTree>
    <p:extLst>
      <p:ext uri="{BB962C8B-B14F-4D97-AF65-F5344CB8AC3E}">
        <p14:creationId xmlns:p14="http://schemas.microsoft.com/office/powerpoint/2010/main" val="1525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That Return a Single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FIRSTDATE / LASTDATE</a:t>
            </a:r>
            <a:endParaRPr lang="en-US" sz="2400" dirty="0"/>
          </a:p>
          <a:p>
            <a:r>
              <a:rPr lang="en-US" sz="2400" dirty="0"/>
              <a:t>FIRSTNONBLANK </a:t>
            </a:r>
            <a:r>
              <a:rPr lang="en-US" sz="2400" dirty="0" smtClean="0"/>
              <a:t>/ LASTNONBLANK</a:t>
            </a:r>
          </a:p>
          <a:p>
            <a:r>
              <a:rPr lang="en-US" sz="2400" dirty="0" smtClean="0"/>
              <a:t>STARTOFMONTH / ENDOFMONTH</a:t>
            </a:r>
            <a:endParaRPr lang="en-US" sz="2400" dirty="0"/>
          </a:p>
          <a:p>
            <a:r>
              <a:rPr lang="en-US" sz="2400" dirty="0" smtClean="0"/>
              <a:t>STARTOFQUARTER </a:t>
            </a:r>
            <a:r>
              <a:rPr lang="en-US" sz="2400" dirty="0"/>
              <a:t>/ ENDOFQUARTER</a:t>
            </a:r>
          </a:p>
          <a:p>
            <a:r>
              <a:rPr lang="en-US" sz="2400" dirty="0" smtClean="0"/>
              <a:t>STARTOFYEAR  / ENDOFYEAR</a:t>
            </a:r>
          </a:p>
        </p:txBody>
      </p:sp>
    </p:spTree>
    <p:extLst>
      <p:ext uri="{BB962C8B-B14F-4D97-AF65-F5344CB8AC3E}">
        <p14:creationId xmlns:p14="http://schemas.microsoft.com/office/powerpoint/2010/main" val="8801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To Date functions</a:t>
            </a:r>
          </a:p>
          <a:p>
            <a:pPr lvl="1"/>
            <a:r>
              <a:rPr lang="en-US" dirty="0" smtClean="0"/>
              <a:t>TOTALMTD</a:t>
            </a:r>
            <a:endParaRPr lang="en-US" dirty="0"/>
          </a:p>
          <a:p>
            <a:pPr lvl="1"/>
            <a:r>
              <a:rPr lang="en-US" dirty="0" smtClean="0"/>
              <a:t>TOTALQTD</a:t>
            </a:r>
            <a:endParaRPr lang="en-US" dirty="0"/>
          </a:p>
          <a:p>
            <a:pPr lvl="1"/>
            <a:r>
              <a:rPr lang="en-US" dirty="0" smtClean="0"/>
              <a:t>TOTALYTD</a:t>
            </a:r>
          </a:p>
          <a:p>
            <a:pPr lvl="1"/>
            <a:endParaRPr lang="en-US" dirty="0"/>
          </a:p>
          <a:p>
            <a:r>
              <a:rPr lang="en-US" dirty="0"/>
              <a:t>Convenience To </a:t>
            </a:r>
            <a:r>
              <a:rPr lang="en-US" dirty="0" smtClean="0"/>
              <a:t>Date functions really do this</a:t>
            </a:r>
          </a:p>
          <a:p>
            <a:pPr lvl="1"/>
            <a:r>
              <a:rPr lang="en-US" sz="2000" dirty="0"/>
              <a:t>CALCULATE (Expression, </a:t>
            </a:r>
            <a:r>
              <a:rPr lang="en-US" sz="2000" dirty="0" smtClean="0"/>
              <a:t>DATESMTD(Date) [, </a:t>
            </a:r>
            <a:r>
              <a:rPr lang="en-US" sz="2000" dirty="0" err="1" smtClean="0"/>
              <a:t>SetFilter</a:t>
            </a:r>
            <a:r>
              <a:rPr lang="en-US" sz="2000" dirty="0" smtClean="0"/>
              <a:t> ] )</a:t>
            </a:r>
          </a:p>
          <a:p>
            <a:pPr lvl="1"/>
            <a:r>
              <a:rPr lang="en-US" sz="2000" dirty="0" smtClean="0"/>
              <a:t>TOTALMTD </a:t>
            </a:r>
            <a:r>
              <a:rPr lang="en-US" sz="2000" dirty="0"/>
              <a:t>(Expression, </a:t>
            </a:r>
            <a:r>
              <a:rPr lang="en-US" sz="2000" dirty="0" smtClean="0"/>
              <a:t>Date [, </a:t>
            </a:r>
            <a:r>
              <a:rPr lang="en-US" sz="2000" dirty="0" err="1" smtClean="0"/>
              <a:t>SetFilter</a:t>
            </a:r>
            <a:r>
              <a:rPr lang="en-US" sz="2000" dirty="0" smtClean="0"/>
              <a:t> ] )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043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Fields for QTD and YTD Sales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4689327" cy="3352947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4615240" cy="33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CALCULATE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a running total of sales revenue across years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6248400" cy="44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PivotTable with To Date Totals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3081" cy="50292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587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DAX Functions return value at specific </a:t>
            </a:r>
            <a:r>
              <a:rPr lang="en-US" sz="2400" dirty="0"/>
              <a:t>point in </a:t>
            </a:r>
            <a:r>
              <a:rPr lang="en-US" sz="2400" dirty="0" smtClean="0"/>
              <a:t>time</a:t>
            </a:r>
          </a:p>
          <a:p>
            <a:pPr lvl="1"/>
            <a:r>
              <a:rPr lang="en-US" sz="2000" dirty="0" smtClean="0"/>
              <a:t>OPENINGBALANCEMONTH </a:t>
            </a:r>
          </a:p>
          <a:p>
            <a:pPr lvl="1"/>
            <a:r>
              <a:rPr lang="en-US" sz="2000" dirty="0" smtClean="0"/>
              <a:t>OPENINGBALANCEQUARTER </a:t>
            </a:r>
          </a:p>
          <a:p>
            <a:pPr lvl="1"/>
            <a:r>
              <a:rPr lang="en-US" sz="2000" dirty="0" smtClean="0"/>
              <a:t>OPENINGBALANCEYEAR </a:t>
            </a:r>
          </a:p>
          <a:p>
            <a:pPr lvl="1"/>
            <a:r>
              <a:rPr lang="en-US" sz="2000" dirty="0" smtClean="0"/>
              <a:t>CLOSINGBALANCEMONTH </a:t>
            </a:r>
          </a:p>
          <a:p>
            <a:pPr lvl="1"/>
            <a:r>
              <a:rPr lang="en-US" sz="2000" dirty="0" smtClean="0"/>
              <a:t>CLOSINGBALANCEQUARTER </a:t>
            </a:r>
          </a:p>
          <a:p>
            <a:pPr lvl="1"/>
            <a:r>
              <a:rPr lang="en-US" sz="2000" dirty="0" smtClean="0"/>
              <a:t>CLOSINGBALANCEYEAR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387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That Return a Table of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PREVIOUSDAY / </a:t>
            </a:r>
            <a:r>
              <a:rPr lang="en-US" sz="2400" dirty="0"/>
              <a:t>NEXTDAY</a:t>
            </a:r>
          </a:p>
          <a:p>
            <a:r>
              <a:rPr lang="en-US" sz="2400" dirty="0" smtClean="0"/>
              <a:t>PREVIOUSMONTH / </a:t>
            </a:r>
            <a:r>
              <a:rPr lang="en-US" sz="2400" dirty="0"/>
              <a:t>NEXTMONTH</a:t>
            </a:r>
          </a:p>
          <a:p>
            <a:r>
              <a:rPr lang="en-US" sz="2400" dirty="0" smtClean="0"/>
              <a:t>PREVIOUSQUARTER / </a:t>
            </a:r>
            <a:r>
              <a:rPr lang="en-US" sz="2400" dirty="0"/>
              <a:t>NEXTQUARTER</a:t>
            </a:r>
          </a:p>
          <a:p>
            <a:r>
              <a:rPr lang="en-US" sz="2400" dirty="0" smtClean="0"/>
              <a:t>PREVIOUSYEAR / NEXTYEAR</a:t>
            </a:r>
          </a:p>
          <a:p>
            <a:r>
              <a:rPr lang="en-US" sz="2400" dirty="0" smtClean="0"/>
              <a:t>DATESMTD / DATESQTD / DATESYTD </a:t>
            </a:r>
          </a:p>
          <a:p>
            <a:r>
              <a:rPr lang="en-US" sz="2400" dirty="0" smtClean="0"/>
              <a:t>SAMEPERIODLASTYEAR</a:t>
            </a:r>
          </a:p>
          <a:p>
            <a:r>
              <a:rPr lang="en-US" sz="2400" dirty="0" smtClean="0"/>
              <a:t>DATEADD</a:t>
            </a:r>
            <a:endParaRPr lang="en-US" sz="2400" dirty="0"/>
          </a:p>
          <a:p>
            <a:r>
              <a:rPr lang="en-US" sz="2400" dirty="0" smtClean="0"/>
              <a:t>DATESBETWEEN</a:t>
            </a:r>
            <a:endParaRPr lang="en-US" sz="2400" dirty="0"/>
          </a:p>
          <a:p>
            <a:r>
              <a:rPr lang="en-US" sz="2400" dirty="0" smtClean="0"/>
              <a:t>DATESINPERIOD</a:t>
            </a:r>
          </a:p>
          <a:p>
            <a:r>
              <a:rPr lang="en-US" sz="2400" dirty="0" smtClean="0"/>
              <a:t>PARALLELPERIOD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1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DAX expressions evaluated using two context</a:t>
            </a:r>
          </a:p>
          <a:p>
            <a:pPr lvl="1"/>
            <a:r>
              <a:rPr lang="en-US" dirty="0"/>
              <a:t>Filter context</a:t>
            </a:r>
            <a:endParaRPr lang="en-US" dirty="0" smtClean="0"/>
          </a:p>
          <a:p>
            <a:pPr lvl="1"/>
            <a:r>
              <a:rPr lang="en-US" dirty="0" smtClean="0"/>
              <a:t>Row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Row Context </a:t>
            </a:r>
          </a:p>
          <a:p>
            <a:pPr lvl="1"/>
            <a:r>
              <a:rPr lang="en-US" dirty="0" smtClean="0"/>
              <a:t>The set of active rows in a calculation</a:t>
            </a:r>
          </a:p>
          <a:p>
            <a:endParaRPr lang="en-US" dirty="0" smtClean="0"/>
          </a:p>
          <a:p>
            <a:r>
              <a:rPr lang="en-US" dirty="0" smtClean="0"/>
              <a:t>Filter Context</a:t>
            </a:r>
          </a:p>
          <a:p>
            <a:pPr lvl="1"/>
            <a:r>
              <a:rPr lang="en-US" dirty="0" smtClean="0"/>
              <a:t>The current row in a table iteration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3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Growth from Previous Month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848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/>
              <a:t>Month to Month </a:t>
            </a:r>
            <a:r>
              <a:rPr lang="en-US" dirty="0" smtClean="0"/>
              <a:t>Sales Growth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3"/>
          <a:stretch/>
        </p:blipFill>
        <p:spPr bwMode="auto">
          <a:xfrm>
            <a:off x="1638300" y="1371600"/>
            <a:ext cx="5638800" cy="486484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554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for a Specific Type of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596824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9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Often Desired Effect of Filtering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values for unwanted hierarchy levels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3055"/>
            <a:ext cx="3581400" cy="2664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33600"/>
            <a:ext cx="3429000" cy="8953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4457700" y="2581275"/>
            <a:ext cx="80010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5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Understanding Evaluation Contexts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Creating a Time Dimension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</a:t>
            </a:r>
            <a:r>
              <a:rPr lang="en-US" dirty="0" smtClean="0"/>
              <a:t>Calendar Drilldown Hierarchy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Working with Time Intelligence Functions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Creating KPIs</a:t>
            </a:r>
          </a:p>
        </p:txBody>
      </p:sp>
    </p:spTree>
    <p:extLst>
      <p:ext uri="{BB962C8B-B14F-4D97-AF65-F5344CB8AC3E}">
        <p14:creationId xmlns:p14="http://schemas.microsoft.com/office/powerpoint/2010/main" val="35410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creating a KPI</a:t>
            </a:r>
          </a:p>
          <a:p>
            <a:pPr lvl="1"/>
            <a:r>
              <a:rPr lang="en-US" dirty="0" smtClean="0"/>
              <a:t>Create a calculated field</a:t>
            </a:r>
          </a:p>
          <a:p>
            <a:pPr lvl="1"/>
            <a:r>
              <a:rPr lang="en-US" dirty="0" smtClean="0"/>
              <a:t>Convert the calculated field into a 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85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Sales Growth Calculated 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6705600" cy="43107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540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KPI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9391"/>
            <a:ext cx="3256390" cy="1020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67000"/>
            <a:ext cx="4467225" cy="3720504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905000" y="1752600"/>
            <a:ext cx="457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KPI in a PivotTable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59465" cy="441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739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Understanding Evaluation Contexts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Creating a Time Dimension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</a:t>
            </a:r>
            <a:r>
              <a:rPr lang="en-US" dirty="0" smtClean="0"/>
              <a:t>Calendar Drilldown Hierarchy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Working with Time Intelligence Functions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Creating KPIs</a:t>
            </a:r>
          </a:p>
        </p:txBody>
      </p:sp>
    </p:spTree>
    <p:extLst>
      <p:ext uri="{BB962C8B-B14F-4D97-AF65-F5344CB8AC3E}">
        <p14:creationId xmlns:p14="http://schemas.microsoft.com/office/powerpoint/2010/main" val="2276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Context in a Single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context can apply to entire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Filter context affected by slicers and other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5" y="2057400"/>
            <a:ext cx="5486400" cy="1870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5" y="4724400"/>
            <a:ext cx="5566170" cy="16219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0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Row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cases that create active row context</a:t>
            </a:r>
          </a:p>
          <a:p>
            <a:pPr lvl="1"/>
            <a:r>
              <a:rPr lang="en-US" dirty="0" smtClean="0"/>
              <a:t>Evaluation of a calculated column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Evaluation of a DAX function that iterates over a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514600"/>
            <a:ext cx="7315200" cy="4572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=([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FirstPurchaseDate]-[BirthDate])/365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4724400"/>
            <a:ext cx="7315200" cy="4572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=SUMX(RELATEDTABLE(Sales), Sales[Sales Amount])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200400"/>
            <a:ext cx="7315200" cy="4572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=LEFT([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ProductCategory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], Find(" &gt;", [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ProductCategory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]))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5410200"/>
            <a:ext cx="73152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=SUMX(Sales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Sales[Quantity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</a:rPr>
              <a:t>] * RELATED(Products[Unit Cost]))</a:t>
            </a:r>
          </a:p>
        </p:txBody>
      </p:sp>
    </p:spTree>
    <p:extLst>
      <p:ext uri="{BB962C8B-B14F-4D97-AF65-F5344CB8AC3E}">
        <p14:creationId xmlns:p14="http://schemas.microsoft.com/office/powerpoint/2010/main" val="18403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 </a:t>
            </a:r>
            <a:r>
              <a:rPr lang="en-US" dirty="0" smtClean="0"/>
              <a:t>With Tables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DAX functions create row context</a:t>
            </a:r>
          </a:p>
          <a:p>
            <a:pPr lvl="1"/>
            <a:r>
              <a:rPr lang="en-US" dirty="0" smtClean="0"/>
              <a:t>AVERAGEX</a:t>
            </a:r>
            <a:endParaRPr lang="en-US" dirty="0"/>
          </a:p>
          <a:p>
            <a:pPr lvl="1"/>
            <a:r>
              <a:rPr lang="en-US" dirty="0"/>
              <a:t>COUNTAX</a:t>
            </a:r>
          </a:p>
          <a:p>
            <a:pPr lvl="1"/>
            <a:r>
              <a:rPr lang="en-US" dirty="0"/>
              <a:t>COUNTX</a:t>
            </a:r>
          </a:p>
          <a:p>
            <a:pPr lvl="1"/>
            <a:r>
              <a:rPr lang="en-US" dirty="0"/>
              <a:t>MAXX</a:t>
            </a:r>
          </a:p>
          <a:p>
            <a:pPr lvl="1"/>
            <a:r>
              <a:rPr lang="en-US" dirty="0"/>
              <a:t>MINX</a:t>
            </a:r>
          </a:p>
          <a:p>
            <a:pPr lvl="1"/>
            <a:r>
              <a:rPr lang="en-US" dirty="0" smtClean="0"/>
              <a:t>SUMX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SUMX in a Calculated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143000"/>
            <a:ext cx="3836732" cy="2743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38" y="1155260"/>
            <a:ext cx="3836732" cy="274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038600"/>
            <a:ext cx="3836732" cy="2743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4181475"/>
            <a:ext cx="4038599" cy="1019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77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Functions that Return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</a:p>
          <a:p>
            <a:r>
              <a:rPr lang="en-US" dirty="0" smtClean="0"/>
              <a:t>ALLEXCEPT</a:t>
            </a:r>
          </a:p>
          <a:p>
            <a:r>
              <a:rPr lang="en-US" dirty="0" smtClean="0"/>
              <a:t>CALCULATETABLE</a:t>
            </a:r>
            <a:endParaRPr lang="en-US" dirty="0"/>
          </a:p>
          <a:p>
            <a:r>
              <a:rPr lang="en-US" dirty="0" smtClean="0"/>
              <a:t>DISTINCT</a:t>
            </a:r>
            <a:endParaRPr lang="en-US" dirty="0"/>
          </a:p>
          <a:p>
            <a:r>
              <a:rPr lang="en-US" dirty="0" smtClean="0"/>
              <a:t>FILTER</a:t>
            </a:r>
            <a:endParaRPr lang="en-US" dirty="0"/>
          </a:p>
          <a:p>
            <a:r>
              <a:rPr lang="en-US" dirty="0" smtClean="0"/>
              <a:t>RELATEDTABLE</a:t>
            </a:r>
            <a:endParaRPr lang="en-US" dirty="0"/>
          </a:p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VALUES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function…</a:t>
            </a:r>
          </a:p>
          <a:p>
            <a:pPr lvl="1"/>
            <a:r>
              <a:rPr lang="en-US" dirty="0" smtClean="0"/>
              <a:t>Executes within current filter context</a:t>
            </a:r>
          </a:p>
          <a:p>
            <a:pPr lvl="1"/>
            <a:r>
              <a:rPr lang="en-US" dirty="0" smtClean="0"/>
              <a:t>returns a table with one column</a:t>
            </a:r>
          </a:p>
          <a:p>
            <a:pPr lvl="1"/>
            <a:r>
              <a:rPr lang="en-US" dirty="0" smtClean="0"/>
              <a:t>All rows in table are distinct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28875"/>
            <a:ext cx="1786613" cy="42005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4482188" cy="3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8639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5744</TotalTime>
  <Words>938</Words>
  <Application>Microsoft Office PowerPoint</Application>
  <PresentationFormat>On-screen Show (4:3)</PresentationFormat>
  <Paragraphs>201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Lucida Console</vt:lpstr>
      <vt:lpstr>Times New Roman</vt:lpstr>
      <vt:lpstr>Wingdings</vt:lpstr>
      <vt:lpstr>CPT_Wave15</vt:lpstr>
      <vt:lpstr>Extending Datasets to Support Time Intelligence</vt:lpstr>
      <vt:lpstr>Agenda</vt:lpstr>
      <vt:lpstr>Evaluation Contexts</vt:lpstr>
      <vt:lpstr>Filter Context in a Single Table</vt:lpstr>
      <vt:lpstr>Understanding Row Context</vt:lpstr>
      <vt:lpstr>DAX Functions With Tables Parameter</vt:lpstr>
      <vt:lpstr>Using SUMX in a Calculated Field</vt:lpstr>
      <vt:lpstr>DAX Functions that Return a Table</vt:lpstr>
      <vt:lpstr>Using the VALUES Function</vt:lpstr>
      <vt:lpstr>Using the CALCULATE Function</vt:lpstr>
      <vt:lpstr>Agenda</vt:lpstr>
      <vt:lpstr>Creating a Time Dimension Table in Excel</vt:lpstr>
      <vt:lpstr>Importing the Time Table into Data Model</vt:lpstr>
      <vt:lpstr>Configuring Sort Columns</vt:lpstr>
      <vt:lpstr>Creating a Relationship to the Time Table</vt:lpstr>
      <vt:lpstr>Sample PivotTable #1</vt:lpstr>
      <vt:lpstr>Sample PivotTable #2</vt:lpstr>
      <vt:lpstr>Sample PivotTable #3</vt:lpstr>
      <vt:lpstr>Agenda</vt:lpstr>
      <vt:lpstr>Creating a Calendar Drilldown Hierarchy</vt:lpstr>
      <vt:lpstr>Drilldown in Time on Sales Revenue</vt:lpstr>
      <vt:lpstr>Agenda</vt:lpstr>
      <vt:lpstr>Functions That Return a Single Date</vt:lpstr>
      <vt:lpstr>To Date Functions</vt:lpstr>
      <vt:lpstr>Calculated Fields for QTD and YTD Sales</vt:lpstr>
      <vt:lpstr>Using the CALCULATE Function</vt:lpstr>
      <vt:lpstr>PivotTable with To Date Totals</vt:lpstr>
      <vt:lpstr>Balance Functions</vt:lpstr>
      <vt:lpstr>Function That Return a Table of Dates</vt:lpstr>
      <vt:lpstr>Sales Growth from Previous Month</vt:lpstr>
      <vt:lpstr>Analyzing Month to Month Sales Growth</vt:lpstr>
      <vt:lpstr>Configuring for a Specific Type of Filter</vt:lpstr>
      <vt:lpstr>The Often Desired Effect of Filtering</vt:lpstr>
      <vt:lpstr>Agenda</vt:lpstr>
      <vt:lpstr>Creating KPIs</vt:lpstr>
      <vt:lpstr>The Sales Growth Calculated Field</vt:lpstr>
      <vt:lpstr>Creating the KPI</vt:lpstr>
      <vt:lpstr>Using the KPI in a PivotTable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Datasets to Support Time Intelligence</dc:title>
  <dc:creator>Ted Pattison</dc:creator>
  <cp:lastModifiedBy>Ted Pattison</cp:lastModifiedBy>
  <cp:revision>171</cp:revision>
  <dcterms:created xsi:type="dcterms:W3CDTF">2012-04-13T19:17:02Z</dcterms:created>
  <dcterms:modified xsi:type="dcterms:W3CDTF">2015-08-20T19:11:56Z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