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80" d="100"/>
          <a:sy n="80" d="100"/>
        </p:scale>
        <p:origin x="-630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01 - SharePoint 2007 Developer Roadmap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3140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01 - SharePoint 2007 Developer Roadmap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75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7510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75107" name="Rectangle 17510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9046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90467" name="Rectangle 1904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01729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1731" name="Rectangle 2017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02753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2755" name="Rectangle 2027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0480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4803" name="Rectangle 20480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058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5827" name="Rectangle 2058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07873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7875" name="Rectangle 20787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5974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9747" name="Rectangle 1597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82273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82275" name="Rectangle 18227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88417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88419" name="Rectangle 1884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8432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84323" name="Rectangle 1843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r>
              <a:rPr lang="en-US" dirty="0" smtClean="0"/>
              <a:t>ASP.NET 3.0 is not a new version of ASP.NET. It's just the name for a new ASP.NET 2.0 framework library with support for Windows Presentation Foundation, Windows Communication Foundation, Windows Workflow Foundation; and Windows </a:t>
            </a:r>
            <a:r>
              <a:rPr lang="en-US" dirty="0" err="1" smtClean="0"/>
              <a:t>CardSpace</a:t>
            </a:r>
            <a:r>
              <a:rPr lang="en-US" dirty="0" smtClean="0"/>
              <a:t>. </a:t>
            </a:r>
          </a:p>
          <a:p>
            <a:pPr hangingPunct="1"/>
            <a:endParaRPr lang="en-US" dirty="0">
              <a:latin typeface="Arial" pitchFamily="34" charset="0"/>
              <a:cs typeface="MS PGothic"/>
            </a:endParaRPr>
          </a:p>
          <a:p>
            <a:pPr hangingPunct="1"/>
            <a:r>
              <a:rPr lang="en-US" dirty="0" smtClean="0">
                <a:latin typeface="Arial" pitchFamily="34" charset="0"/>
                <a:cs typeface="MS PGothic"/>
              </a:rPr>
              <a:t>ASP.NET</a:t>
            </a:r>
            <a:r>
              <a:rPr lang="en-US" baseline="0" dirty="0" smtClean="0">
                <a:latin typeface="Arial" pitchFamily="34" charset="0"/>
                <a:cs typeface="MS PGothic"/>
              </a:rPr>
              <a:t> 3.5 new features:</a:t>
            </a:r>
          </a:p>
          <a:p>
            <a:pPr hangingPunct="1">
              <a:buFontTx/>
              <a:buChar char="-"/>
            </a:pPr>
            <a:r>
              <a:rPr lang="en-US" baseline="0" dirty="0" smtClean="0">
                <a:latin typeface="Arial" pitchFamily="34" charset="0"/>
                <a:cs typeface="MS PGothic"/>
              </a:rPr>
              <a:t> ASP.NET AJAX now built in the ASP.NET platform</a:t>
            </a:r>
          </a:p>
          <a:p>
            <a:pPr hangingPunct="1">
              <a:buFontTx/>
              <a:buChar char="-"/>
            </a:pPr>
            <a:r>
              <a:rPr lang="en-US" baseline="0" dirty="0" smtClean="0">
                <a:latin typeface="Arial" pitchFamily="34" charset="0"/>
                <a:cs typeface="MS PGothic"/>
              </a:rPr>
              <a:t> New </a:t>
            </a:r>
            <a:r>
              <a:rPr lang="en-US" baseline="0" dirty="0" err="1" smtClean="0">
                <a:latin typeface="Arial" pitchFamily="34" charset="0"/>
                <a:cs typeface="MS PGothic"/>
              </a:rPr>
              <a:t>ListView</a:t>
            </a:r>
            <a:r>
              <a:rPr lang="en-US" baseline="0" dirty="0" smtClean="0">
                <a:latin typeface="Arial" pitchFamily="34" charset="0"/>
                <a:cs typeface="MS PGothic"/>
              </a:rPr>
              <a:t> and </a:t>
            </a:r>
            <a:r>
              <a:rPr lang="en-US" baseline="0" dirty="0" err="1" smtClean="0">
                <a:latin typeface="Arial" pitchFamily="34" charset="0"/>
                <a:cs typeface="MS PGothic"/>
              </a:rPr>
              <a:t>DataPager</a:t>
            </a:r>
            <a:r>
              <a:rPr lang="en-US" baseline="0" dirty="0" smtClean="0">
                <a:latin typeface="Arial" pitchFamily="34" charset="0"/>
                <a:cs typeface="MS PGothic"/>
              </a:rPr>
              <a:t> controls</a:t>
            </a:r>
          </a:p>
          <a:p>
            <a:pPr hangingPunct="1">
              <a:buFontTx/>
              <a:buChar char="-"/>
            </a:pPr>
            <a:r>
              <a:rPr lang="en-US" baseline="0" dirty="0" smtClean="0">
                <a:latin typeface="Arial" pitchFamily="34" charset="0"/>
                <a:cs typeface="MS PGothic"/>
              </a:rPr>
              <a:t> LINQ and other .NET Framework 3.5 Improvements</a:t>
            </a:r>
          </a:p>
          <a:p>
            <a:pPr hangingPunct="1">
              <a:buFontTx/>
              <a:buChar char="-"/>
            </a:pPr>
            <a:r>
              <a:rPr lang="en-US" baseline="0" smtClean="0">
                <a:latin typeface="Arial" pitchFamily="34" charset="0"/>
                <a:cs typeface="MS PGothic"/>
              </a:rPr>
              <a:t> WCF </a:t>
            </a:r>
            <a:r>
              <a:rPr lang="en-US" baseline="0" dirty="0" smtClean="0">
                <a:latin typeface="Arial" pitchFamily="34" charset="0"/>
                <a:cs typeface="MS PGothic"/>
              </a:rPr>
              <a:t>Support for RSS, JSON POX and Partial Trust</a:t>
            </a:r>
          </a:p>
          <a:p>
            <a:pPr hangingPunct="1">
              <a:buFontTx/>
              <a:buChar char="-"/>
            </a:pPr>
            <a:r>
              <a:rPr lang="en-US" baseline="0" dirty="0" smtClean="0">
                <a:latin typeface="Arial" pitchFamily="34" charset="0"/>
                <a:cs typeface="MS PGothic"/>
              </a:rPr>
              <a:t> Visual Studio 2008: </a:t>
            </a:r>
            <a:r>
              <a:rPr lang="en-US" baseline="0" dirty="0" err="1" smtClean="0">
                <a:latin typeface="Arial" pitchFamily="34" charset="0"/>
                <a:cs typeface="MS PGothic"/>
              </a:rPr>
              <a:t>Javascript</a:t>
            </a:r>
            <a:r>
              <a:rPr lang="en-US" baseline="0" dirty="0" smtClean="0">
                <a:latin typeface="Arial" pitchFamily="34" charset="0"/>
                <a:cs typeface="MS PGothic"/>
              </a:rPr>
              <a:t> Debugging and </a:t>
            </a:r>
            <a:r>
              <a:rPr lang="en-US" baseline="0" dirty="0" err="1" smtClean="0">
                <a:latin typeface="Arial" pitchFamily="34" charset="0"/>
                <a:cs typeface="MS PGothic"/>
              </a:rPr>
              <a:t>Intellisense</a:t>
            </a:r>
            <a:endParaRPr lang="en-US" baseline="0" dirty="0" smtClean="0">
              <a:latin typeface="Arial" pitchFamily="34" charset="0"/>
              <a:cs typeface="MS PGothic"/>
            </a:endParaRPr>
          </a:p>
          <a:p>
            <a:pPr hangingPunct="1">
              <a:buFontTx/>
              <a:buNone/>
            </a:pPr>
            <a:endParaRPr lang="en-US" baseline="0" dirty="0" smtClean="0">
              <a:latin typeface="Arial" pitchFamily="34" charset="0"/>
              <a:cs typeface="MS PGothic"/>
            </a:endParaRPr>
          </a:p>
          <a:p>
            <a:pPr hangingPunct="1">
              <a:buFontTx/>
              <a:buNone/>
            </a:pPr>
            <a:endParaRPr lang="en-US" dirty="0" smtClean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1606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6067" name="Rectangle 2160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86369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86371" name="Rectangle 1863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Roadmap to SharePoint 2007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01-</a:t>
            </a:r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SharePoint 2007</a:t>
            </a:r>
            <a:br>
              <a:rPr lang="en-US" dirty="0" smtClean="0"/>
            </a:br>
            <a:r>
              <a:rPr lang="en-US" dirty="0" smtClean="0"/>
              <a:t>Developer 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Started with SharePoint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607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WSS 3.0 Server-side Platform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SharePoint Services 3.0 (WSS)</a:t>
            </a:r>
          </a:p>
          <a:p>
            <a:pPr lvl="1"/>
            <a:r>
              <a:rPr lang="en-US" smtClean="0"/>
              <a:t>An engine for creating/running/managing sites</a:t>
            </a:r>
          </a:p>
          <a:p>
            <a:pPr lvl="1"/>
            <a:r>
              <a:rPr lang="en-US" smtClean="0"/>
              <a:t>Architecture designed to scale to 10,000s of sites</a:t>
            </a:r>
          </a:p>
          <a:p>
            <a:pPr lvl="1"/>
            <a:r>
              <a:rPr lang="en-US" smtClean="0"/>
              <a:t>Platform for building Web application and solutions</a:t>
            </a:r>
          </a:p>
          <a:p>
            <a:pPr lvl="1"/>
            <a:r>
              <a:rPr lang="en-US" smtClean="0"/>
              <a:t>Collaboration services included out-of-the-box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160777" name="Flowchart: Magnetic Disk 160776"/>
          <p:cNvSpPr>
            <a:spLocks noChangeArrowheads="1"/>
          </p:cNvSpPr>
          <p:nvPr/>
        </p:nvSpPr>
        <p:spPr bwMode="auto">
          <a:xfrm>
            <a:off x="7243762" y="4114800"/>
            <a:ext cx="1524000" cy="1335088"/>
          </a:xfrm>
          <a:prstGeom prst="flowChartMagneticDisk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itchFamily="34" charset="0"/>
            </a:endParaRPr>
          </a:p>
          <a:p>
            <a:pPr algn="ctr"/>
            <a:r>
              <a:rPr lang="en-US" sz="1400" b="1" u="sng">
                <a:solidFill>
                  <a:schemeClr val="tx1"/>
                </a:solidFill>
                <a:latin typeface="Arial" pitchFamily="34" charset="0"/>
              </a:rPr>
              <a:t>SQL Server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SQL Server 2005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SQL Server 2000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SQL Express</a:t>
            </a:r>
          </a:p>
        </p:txBody>
      </p:sp>
      <p:sp>
        <p:nvSpPr>
          <p:cNvPr id="12292" name="Rectangle 160778"/>
          <p:cNvSpPr>
            <a:spLocks noChangeArrowheads="1"/>
          </p:cNvSpPr>
          <p:nvPr/>
        </p:nvSpPr>
        <p:spPr bwMode="auto">
          <a:xfrm>
            <a:off x="2520950" y="6051550"/>
            <a:ext cx="4037012" cy="4254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Windows Server 2003 (or later)</a:t>
            </a:r>
          </a:p>
        </p:txBody>
      </p:sp>
      <p:sp>
        <p:nvSpPr>
          <p:cNvPr id="12293" name="Rectangle 160779"/>
          <p:cNvSpPr>
            <a:spLocks noChangeArrowheads="1"/>
          </p:cNvSpPr>
          <p:nvPr/>
        </p:nvSpPr>
        <p:spPr bwMode="auto">
          <a:xfrm>
            <a:off x="2519362" y="5135563"/>
            <a:ext cx="4037013" cy="42545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.NET FX 2.0 and ASP.NET 2.0</a:t>
            </a:r>
          </a:p>
        </p:txBody>
      </p:sp>
      <p:sp>
        <p:nvSpPr>
          <p:cNvPr id="12294" name="Rectangle 160780"/>
          <p:cNvSpPr>
            <a:spLocks noChangeArrowheads="1"/>
          </p:cNvSpPr>
          <p:nvPr/>
        </p:nvSpPr>
        <p:spPr bwMode="auto">
          <a:xfrm>
            <a:off x="2519362" y="5592763"/>
            <a:ext cx="4037013" cy="425450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Internet Information Services 6.0 (or later)</a:t>
            </a:r>
          </a:p>
        </p:txBody>
      </p:sp>
      <p:sp>
        <p:nvSpPr>
          <p:cNvPr id="12295" name="Rectangle 160781"/>
          <p:cNvSpPr>
            <a:spLocks noChangeArrowheads="1"/>
          </p:cNvSpPr>
          <p:nvPr/>
        </p:nvSpPr>
        <p:spPr bwMode="auto">
          <a:xfrm>
            <a:off x="2519362" y="4525963"/>
            <a:ext cx="4038600" cy="5778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Windows SharePoint Services 3.0 (WSS)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Core Site and Workspace Services</a:t>
            </a:r>
          </a:p>
        </p:txBody>
      </p:sp>
      <p:sp>
        <p:nvSpPr>
          <p:cNvPr id="160784" name="Straight Connector 160783"/>
          <p:cNvSpPr>
            <a:spLocks noChangeShapeType="1"/>
          </p:cNvSpPr>
          <p:nvPr/>
        </p:nvSpPr>
        <p:spPr bwMode="auto">
          <a:xfrm>
            <a:off x="6634162" y="4800600"/>
            <a:ext cx="6096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2297" name="Rectangle 160784"/>
          <p:cNvSpPr>
            <a:spLocks noChangeArrowheads="1"/>
          </p:cNvSpPr>
          <p:nvPr/>
        </p:nvSpPr>
        <p:spPr bwMode="auto">
          <a:xfrm>
            <a:off x="2519362" y="4114800"/>
            <a:ext cx="4038600" cy="381000"/>
          </a:xfrm>
          <a:prstGeom prst="rect">
            <a:avLst/>
          </a:prstGeom>
          <a:solidFill>
            <a:srgbClr val="19B2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WSS Collaboration Services</a:t>
            </a:r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0788" name="Straight Connector 160787"/>
          <p:cNvSpPr>
            <a:spLocks noChangeShapeType="1"/>
          </p:cNvSpPr>
          <p:nvPr/>
        </p:nvSpPr>
        <p:spPr bwMode="auto">
          <a:xfrm>
            <a:off x="1833562" y="4191000"/>
            <a:ext cx="533400" cy="15240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60789" name="Straight Connector 160788"/>
          <p:cNvSpPr>
            <a:spLocks noChangeShapeType="1"/>
          </p:cNvSpPr>
          <p:nvPr/>
        </p:nvSpPr>
        <p:spPr bwMode="auto">
          <a:xfrm>
            <a:off x="1757362" y="4724400"/>
            <a:ext cx="609600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60790" name="Straight Connector 160789"/>
          <p:cNvSpPr>
            <a:spLocks noChangeShapeType="1"/>
          </p:cNvSpPr>
          <p:nvPr/>
        </p:nvSpPr>
        <p:spPr bwMode="auto">
          <a:xfrm flipV="1">
            <a:off x="1757362" y="5029200"/>
            <a:ext cx="533400" cy="30480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60773" name="Rectangle 160772"/>
          <p:cNvSpPr>
            <a:spLocks noChangeArrowheads="1"/>
          </p:cNvSpPr>
          <p:nvPr/>
        </p:nvSpPr>
        <p:spPr bwMode="auto">
          <a:xfrm>
            <a:off x="304800" y="4038600"/>
            <a:ext cx="1604962" cy="381000"/>
          </a:xfrm>
          <a:prstGeom prst="rect">
            <a:avLst/>
          </a:prstGeom>
          <a:solidFill>
            <a:srgbClr val="CC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Browser Clients</a:t>
            </a:r>
          </a:p>
        </p:txBody>
      </p:sp>
      <p:sp>
        <p:nvSpPr>
          <p:cNvPr id="160786" name="Rectangle 160785"/>
          <p:cNvSpPr>
            <a:spLocks noChangeArrowheads="1"/>
          </p:cNvSpPr>
          <p:nvPr/>
        </p:nvSpPr>
        <p:spPr bwMode="auto">
          <a:xfrm>
            <a:off x="304800" y="4572000"/>
            <a:ext cx="1604962" cy="381000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Office 2007 Clients</a:t>
            </a:r>
          </a:p>
        </p:txBody>
      </p:sp>
      <p:sp>
        <p:nvSpPr>
          <p:cNvPr id="160787" name="Rectangle 160786"/>
          <p:cNvSpPr>
            <a:spLocks noChangeArrowheads="1"/>
          </p:cNvSpPr>
          <p:nvPr/>
        </p:nvSpPr>
        <p:spPr bwMode="auto">
          <a:xfrm>
            <a:off x="304800" y="5105400"/>
            <a:ext cx="1604962" cy="3810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Office 2003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WSS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deployment based on a farm</a:t>
            </a:r>
          </a:p>
          <a:p>
            <a:pPr lvl="1"/>
            <a:r>
              <a:rPr lang="en-US" dirty="0" smtClean="0"/>
              <a:t>Farm requires Web server(s) and database server</a:t>
            </a:r>
          </a:p>
          <a:p>
            <a:pPr lvl="1"/>
            <a:r>
              <a:rPr lang="en-US" dirty="0" smtClean="0"/>
              <a:t>Farm can be single server or multi-server</a:t>
            </a:r>
          </a:p>
          <a:p>
            <a:pPr lvl="1"/>
            <a:r>
              <a:rPr lang="en-US" dirty="0" smtClean="0"/>
              <a:t>Each farm has exactly one configuration database</a:t>
            </a:r>
          </a:p>
          <a:p>
            <a:pPr lvl="1"/>
            <a:endParaRPr lang="en-US" dirty="0"/>
          </a:p>
        </p:txBody>
      </p:sp>
      <p:pic>
        <p:nvPicPr>
          <p:cNvPr id="6" name="Picture 5" descr="Figure01-0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429000"/>
            <a:ext cx="6858000" cy="3193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 provide HTTP entry points</a:t>
            </a:r>
          </a:p>
          <a:p>
            <a:pPr lvl="1"/>
            <a:r>
              <a:rPr lang="en-US" dirty="0" smtClean="0"/>
              <a:t>Web Applications based on IIS Web sites</a:t>
            </a:r>
          </a:p>
          <a:p>
            <a:pPr lvl="1"/>
            <a:r>
              <a:rPr lang="en-US" dirty="0" smtClean="0"/>
              <a:t>Web Application defines one or more URL spaces</a:t>
            </a:r>
            <a:endParaRPr lang="en-US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Web Application security configured independently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817" y="3361267"/>
            <a:ext cx="7062583" cy="32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Collections and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Sites are partitioned using Site Collections</a:t>
            </a:r>
          </a:p>
          <a:p>
            <a:pPr lvl="1"/>
            <a:r>
              <a:rPr lang="en-US" dirty="0" smtClean="0"/>
              <a:t>Site collection is scope for administrative privileges</a:t>
            </a:r>
          </a:p>
          <a:p>
            <a:pPr lvl="1"/>
            <a:r>
              <a:rPr lang="en-US" dirty="0" smtClean="0"/>
              <a:t>Site collection always contains top-level site</a:t>
            </a:r>
          </a:p>
          <a:p>
            <a:pPr lvl="1"/>
            <a:r>
              <a:rPr lang="en-US" dirty="0" smtClean="0"/>
              <a:t>Site collection may contain hierarchy of child sites</a:t>
            </a:r>
          </a:p>
          <a:p>
            <a:pPr lvl="1"/>
            <a:r>
              <a:rPr lang="en-US" dirty="0" smtClean="0"/>
              <a:t>Web application can support 1000s of site collections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86200"/>
            <a:ext cx="64210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STSADM.EXE Command-line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running administrative commands</a:t>
            </a:r>
          </a:p>
          <a:p>
            <a:pPr lvl="1"/>
            <a:r>
              <a:rPr lang="en-US" dirty="0" smtClean="0"/>
              <a:t>Can be used interactively from command line</a:t>
            </a:r>
          </a:p>
          <a:p>
            <a:pPr lvl="1"/>
            <a:r>
              <a:rPr lang="en-US" dirty="0" smtClean="0"/>
              <a:t>Commands can be scripted using batch files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15653"/>
            <a:ext cx="7924800" cy="371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Central Administration (WSS 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CA hosted in separate Web Application</a:t>
            </a:r>
          </a:p>
          <a:p>
            <a:pPr lvl="1"/>
            <a:r>
              <a:rPr lang="en-US" dirty="0" smtClean="0"/>
              <a:t>Used by farm-level administrators</a:t>
            </a:r>
          </a:p>
          <a:p>
            <a:pPr lvl="1"/>
            <a:r>
              <a:rPr lang="en-US" dirty="0" smtClean="0"/>
              <a:t>WSS CA pages have more links if MOSS is installed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0"/>
            <a:ext cx="5334000" cy="365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638800" y="3048000"/>
            <a:ext cx="32766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>
              <a:spcBef>
                <a:spcPts val="1000"/>
              </a:spcBef>
            </a:pPr>
            <a:r>
              <a:rPr lang="en-US" sz="1200" b="1" dirty="0" smtClean="0"/>
              <a:t>Start   &gt; </a:t>
            </a:r>
          </a:p>
          <a:p>
            <a:pPr marL="0" lvl="4">
              <a:spcBef>
                <a:spcPts val="1000"/>
              </a:spcBef>
            </a:pPr>
            <a:r>
              <a:rPr lang="en-US" sz="1200" b="1" dirty="0" smtClean="0"/>
              <a:t>  All Programs   &gt;</a:t>
            </a:r>
          </a:p>
          <a:p>
            <a:pPr marL="0" lvl="4">
              <a:spcBef>
                <a:spcPts val="1000"/>
              </a:spcBef>
            </a:pPr>
            <a:r>
              <a:rPr lang="en-US" sz="1200" b="1" dirty="0" smtClean="0"/>
              <a:t>    Administrative Tools   &gt;</a:t>
            </a:r>
          </a:p>
          <a:p>
            <a:pPr marL="0" lvl="4">
              <a:spcBef>
                <a:spcPts val="1000"/>
              </a:spcBef>
            </a:pPr>
            <a:r>
              <a:rPr lang="en-US" sz="1200" b="1" dirty="0" smtClean="0"/>
              <a:t>      SharePoint 3.0 Central Administration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Site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provisioning new site collection</a:t>
            </a:r>
          </a:p>
          <a:p>
            <a:pPr lvl="1"/>
            <a:r>
              <a:rPr lang="en-US" dirty="0" smtClean="0"/>
              <a:t>Go Application Management tab of WSS CA</a:t>
            </a:r>
          </a:p>
          <a:p>
            <a:pPr lvl="1"/>
            <a:r>
              <a:rPr lang="en-US" dirty="0" smtClean="0"/>
              <a:t>Click Link titled Create site collection</a:t>
            </a:r>
          </a:p>
          <a:p>
            <a:pPr lvl="1"/>
            <a:r>
              <a:rPr lang="en-US" dirty="0" smtClean="0"/>
              <a:t>Fill out input form and click OK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Figure01-0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52600" y="3352800"/>
            <a:ext cx="5660497" cy="3300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Site Collections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site collection settings</a:t>
            </a:r>
          </a:p>
          <a:p>
            <a:pPr lvl="1"/>
            <a:r>
              <a:rPr lang="en-US" dirty="0" smtClean="0"/>
              <a:t>Site template for top-level site</a:t>
            </a:r>
          </a:p>
          <a:p>
            <a:pPr lvl="1"/>
            <a:r>
              <a:rPr lang="en-US" dirty="0" smtClean="0"/>
              <a:t>Site collection owner(s)</a:t>
            </a:r>
            <a:endParaRPr lang="en-US" dirty="0"/>
          </a:p>
        </p:txBody>
      </p:sp>
      <p:pic>
        <p:nvPicPr>
          <p:cNvPr id="4" name="Picture 3" descr="Figure01-0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894112"/>
            <a:ext cx="5791200" cy="365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WSS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site collection has top-level sites</a:t>
            </a:r>
          </a:p>
          <a:p>
            <a:pPr lvl="1"/>
            <a:r>
              <a:rPr lang="en-US" dirty="0" smtClean="0"/>
              <a:t>Site collection owner can provision site elements</a:t>
            </a:r>
          </a:p>
          <a:p>
            <a:pPr lvl="1"/>
            <a:r>
              <a:rPr lang="en-US" dirty="0" smtClean="0"/>
              <a:t>Site collection owner can create child sites</a:t>
            </a:r>
            <a:endParaRPr lang="en-US" dirty="0"/>
          </a:p>
        </p:txBody>
      </p:sp>
      <p:pic>
        <p:nvPicPr>
          <p:cNvPr id="5" name="Picture 4" descr="Figure01-07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95600"/>
            <a:ext cx="5791200" cy="3645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Site Settings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Settings accessible via Site Actions menu</a:t>
            </a:r>
          </a:p>
          <a:p>
            <a:pPr lvl="1"/>
            <a:r>
              <a:rPr lang="en-US" dirty="0" smtClean="0"/>
              <a:t>Provides links for site and site collection administration</a:t>
            </a:r>
            <a:endParaRPr lang="en-US" dirty="0"/>
          </a:p>
        </p:txBody>
      </p:sp>
      <p:pic>
        <p:nvPicPr>
          <p:cNvPr id="5" name="Picture 4" descr="Figure01-08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84" y="2590800"/>
            <a:ext cx="5567716" cy="3934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Human Needs</a:t>
            </a:r>
          </a:p>
          <a:p>
            <a:pPr lvl="1"/>
            <a:r>
              <a:rPr lang="en-US" dirty="0" smtClean="0"/>
              <a:t>Bathrooms</a:t>
            </a:r>
          </a:p>
          <a:p>
            <a:pPr lvl="1"/>
            <a:r>
              <a:rPr lang="en-US" dirty="0" smtClean="0"/>
              <a:t>Food and coffee</a:t>
            </a:r>
          </a:p>
          <a:p>
            <a:pPr lvl="1"/>
            <a:r>
              <a:rPr lang="en-US" dirty="0" smtClean="0"/>
              <a:t>Meals</a:t>
            </a:r>
          </a:p>
          <a:p>
            <a:pPr lvl="1"/>
            <a:r>
              <a:rPr lang="en-US" dirty="0" smtClean="0"/>
              <a:t>Class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page allows provisioning of site elements</a:t>
            </a:r>
          </a:p>
          <a:p>
            <a:pPr lvl="1"/>
            <a:r>
              <a:rPr lang="en-US" dirty="0" smtClean="0"/>
              <a:t>WSS provides many collaboration list types out-of-box</a:t>
            </a:r>
          </a:p>
          <a:p>
            <a:pPr lvl="1"/>
            <a:r>
              <a:rPr lang="en-US" dirty="0" smtClean="0"/>
              <a:t>You can also provision new pages and child site</a:t>
            </a:r>
            <a:endParaRPr lang="en-US" dirty="0"/>
          </a:p>
        </p:txBody>
      </p:sp>
      <p:pic>
        <p:nvPicPr>
          <p:cNvPr id="5" name="Picture 4" descr="Figure01-09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895600"/>
            <a:ext cx="5638800" cy="3755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Settings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List Instance provides a Settings Page</a:t>
            </a:r>
          </a:p>
          <a:p>
            <a:pPr lvl="1"/>
            <a:r>
              <a:rPr lang="en-US" dirty="0" smtClean="0"/>
              <a:t>You can change list setting and add/remove columns</a:t>
            </a:r>
            <a:endParaRPr lang="en-US" dirty="0"/>
          </a:p>
        </p:txBody>
      </p:sp>
      <p:pic>
        <p:nvPicPr>
          <p:cNvPr id="4" name="Picture 3" descr="Figure01-10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14600"/>
            <a:ext cx="5410200" cy="405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Customization using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Parts provide page-level customization</a:t>
            </a:r>
          </a:p>
          <a:p>
            <a:pPr lvl="1"/>
            <a:r>
              <a:rPr lang="en-US" dirty="0" smtClean="0"/>
              <a:t>User can add Web Parts and modify their properties</a:t>
            </a:r>
          </a:p>
          <a:p>
            <a:pPr lvl="1"/>
            <a:r>
              <a:rPr lang="en-US" dirty="0" smtClean="0"/>
              <a:t>Web Part support customization and personalization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95600"/>
            <a:ext cx="6934200" cy="372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Customization with the SharePoint Designer 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581" y="1219200"/>
            <a:ext cx="833241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8" name="Rectangle 189457"/>
          <p:cNvSpPr>
            <a:spLocks noChangeArrowheads="1"/>
          </p:cNvSpPr>
          <p:nvPr/>
        </p:nvSpPr>
        <p:spPr bwMode="auto">
          <a:xfrm>
            <a:off x="2819400" y="3048000"/>
            <a:ext cx="54864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89442" name="Title 1894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Microsoft Office SharePoint Server 2007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 Office SharePoint Server 2007 (MOSS)</a:t>
            </a:r>
          </a:p>
          <a:p>
            <a:pPr lvl="1"/>
            <a:r>
              <a:rPr lang="en-US" dirty="0" smtClean="0"/>
              <a:t>Components and services built on WSS 3.0</a:t>
            </a:r>
          </a:p>
        </p:txBody>
      </p:sp>
      <p:sp>
        <p:nvSpPr>
          <p:cNvPr id="19460" name="Rectangle 189443"/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54338" y="5105400"/>
            <a:ext cx="5199062" cy="762000"/>
            <a:chOff x="1285" y="3072"/>
            <a:chExt cx="3275" cy="845"/>
          </a:xfrm>
        </p:grpSpPr>
        <p:sp>
          <p:nvSpPr>
            <p:cNvPr id="19470" name="Rectangle 189444"/>
            <p:cNvSpPr>
              <a:spLocks noChangeArrowheads="1"/>
            </p:cNvSpPr>
            <p:nvPr/>
          </p:nvSpPr>
          <p:spPr bwMode="auto">
            <a:xfrm>
              <a:off x="1286" y="3649"/>
              <a:ext cx="3274" cy="268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itchFamily="34" charset="0"/>
                </a:rPr>
                <a:t>Windows Server 2003 (or later)</a:t>
              </a:r>
            </a:p>
          </p:txBody>
        </p:sp>
        <p:sp>
          <p:nvSpPr>
            <p:cNvPr id="19471" name="Rectangle 189445"/>
            <p:cNvSpPr>
              <a:spLocks noChangeArrowheads="1"/>
            </p:cNvSpPr>
            <p:nvPr/>
          </p:nvSpPr>
          <p:spPr bwMode="auto">
            <a:xfrm>
              <a:off x="1285" y="3072"/>
              <a:ext cx="3274" cy="268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itchFamily="34" charset="0"/>
                </a:rPr>
                <a:t>.NET FX 2.0 and ASP.NET 2.0</a:t>
              </a:r>
            </a:p>
          </p:txBody>
        </p:sp>
        <p:sp>
          <p:nvSpPr>
            <p:cNvPr id="19472" name="Rectangle 189446"/>
            <p:cNvSpPr>
              <a:spLocks noChangeArrowheads="1"/>
            </p:cNvSpPr>
            <p:nvPr/>
          </p:nvSpPr>
          <p:spPr bwMode="auto">
            <a:xfrm>
              <a:off x="1285" y="3360"/>
              <a:ext cx="3274" cy="268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itchFamily="34" charset="0"/>
                </a:rPr>
                <a:t>Internet Information Services 6.0 (or later)</a:t>
              </a:r>
            </a:p>
          </p:txBody>
        </p:sp>
      </p:grpSp>
      <p:sp>
        <p:nvSpPr>
          <p:cNvPr id="19462" name="Rectangle 189447"/>
          <p:cNvSpPr>
            <a:spLocks noChangeArrowheads="1"/>
          </p:cNvSpPr>
          <p:nvPr/>
        </p:nvSpPr>
        <p:spPr bwMode="auto">
          <a:xfrm>
            <a:off x="2954338" y="3200400"/>
            <a:ext cx="5199062" cy="1111250"/>
          </a:xfrm>
          <a:prstGeom prst="rect">
            <a:avLst/>
          </a:prstGeom>
          <a:solidFill>
            <a:srgbClr val="99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Microsoft Office SharePoint Server 2007 (MOSS)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Value-added Applications and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</a:rPr>
              <a:t>Services Built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on WSS 3.0</a:t>
            </a:r>
          </a:p>
        </p:txBody>
      </p:sp>
      <p:sp>
        <p:nvSpPr>
          <p:cNvPr id="19463" name="Rectangle 189448"/>
          <p:cNvSpPr>
            <a:spLocks noChangeArrowheads="1"/>
          </p:cNvSpPr>
          <p:nvPr/>
        </p:nvSpPr>
        <p:spPr bwMode="auto">
          <a:xfrm>
            <a:off x="2954338" y="4419600"/>
            <a:ext cx="5199062" cy="5778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Windows SharePoint Services 3.0 (WSS)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Core Site and Workspace Services</a:t>
            </a:r>
          </a:p>
        </p:txBody>
      </p:sp>
      <p:sp>
        <p:nvSpPr>
          <p:cNvPr id="189451" name="Straight Connector 189450"/>
          <p:cNvSpPr>
            <a:spLocks noChangeShapeType="1"/>
          </p:cNvSpPr>
          <p:nvPr/>
        </p:nvSpPr>
        <p:spPr bwMode="auto">
          <a:xfrm>
            <a:off x="2214563" y="3276600"/>
            <a:ext cx="533400" cy="15240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9452" name="Straight Connector 189451"/>
          <p:cNvSpPr>
            <a:spLocks noChangeShapeType="1"/>
          </p:cNvSpPr>
          <p:nvPr/>
        </p:nvSpPr>
        <p:spPr bwMode="auto">
          <a:xfrm>
            <a:off x="2138363" y="3810000"/>
            <a:ext cx="609600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9453" name="Straight Connector 189452"/>
          <p:cNvSpPr>
            <a:spLocks noChangeShapeType="1"/>
          </p:cNvSpPr>
          <p:nvPr/>
        </p:nvSpPr>
        <p:spPr bwMode="auto">
          <a:xfrm flipV="1">
            <a:off x="2138363" y="4114800"/>
            <a:ext cx="533400" cy="30480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9454" name="Rectangle 189453"/>
          <p:cNvSpPr>
            <a:spLocks noChangeArrowheads="1"/>
          </p:cNvSpPr>
          <p:nvPr/>
        </p:nvSpPr>
        <p:spPr bwMode="auto">
          <a:xfrm>
            <a:off x="685800" y="3124200"/>
            <a:ext cx="1604963" cy="381000"/>
          </a:xfrm>
          <a:prstGeom prst="rect">
            <a:avLst/>
          </a:prstGeom>
          <a:solidFill>
            <a:srgbClr val="CC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Browser Clients</a:t>
            </a:r>
          </a:p>
        </p:txBody>
      </p:sp>
      <p:sp>
        <p:nvSpPr>
          <p:cNvPr id="189455" name="Rectangle 189454"/>
          <p:cNvSpPr>
            <a:spLocks noChangeArrowheads="1"/>
          </p:cNvSpPr>
          <p:nvPr/>
        </p:nvSpPr>
        <p:spPr bwMode="auto">
          <a:xfrm>
            <a:off x="685800" y="3657600"/>
            <a:ext cx="1604963" cy="381000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Office 2007 Clients</a:t>
            </a:r>
          </a:p>
        </p:txBody>
      </p:sp>
      <p:sp>
        <p:nvSpPr>
          <p:cNvPr id="189456" name="Rectangle 189455"/>
          <p:cNvSpPr>
            <a:spLocks noChangeArrowheads="1"/>
          </p:cNvSpPr>
          <p:nvPr/>
        </p:nvSpPr>
        <p:spPr bwMode="auto">
          <a:xfrm>
            <a:off x="685800" y="4191000"/>
            <a:ext cx="1604963" cy="3810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Office 2003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Services and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MOSS Standard Edition provide?</a:t>
            </a:r>
          </a:p>
          <a:p>
            <a:pPr lvl="1"/>
            <a:r>
              <a:rPr lang="en-US" dirty="0" smtClean="0"/>
              <a:t>Next-generation features of SPS 2003 (Portal)</a:t>
            </a:r>
          </a:p>
          <a:p>
            <a:pPr lvl="1"/>
            <a:r>
              <a:rPr lang="en-US" dirty="0" smtClean="0"/>
              <a:t>Next-generation features of CMS 2002 (WCM)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does MOSS Enterprise Edition provide?</a:t>
            </a:r>
          </a:p>
          <a:p>
            <a:pPr lvl="1"/>
            <a:r>
              <a:rPr lang="en-US" dirty="0" smtClean="0"/>
              <a:t>Forms Services</a:t>
            </a:r>
          </a:p>
          <a:p>
            <a:pPr lvl="1"/>
            <a:r>
              <a:rPr lang="en-US" dirty="0" smtClean="0"/>
              <a:t>Business Data Catalog</a:t>
            </a:r>
          </a:p>
          <a:p>
            <a:pPr lvl="1"/>
            <a:r>
              <a:rPr lang="en-US" dirty="0" smtClean="0"/>
              <a:t>Excel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935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Portal and Search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MOSS includes next-generation of SPS features</a:t>
            </a:r>
          </a:p>
          <a:p>
            <a:pPr lvl="1"/>
            <a:r>
              <a:rPr lang="en-US" dirty="0" smtClean="0"/>
              <a:t>User profiles, audience targeting and </a:t>
            </a:r>
            <a:r>
              <a:rPr lang="en-US" dirty="0" err="1" smtClean="0"/>
              <a:t>MySites</a:t>
            </a:r>
            <a:endParaRPr lang="en-US" dirty="0" smtClean="0"/>
          </a:p>
          <a:p>
            <a:pPr lvl="1"/>
            <a:r>
              <a:rPr lang="en-US" dirty="0" smtClean="0"/>
              <a:t>Enterprise search</a:t>
            </a:r>
          </a:p>
          <a:p>
            <a:pPr lvl="1"/>
            <a:r>
              <a:rPr lang="en-US" dirty="0" smtClean="0"/>
              <a:t>Introduces Business Data Catalog</a:t>
            </a:r>
            <a:endParaRPr lang="en-US" dirty="0"/>
          </a:p>
        </p:txBody>
      </p:sp>
      <p:sp>
        <p:nvSpPr>
          <p:cNvPr id="193554" name="Straight Connector 193553"/>
          <p:cNvSpPr>
            <a:spLocks noChangeShapeType="1"/>
          </p:cNvSpPr>
          <p:nvPr/>
        </p:nvSpPr>
        <p:spPr bwMode="auto">
          <a:xfrm>
            <a:off x="2487613" y="4627563"/>
            <a:ext cx="606425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3555" name="Straight Connector 193554"/>
          <p:cNvSpPr>
            <a:spLocks noChangeShapeType="1"/>
          </p:cNvSpPr>
          <p:nvPr/>
        </p:nvSpPr>
        <p:spPr bwMode="auto">
          <a:xfrm>
            <a:off x="2400300" y="5357813"/>
            <a:ext cx="698500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3556" name="Straight Connector 193555"/>
          <p:cNvSpPr>
            <a:spLocks noChangeShapeType="1"/>
          </p:cNvSpPr>
          <p:nvPr/>
        </p:nvSpPr>
        <p:spPr bwMode="auto">
          <a:xfrm flipV="1">
            <a:off x="2487613" y="6192838"/>
            <a:ext cx="606425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3557" name="Rectangle 193556"/>
          <p:cNvSpPr>
            <a:spLocks noChangeArrowheads="1"/>
          </p:cNvSpPr>
          <p:nvPr/>
        </p:nvSpPr>
        <p:spPr bwMode="auto">
          <a:xfrm>
            <a:off x="736600" y="4419600"/>
            <a:ext cx="1838325" cy="5207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Word 2007 Clients</a:t>
            </a:r>
          </a:p>
        </p:txBody>
      </p:sp>
      <p:sp>
        <p:nvSpPr>
          <p:cNvPr id="193558" name="Rectangle 193557"/>
          <p:cNvSpPr>
            <a:spLocks noChangeArrowheads="1"/>
          </p:cNvSpPr>
          <p:nvPr/>
        </p:nvSpPr>
        <p:spPr bwMode="auto">
          <a:xfrm>
            <a:off x="736600" y="5149850"/>
            <a:ext cx="1838325" cy="520700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Excel 2007 Clients</a:t>
            </a:r>
          </a:p>
        </p:txBody>
      </p:sp>
      <p:sp>
        <p:nvSpPr>
          <p:cNvPr id="193559" name="Rectangle 193558"/>
          <p:cNvSpPr>
            <a:spLocks noChangeArrowheads="1"/>
          </p:cNvSpPr>
          <p:nvPr/>
        </p:nvSpPr>
        <p:spPr bwMode="auto">
          <a:xfrm>
            <a:off x="736600" y="5880100"/>
            <a:ext cx="1838325" cy="5207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Outlook 2007 Clients</a:t>
            </a:r>
          </a:p>
        </p:txBody>
      </p:sp>
      <p:sp>
        <p:nvSpPr>
          <p:cNvPr id="193549" name="Rectangle 193548"/>
          <p:cNvSpPr>
            <a:spLocks noChangeArrowheads="1"/>
          </p:cNvSpPr>
          <p:nvPr/>
        </p:nvSpPr>
        <p:spPr bwMode="auto">
          <a:xfrm>
            <a:off x="6527800" y="3276600"/>
            <a:ext cx="1985963" cy="538163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Active Directory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Information</a:t>
            </a:r>
          </a:p>
        </p:txBody>
      </p:sp>
      <p:sp>
        <p:nvSpPr>
          <p:cNvPr id="193550" name="Rectangle 193549"/>
          <p:cNvSpPr>
            <a:spLocks noChangeArrowheads="1"/>
          </p:cNvSpPr>
          <p:nvPr/>
        </p:nvSpPr>
        <p:spPr bwMode="auto">
          <a:xfrm>
            <a:off x="6527800" y="4594225"/>
            <a:ext cx="1985963" cy="538163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 Corporate 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File Shares</a:t>
            </a:r>
          </a:p>
        </p:txBody>
      </p:sp>
      <p:sp>
        <p:nvSpPr>
          <p:cNvPr id="193551" name="Rectangle 193550"/>
          <p:cNvSpPr>
            <a:spLocks noChangeArrowheads="1"/>
          </p:cNvSpPr>
          <p:nvPr/>
        </p:nvSpPr>
        <p:spPr bwMode="auto">
          <a:xfrm>
            <a:off x="6527800" y="5197475"/>
            <a:ext cx="1985963" cy="538163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WSS Team Sites</a:t>
            </a:r>
          </a:p>
        </p:txBody>
      </p:sp>
      <p:sp>
        <p:nvSpPr>
          <p:cNvPr id="193552" name="Rectangle 193551"/>
          <p:cNvSpPr>
            <a:spLocks noChangeArrowheads="1"/>
          </p:cNvSpPr>
          <p:nvPr/>
        </p:nvSpPr>
        <p:spPr bwMode="auto">
          <a:xfrm>
            <a:off x="6527800" y="5864225"/>
            <a:ext cx="1985963" cy="538163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Line of Business Apps</a:t>
            </a:r>
          </a:p>
          <a:p>
            <a:pPr algn="ctr"/>
            <a:r>
              <a:rPr lang="en-US" sz="800">
                <a:solidFill>
                  <a:schemeClr val="tx1"/>
                </a:solidFill>
                <a:latin typeface="Arial" pitchFamily="34" charset="0"/>
              </a:rPr>
              <a:t>SAP</a:t>
            </a:r>
            <a:r>
              <a:rPr lang="en-US" sz="800">
                <a:solidFill>
                  <a:srgbClr val="777777"/>
                </a:solidFill>
                <a:latin typeface="Arial" pitchFamily="34" charset="0"/>
              </a:rPr>
              <a:t> | </a:t>
            </a:r>
            <a:r>
              <a:rPr lang="en-US" sz="800">
                <a:solidFill>
                  <a:schemeClr val="tx1"/>
                </a:solidFill>
                <a:latin typeface="Arial" pitchFamily="34" charset="0"/>
              </a:rPr>
              <a:t>Seibel</a:t>
            </a:r>
            <a:r>
              <a:rPr lang="en-US" sz="800">
                <a:solidFill>
                  <a:srgbClr val="777777"/>
                </a:solidFill>
                <a:latin typeface="Arial" pitchFamily="34" charset="0"/>
              </a:rPr>
              <a:t> | </a:t>
            </a:r>
            <a:r>
              <a:rPr lang="en-US" sz="800">
                <a:solidFill>
                  <a:schemeClr val="tx1"/>
                </a:solidFill>
                <a:latin typeface="Arial" pitchFamily="34" charset="0"/>
              </a:rPr>
              <a:t>PeopleSoft</a:t>
            </a:r>
            <a:r>
              <a:rPr lang="en-US" sz="800">
                <a:solidFill>
                  <a:srgbClr val="777777"/>
                </a:solidFill>
                <a:latin typeface="Arial" pitchFamily="34" charset="0"/>
              </a:rPr>
              <a:t> | </a:t>
            </a:r>
            <a:r>
              <a:rPr lang="en-US" sz="800">
                <a:solidFill>
                  <a:schemeClr val="tx1"/>
                </a:solidFill>
                <a:latin typeface="Arial" pitchFamily="34" charset="0"/>
              </a:rPr>
              <a:t>Other</a:t>
            </a:r>
          </a:p>
        </p:txBody>
      </p:sp>
      <p:sp>
        <p:nvSpPr>
          <p:cNvPr id="21517" name="Rectangle 193552"/>
          <p:cNvSpPr>
            <a:spLocks noChangeArrowheads="1"/>
          </p:cNvSpPr>
          <p:nvPr/>
        </p:nvSpPr>
        <p:spPr bwMode="auto">
          <a:xfrm>
            <a:off x="3255963" y="3352800"/>
            <a:ext cx="2538412" cy="3352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800" b="1" dirty="0" smtClean="0">
                <a:latin typeface="Arial" pitchFamily="34" charset="0"/>
              </a:rPr>
              <a:t>MOSS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93564" name="Rectangle 193563"/>
          <p:cNvSpPr>
            <a:spLocks noChangeArrowheads="1"/>
          </p:cNvSpPr>
          <p:nvPr/>
        </p:nvSpPr>
        <p:spPr bwMode="auto">
          <a:xfrm>
            <a:off x="6527800" y="3903663"/>
            <a:ext cx="1985963" cy="538162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Personal Profiles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and Document Storage</a:t>
            </a:r>
          </a:p>
        </p:txBody>
      </p:sp>
      <p:sp>
        <p:nvSpPr>
          <p:cNvPr id="21519" name="Straight Connector 193566"/>
          <p:cNvSpPr>
            <a:spLocks noChangeShapeType="1"/>
          </p:cNvSpPr>
          <p:nvPr/>
        </p:nvSpPr>
        <p:spPr bwMode="auto">
          <a:xfrm flipV="1">
            <a:off x="5300663" y="3600450"/>
            <a:ext cx="1158875" cy="38735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20" name="Straight Connector 193567"/>
          <p:cNvSpPr>
            <a:spLocks noChangeShapeType="1"/>
          </p:cNvSpPr>
          <p:nvPr/>
        </p:nvSpPr>
        <p:spPr bwMode="auto">
          <a:xfrm flipV="1">
            <a:off x="5300663" y="4246563"/>
            <a:ext cx="1090612" cy="517525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21" name="Straight Connector 193568"/>
          <p:cNvSpPr>
            <a:spLocks noChangeShapeType="1"/>
          </p:cNvSpPr>
          <p:nvPr/>
        </p:nvSpPr>
        <p:spPr bwMode="auto">
          <a:xfrm flipV="1">
            <a:off x="5164138" y="4894263"/>
            <a:ext cx="1295400" cy="582612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22" name="Straight Connector 193569"/>
          <p:cNvSpPr>
            <a:spLocks noChangeShapeType="1"/>
          </p:cNvSpPr>
          <p:nvPr/>
        </p:nvSpPr>
        <p:spPr bwMode="auto">
          <a:xfrm flipV="1">
            <a:off x="5232400" y="6122988"/>
            <a:ext cx="1227138" cy="65087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23" name="Straight Connector 193570"/>
          <p:cNvSpPr>
            <a:spLocks noChangeShapeType="1"/>
          </p:cNvSpPr>
          <p:nvPr/>
        </p:nvSpPr>
        <p:spPr bwMode="auto">
          <a:xfrm flipV="1">
            <a:off x="4892675" y="5476875"/>
            <a:ext cx="1566863" cy="6350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3560" name="Oval 193559"/>
          <p:cNvSpPr>
            <a:spLocks noChangeArrowheads="1"/>
          </p:cNvSpPr>
          <p:nvPr/>
        </p:nvSpPr>
        <p:spPr bwMode="auto">
          <a:xfrm>
            <a:off x="3529013" y="3729038"/>
            <a:ext cx="1924050" cy="585787"/>
          </a:xfrm>
          <a:prstGeom prst="ellips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Active Directory</a:t>
            </a:r>
          </a:p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Integration</a:t>
            </a:r>
          </a:p>
        </p:txBody>
      </p:sp>
      <p:sp>
        <p:nvSpPr>
          <p:cNvPr id="193561" name="Oval 193560"/>
          <p:cNvSpPr>
            <a:spLocks noChangeArrowheads="1"/>
          </p:cNvSpPr>
          <p:nvPr/>
        </p:nvSpPr>
        <p:spPr bwMode="auto">
          <a:xfrm>
            <a:off x="3529013" y="5194300"/>
            <a:ext cx="1924050" cy="585788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Enterprise</a:t>
            </a:r>
          </a:p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Search</a:t>
            </a:r>
          </a:p>
        </p:txBody>
      </p:sp>
      <p:sp>
        <p:nvSpPr>
          <p:cNvPr id="193562" name="Oval 193561"/>
          <p:cNvSpPr>
            <a:spLocks noChangeArrowheads="1"/>
          </p:cNvSpPr>
          <p:nvPr/>
        </p:nvSpPr>
        <p:spPr bwMode="auto">
          <a:xfrm>
            <a:off x="3529013" y="5926138"/>
            <a:ext cx="1924050" cy="585787"/>
          </a:xfrm>
          <a:prstGeom prst="ellipse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Business Data</a:t>
            </a:r>
          </a:p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Catalog</a:t>
            </a:r>
          </a:p>
        </p:txBody>
      </p:sp>
      <p:sp>
        <p:nvSpPr>
          <p:cNvPr id="193563" name="Oval 193562"/>
          <p:cNvSpPr>
            <a:spLocks noChangeArrowheads="1"/>
          </p:cNvSpPr>
          <p:nvPr/>
        </p:nvSpPr>
        <p:spPr bwMode="auto">
          <a:xfrm>
            <a:off x="3529013" y="4460875"/>
            <a:ext cx="1924050" cy="5857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My Sites</a:t>
            </a:r>
          </a:p>
        </p:txBody>
      </p:sp>
      <p:sp>
        <p:nvSpPr>
          <p:cNvPr id="193574" name="Straight Connector 193573"/>
          <p:cNvSpPr>
            <a:spLocks noChangeShapeType="1"/>
          </p:cNvSpPr>
          <p:nvPr/>
        </p:nvSpPr>
        <p:spPr bwMode="auto">
          <a:xfrm>
            <a:off x="2487613" y="3865563"/>
            <a:ext cx="606425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3575" name="Rectangle 193574"/>
          <p:cNvSpPr>
            <a:spLocks noChangeArrowheads="1"/>
          </p:cNvSpPr>
          <p:nvPr/>
        </p:nvSpPr>
        <p:spPr bwMode="auto">
          <a:xfrm>
            <a:off x="736600" y="3657600"/>
            <a:ext cx="1838325" cy="520700"/>
          </a:xfrm>
          <a:prstGeom prst="rect">
            <a:avLst/>
          </a:prstGeom>
          <a:solidFill>
            <a:srgbClr val="CC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Browser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945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Content Management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WCM features designed for public Web sites</a:t>
            </a:r>
          </a:p>
          <a:p>
            <a:pPr lvl="1"/>
            <a:r>
              <a:rPr lang="en-US" dirty="0" smtClean="0"/>
              <a:t>Core CMS features integrated into MOSS</a:t>
            </a:r>
          </a:p>
          <a:p>
            <a:pPr lvl="1"/>
            <a:r>
              <a:rPr lang="en-US" dirty="0" smtClean="0"/>
              <a:t>Features for site branding and customized page layouts</a:t>
            </a:r>
          </a:p>
          <a:p>
            <a:pPr lvl="1"/>
            <a:r>
              <a:rPr lang="en-US" dirty="0" smtClean="0"/>
              <a:t>Profession publishing features for content approval</a:t>
            </a:r>
          </a:p>
        </p:txBody>
      </p:sp>
      <p:sp>
        <p:nvSpPr>
          <p:cNvPr id="194583" name="Rectangle 194582"/>
          <p:cNvSpPr>
            <a:spLocks noChangeArrowheads="1"/>
          </p:cNvSpPr>
          <p:nvPr/>
        </p:nvSpPr>
        <p:spPr bwMode="auto">
          <a:xfrm>
            <a:off x="3697252" y="4855265"/>
            <a:ext cx="4684748" cy="16979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4565" name="Rectangle 194564"/>
          <p:cNvSpPr>
            <a:spLocks noChangeArrowheads="1"/>
          </p:cNvSpPr>
          <p:nvPr/>
        </p:nvSpPr>
        <p:spPr bwMode="auto">
          <a:xfrm>
            <a:off x="3565287" y="3564835"/>
            <a:ext cx="1979471" cy="108667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Office Server</a:t>
            </a:r>
          </a:p>
          <a:p>
            <a:pPr algn="ctr"/>
            <a:r>
              <a:rPr lang="en-US" sz="1400">
                <a:latin typeface="Arial" pitchFamily="34" charset="0"/>
              </a:rPr>
              <a:t>Production Web Site</a:t>
            </a:r>
          </a:p>
        </p:txBody>
      </p:sp>
      <p:sp>
        <p:nvSpPr>
          <p:cNvPr id="194569" name="Straight Connector 194568"/>
          <p:cNvSpPr>
            <a:spLocks noChangeShapeType="1"/>
          </p:cNvSpPr>
          <p:nvPr/>
        </p:nvSpPr>
        <p:spPr bwMode="auto">
          <a:xfrm>
            <a:off x="2912337" y="3632752"/>
            <a:ext cx="586968" cy="13583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4570" name="Straight Connector 194569"/>
          <p:cNvSpPr>
            <a:spLocks noChangeShapeType="1"/>
          </p:cNvSpPr>
          <p:nvPr/>
        </p:nvSpPr>
        <p:spPr bwMode="auto">
          <a:xfrm>
            <a:off x="2912337" y="4176091"/>
            <a:ext cx="586968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4571" name="Straight Connector 194570"/>
          <p:cNvSpPr>
            <a:spLocks noChangeShapeType="1"/>
          </p:cNvSpPr>
          <p:nvPr/>
        </p:nvSpPr>
        <p:spPr bwMode="auto">
          <a:xfrm flipV="1">
            <a:off x="2912337" y="4515678"/>
            <a:ext cx="534732" cy="203752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22536" name="Shape 194573"/>
          <p:cNvSpPr>
            <a:spLocks/>
          </p:cNvSpPr>
          <p:nvPr/>
        </p:nvSpPr>
        <p:spPr bwMode="auto">
          <a:xfrm rot="5400000" flipH="1">
            <a:off x="5652535" y="3794710"/>
            <a:ext cx="1697935" cy="1781524"/>
          </a:xfrm>
          <a:custGeom>
            <a:avLst/>
            <a:gdLst>
              <a:gd name="T0" fmla="*/ 0 w 784"/>
              <a:gd name="T1" fmla="*/ 0 h 912"/>
              <a:gd name="T2" fmla="*/ 672 w 784"/>
              <a:gd name="T3" fmla="*/ 480 h 912"/>
              <a:gd name="T4" fmla="*/ 672 w 784"/>
              <a:gd name="T5" fmla="*/ 912 h 912"/>
              <a:gd name="T6" fmla="*/ 0 60000 65536"/>
              <a:gd name="T7" fmla="*/ 0 60000 65536"/>
              <a:gd name="T8" fmla="*/ 0 60000 65536"/>
              <a:gd name="T9" fmla="*/ 0 w 784"/>
              <a:gd name="T10" fmla="*/ 0 h 912"/>
              <a:gd name="T11" fmla="*/ 0 w 784"/>
              <a:gd name="T12" fmla="*/ 0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4" h="912">
                <a:moveTo>
                  <a:pt x="0" y="0"/>
                </a:moveTo>
                <a:cubicBezTo>
                  <a:pt x="280" y="164"/>
                  <a:pt x="560" y="328"/>
                  <a:pt x="672" y="480"/>
                </a:cubicBezTo>
                <a:cubicBezTo>
                  <a:pt x="784" y="632"/>
                  <a:pt x="728" y="772"/>
                  <a:pt x="672" y="912"/>
                </a:cubicBezTo>
              </a:path>
            </a:pathLst>
          </a:custGeom>
          <a:noFill/>
          <a:ln w="38100" algn="ctr">
            <a:solidFill>
              <a:srgbClr val="FFC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537" name="Rectangle 194571"/>
          <p:cNvSpPr>
            <a:spLocks noChangeArrowheads="1"/>
          </p:cNvSpPr>
          <p:nvPr/>
        </p:nvSpPr>
        <p:spPr bwMode="auto">
          <a:xfrm>
            <a:off x="6526246" y="5330687"/>
            <a:ext cx="1591825" cy="882926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Office Server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Staging Web Site</a:t>
            </a:r>
          </a:p>
        </p:txBody>
      </p:sp>
      <p:sp>
        <p:nvSpPr>
          <p:cNvPr id="22538" name="Rectangle 194565"/>
          <p:cNvSpPr>
            <a:spLocks noChangeArrowheads="1"/>
          </p:cNvSpPr>
          <p:nvPr/>
        </p:nvSpPr>
        <p:spPr bwMode="auto">
          <a:xfrm>
            <a:off x="990600" y="3972339"/>
            <a:ext cx="1921737" cy="407504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Vendors</a:t>
            </a:r>
          </a:p>
        </p:txBody>
      </p:sp>
      <p:sp>
        <p:nvSpPr>
          <p:cNvPr id="22539" name="Rectangle 194567"/>
          <p:cNvSpPr>
            <a:spLocks noChangeArrowheads="1"/>
          </p:cNvSpPr>
          <p:nvPr/>
        </p:nvSpPr>
        <p:spPr bwMode="auto">
          <a:xfrm>
            <a:off x="990600" y="4515678"/>
            <a:ext cx="1921737" cy="407504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Shareholders</a:t>
            </a:r>
          </a:p>
        </p:txBody>
      </p:sp>
      <p:sp>
        <p:nvSpPr>
          <p:cNvPr id="22540" name="Rectangle 194572"/>
          <p:cNvSpPr>
            <a:spLocks noChangeArrowheads="1"/>
          </p:cNvSpPr>
          <p:nvPr/>
        </p:nvSpPr>
        <p:spPr bwMode="auto">
          <a:xfrm>
            <a:off x="990600" y="3429000"/>
            <a:ext cx="1921737" cy="407504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Customers</a:t>
            </a:r>
          </a:p>
        </p:txBody>
      </p:sp>
      <p:sp>
        <p:nvSpPr>
          <p:cNvPr id="22541" name="Straight Connector 194575"/>
          <p:cNvSpPr>
            <a:spLocks noChangeShapeType="1"/>
          </p:cNvSpPr>
          <p:nvPr/>
        </p:nvSpPr>
        <p:spPr bwMode="auto">
          <a:xfrm>
            <a:off x="5412793" y="5398604"/>
            <a:ext cx="1055718" cy="271670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542" name="Straight Connector 194577"/>
          <p:cNvSpPr>
            <a:spLocks noChangeShapeType="1"/>
          </p:cNvSpPr>
          <p:nvPr/>
        </p:nvSpPr>
        <p:spPr bwMode="auto">
          <a:xfrm flipV="1">
            <a:off x="5544758" y="5874026"/>
            <a:ext cx="857771" cy="271670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543" name="Rectangle 194566"/>
          <p:cNvSpPr>
            <a:spLocks noChangeArrowheads="1"/>
          </p:cNvSpPr>
          <p:nvPr/>
        </p:nvSpPr>
        <p:spPr bwMode="auto">
          <a:xfrm>
            <a:off x="4035411" y="5194852"/>
            <a:ext cx="1517595" cy="407504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Content Author</a:t>
            </a:r>
          </a:p>
        </p:txBody>
      </p:sp>
      <p:sp>
        <p:nvSpPr>
          <p:cNvPr id="22544" name="Rectangle 194576"/>
          <p:cNvSpPr>
            <a:spLocks noChangeArrowheads="1"/>
          </p:cNvSpPr>
          <p:nvPr/>
        </p:nvSpPr>
        <p:spPr bwMode="auto">
          <a:xfrm>
            <a:off x="4027163" y="5941943"/>
            <a:ext cx="1517595" cy="407504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Content Approver</a:t>
            </a:r>
          </a:p>
        </p:txBody>
      </p:sp>
      <p:sp>
        <p:nvSpPr>
          <p:cNvPr id="194579" name="Oval 194578"/>
          <p:cNvSpPr>
            <a:spLocks noChangeArrowheads="1"/>
          </p:cNvSpPr>
          <p:nvPr/>
        </p:nvSpPr>
        <p:spPr bwMode="auto">
          <a:xfrm>
            <a:off x="5808687" y="5398604"/>
            <a:ext cx="263929" cy="2716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latin typeface="Arial Black" pitchFamily="34" charset="0"/>
              </a:rPr>
              <a:t>1</a:t>
            </a:r>
          </a:p>
        </p:txBody>
      </p:sp>
      <p:sp>
        <p:nvSpPr>
          <p:cNvPr id="194581" name="Oval 194580"/>
          <p:cNvSpPr>
            <a:spLocks noChangeArrowheads="1"/>
          </p:cNvSpPr>
          <p:nvPr/>
        </p:nvSpPr>
        <p:spPr bwMode="auto">
          <a:xfrm>
            <a:off x="5808687" y="5874026"/>
            <a:ext cx="263929" cy="2716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latin typeface="Arial Black" pitchFamily="34" charset="0"/>
              </a:rPr>
              <a:t>2</a:t>
            </a:r>
          </a:p>
        </p:txBody>
      </p:sp>
      <p:sp>
        <p:nvSpPr>
          <p:cNvPr id="194582" name="Oval 194581"/>
          <p:cNvSpPr>
            <a:spLocks noChangeArrowheads="1"/>
          </p:cNvSpPr>
          <p:nvPr/>
        </p:nvSpPr>
        <p:spPr bwMode="auto">
          <a:xfrm>
            <a:off x="6996370" y="4923183"/>
            <a:ext cx="263929" cy="2716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dirty="0">
                <a:latin typeface="Arial Black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914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InfoPath 2007 and Forms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InfoPath 2003</a:t>
            </a:r>
          </a:p>
          <a:p>
            <a:pPr lvl="1"/>
            <a:r>
              <a:rPr lang="en-US" dirty="0" smtClean="0"/>
              <a:t>Capture business data with dynamic, XML-based forms</a:t>
            </a:r>
          </a:p>
          <a:p>
            <a:pPr lvl="1"/>
            <a:r>
              <a:rPr lang="en-US" dirty="0" smtClean="0"/>
              <a:t>Rich data entry and validation</a:t>
            </a:r>
          </a:p>
          <a:p>
            <a:pPr lvl="1"/>
            <a:r>
              <a:rPr lang="en-US" dirty="0" smtClean="0"/>
              <a:t>Integration with back-end LOB systems</a:t>
            </a:r>
          </a:p>
          <a:p>
            <a:endParaRPr lang="en-US" dirty="0" smtClean="0"/>
          </a:p>
          <a:p>
            <a:r>
              <a:rPr lang="en-US" dirty="0" smtClean="0"/>
              <a:t>InfoPath 2007 and Forms Services</a:t>
            </a:r>
          </a:p>
          <a:p>
            <a:pPr lvl="1"/>
            <a:r>
              <a:rPr lang="en-US" dirty="0" smtClean="0"/>
              <a:t>Ability to push InfoPath forms to browser-based clients</a:t>
            </a:r>
          </a:p>
          <a:p>
            <a:pPr lvl="1"/>
            <a:r>
              <a:rPr lang="en-US" dirty="0" smtClean="0"/>
              <a:t>Integration with Office 2007 client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966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Workflows</a:t>
            </a:r>
          </a:p>
        </p:txBody>
      </p:sp>
      <p:sp>
        <p:nvSpPr>
          <p:cNvPr id="85" name="Text Placeholder 8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WSS and MOSS provide rich workflow support</a:t>
            </a:r>
          </a:p>
          <a:p>
            <a:pPr lvl="1"/>
            <a:r>
              <a:rPr lang="en-US" dirty="0" smtClean="0"/>
              <a:t>Support built on Windows Workflow Foundation (WF)</a:t>
            </a:r>
          </a:p>
          <a:p>
            <a:pPr lvl="1"/>
            <a:r>
              <a:rPr lang="en-US" dirty="0" smtClean="0"/>
              <a:t>WSS provides development platform for workflows</a:t>
            </a:r>
          </a:p>
          <a:p>
            <a:pPr lvl="1"/>
            <a:r>
              <a:rPr lang="en-US" dirty="0" smtClean="0"/>
              <a:t>MOSS provides several valuable workflows out-of-box</a:t>
            </a:r>
          </a:p>
        </p:txBody>
      </p:sp>
      <p:sp>
        <p:nvSpPr>
          <p:cNvPr id="196612" name="Rectangle 196611"/>
          <p:cNvSpPr>
            <a:spLocks noChangeArrowheads="1"/>
          </p:cNvSpPr>
          <p:nvPr/>
        </p:nvSpPr>
        <p:spPr bwMode="auto">
          <a:xfrm>
            <a:off x="838200" y="3733800"/>
            <a:ext cx="73914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32550" y="4230688"/>
            <a:ext cx="1255713" cy="1212850"/>
            <a:chOff x="2329" y="1632"/>
            <a:chExt cx="885" cy="1135"/>
          </a:xfrm>
        </p:grpSpPr>
        <p:sp>
          <p:nvSpPr>
            <p:cNvPr id="24643" name="Shape 196613"/>
            <p:cNvSpPr>
              <a:spLocks/>
            </p:cNvSpPr>
            <p:nvPr/>
          </p:nvSpPr>
          <p:spPr bwMode="auto">
            <a:xfrm>
              <a:off x="2854" y="2438"/>
              <a:ext cx="32" cy="25"/>
            </a:xfrm>
            <a:custGeom>
              <a:avLst/>
              <a:gdLst>
                <a:gd name="T0" fmla="*/ 24 w 24"/>
                <a:gd name="T1" fmla="*/ 0 h 18"/>
                <a:gd name="T2" fmla="*/ 0 w 24"/>
                <a:gd name="T3" fmla="*/ 18 h 18"/>
                <a:gd name="T4" fmla="*/ 24 w 24"/>
                <a:gd name="T5" fmla="*/ 0 h 18"/>
                <a:gd name="T6" fmla="*/ 0 60000 65536"/>
                <a:gd name="T7" fmla="*/ 0 60000 65536"/>
                <a:gd name="T8" fmla="*/ 0 60000 65536"/>
                <a:gd name="T9" fmla="*/ 0 w 24"/>
                <a:gd name="T10" fmla="*/ 0 h 18"/>
                <a:gd name="T11" fmla="*/ 0 w 24"/>
                <a:gd name="T12" fmla="*/ 0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18">
                  <a:moveTo>
                    <a:pt x="24" y="0"/>
                  </a:moveTo>
                  <a:lnTo>
                    <a:pt x="0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44" name="Shape 196614"/>
            <p:cNvSpPr>
              <a:spLocks/>
            </p:cNvSpPr>
            <p:nvPr/>
          </p:nvSpPr>
          <p:spPr bwMode="auto">
            <a:xfrm>
              <a:off x="2790" y="2375"/>
              <a:ext cx="161" cy="153"/>
            </a:xfrm>
            <a:custGeom>
              <a:avLst/>
              <a:gdLst>
                <a:gd name="T0" fmla="*/ 42 w 119"/>
                <a:gd name="T1" fmla="*/ 9 h 113"/>
                <a:gd name="T2" fmla="*/ 18 w 119"/>
                <a:gd name="T3" fmla="*/ 27 h 113"/>
                <a:gd name="T4" fmla="*/ 6 w 119"/>
                <a:gd name="T5" fmla="*/ 42 h 113"/>
                <a:gd name="T6" fmla="*/ 0 w 119"/>
                <a:gd name="T7" fmla="*/ 59 h 113"/>
                <a:gd name="T8" fmla="*/ 1 w 119"/>
                <a:gd name="T9" fmla="*/ 77 h 113"/>
                <a:gd name="T10" fmla="*/ 10 w 119"/>
                <a:gd name="T11" fmla="*/ 94 h 113"/>
                <a:gd name="T12" fmla="*/ 16 w 119"/>
                <a:gd name="T13" fmla="*/ 101 h 113"/>
                <a:gd name="T14" fmla="*/ 24 w 119"/>
                <a:gd name="T15" fmla="*/ 107 h 113"/>
                <a:gd name="T16" fmla="*/ 32 w 119"/>
                <a:gd name="T17" fmla="*/ 110 h 113"/>
                <a:gd name="T18" fmla="*/ 41 w 119"/>
                <a:gd name="T19" fmla="*/ 113 h 113"/>
                <a:gd name="T20" fmla="*/ 50 w 119"/>
                <a:gd name="T21" fmla="*/ 113 h 113"/>
                <a:gd name="T22" fmla="*/ 59 w 119"/>
                <a:gd name="T23" fmla="*/ 112 h 113"/>
                <a:gd name="T24" fmla="*/ 67 w 119"/>
                <a:gd name="T25" fmla="*/ 108 h 113"/>
                <a:gd name="T26" fmla="*/ 76 w 119"/>
                <a:gd name="T27" fmla="*/ 103 h 113"/>
                <a:gd name="T28" fmla="*/ 100 w 119"/>
                <a:gd name="T29" fmla="*/ 84 h 113"/>
                <a:gd name="T30" fmla="*/ 113 w 119"/>
                <a:gd name="T31" fmla="*/ 70 h 113"/>
                <a:gd name="T32" fmla="*/ 119 w 119"/>
                <a:gd name="T33" fmla="*/ 53 h 113"/>
                <a:gd name="T34" fmla="*/ 118 w 119"/>
                <a:gd name="T35" fmla="*/ 35 h 113"/>
                <a:gd name="T36" fmla="*/ 109 w 119"/>
                <a:gd name="T37" fmla="*/ 18 h 113"/>
                <a:gd name="T38" fmla="*/ 102 w 119"/>
                <a:gd name="T39" fmla="*/ 11 h 113"/>
                <a:gd name="T40" fmla="*/ 95 w 119"/>
                <a:gd name="T41" fmla="*/ 6 h 113"/>
                <a:gd name="T42" fmla="*/ 87 w 119"/>
                <a:gd name="T43" fmla="*/ 2 h 113"/>
                <a:gd name="T44" fmla="*/ 78 w 119"/>
                <a:gd name="T45" fmla="*/ 0 h 113"/>
                <a:gd name="T46" fmla="*/ 69 w 119"/>
                <a:gd name="T47" fmla="*/ 0 h 113"/>
                <a:gd name="T48" fmla="*/ 59 w 119"/>
                <a:gd name="T49" fmla="*/ 1 h 113"/>
                <a:gd name="T50" fmla="*/ 50 w 119"/>
                <a:gd name="T51" fmla="*/ 5 h 113"/>
                <a:gd name="T52" fmla="*/ 42 w 119"/>
                <a:gd name="T53" fmla="*/ 9 h 1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3"/>
                <a:gd name="T83" fmla="*/ 0 w 119"/>
                <a:gd name="T84" fmla="*/ 0 h 11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3">
                  <a:moveTo>
                    <a:pt x="42" y="9"/>
                  </a:moveTo>
                  <a:lnTo>
                    <a:pt x="18" y="27"/>
                  </a:lnTo>
                  <a:lnTo>
                    <a:pt x="6" y="42"/>
                  </a:lnTo>
                  <a:lnTo>
                    <a:pt x="0" y="59"/>
                  </a:lnTo>
                  <a:lnTo>
                    <a:pt x="1" y="77"/>
                  </a:lnTo>
                  <a:lnTo>
                    <a:pt x="10" y="94"/>
                  </a:lnTo>
                  <a:lnTo>
                    <a:pt x="16" y="101"/>
                  </a:lnTo>
                  <a:lnTo>
                    <a:pt x="24" y="107"/>
                  </a:lnTo>
                  <a:lnTo>
                    <a:pt x="32" y="110"/>
                  </a:lnTo>
                  <a:lnTo>
                    <a:pt x="41" y="113"/>
                  </a:lnTo>
                  <a:lnTo>
                    <a:pt x="50" y="113"/>
                  </a:lnTo>
                  <a:lnTo>
                    <a:pt x="59" y="112"/>
                  </a:lnTo>
                  <a:lnTo>
                    <a:pt x="67" y="108"/>
                  </a:lnTo>
                  <a:lnTo>
                    <a:pt x="76" y="103"/>
                  </a:lnTo>
                  <a:lnTo>
                    <a:pt x="100" y="84"/>
                  </a:lnTo>
                  <a:lnTo>
                    <a:pt x="113" y="70"/>
                  </a:lnTo>
                  <a:lnTo>
                    <a:pt x="119" y="53"/>
                  </a:lnTo>
                  <a:lnTo>
                    <a:pt x="118" y="35"/>
                  </a:lnTo>
                  <a:lnTo>
                    <a:pt x="109" y="18"/>
                  </a:lnTo>
                  <a:lnTo>
                    <a:pt x="102" y="11"/>
                  </a:lnTo>
                  <a:lnTo>
                    <a:pt x="95" y="6"/>
                  </a:lnTo>
                  <a:lnTo>
                    <a:pt x="87" y="2"/>
                  </a:lnTo>
                  <a:lnTo>
                    <a:pt x="78" y="0"/>
                  </a:lnTo>
                  <a:lnTo>
                    <a:pt x="69" y="0"/>
                  </a:lnTo>
                  <a:lnTo>
                    <a:pt x="59" y="1"/>
                  </a:lnTo>
                  <a:lnTo>
                    <a:pt x="50" y="5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45" name="Shape 196615"/>
            <p:cNvSpPr>
              <a:spLocks/>
            </p:cNvSpPr>
            <p:nvPr/>
          </p:nvSpPr>
          <p:spPr bwMode="auto">
            <a:xfrm>
              <a:off x="3046" y="2176"/>
              <a:ext cx="143" cy="150"/>
            </a:xfrm>
            <a:custGeom>
              <a:avLst/>
              <a:gdLst>
                <a:gd name="T0" fmla="*/ 106 w 106"/>
                <a:gd name="T1" fmla="*/ 74 h 111"/>
                <a:gd name="T2" fmla="*/ 56 w 106"/>
                <a:gd name="T3" fmla="*/ 111 h 111"/>
                <a:gd name="T4" fmla="*/ 0 w 106"/>
                <a:gd name="T5" fmla="*/ 39 h 111"/>
                <a:gd name="T6" fmla="*/ 49 w 106"/>
                <a:gd name="T7" fmla="*/ 0 h 111"/>
                <a:gd name="T8" fmla="*/ 106 w 106"/>
                <a:gd name="T9" fmla="*/ 74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11"/>
                <a:gd name="T17" fmla="*/ 0 w 106"/>
                <a:gd name="T18" fmla="*/ 0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11">
                  <a:moveTo>
                    <a:pt x="106" y="74"/>
                  </a:moveTo>
                  <a:lnTo>
                    <a:pt x="56" y="111"/>
                  </a:lnTo>
                  <a:lnTo>
                    <a:pt x="0" y="39"/>
                  </a:lnTo>
                  <a:lnTo>
                    <a:pt x="49" y="0"/>
                  </a:lnTo>
                  <a:lnTo>
                    <a:pt x="106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46" name="Shape 196616"/>
            <p:cNvSpPr>
              <a:spLocks noEditPoints="1"/>
            </p:cNvSpPr>
            <p:nvPr/>
          </p:nvSpPr>
          <p:spPr bwMode="auto">
            <a:xfrm>
              <a:off x="2329" y="1632"/>
              <a:ext cx="885" cy="1135"/>
            </a:xfrm>
            <a:custGeom>
              <a:avLst/>
              <a:gdLst>
                <a:gd name="T0" fmla="*/ 604 w 654"/>
                <a:gd name="T1" fmla="*/ 0 h 839"/>
                <a:gd name="T2" fmla="*/ 0 w 654"/>
                <a:gd name="T3" fmla="*/ 0 h 839"/>
                <a:gd name="T4" fmla="*/ 0 w 654"/>
                <a:gd name="T5" fmla="*/ 839 h 839"/>
                <a:gd name="T6" fmla="*/ 654 w 654"/>
                <a:gd name="T7" fmla="*/ 839 h 839"/>
                <a:gd name="T8" fmla="*/ 654 w 654"/>
                <a:gd name="T9" fmla="*/ 0 h 839"/>
                <a:gd name="T10" fmla="*/ 604 w 654"/>
                <a:gd name="T11" fmla="*/ 0 h 839"/>
                <a:gd name="T12" fmla="*/ 554 w 654"/>
                <a:gd name="T13" fmla="*/ 101 h 839"/>
                <a:gd name="T14" fmla="*/ 554 w 654"/>
                <a:gd name="T15" fmla="*/ 223 h 839"/>
                <a:gd name="T16" fmla="*/ 554 w 654"/>
                <a:gd name="T17" fmla="*/ 419 h 839"/>
                <a:gd name="T18" fmla="*/ 554 w 654"/>
                <a:gd name="T19" fmla="*/ 616 h 839"/>
                <a:gd name="T20" fmla="*/ 554 w 654"/>
                <a:gd name="T21" fmla="*/ 739 h 839"/>
                <a:gd name="T22" fmla="*/ 537 w 654"/>
                <a:gd name="T23" fmla="*/ 739 h 839"/>
                <a:gd name="T24" fmla="*/ 517 w 654"/>
                <a:gd name="T25" fmla="*/ 739 h 839"/>
                <a:gd name="T26" fmla="*/ 490 w 654"/>
                <a:gd name="T27" fmla="*/ 739 h 839"/>
                <a:gd name="T28" fmla="*/ 462 w 654"/>
                <a:gd name="T29" fmla="*/ 739 h 839"/>
                <a:gd name="T30" fmla="*/ 430 w 654"/>
                <a:gd name="T31" fmla="*/ 739 h 839"/>
                <a:gd name="T32" fmla="*/ 397 w 654"/>
                <a:gd name="T33" fmla="*/ 739 h 839"/>
                <a:gd name="T34" fmla="*/ 363 w 654"/>
                <a:gd name="T35" fmla="*/ 739 h 839"/>
                <a:gd name="T36" fmla="*/ 327 w 654"/>
                <a:gd name="T37" fmla="*/ 739 h 839"/>
                <a:gd name="T38" fmla="*/ 290 w 654"/>
                <a:gd name="T39" fmla="*/ 739 h 839"/>
                <a:gd name="T40" fmla="*/ 257 w 654"/>
                <a:gd name="T41" fmla="*/ 739 h 839"/>
                <a:gd name="T42" fmla="*/ 223 w 654"/>
                <a:gd name="T43" fmla="*/ 739 h 839"/>
                <a:gd name="T44" fmla="*/ 192 w 654"/>
                <a:gd name="T45" fmla="*/ 739 h 839"/>
                <a:gd name="T46" fmla="*/ 163 w 654"/>
                <a:gd name="T47" fmla="*/ 739 h 839"/>
                <a:gd name="T48" fmla="*/ 138 w 654"/>
                <a:gd name="T49" fmla="*/ 739 h 839"/>
                <a:gd name="T50" fmla="*/ 116 w 654"/>
                <a:gd name="T51" fmla="*/ 739 h 839"/>
                <a:gd name="T52" fmla="*/ 99 w 654"/>
                <a:gd name="T53" fmla="*/ 739 h 839"/>
                <a:gd name="T54" fmla="*/ 99 w 654"/>
                <a:gd name="T55" fmla="*/ 616 h 839"/>
                <a:gd name="T56" fmla="*/ 99 w 654"/>
                <a:gd name="T57" fmla="*/ 419 h 839"/>
                <a:gd name="T58" fmla="*/ 99 w 654"/>
                <a:gd name="T59" fmla="*/ 223 h 839"/>
                <a:gd name="T60" fmla="*/ 99 w 654"/>
                <a:gd name="T61" fmla="*/ 101 h 839"/>
                <a:gd name="T62" fmla="*/ 116 w 654"/>
                <a:gd name="T63" fmla="*/ 101 h 839"/>
                <a:gd name="T64" fmla="*/ 138 w 654"/>
                <a:gd name="T65" fmla="*/ 101 h 839"/>
                <a:gd name="T66" fmla="*/ 163 w 654"/>
                <a:gd name="T67" fmla="*/ 101 h 839"/>
                <a:gd name="T68" fmla="*/ 192 w 654"/>
                <a:gd name="T69" fmla="*/ 101 h 839"/>
                <a:gd name="T70" fmla="*/ 223 w 654"/>
                <a:gd name="T71" fmla="*/ 101 h 839"/>
                <a:gd name="T72" fmla="*/ 257 w 654"/>
                <a:gd name="T73" fmla="*/ 101 h 839"/>
                <a:gd name="T74" fmla="*/ 290 w 654"/>
                <a:gd name="T75" fmla="*/ 101 h 839"/>
                <a:gd name="T76" fmla="*/ 327 w 654"/>
                <a:gd name="T77" fmla="*/ 101 h 839"/>
                <a:gd name="T78" fmla="*/ 363 w 654"/>
                <a:gd name="T79" fmla="*/ 101 h 839"/>
                <a:gd name="T80" fmla="*/ 397 w 654"/>
                <a:gd name="T81" fmla="*/ 101 h 839"/>
                <a:gd name="T82" fmla="*/ 430 w 654"/>
                <a:gd name="T83" fmla="*/ 101 h 839"/>
                <a:gd name="T84" fmla="*/ 462 w 654"/>
                <a:gd name="T85" fmla="*/ 101 h 839"/>
                <a:gd name="T86" fmla="*/ 490 w 654"/>
                <a:gd name="T87" fmla="*/ 101 h 839"/>
                <a:gd name="T88" fmla="*/ 517 w 654"/>
                <a:gd name="T89" fmla="*/ 101 h 839"/>
                <a:gd name="T90" fmla="*/ 537 w 654"/>
                <a:gd name="T91" fmla="*/ 101 h 839"/>
                <a:gd name="T92" fmla="*/ 554 w 654"/>
                <a:gd name="T93" fmla="*/ 101 h 8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54"/>
                <a:gd name="T142" fmla="*/ 0 h 839"/>
                <a:gd name="T143" fmla="*/ 0 w 654"/>
                <a:gd name="T144" fmla="*/ 0 h 83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54" h="839">
                  <a:moveTo>
                    <a:pt x="604" y="0"/>
                  </a:moveTo>
                  <a:lnTo>
                    <a:pt x="0" y="0"/>
                  </a:lnTo>
                  <a:lnTo>
                    <a:pt x="0" y="839"/>
                  </a:lnTo>
                  <a:lnTo>
                    <a:pt x="654" y="839"/>
                  </a:lnTo>
                  <a:lnTo>
                    <a:pt x="654" y="0"/>
                  </a:lnTo>
                  <a:lnTo>
                    <a:pt x="604" y="0"/>
                  </a:lnTo>
                  <a:close/>
                  <a:moveTo>
                    <a:pt x="554" y="101"/>
                  </a:moveTo>
                  <a:lnTo>
                    <a:pt x="554" y="223"/>
                  </a:lnTo>
                  <a:lnTo>
                    <a:pt x="554" y="419"/>
                  </a:lnTo>
                  <a:lnTo>
                    <a:pt x="554" y="616"/>
                  </a:lnTo>
                  <a:lnTo>
                    <a:pt x="554" y="739"/>
                  </a:lnTo>
                  <a:lnTo>
                    <a:pt x="537" y="739"/>
                  </a:lnTo>
                  <a:lnTo>
                    <a:pt x="517" y="739"/>
                  </a:lnTo>
                  <a:lnTo>
                    <a:pt x="490" y="739"/>
                  </a:lnTo>
                  <a:lnTo>
                    <a:pt x="462" y="739"/>
                  </a:lnTo>
                  <a:lnTo>
                    <a:pt x="430" y="739"/>
                  </a:lnTo>
                  <a:lnTo>
                    <a:pt x="397" y="739"/>
                  </a:lnTo>
                  <a:lnTo>
                    <a:pt x="363" y="739"/>
                  </a:lnTo>
                  <a:lnTo>
                    <a:pt x="327" y="739"/>
                  </a:lnTo>
                  <a:lnTo>
                    <a:pt x="290" y="739"/>
                  </a:lnTo>
                  <a:lnTo>
                    <a:pt x="257" y="739"/>
                  </a:lnTo>
                  <a:lnTo>
                    <a:pt x="223" y="739"/>
                  </a:lnTo>
                  <a:lnTo>
                    <a:pt x="192" y="739"/>
                  </a:lnTo>
                  <a:lnTo>
                    <a:pt x="163" y="739"/>
                  </a:lnTo>
                  <a:lnTo>
                    <a:pt x="138" y="739"/>
                  </a:lnTo>
                  <a:lnTo>
                    <a:pt x="116" y="739"/>
                  </a:lnTo>
                  <a:lnTo>
                    <a:pt x="99" y="739"/>
                  </a:lnTo>
                  <a:lnTo>
                    <a:pt x="99" y="616"/>
                  </a:lnTo>
                  <a:lnTo>
                    <a:pt x="99" y="419"/>
                  </a:lnTo>
                  <a:lnTo>
                    <a:pt x="99" y="223"/>
                  </a:lnTo>
                  <a:lnTo>
                    <a:pt x="99" y="101"/>
                  </a:lnTo>
                  <a:lnTo>
                    <a:pt x="116" y="101"/>
                  </a:lnTo>
                  <a:lnTo>
                    <a:pt x="138" y="101"/>
                  </a:lnTo>
                  <a:lnTo>
                    <a:pt x="163" y="101"/>
                  </a:lnTo>
                  <a:lnTo>
                    <a:pt x="192" y="101"/>
                  </a:lnTo>
                  <a:lnTo>
                    <a:pt x="223" y="101"/>
                  </a:lnTo>
                  <a:lnTo>
                    <a:pt x="257" y="101"/>
                  </a:lnTo>
                  <a:lnTo>
                    <a:pt x="290" y="101"/>
                  </a:lnTo>
                  <a:lnTo>
                    <a:pt x="327" y="101"/>
                  </a:lnTo>
                  <a:lnTo>
                    <a:pt x="363" y="101"/>
                  </a:lnTo>
                  <a:lnTo>
                    <a:pt x="397" y="101"/>
                  </a:lnTo>
                  <a:lnTo>
                    <a:pt x="430" y="101"/>
                  </a:lnTo>
                  <a:lnTo>
                    <a:pt x="462" y="101"/>
                  </a:lnTo>
                  <a:lnTo>
                    <a:pt x="490" y="101"/>
                  </a:lnTo>
                  <a:lnTo>
                    <a:pt x="517" y="101"/>
                  </a:lnTo>
                  <a:lnTo>
                    <a:pt x="537" y="101"/>
                  </a:lnTo>
                  <a:lnTo>
                    <a:pt x="554" y="1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47" name="Rectangle 196617"/>
            <p:cNvSpPr>
              <a:spLocks noChangeArrowheads="1"/>
            </p:cNvSpPr>
            <p:nvPr/>
          </p:nvSpPr>
          <p:spPr bwMode="auto">
            <a:xfrm>
              <a:off x="2395" y="1700"/>
              <a:ext cx="751" cy="999"/>
            </a:xfrm>
            <a:prstGeom prst="rect">
              <a:avLst/>
            </a:prstGeom>
            <a:solidFill>
              <a:srgbClr val="FFFFE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48" name="Shape 196618"/>
            <p:cNvSpPr>
              <a:spLocks/>
            </p:cNvSpPr>
            <p:nvPr/>
          </p:nvSpPr>
          <p:spPr bwMode="auto">
            <a:xfrm>
              <a:off x="2831" y="1777"/>
              <a:ext cx="243" cy="242"/>
            </a:xfrm>
            <a:custGeom>
              <a:avLst/>
              <a:gdLst>
                <a:gd name="T0" fmla="*/ 90 w 180"/>
                <a:gd name="T1" fmla="*/ 0 h 179"/>
                <a:gd name="T2" fmla="*/ 103 w 180"/>
                <a:gd name="T3" fmla="*/ 22 h 179"/>
                <a:gd name="T4" fmla="*/ 124 w 180"/>
                <a:gd name="T5" fmla="*/ 6 h 179"/>
                <a:gd name="T6" fmla="*/ 128 w 180"/>
                <a:gd name="T7" fmla="*/ 33 h 179"/>
                <a:gd name="T8" fmla="*/ 154 w 180"/>
                <a:gd name="T9" fmla="*/ 26 h 179"/>
                <a:gd name="T10" fmla="*/ 146 w 180"/>
                <a:gd name="T11" fmla="*/ 51 h 179"/>
                <a:gd name="T12" fmla="*/ 173 w 180"/>
                <a:gd name="T13" fmla="*/ 55 h 179"/>
                <a:gd name="T14" fmla="*/ 156 w 180"/>
                <a:gd name="T15" fmla="*/ 76 h 179"/>
                <a:gd name="T16" fmla="*/ 180 w 180"/>
                <a:gd name="T17" fmla="*/ 90 h 179"/>
                <a:gd name="T18" fmla="*/ 156 w 180"/>
                <a:gd name="T19" fmla="*/ 102 h 179"/>
                <a:gd name="T20" fmla="*/ 173 w 180"/>
                <a:gd name="T21" fmla="*/ 123 h 179"/>
                <a:gd name="T22" fmla="*/ 146 w 180"/>
                <a:gd name="T23" fmla="*/ 127 h 179"/>
                <a:gd name="T24" fmla="*/ 154 w 180"/>
                <a:gd name="T25" fmla="*/ 152 h 179"/>
                <a:gd name="T26" fmla="*/ 128 w 180"/>
                <a:gd name="T27" fmla="*/ 145 h 179"/>
                <a:gd name="T28" fmla="*/ 124 w 180"/>
                <a:gd name="T29" fmla="*/ 173 h 179"/>
                <a:gd name="T30" fmla="*/ 103 w 180"/>
                <a:gd name="T31" fmla="*/ 156 h 179"/>
                <a:gd name="T32" fmla="*/ 90 w 180"/>
                <a:gd name="T33" fmla="*/ 179 h 179"/>
                <a:gd name="T34" fmla="*/ 77 w 180"/>
                <a:gd name="T35" fmla="*/ 156 h 179"/>
                <a:gd name="T36" fmla="*/ 55 w 180"/>
                <a:gd name="T37" fmla="*/ 173 h 179"/>
                <a:gd name="T38" fmla="*/ 53 w 180"/>
                <a:gd name="T39" fmla="*/ 145 h 179"/>
                <a:gd name="T40" fmla="*/ 26 w 180"/>
                <a:gd name="T41" fmla="*/ 152 h 179"/>
                <a:gd name="T42" fmla="*/ 34 w 180"/>
                <a:gd name="T43" fmla="*/ 127 h 179"/>
                <a:gd name="T44" fmla="*/ 7 w 180"/>
                <a:gd name="T45" fmla="*/ 123 h 179"/>
                <a:gd name="T46" fmla="*/ 24 w 180"/>
                <a:gd name="T47" fmla="*/ 102 h 179"/>
                <a:gd name="T48" fmla="*/ 0 w 180"/>
                <a:gd name="T49" fmla="*/ 90 h 179"/>
                <a:gd name="T50" fmla="*/ 24 w 180"/>
                <a:gd name="T51" fmla="*/ 76 h 179"/>
                <a:gd name="T52" fmla="*/ 7 w 180"/>
                <a:gd name="T53" fmla="*/ 55 h 179"/>
                <a:gd name="T54" fmla="*/ 34 w 180"/>
                <a:gd name="T55" fmla="*/ 51 h 179"/>
                <a:gd name="T56" fmla="*/ 26 w 180"/>
                <a:gd name="T57" fmla="*/ 26 h 179"/>
                <a:gd name="T58" fmla="*/ 53 w 180"/>
                <a:gd name="T59" fmla="*/ 33 h 179"/>
                <a:gd name="T60" fmla="*/ 55 w 180"/>
                <a:gd name="T61" fmla="*/ 6 h 179"/>
                <a:gd name="T62" fmla="*/ 77 w 180"/>
                <a:gd name="T63" fmla="*/ 22 h 179"/>
                <a:gd name="T64" fmla="*/ 90 w 180"/>
                <a:gd name="T65" fmla="*/ 0 h 1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0"/>
                <a:gd name="T100" fmla="*/ 0 h 179"/>
                <a:gd name="T101" fmla="*/ 0 w 180"/>
                <a:gd name="T102" fmla="*/ 0 h 1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0" h="179">
                  <a:moveTo>
                    <a:pt x="90" y="0"/>
                  </a:moveTo>
                  <a:lnTo>
                    <a:pt x="103" y="22"/>
                  </a:lnTo>
                  <a:lnTo>
                    <a:pt x="124" y="6"/>
                  </a:lnTo>
                  <a:lnTo>
                    <a:pt x="128" y="33"/>
                  </a:lnTo>
                  <a:lnTo>
                    <a:pt x="154" y="26"/>
                  </a:lnTo>
                  <a:lnTo>
                    <a:pt x="146" y="51"/>
                  </a:lnTo>
                  <a:lnTo>
                    <a:pt x="173" y="55"/>
                  </a:lnTo>
                  <a:lnTo>
                    <a:pt x="156" y="76"/>
                  </a:lnTo>
                  <a:lnTo>
                    <a:pt x="180" y="90"/>
                  </a:lnTo>
                  <a:lnTo>
                    <a:pt x="156" y="102"/>
                  </a:lnTo>
                  <a:lnTo>
                    <a:pt x="173" y="123"/>
                  </a:lnTo>
                  <a:lnTo>
                    <a:pt x="146" y="127"/>
                  </a:lnTo>
                  <a:lnTo>
                    <a:pt x="154" y="152"/>
                  </a:lnTo>
                  <a:lnTo>
                    <a:pt x="128" y="145"/>
                  </a:lnTo>
                  <a:lnTo>
                    <a:pt x="124" y="173"/>
                  </a:lnTo>
                  <a:lnTo>
                    <a:pt x="103" y="156"/>
                  </a:lnTo>
                  <a:lnTo>
                    <a:pt x="90" y="179"/>
                  </a:lnTo>
                  <a:lnTo>
                    <a:pt x="77" y="156"/>
                  </a:lnTo>
                  <a:lnTo>
                    <a:pt x="55" y="173"/>
                  </a:lnTo>
                  <a:lnTo>
                    <a:pt x="53" y="145"/>
                  </a:lnTo>
                  <a:lnTo>
                    <a:pt x="26" y="152"/>
                  </a:lnTo>
                  <a:lnTo>
                    <a:pt x="34" y="127"/>
                  </a:lnTo>
                  <a:lnTo>
                    <a:pt x="7" y="123"/>
                  </a:lnTo>
                  <a:lnTo>
                    <a:pt x="24" y="102"/>
                  </a:lnTo>
                  <a:lnTo>
                    <a:pt x="0" y="90"/>
                  </a:lnTo>
                  <a:lnTo>
                    <a:pt x="24" y="76"/>
                  </a:lnTo>
                  <a:lnTo>
                    <a:pt x="7" y="55"/>
                  </a:lnTo>
                  <a:lnTo>
                    <a:pt x="34" y="51"/>
                  </a:lnTo>
                  <a:lnTo>
                    <a:pt x="26" y="26"/>
                  </a:lnTo>
                  <a:lnTo>
                    <a:pt x="53" y="33"/>
                  </a:lnTo>
                  <a:lnTo>
                    <a:pt x="55" y="6"/>
                  </a:lnTo>
                  <a:lnTo>
                    <a:pt x="77" y="2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49" name="Shape 196619"/>
            <p:cNvSpPr>
              <a:spLocks/>
            </p:cNvSpPr>
            <p:nvPr/>
          </p:nvSpPr>
          <p:spPr bwMode="auto">
            <a:xfrm>
              <a:off x="2509" y="2101"/>
              <a:ext cx="523" cy="22"/>
            </a:xfrm>
            <a:custGeom>
              <a:avLst/>
              <a:gdLst>
                <a:gd name="T0" fmla="*/ 8 w 387"/>
                <a:gd name="T1" fmla="*/ 0 h 16"/>
                <a:gd name="T2" fmla="*/ 5 w 387"/>
                <a:gd name="T3" fmla="*/ 1 h 16"/>
                <a:gd name="T4" fmla="*/ 2 w 387"/>
                <a:gd name="T5" fmla="*/ 2 h 16"/>
                <a:gd name="T6" fmla="*/ 1 w 387"/>
                <a:gd name="T7" fmla="*/ 5 h 16"/>
                <a:gd name="T8" fmla="*/ 0 w 387"/>
                <a:gd name="T9" fmla="*/ 7 h 16"/>
                <a:gd name="T10" fmla="*/ 1 w 387"/>
                <a:gd name="T11" fmla="*/ 11 h 16"/>
                <a:gd name="T12" fmla="*/ 2 w 387"/>
                <a:gd name="T13" fmla="*/ 13 h 16"/>
                <a:gd name="T14" fmla="*/ 5 w 387"/>
                <a:gd name="T15" fmla="*/ 14 h 16"/>
                <a:gd name="T16" fmla="*/ 8 w 387"/>
                <a:gd name="T17" fmla="*/ 16 h 16"/>
                <a:gd name="T18" fmla="*/ 379 w 387"/>
                <a:gd name="T19" fmla="*/ 16 h 16"/>
                <a:gd name="T20" fmla="*/ 382 w 387"/>
                <a:gd name="T21" fmla="*/ 14 h 16"/>
                <a:gd name="T22" fmla="*/ 385 w 387"/>
                <a:gd name="T23" fmla="*/ 13 h 16"/>
                <a:gd name="T24" fmla="*/ 386 w 387"/>
                <a:gd name="T25" fmla="*/ 11 h 16"/>
                <a:gd name="T26" fmla="*/ 387 w 387"/>
                <a:gd name="T27" fmla="*/ 7 h 16"/>
                <a:gd name="T28" fmla="*/ 386 w 387"/>
                <a:gd name="T29" fmla="*/ 5 h 16"/>
                <a:gd name="T30" fmla="*/ 385 w 387"/>
                <a:gd name="T31" fmla="*/ 2 h 16"/>
                <a:gd name="T32" fmla="*/ 382 w 387"/>
                <a:gd name="T33" fmla="*/ 1 h 16"/>
                <a:gd name="T34" fmla="*/ 379 w 387"/>
                <a:gd name="T35" fmla="*/ 0 h 16"/>
                <a:gd name="T36" fmla="*/ 8 w 387"/>
                <a:gd name="T37" fmla="*/ 0 h 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6"/>
                <a:gd name="T59" fmla="*/ 0 w 387"/>
                <a:gd name="T60" fmla="*/ 0 h 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6">
                  <a:moveTo>
                    <a:pt x="8" y="0"/>
                  </a:move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5" y="14"/>
                  </a:lnTo>
                  <a:lnTo>
                    <a:pt x="8" y="16"/>
                  </a:lnTo>
                  <a:lnTo>
                    <a:pt x="379" y="16"/>
                  </a:lnTo>
                  <a:lnTo>
                    <a:pt x="382" y="14"/>
                  </a:lnTo>
                  <a:lnTo>
                    <a:pt x="385" y="13"/>
                  </a:lnTo>
                  <a:lnTo>
                    <a:pt x="386" y="11"/>
                  </a:lnTo>
                  <a:lnTo>
                    <a:pt x="387" y="7"/>
                  </a:lnTo>
                  <a:lnTo>
                    <a:pt x="386" y="5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50" name="Shape 196620"/>
            <p:cNvSpPr>
              <a:spLocks/>
            </p:cNvSpPr>
            <p:nvPr/>
          </p:nvSpPr>
          <p:spPr bwMode="auto">
            <a:xfrm>
              <a:off x="2509" y="2174"/>
              <a:ext cx="523" cy="23"/>
            </a:xfrm>
            <a:custGeom>
              <a:avLst/>
              <a:gdLst>
                <a:gd name="T0" fmla="*/ 8 w 387"/>
                <a:gd name="T1" fmla="*/ 0 h 17"/>
                <a:gd name="T2" fmla="*/ 5 w 387"/>
                <a:gd name="T3" fmla="*/ 1 h 17"/>
                <a:gd name="T4" fmla="*/ 2 w 387"/>
                <a:gd name="T5" fmla="*/ 2 h 17"/>
                <a:gd name="T6" fmla="*/ 1 w 387"/>
                <a:gd name="T7" fmla="*/ 5 h 17"/>
                <a:gd name="T8" fmla="*/ 0 w 387"/>
                <a:gd name="T9" fmla="*/ 8 h 17"/>
                <a:gd name="T10" fmla="*/ 1 w 387"/>
                <a:gd name="T11" fmla="*/ 12 h 17"/>
                <a:gd name="T12" fmla="*/ 2 w 387"/>
                <a:gd name="T13" fmla="*/ 14 h 17"/>
                <a:gd name="T14" fmla="*/ 5 w 387"/>
                <a:gd name="T15" fmla="*/ 16 h 17"/>
                <a:gd name="T16" fmla="*/ 8 w 387"/>
                <a:gd name="T17" fmla="*/ 17 h 17"/>
                <a:gd name="T18" fmla="*/ 379 w 387"/>
                <a:gd name="T19" fmla="*/ 17 h 17"/>
                <a:gd name="T20" fmla="*/ 382 w 387"/>
                <a:gd name="T21" fmla="*/ 16 h 17"/>
                <a:gd name="T22" fmla="*/ 385 w 387"/>
                <a:gd name="T23" fmla="*/ 14 h 17"/>
                <a:gd name="T24" fmla="*/ 386 w 387"/>
                <a:gd name="T25" fmla="*/ 12 h 17"/>
                <a:gd name="T26" fmla="*/ 387 w 387"/>
                <a:gd name="T27" fmla="*/ 8 h 17"/>
                <a:gd name="T28" fmla="*/ 386 w 387"/>
                <a:gd name="T29" fmla="*/ 5 h 17"/>
                <a:gd name="T30" fmla="*/ 385 w 387"/>
                <a:gd name="T31" fmla="*/ 2 h 17"/>
                <a:gd name="T32" fmla="*/ 382 w 387"/>
                <a:gd name="T33" fmla="*/ 1 h 17"/>
                <a:gd name="T34" fmla="*/ 379 w 387"/>
                <a:gd name="T35" fmla="*/ 0 h 17"/>
                <a:gd name="T36" fmla="*/ 8 w 38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7"/>
                <a:gd name="T59" fmla="*/ 0 w 387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7">
                  <a:moveTo>
                    <a:pt x="8" y="0"/>
                  </a:move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379" y="17"/>
                  </a:lnTo>
                  <a:lnTo>
                    <a:pt x="382" y="16"/>
                  </a:lnTo>
                  <a:lnTo>
                    <a:pt x="385" y="14"/>
                  </a:lnTo>
                  <a:lnTo>
                    <a:pt x="386" y="12"/>
                  </a:lnTo>
                  <a:lnTo>
                    <a:pt x="387" y="8"/>
                  </a:lnTo>
                  <a:lnTo>
                    <a:pt x="386" y="5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51" name="Shape 196621"/>
            <p:cNvSpPr>
              <a:spLocks/>
            </p:cNvSpPr>
            <p:nvPr/>
          </p:nvSpPr>
          <p:spPr bwMode="auto">
            <a:xfrm>
              <a:off x="2509" y="2248"/>
              <a:ext cx="523" cy="23"/>
            </a:xfrm>
            <a:custGeom>
              <a:avLst/>
              <a:gdLst>
                <a:gd name="T0" fmla="*/ 8 w 387"/>
                <a:gd name="T1" fmla="*/ 0 h 17"/>
                <a:gd name="T2" fmla="*/ 5 w 387"/>
                <a:gd name="T3" fmla="*/ 1 h 17"/>
                <a:gd name="T4" fmla="*/ 2 w 387"/>
                <a:gd name="T5" fmla="*/ 3 h 17"/>
                <a:gd name="T6" fmla="*/ 1 w 387"/>
                <a:gd name="T7" fmla="*/ 6 h 17"/>
                <a:gd name="T8" fmla="*/ 0 w 387"/>
                <a:gd name="T9" fmla="*/ 9 h 17"/>
                <a:gd name="T10" fmla="*/ 1 w 387"/>
                <a:gd name="T11" fmla="*/ 12 h 17"/>
                <a:gd name="T12" fmla="*/ 2 w 387"/>
                <a:gd name="T13" fmla="*/ 15 h 17"/>
                <a:gd name="T14" fmla="*/ 5 w 387"/>
                <a:gd name="T15" fmla="*/ 16 h 17"/>
                <a:gd name="T16" fmla="*/ 8 w 387"/>
                <a:gd name="T17" fmla="*/ 17 h 17"/>
                <a:gd name="T18" fmla="*/ 379 w 387"/>
                <a:gd name="T19" fmla="*/ 17 h 17"/>
                <a:gd name="T20" fmla="*/ 382 w 387"/>
                <a:gd name="T21" fmla="*/ 16 h 17"/>
                <a:gd name="T22" fmla="*/ 385 w 387"/>
                <a:gd name="T23" fmla="*/ 15 h 17"/>
                <a:gd name="T24" fmla="*/ 386 w 387"/>
                <a:gd name="T25" fmla="*/ 12 h 17"/>
                <a:gd name="T26" fmla="*/ 387 w 387"/>
                <a:gd name="T27" fmla="*/ 9 h 17"/>
                <a:gd name="T28" fmla="*/ 386 w 387"/>
                <a:gd name="T29" fmla="*/ 6 h 17"/>
                <a:gd name="T30" fmla="*/ 385 w 387"/>
                <a:gd name="T31" fmla="*/ 3 h 17"/>
                <a:gd name="T32" fmla="*/ 382 w 387"/>
                <a:gd name="T33" fmla="*/ 1 h 17"/>
                <a:gd name="T34" fmla="*/ 379 w 387"/>
                <a:gd name="T35" fmla="*/ 0 h 17"/>
                <a:gd name="T36" fmla="*/ 8 w 38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7"/>
                <a:gd name="T59" fmla="*/ 0 w 387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7">
                  <a:moveTo>
                    <a:pt x="8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379" y="17"/>
                  </a:lnTo>
                  <a:lnTo>
                    <a:pt x="382" y="16"/>
                  </a:lnTo>
                  <a:lnTo>
                    <a:pt x="385" y="15"/>
                  </a:lnTo>
                  <a:lnTo>
                    <a:pt x="386" y="12"/>
                  </a:lnTo>
                  <a:lnTo>
                    <a:pt x="387" y="9"/>
                  </a:lnTo>
                  <a:lnTo>
                    <a:pt x="386" y="6"/>
                  </a:lnTo>
                  <a:lnTo>
                    <a:pt x="385" y="3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52" name="Shape 196622"/>
            <p:cNvSpPr>
              <a:spLocks/>
            </p:cNvSpPr>
            <p:nvPr/>
          </p:nvSpPr>
          <p:spPr bwMode="auto">
            <a:xfrm>
              <a:off x="2509" y="2322"/>
              <a:ext cx="523" cy="23"/>
            </a:xfrm>
            <a:custGeom>
              <a:avLst/>
              <a:gdLst>
                <a:gd name="T0" fmla="*/ 8 w 387"/>
                <a:gd name="T1" fmla="*/ 0 h 17"/>
                <a:gd name="T2" fmla="*/ 5 w 387"/>
                <a:gd name="T3" fmla="*/ 2 h 17"/>
                <a:gd name="T4" fmla="*/ 2 w 387"/>
                <a:gd name="T5" fmla="*/ 3 h 17"/>
                <a:gd name="T6" fmla="*/ 1 w 387"/>
                <a:gd name="T7" fmla="*/ 5 h 17"/>
                <a:gd name="T8" fmla="*/ 0 w 387"/>
                <a:gd name="T9" fmla="*/ 9 h 17"/>
                <a:gd name="T10" fmla="*/ 1 w 387"/>
                <a:gd name="T11" fmla="*/ 12 h 17"/>
                <a:gd name="T12" fmla="*/ 2 w 387"/>
                <a:gd name="T13" fmla="*/ 15 h 17"/>
                <a:gd name="T14" fmla="*/ 5 w 387"/>
                <a:gd name="T15" fmla="*/ 16 h 17"/>
                <a:gd name="T16" fmla="*/ 8 w 387"/>
                <a:gd name="T17" fmla="*/ 17 h 17"/>
                <a:gd name="T18" fmla="*/ 379 w 387"/>
                <a:gd name="T19" fmla="*/ 17 h 17"/>
                <a:gd name="T20" fmla="*/ 382 w 387"/>
                <a:gd name="T21" fmla="*/ 16 h 17"/>
                <a:gd name="T22" fmla="*/ 385 w 387"/>
                <a:gd name="T23" fmla="*/ 15 h 17"/>
                <a:gd name="T24" fmla="*/ 386 w 387"/>
                <a:gd name="T25" fmla="*/ 12 h 17"/>
                <a:gd name="T26" fmla="*/ 387 w 387"/>
                <a:gd name="T27" fmla="*/ 9 h 17"/>
                <a:gd name="T28" fmla="*/ 386 w 387"/>
                <a:gd name="T29" fmla="*/ 5 h 17"/>
                <a:gd name="T30" fmla="*/ 385 w 387"/>
                <a:gd name="T31" fmla="*/ 3 h 17"/>
                <a:gd name="T32" fmla="*/ 382 w 387"/>
                <a:gd name="T33" fmla="*/ 2 h 17"/>
                <a:gd name="T34" fmla="*/ 379 w 387"/>
                <a:gd name="T35" fmla="*/ 0 h 17"/>
                <a:gd name="T36" fmla="*/ 8 w 38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7"/>
                <a:gd name="T59" fmla="*/ 0 w 387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7">
                  <a:moveTo>
                    <a:pt x="8" y="0"/>
                  </a:move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379" y="17"/>
                  </a:lnTo>
                  <a:lnTo>
                    <a:pt x="382" y="16"/>
                  </a:lnTo>
                  <a:lnTo>
                    <a:pt x="385" y="15"/>
                  </a:lnTo>
                  <a:lnTo>
                    <a:pt x="386" y="12"/>
                  </a:lnTo>
                  <a:lnTo>
                    <a:pt x="387" y="9"/>
                  </a:lnTo>
                  <a:lnTo>
                    <a:pt x="386" y="5"/>
                  </a:lnTo>
                  <a:lnTo>
                    <a:pt x="385" y="3"/>
                  </a:lnTo>
                  <a:lnTo>
                    <a:pt x="382" y="2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53" name="Shape 196623"/>
            <p:cNvSpPr>
              <a:spLocks/>
            </p:cNvSpPr>
            <p:nvPr/>
          </p:nvSpPr>
          <p:spPr bwMode="auto">
            <a:xfrm>
              <a:off x="2635" y="2553"/>
              <a:ext cx="397" cy="23"/>
            </a:xfrm>
            <a:custGeom>
              <a:avLst/>
              <a:gdLst>
                <a:gd name="T0" fmla="*/ 8 w 294"/>
                <a:gd name="T1" fmla="*/ 0 h 17"/>
                <a:gd name="T2" fmla="*/ 4 w 294"/>
                <a:gd name="T3" fmla="*/ 1 h 17"/>
                <a:gd name="T4" fmla="*/ 2 w 294"/>
                <a:gd name="T5" fmla="*/ 2 h 17"/>
                <a:gd name="T6" fmla="*/ 1 w 294"/>
                <a:gd name="T7" fmla="*/ 5 h 17"/>
                <a:gd name="T8" fmla="*/ 0 w 294"/>
                <a:gd name="T9" fmla="*/ 8 h 17"/>
                <a:gd name="T10" fmla="*/ 1 w 294"/>
                <a:gd name="T11" fmla="*/ 12 h 17"/>
                <a:gd name="T12" fmla="*/ 2 w 294"/>
                <a:gd name="T13" fmla="*/ 14 h 17"/>
                <a:gd name="T14" fmla="*/ 4 w 294"/>
                <a:gd name="T15" fmla="*/ 16 h 17"/>
                <a:gd name="T16" fmla="*/ 8 w 294"/>
                <a:gd name="T17" fmla="*/ 17 h 17"/>
                <a:gd name="T18" fmla="*/ 286 w 294"/>
                <a:gd name="T19" fmla="*/ 17 h 17"/>
                <a:gd name="T20" fmla="*/ 289 w 294"/>
                <a:gd name="T21" fmla="*/ 16 h 17"/>
                <a:gd name="T22" fmla="*/ 292 w 294"/>
                <a:gd name="T23" fmla="*/ 14 h 17"/>
                <a:gd name="T24" fmla="*/ 293 w 294"/>
                <a:gd name="T25" fmla="*/ 12 h 17"/>
                <a:gd name="T26" fmla="*/ 294 w 294"/>
                <a:gd name="T27" fmla="*/ 8 h 17"/>
                <a:gd name="T28" fmla="*/ 293 w 294"/>
                <a:gd name="T29" fmla="*/ 5 h 17"/>
                <a:gd name="T30" fmla="*/ 292 w 294"/>
                <a:gd name="T31" fmla="*/ 2 h 17"/>
                <a:gd name="T32" fmla="*/ 289 w 294"/>
                <a:gd name="T33" fmla="*/ 1 h 17"/>
                <a:gd name="T34" fmla="*/ 286 w 294"/>
                <a:gd name="T35" fmla="*/ 0 h 17"/>
                <a:gd name="T36" fmla="*/ 8 w 294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4"/>
                <a:gd name="T58" fmla="*/ 0 h 17"/>
                <a:gd name="T59" fmla="*/ 0 w 294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4" h="17">
                  <a:moveTo>
                    <a:pt x="8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7"/>
                  </a:lnTo>
                  <a:lnTo>
                    <a:pt x="286" y="17"/>
                  </a:lnTo>
                  <a:lnTo>
                    <a:pt x="289" y="16"/>
                  </a:lnTo>
                  <a:lnTo>
                    <a:pt x="292" y="14"/>
                  </a:lnTo>
                  <a:lnTo>
                    <a:pt x="293" y="12"/>
                  </a:lnTo>
                  <a:lnTo>
                    <a:pt x="294" y="8"/>
                  </a:lnTo>
                  <a:lnTo>
                    <a:pt x="293" y="5"/>
                  </a:lnTo>
                  <a:lnTo>
                    <a:pt x="292" y="2"/>
                  </a:lnTo>
                  <a:lnTo>
                    <a:pt x="289" y="1"/>
                  </a:lnTo>
                  <a:lnTo>
                    <a:pt x="28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54" name="Shape 196624"/>
            <p:cNvSpPr>
              <a:spLocks/>
            </p:cNvSpPr>
            <p:nvPr/>
          </p:nvSpPr>
          <p:spPr bwMode="auto">
            <a:xfrm>
              <a:off x="2509" y="1911"/>
              <a:ext cx="273" cy="21"/>
            </a:xfrm>
            <a:custGeom>
              <a:avLst/>
              <a:gdLst>
                <a:gd name="T0" fmla="*/ 8 w 202"/>
                <a:gd name="T1" fmla="*/ 0 h 16"/>
                <a:gd name="T2" fmla="*/ 5 w 202"/>
                <a:gd name="T3" fmla="*/ 2 h 16"/>
                <a:gd name="T4" fmla="*/ 2 w 202"/>
                <a:gd name="T5" fmla="*/ 3 h 16"/>
                <a:gd name="T6" fmla="*/ 1 w 202"/>
                <a:gd name="T7" fmla="*/ 5 h 16"/>
                <a:gd name="T8" fmla="*/ 0 w 202"/>
                <a:gd name="T9" fmla="*/ 8 h 16"/>
                <a:gd name="T10" fmla="*/ 1 w 202"/>
                <a:gd name="T11" fmla="*/ 11 h 16"/>
                <a:gd name="T12" fmla="*/ 2 w 202"/>
                <a:gd name="T13" fmla="*/ 14 h 16"/>
                <a:gd name="T14" fmla="*/ 5 w 202"/>
                <a:gd name="T15" fmla="*/ 15 h 16"/>
                <a:gd name="T16" fmla="*/ 8 w 202"/>
                <a:gd name="T17" fmla="*/ 16 h 16"/>
                <a:gd name="T18" fmla="*/ 194 w 202"/>
                <a:gd name="T19" fmla="*/ 16 h 16"/>
                <a:gd name="T20" fmla="*/ 197 w 202"/>
                <a:gd name="T21" fmla="*/ 15 h 16"/>
                <a:gd name="T22" fmla="*/ 200 w 202"/>
                <a:gd name="T23" fmla="*/ 14 h 16"/>
                <a:gd name="T24" fmla="*/ 201 w 202"/>
                <a:gd name="T25" fmla="*/ 11 h 16"/>
                <a:gd name="T26" fmla="*/ 202 w 202"/>
                <a:gd name="T27" fmla="*/ 8 h 16"/>
                <a:gd name="T28" fmla="*/ 201 w 202"/>
                <a:gd name="T29" fmla="*/ 5 h 16"/>
                <a:gd name="T30" fmla="*/ 200 w 202"/>
                <a:gd name="T31" fmla="*/ 3 h 16"/>
                <a:gd name="T32" fmla="*/ 197 w 202"/>
                <a:gd name="T33" fmla="*/ 2 h 16"/>
                <a:gd name="T34" fmla="*/ 194 w 202"/>
                <a:gd name="T35" fmla="*/ 0 h 16"/>
                <a:gd name="T36" fmla="*/ 8 w 202"/>
                <a:gd name="T37" fmla="*/ 0 h 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2"/>
                <a:gd name="T58" fmla="*/ 0 h 16"/>
                <a:gd name="T59" fmla="*/ 0 w 202"/>
                <a:gd name="T60" fmla="*/ 0 h 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2" h="16">
                  <a:moveTo>
                    <a:pt x="8" y="0"/>
                  </a:move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8" y="16"/>
                  </a:lnTo>
                  <a:lnTo>
                    <a:pt x="194" y="16"/>
                  </a:lnTo>
                  <a:lnTo>
                    <a:pt x="197" y="15"/>
                  </a:lnTo>
                  <a:lnTo>
                    <a:pt x="200" y="14"/>
                  </a:lnTo>
                  <a:lnTo>
                    <a:pt x="201" y="11"/>
                  </a:lnTo>
                  <a:lnTo>
                    <a:pt x="202" y="8"/>
                  </a:lnTo>
                  <a:lnTo>
                    <a:pt x="201" y="5"/>
                  </a:lnTo>
                  <a:lnTo>
                    <a:pt x="200" y="3"/>
                  </a:lnTo>
                  <a:lnTo>
                    <a:pt x="197" y="2"/>
                  </a:lnTo>
                  <a:lnTo>
                    <a:pt x="1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55" name="Shape 196625"/>
            <p:cNvSpPr>
              <a:spLocks/>
            </p:cNvSpPr>
            <p:nvPr/>
          </p:nvSpPr>
          <p:spPr bwMode="auto">
            <a:xfrm>
              <a:off x="2509" y="1846"/>
              <a:ext cx="273" cy="23"/>
            </a:xfrm>
            <a:custGeom>
              <a:avLst/>
              <a:gdLst>
                <a:gd name="T0" fmla="*/ 8 w 202"/>
                <a:gd name="T1" fmla="*/ 0 h 17"/>
                <a:gd name="T2" fmla="*/ 5 w 202"/>
                <a:gd name="T3" fmla="*/ 1 h 17"/>
                <a:gd name="T4" fmla="*/ 2 w 202"/>
                <a:gd name="T5" fmla="*/ 3 h 17"/>
                <a:gd name="T6" fmla="*/ 1 w 202"/>
                <a:gd name="T7" fmla="*/ 5 h 17"/>
                <a:gd name="T8" fmla="*/ 0 w 202"/>
                <a:gd name="T9" fmla="*/ 9 h 17"/>
                <a:gd name="T10" fmla="*/ 1 w 202"/>
                <a:gd name="T11" fmla="*/ 12 h 17"/>
                <a:gd name="T12" fmla="*/ 2 w 202"/>
                <a:gd name="T13" fmla="*/ 15 h 17"/>
                <a:gd name="T14" fmla="*/ 5 w 202"/>
                <a:gd name="T15" fmla="*/ 16 h 17"/>
                <a:gd name="T16" fmla="*/ 8 w 202"/>
                <a:gd name="T17" fmla="*/ 17 h 17"/>
                <a:gd name="T18" fmla="*/ 194 w 202"/>
                <a:gd name="T19" fmla="*/ 17 h 17"/>
                <a:gd name="T20" fmla="*/ 197 w 202"/>
                <a:gd name="T21" fmla="*/ 16 h 17"/>
                <a:gd name="T22" fmla="*/ 200 w 202"/>
                <a:gd name="T23" fmla="*/ 15 h 17"/>
                <a:gd name="T24" fmla="*/ 201 w 202"/>
                <a:gd name="T25" fmla="*/ 12 h 17"/>
                <a:gd name="T26" fmla="*/ 202 w 202"/>
                <a:gd name="T27" fmla="*/ 9 h 17"/>
                <a:gd name="T28" fmla="*/ 201 w 202"/>
                <a:gd name="T29" fmla="*/ 5 h 17"/>
                <a:gd name="T30" fmla="*/ 200 w 202"/>
                <a:gd name="T31" fmla="*/ 3 h 17"/>
                <a:gd name="T32" fmla="*/ 197 w 202"/>
                <a:gd name="T33" fmla="*/ 1 h 17"/>
                <a:gd name="T34" fmla="*/ 194 w 202"/>
                <a:gd name="T35" fmla="*/ 0 h 17"/>
                <a:gd name="T36" fmla="*/ 8 w 202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2"/>
                <a:gd name="T58" fmla="*/ 0 h 17"/>
                <a:gd name="T59" fmla="*/ 0 w 202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2" h="17">
                  <a:moveTo>
                    <a:pt x="8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194" y="17"/>
                  </a:lnTo>
                  <a:lnTo>
                    <a:pt x="197" y="16"/>
                  </a:lnTo>
                  <a:lnTo>
                    <a:pt x="200" y="15"/>
                  </a:lnTo>
                  <a:lnTo>
                    <a:pt x="201" y="12"/>
                  </a:lnTo>
                  <a:lnTo>
                    <a:pt x="202" y="9"/>
                  </a:lnTo>
                  <a:lnTo>
                    <a:pt x="201" y="5"/>
                  </a:lnTo>
                  <a:lnTo>
                    <a:pt x="200" y="3"/>
                  </a:lnTo>
                  <a:lnTo>
                    <a:pt x="197" y="1"/>
                  </a:lnTo>
                  <a:lnTo>
                    <a:pt x="1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56" name="Shape 196626"/>
            <p:cNvSpPr>
              <a:spLocks/>
            </p:cNvSpPr>
            <p:nvPr/>
          </p:nvSpPr>
          <p:spPr bwMode="auto">
            <a:xfrm>
              <a:off x="2517" y="2519"/>
              <a:ext cx="79" cy="83"/>
            </a:xfrm>
            <a:custGeom>
              <a:avLst/>
              <a:gdLst>
                <a:gd name="T0" fmla="*/ 58 w 58"/>
                <a:gd name="T1" fmla="*/ 61 h 61"/>
                <a:gd name="T2" fmla="*/ 56 w 58"/>
                <a:gd name="T3" fmla="*/ 61 h 61"/>
                <a:gd name="T4" fmla="*/ 41 w 58"/>
                <a:gd name="T5" fmla="*/ 61 h 61"/>
                <a:gd name="T6" fmla="*/ 30 w 58"/>
                <a:gd name="T7" fmla="*/ 44 h 61"/>
                <a:gd name="T8" fmla="*/ 30 w 58"/>
                <a:gd name="T9" fmla="*/ 43 h 61"/>
                <a:gd name="T10" fmla="*/ 29 w 58"/>
                <a:gd name="T11" fmla="*/ 43 h 61"/>
                <a:gd name="T12" fmla="*/ 29 w 58"/>
                <a:gd name="T13" fmla="*/ 43 h 61"/>
                <a:gd name="T14" fmla="*/ 28 w 58"/>
                <a:gd name="T15" fmla="*/ 44 h 61"/>
                <a:gd name="T16" fmla="*/ 17 w 58"/>
                <a:gd name="T17" fmla="*/ 61 h 61"/>
                <a:gd name="T18" fmla="*/ 2 w 58"/>
                <a:gd name="T19" fmla="*/ 61 h 61"/>
                <a:gd name="T20" fmla="*/ 2 w 58"/>
                <a:gd name="T21" fmla="*/ 61 h 61"/>
                <a:gd name="T22" fmla="*/ 2 w 58"/>
                <a:gd name="T23" fmla="*/ 60 h 61"/>
                <a:gd name="T24" fmla="*/ 2 w 58"/>
                <a:gd name="T25" fmla="*/ 60 h 61"/>
                <a:gd name="T26" fmla="*/ 19 w 58"/>
                <a:gd name="T27" fmla="*/ 31 h 61"/>
                <a:gd name="T28" fmla="*/ 19 w 58"/>
                <a:gd name="T29" fmla="*/ 31 h 61"/>
                <a:gd name="T30" fmla="*/ 19 w 58"/>
                <a:gd name="T31" fmla="*/ 30 h 61"/>
                <a:gd name="T32" fmla="*/ 1 w 58"/>
                <a:gd name="T33" fmla="*/ 2 h 61"/>
                <a:gd name="T34" fmla="*/ 0 w 58"/>
                <a:gd name="T35" fmla="*/ 2 h 61"/>
                <a:gd name="T36" fmla="*/ 0 w 58"/>
                <a:gd name="T37" fmla="*/ 1 h 61"/>
                <a:gd name="T38" fmla="*/ 1 w 58"/>
                <a:gd name="T39" fmla="*/ 0 h 61"/>
                <a:gd name="T40" fmla="*/ 2 w 58"/>
                <a:gd name="T41" fmla="*/ 0 h 61"/>
                <a:gd name="T42" fmla="*/ 18 w 58"/>
                <a:gd name="T43" fmla="*/ 1 h 61"/>
                <a:gd name="T44" fmla="*/ 29 w 58"/>
                <a:gd name="T45" fmla="*/ 18 h 61"/>
                <a:gd name="T46" fmla="*/ 29 w 58"/>
                <a:gd name="T47" fmla="*/ 18 h 61"/>
                <a:gd name="T48" fmla="*/ 29 w 58"/>
                <a:gd name="T49" fmla="*/ 18 h 61"/>
                <a:gd name="T50" fmla="*/ 30 w 58"/>
                <a:gd name="T51" fmla="*/ 18 h 61"/>
                <a:gd name="T52" fmla="*/ 40 w 58"/>
                <a:gd name="T53" fmla="*/ 1 h 61"/>
                <a:gd name="T54" fmla="*/ 56 w 58"/>
                <a:gd name="T55" fmla="*/ 0 h 61"/>
                <a:gd name="T56" fmla="*/ 58 w 58"/>
                <a:gd name="T57" fmla="*/ 0 h 61"/>
                <a:gd name="T58" fmla="*/ 58 w 58"/>
                <a:gd name="T59" fmla="*/ 1 h 61"/>
                <a:gd name="T60" fmla="*/ 58 w 58"/>
                <a:gd name="T61" fmla="*/ 2 h 61"/>
                <a:gd name="T62" fmla="*/ 58 w 58"/>
                <a:gd name="T63" fmla="*/ 2 h 61"/>
                <a:gd name="T64" fmla="*/ 40 w 58"/>
                <a:gd name="T65" fmla="*/ 31 h 61"/>
                <a:gd name="T66" fmla="*/ 58 w 58"/>
                <a:gd name="T67" fmla="*/ 60 h 61"/>
                <a:gd name="T68" fmla="*/ 58 w 58"/>
                <a:gd name="T69" fmla="*/ 60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61"/>
                <a:gd name="T107" fmla="*/ 0 w 58"/>
                <a:gd name="T108" fmla="*/ 0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61">
                  <a:moveTo>
                    <a:pt x="58" y="60"/>
                  </a:moveTo>
                  <a:lnTo>
                    <a:pt x="58" y="61"/>
                  </a:lnTo>
                  <a:lnTo>
                    <a:pt x="56" y="61"/>
                  </a:lnTo>
                  <a:lnTo>
                    <a:pt x="41" y="61"/>
                  </a:lnTo>
                  <a:lnTo>
                    <a:pt x="40" y="61"/>
                  </a:lnTo>
                  <a:lnTo>
                    <a:pt x="30" y="44"/>
                  </a:lnTo>
                  <a:lnTo>
                    <a:pt x="30" y="43"/>
                  </a:lnTo>
                  <a:lnTo>
                    <a:pt x="29" y="43"/>
                  </a:lnTo>
                  <a:lnTo>
                    <a:pt x="28" y="44"/>
                  </a:lnTo>
                  <a:lnTo>
                    <a:pt x="18" y="61"/>
                  </a:lnTo>
                  <a:lnTo>
                    <a:pt x="17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2" y="60"/>
                  </a:lnTo>
                  <a:lnTo>
                    <a:pt x="2" y="59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8" y="17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7"/>
                  </a:lnTo>
                  <a:lnTo>
                    <a:pt x="40" y="1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8" y="2"/>
                  </a:lnTo>
                  <a:lnTo>
                    <a:pt x="40" y="30"/>
                  </a:lnTo>
                  <a:lnTo>
                    <a:pt x="40" y="31"/>
                  </a:lnTo>
                  <a:lnTo>
                    <a:pt x="58" y="59"/>
                  </a:lnTo>
                  <a:lnTo>
                    <a:pt x="58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57" name="Shape 196627"/>
            <p:cNvSpPr>
              <a:spLocks noEditPoints="1"/>
            </p:cNvSpPr>
            <p:nvPr/>
          </p:nvSpPr>
          <p:spPr bwMode="auto">
            <a:xfrm>
              <a:off x="2374" y="1677"/>
              <a:ext cx="794" cy="1045"/>
            </a:xfrm>
            <a:custGeom>
              <a:avLst/>
              <a:gdLst>
                <a:gd name="T0" fmla="*/ 571 w 587"/>
                <a:gd name="T1" fmla="*/ 0 h 773"/>
                <a:gd name="T2" fmla="*/ 0 w 587"/>
                <a:gd name="T3" fmla="*/ 0 h 773"/>
                <a:gd name="T4" fmla="*/ 0 w 587"/>
                <a:gd name="T5" fmla="*/ 773 h 773"/>
                <a:gd name="T6" fmla="*/ 587 w 587"/>
                <a:gd name="T7" fmla="*/ 773 h 773"/>
                <a:gd name="T8" fmla="*/ 587 w 587"/>
                <a:gd name="T9" fmla="*/ 0 h 773"/>
                <a:gd name="T10" fmla="*/ 571 w 587"/>
                <a:gd name="T11" fmla="*/ 0 h 773"/>
                <a:gd name="T12" fmla="*/ 554 w 587"/>
                <a:gd name="T13" fmla="*/ 34 h 773"/>
                <a:gd name="T14" fmla="*/ 554 w 587"/>
                <a:gd name="T15" fmla="*/ 153 h 773"/>
                <a:gd name="T16" fmla="*/ 554 w 587"/>
                <a:gd name="T17" fmla="*/ 386 h 773"/>
                <a:gd name="T18" fmla="*/ 554 w 587"/>
                <a:gd name="T19" fmla="*/ 620 h 773"/>
                <a:gd name="T20" fmla="*/ 554 w 587"/>
                <a:gd name="T21" fmla="*/ 739 h 773"/>
                <a:gd name="T22" fmla="*/ 544 w 587"/>
                <a:gd name="T23" fmla="*/ 739 h 773"/>
                <a:gd name="T24" fmla="*/ 524 w 587"/>
                <a:gd name="T25" fmla="*/ 739 h 773"/>
                <a:gd name="T26" fmla="*/ 498 w 587"/>
                <a:gd name="T27" fmla="*/ 739 h 773"/>
                <a:gd name="T28" fmla="*/ 464 w 587"/>
                <a:gd name="T29" fmla="*/ 739 h 773"/>
                <a:gd name="T30" fmla="*/ 426 w 587"/>
                <a:gd name="T31" fmla="*/ 739 h 773"/>
                <a:gd name="T32" fmla="*/ 384 w 587"/>
                <a:gd name="T33" fmla="*/ 739 h 773"/>
                <a:gd name="T34" fmla="*/ 339 w 587"/>
                <a:gd name="T35" fmla="*/ 739 h 773"/>
                <a:gd name="T36" fmla="*/ 294 w 587"/>
                <a:gd name="T37" fmla="*/ 739 h 773"/>
                <a:gd name="T38" fmla="*/ 248 w 587"/>
                <a:gd name="T39" fmla="*/ 739 h 773"/>
                <a:gd name="T40" fmla="*/ 203 w 587"/>
                <a:gd name="T41" fmla="*/ 739 h 773"/>
                <a:gd name="T42" fmla="*/ 161 w 587"/>
                <a:gd name="T43" fmla="*/ 739 h 773"/>
                <a:gd name="T44" fmla="*/ 123 w 587"/>
                <a:gd name="T45" fmla="*/ 739 h 773"/>
                <a:gd name="T46" fmla="*/ 89 w 587"/>
                <a:gd name="T47" fmla="*/ 739 h 773"/>
                <a:gd name="T48" fmla="*/ 63 w 587"/>
                <a:gd name="T49" fmla="*/ 739 h 773"/>
                <a:gd name="T50" fmla="*/ 43 w 587"/>
                <a:gd name="T51" fmla="*/ 739 h 773"/>
                <a:gd name="T52" fmla="*/ 33 w 587"/>
                <a:gd name="T53" fmla="*/ 739 h 773"/>
                <a:gd name="T54" fmla="*/ 33 w 587"/>
                <a:gd name="T55" fmla="*/ 620 h 773"/>
                <a:gd name="T56" fmla="*/ 33 w 587"/>
                <a:gd name="T57" fmla="*/ 386 h 773"/>
                <a:gd name="T58" fmla="*/ 33 w 587"/>
                <a:gd name="T59" fmla="*/ 153 h 773"/>
                <a:gd name="T60" fmla="*/ 33 w 587"/>
                <a:gd name="T61" fmla="*/ 34 h 773"/>
                <a:gd name="T62" fmla="*/ 43 w 587"/>
                <a:gd name="T63" fmla="*/ 34 h 773"/>
                <a:gd name="T64" fmla="*/ 63 w 587"/>
                <a:gd name="T65" fmla="*/ 34 h 773"/>
                <a:gd name="T66" fmla="*/ 89 w 587"/>
                <a:gd name="T67" fmla="*/ 34 h 773"/>
                <a:gd name="T68" fmla="*/ 123 w 587"/>
                <a:gd name="T69" fmla="*/ 34 h 773"/>
                <a:gd name="T70" fmla="*/ 161 w 587"/>
                <a:gd name="T71" fmla="*/ 34 h 773"/>
                <a:gd name="T72" fmla="*/ 203 w 587"/>
                <a:gd name="T73" fmla="*/ 34 h 773"/>
                <a:gd name="T74" fmla="*/ 248 w 587"/>
                <a:gd name="T75" fmla="*/ 34 h 773"/>
                <a:gd name="T76" fmla="*/ 294 w 587"/>
                <a:gd name="T77" fmla="*/ 34 h 773"/>
                <a:gd name="T78" fmla="*/ 339 w 587"/>
                <a:gd name="T79" fmla="*/ 34 h 773"/>
                <a:gd name="T80" fmla="*/ 384 w 587"/>
                <a:gd name="T81" fmla="*/ 34 h 773"/>
                <a:gd name="T82" fmla="*/ 426 w 587"/>
                <a:gd name="T83" fmla="*/ 34 h 773"/>
                <a:gd name="T84" fmla="*/ 464 w 587"/>
                <a:gd name="T85" fmla="*/ 34 h 773"/>
                <a:gd name="T86" fmla="*/ 498 w 587"/>
                <a:gd name="T87" fmla="*/ 34 h 773"/>
                <a:gd name="T88" fmla="*/ 524 w 587"/>
                <a:gd name="T89" fmla="*/ 34 h 773"/>
                <a:gd name="T90" fmla="*/ 544 w 587"/>
                <a:gd name="T91" fmla="*/ 34 h 773"/>
                <a:gd name="T92" fmla="*/ 554 w 587"/>
                <a:gd name="T93" fmla="*/ 34 h 7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87"/>
                <a:gd name="T142" fmla="*/ 0 h 773"/>
                <a:gd name="T143" fmla="*/ 0 w 587"/>
                <a:gd name="T144" fmla="*/ 0 h 77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87" h="773">
                  <a:moveTo>
                    <a:pt x="571" y="0"/>
                  </a:moveTo>
                  <a:lnTo>
                    <a:pt x="0" y="0"/>
                  </a:lnTo>
                  <a:lnTo>
                    <a:pt x="0" y="773"/>
                  </a:lnTo>
                  <a:lnTo>
                    <a:pt x="587" y="773"/>
                  </a:lnTo>
                  <a:lnTo>
                    <a:pt x="587" y="0"/>
                  </a:lnTo>
                  <a:lnTo>
                    <a:pt x="571" y="0"/>
                  </a:lnTo>
                  <a:close/>
                  <a:moveTo>
                    <a:pt x="554" y="34"/>
                  </a:moveTo>
                  <a:lnTo>
                    <a:pt x="554" y="153"/>
                  </a:lnTo>
                  <a:lnTo>
                    <a:pt x="554" y="386"/>
                  </a:lnTo>
                  <a:lnTo>
                    <a:pt x="554" y="620"/>
                  </a:lnTo>
                  <a:lnTo>
                    <a:pt x="554" y="739"/>
                  </a:lnTo>
                  <a:lnTo>
                    <a:pt x="544" y="739"/>
                  </a:lnTo>
                  <a:lnTo>
                    <a:pt x="524" y="739"/>
                  </a:lnTo>
                  <a:lnTo>
                    <a:pt x="498" y="739"/>
                  </a:lnTo>
                  <a:lnTo>
                    <a:pt x="464" y="739"/>
                  </a:lnTo>
                  <a:lnTo>
                    <a:pt x="426" y="739"/>
                  </a:lnTo>
                  <a:lnTo>
                    <a:pt x="384" y="739"/>
                  </a:lnTo>
                  <a:lnTo>
                    <a:pt x="339" y="739"/>
                  </a:lnTo>
                  <a:lnTo>
                    <a:pt x="294" y="739"/>
                  </a:lnTo>
                  <a:lnTo>
                    <a:pt x="248" y="739"/>
                  </a:lnTo>
                  <a:lnTo>
                    <a:pt x="203" y="739"/>
                  </a:lnTo>
                  <a:lnTo>
                    <a:pt x="161" y="739"/>
                  </a:lnTo>
                  <a:lnTo>
                    <a:pt x="123" y="739"/>
                  </a:lnTo>
                  <a:lnTo>
                    <a:pt x="89" y="739"/>
                  </a:lnTo>
                  <a:lnTo>
                    <a:pt x="63" y="739"/>
                  </a:lnTo>
                  <a:lnTo>
                    <a:pt x="43" y="739"/>
                  </a:lnTo>
                  <a:lnTo>
                    <a:pt x="33" y="739"/>
                  </a:lnTo>
                  <a:lnTo>
                    <a:pt x="33" y="620"/>
                  </a:lnTo>
                  <a:lnTo>
                    <a:pt x="33" y="386"/>
                  </a:lnTo>
                  <a:lnTo>
                    <a:pt x="33" y="153"/>
                  </a:lnTo>
                  <a:lnTo>
                    <a:pt x="33" y="34"/>
                  </a:lnTo>
                  <a:lnTo>
                    <a:pt x="43" y="34"/>
                  </a:lnTo>
                  <a:lnTo>
                    <a:pt x="63" y="34"/>
                  </a:lnTo>
                  <a:lnTo>
                    <a:pt x="89" y="34"/>
                  </a:lnTo>
                  <a:lnTo>
                    <a:pt x="123" y="34"/>
                  </a:lnTo>
                  <a:lnTo>
                    <a:pt x="161" y="34"/>
                  </a:lnTo>
                  <a:lnTo>
                    <a:pt x="203" y="34"/>
                  </a:lnTo>
                  <a:lnTo>
                    <a:pt x="248" y="34"/>
                  </a:lnTo>
                  <a:lnTo>
                    <a:pt x="294" y="34"/>
                  </a:lnTo>
                  <a:lnTo>
                    <a:pt x="339" y="34"/>
                  </a:lnTo>
                  <a:lnTo>
                    <a:pt x="384" y="34"/>
                  </a:lnTo>
                  <a:lnTo>
                    <a:pt x="426" y="34"/>
                  </a:lnTo>
                  <a:lnTo>
                    <a:pt x="464" y="34"/>
                  </a:lnTo>
                  <a:lnTo>
                    <a:pt x="498" y="34"/>
                  </a:lnTo>
                  <a:lnTo>
                    <a:pt x="524" y="34"/>
                  </a:lnTo>
                  <a:lnTo>
                    <a:pt x="544" y="34"/>
                  </a:lnTo>
                  <a:lnTo>
                    <a:pt x="55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pic>
          <p:nvPicPr>
            <p:cNvPr id="24658" name="Rectangle 1966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9" y="2455"/>
              <a:ext cx="390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582" name="TextBox 196629"/>
          <p:cNvSpPr txBox="1">
            <a:spLocks noChangeArrowheads="1"/>
          </p:cNvSpPr>
          <p:nvPr/>
        </p:nvSpPr>
        <p:spPr bwMode="auto">
          <a:xfrm>
            <a:off x="4146550" y="5565775"/>
            <a:ext cx="238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FFC000"/>
                </a:solidFill>
                <a:latin typeface="Segoe Semibold" pitchFamily="34" charset="0"/>
              </a:rPr>
              <a:t>Ready to publish,</a:t>
            </a:r>
          </a:p>
          <a:p>
            <a:pPr algn="ctr"/>
            <a:r>
              <a:rPr lang="en-US" sz="1200" b="1">
                <a:solidFill>
                  <a:srgbClr val="FFC000"/>
                </a:solidFill>
                <a:latin typeface="Segoe Semibold" pitchFamily="34" charset="0"/>
              </a:rPr>
              <a:t>sign off &amp; approve</a:t>
            </a:r>
          </a:p>
        </p:txBody>
      </p:sp>
      <p:sp>
        <p:nvSpPr>
          <p:cNvPr id="24583" name="TextBox 196630"/>
          <p:cNvSpPr txBox="1">
            <a:spLocks noChangeArrowheads="1"/>
          </p:cNvSpPr>
          <p:nvPr/>
        </p:nvSpPr>
        <p:spPr bwMode="auto">
          <a:xfrm>
            <a:off x="1524000" y="5562600"/>
            <a:ext cx="122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  <a:latin typeface="Segoe Semibold" pitchFamily="34" charset="0"/>
              </a:rPr>
              <a:t>Create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  <a:latin typeface="Segoe Semibold" pitchFamily="34" charset="0"/>
              </a:rPr>
              <a:t>Document</a:t>
            </a:r>
          </a:p>
        </p:txBody>
      </p:sp>
      <p:sp>
        <p:nvSpPr>
          <p:cNvPr id="24584" name="TextBox 196631"/>
          <p:cNvSpPr txBox="1">
            <a:spLocks noChangeArrowheads="1"/>
          </p:cNvSpPr>
          <p:nvPr/>
        </p:nvSpPr>
        <p:spPr bwMode="auto">
          <a:xfrm>
            <a:off x="3125788" y="5565775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FFC000"/>
                </a:solidFill>
                <a:latin typeface="Segoe Semibold" pitchFamily="34" charset="0"/>
              </a:rPr>
              <a:t>Edit /</a:t>
            </a:r>
          </a:p>
          <a:p>
            <a:pPr algn="ctr"/>
            <a:r>
              <a:rPr lang="en-US" sz="1200" b="1">
                <a:solidFill>
                  <a:srgbClr val="FFC000"/>
                </a:solidFill>
                <a:latin typeface="Segoe Semibold" pitchFamily="34" charset="0"/>
              </a:rPr>
              <a:t>Review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460500" y="4260850"/>
            <a:ext cx="1255713" cy="1212850"/>
            <a:chOff x="126" y="1660"/>
            <a:chExt cx="885" cy="1135"/>
          </a:xfrm>
        </p:grpSpPr>
        <p:sp>
          <p:nvSpPr>
            <p:cNvPr id="24639" name="Shape 196635"/>
            <p:cNvSpPr>
              <a:spLocks/>
            </p:cNvSpPr>
            <p:nvPr/>
          </p:nvSpPr>
          <p:spPr bwMode="auto">
            <a:xfrm>
              <a:off x="843" y="2204"/>
              <a:ext cx="143" cy="150"/>
            </a:xfrm>
            <a:custGeom>
              <a:avLst/>
              <a:gdLst>
                <a:gd name="T0" fmla="*/ 106 w 106"/>
                <a:gd name="T1" fmla="*/ 74 h 111"/>
                <a:gd name="T2" fmla="*/ 56 w 106"/>
                <a:gd name="T3" fmla="*/ 111 h 111"/>
                <a:gd name="T4" fmla="*/ 0 w 106"/>
                <a:gd name="T5" fmla="*/ 39 h 111"/>
                <a:gd name="T6" fmla="*/ 49 w 106"/>
                <a:gd name="T7" fmla="*/ 0 h 111"/>
                <a:gd name="T8" fmla="*/ 106 w 106"/>
                <a:gd name="T9" fmla="*/ 74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11"/>
                <a:gd name="T17" fmla="*/ 0 w 106"/>
                <a:gd name="T18" fmla="*/ 0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11">
                  <a:moveTo>
                    <a:pt x="106" y="74"/>
                  </a:moveTo>
                  <a:lnTo>
                    <a:pt x="56" y="111"/>
                  </a:lnTo>
                  <a:lnTo>
                    <a:pt x="0" y="39"/>
                  </a:lnTo>
                  <a:lnTo>
                    <a:pt x="49" y="0"/>
                  </a:lnTo>
                  <a:lnTo>
                    <a:pt x="106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40" name="Shape 196636"/>
            <p:cNvSpPr>
              <a:spLocks noEditPoints="1"/>
            </p:cNvSpPr>
            <p:nvPr/>
          </p:nvSpPr>
          <p:spPr bwMode="auto">
            <a:xfrm>
              <a:off x="126" y="1660"/>
              <a:ext cx="885" cy="1135"/>
            </a:xfrm>
            <a:custGeom>
              <a:avLst/>
              <a:gdLst>
                <a:gd name="T0" fmla="*/ 604 w 654"/>
                <a:gd name="T1" fmla="*/ 0 h 839"/>
                <a:gd name="T2" fmla="*/ 0 w 654"/>
                <a:gd name="T3" fmla="*/ 0 h 839"/>
                <a:gd name="T4" fmla="*/ 0 w 654"/>
                <a:gd name="T5" fmla="*/ 839 h 839"/>
                <a:gd name="T6" fmla="*/ 654 w 654"/>
                <a:gd name="T7" fmla="*/ 839 h 839"/>
                <a:gd name="T8" fmla="*/ 654 w 654"/>
                <a:gd name="T9" fmla="*/ 0 h 839"/>
                <a:gd name="T10" fmla="*/ 604 w 654"/>
                <a:gd name="T11" fmla="*/ 0 h 839"/>
                <a:gd name="T12" fmla="*/ 554 w 654"/>
                <a:gd name="T13" fmla="*/ 101 h 839"/>
                <a:gd name="T14" fmla="*/ 554 w 654"/>
                <a:gd name="T15" fmla="*/ 223 h 839"/>
                <a:gd name="T16" fmla="*/ 554 w 654"/>
                <a:gd name="T17" fmla="*/ 419 h 839"/>
                <a:gd name="T18" fmla="*/ 554 w 654"/>
                <a:gd name="T19" fmla="*/ 616 h 839"/>
                <a:gd name="T20" fmla="*/ 554 w 654"/>
                <a:gd name="T21" fmla="*/ 739 h 839"/>
                <a:gd name="T22" fmla="*/ 537 w 654"/>
                <a:gd name="T23" fmla="*/ 739 h 839"/>
                <a:gd name="T24" fmla="*/ 517 w 654"/>
                <a:gd name="T25" fmla="*/ 739 h 839"/>
                <a:gd name="T26" fmla="*/ 490 w 654"/>
                <a:gd name="T27" fmla="*/ 739 h 839"/>
                <a:gd name="T28" fmla="*/ 462 w 654"/>
                <a:gd name="T29" fmla="*/ 739 h 839"/>
                <a:gd name="T30" fmla="*/ 430 w 654"/>
                <a:gd name="T31" fmla="*/ 739 h 839"/>
                <a:gd name="T32" fmla="*/ 397 w 654"/>
                <a:gd name="T33" fmla="*/ 739 h 839"/>
                <a:gd name="T34" fmla="*/ 363 w 654"/>
                <a:gd name="T35" fmla="*/ 739 h 839"/>
                <a:gd name="T36" fmla="*/ 327 w 654"/>
                <a:gd name="T37" fmla="*/ 739 h 839"/>
                <a:gd name="T38" fmla="*/ 290 w 654"/>
                <a:gd name="T39" fmla="*/ 739 h 839"/>
                <a:gd name="T40" fmla="*/ 257 w 654"/>
                <a:gd name="T41" fmla="*/ 739 h 839"/>
                <a:gd name="T42" fmla="*/ 223 w 654"/>
                <a:gd name="T43" fmla="*/ 739 h 839"/>
                <a:gd name="T44" fmla="*/ 192 w 654"/>
                <a:gd name="T45" fmla="*/ 739 h 839"/>
                <a:gd name="T46" fmla="*/ 163 w 654"/>
                <a:gd name="T47" fmla="*/ 739 h 839"/>
                <a:gd name="T48" fmla="*/ 138 w 654"/>
                <a:gd name="T49" fmla="*/ 739 h 839"/>
                <a:gd name="T50" fmla="*/ 116 w 654"/>
                <a:gd name="T51" fmla="*/ 739 h 839"/>
                <a:gd name="T52" fmla="*/ 99 w 654"/>
                <a:gd name="T53" fmla="*/ 739 h 839"/>
                <a:gd name="T54" fmla="*/ 99 w 654"/>
                <a:gd name="T55" fmla="*/ 616 h 839"/>
                <a:gd name="T56" fmla="*/ 99 w 654"/>
                <a:gd name="T57" fmla="*/ 419 h 839"/>
                <a:gd name="T58" fmla="*/ 99 w 654"/>
                <a:gd name="T59" fmla="*/ 223 h 839"/>
                <a:gd name="T60" fmla="*/ 99 w 654"/>
                <a:gd name="T61" fmla="*/ 101 h 839"/>
                <a:gd name="T62" fmla="*/ 116 w 654"/>
                <a:gd name="T63" fmla="*/ 101 h 839"/>
                <a:gd name="T64" fmla="*/ 138 w 654"/>
                <a:gd name="T65" fmla="*/ 101 h 839"/>
                <a:gd name="T66" fmla="*/ 163 w 654"/>
                <a:gd name="T67" fmla="*/ 101 h 839"/>
                <a:gd name="T68" fmla="*/ 192 w 654"/>
                <a:gd name="T69" fmla="*/ 101 h 839"/>
                <a:gd name="T70" fmla="*/ 223 w 654"/>
                <a:gd name="T71" fmla="*/ 101 h 839"/>
                <a:gd name="T72" fmla="*/ 257 w 654"/>
                <a:gd name="T73" fmla="*/ 101 h 839"/>
                <a:gd name="T74" fmla="*/ 290 w 654"/>
                <a:gd name="T75" fmla="*/ 101 h 839"/>
                <a:gd name="T76" fmla="*/ 327 w 654"/>
                <a:gd name="T77" fmla="*/ 101 h 839"/>
                <a:gd name="T78" fmla="*/ 363 w 654"/>
                <a:gd name="T79" fmla="*/ 101 h 839"/>
                <a:gd name="T80" fmla="*/ 397 w 654"/>
                <a:gd name="T81" fmla="*/ 101 h 839"/>
                <a:gd name="T82" fmla="*/ 430 w 654"/>
                <a:gd name="T83" fmla="*/ 101 h 839"/>
                <a:gd name="T84" fmla="*/ 462 w 654"/>
                <a:gd name="T85" fmla="*/ 101 h 839"/>
                <a:gd name="T86" fmla="*/ 490 w 654"/>
                <a:gd name="T87" fmla="*/ 101 h 839"/>
                <a:gd name="T88" fmla="*/ 517 w 654"/>
                <a:gd name="T89" fmla="*/ 101 h 839"/>
                <a:gd name="T90" fmla="*/ 537 w 654"/>
                <a:gd name="T91" fmla="*/ 101 h 839"/>
                <a:gd name="T92" fmla="*/ 554 w 654"/>
                <a:gd name="T93" fmla="*/ 101 h 8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54"/>
                <a:gd name="T142" fmla="*/ 0 h 839"/>
                <a:gd name="T143" fmla="*/ 0 w 654"/>
                <a:gd name="T144" fmla="*/ 0 h 83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54" h="839">
                  <a:moveTo>
                    <a:pt x="604" y="0"/>
                  </a:moveTo>
                  <a:lnTo>
                    <a:pt x="0" y="0"/>
                  </a:lnTo>
                  <a:lnTo>
                    <a:pt x="0" y="839"/>
                  </a:lnTo>
                  <a:lnTo>
                    <a:pt x="654" y="839"/>
                  </a:lnTo>
                  <a:lnTo>
                    <a:pt x="654" y="0"/>
                  </a:lnTo>
                  <a:lnTo>
                    <a:pt x="604" y="0"/>
                  </a:lnTo>
                  <a:close/>
                  <a:moveTo>
                    <a:pt x="554" y="101"/>
                  </a:moveTo>
                  <a:lnTo>
                    <a:pt x="554" y="223"/>
                  </a:lnTo>
                  <a:lnTo>
                    <a:pt x="554" y="419"/>
                  </a:lnTo>
                  <a:lnTo>
                    <a:pt x="554" y="616"/>
                  </a:lnTo>
                  <a:lnTo>
                    <a:pt x="554" y="739"/>
                  </a:lnTo>
                  <a:lnTo>
                    <a:pt x="537" y="739"/>
                  </a:lnTo>
                  <a:lnTo>
                    <a:pt x="517" y="739"/>
                  </a:lnTo>
                  <a:lnTo>
                    <a:pt x="490" y="739"/>
                  </a:lnTo>
                  <a:lnTo>
                    <a:pt x="462" y="739"/>
                  </a:lnTo>
                  <a:lnTo>
                    <a:pt x="430" y="739"/>
                  </a:lnTo>
                  <a:lnTo>
                    <a:pt x="397" y="739"/>
                  </a:lnTo>
                  <a:lnTo>
                    <a:pt x="363" y="739"/>
                  </a:lnTo>
                  <a:lnTo>
                    <a:pt x="327" y="739"/>
                  </a:lnTo>
                  <a:lnTo>
                    <a:pt x="290" y="739"/>
                  </a:lnTo>
                  <a:lnTo>
                    <a:pt x="257" y="739"/>
                  </a:lnTo>
                  <a:lnTo>
                    <a:pt x="223" y="739"/>
                  </a:lnTo>
                  <a:lnTo>
                    <a:pt x="192" y="739"/>
                  </a:lnTo>
                  <a:lnTo>
                    <a:pt x="163" y="739"/>
                  </a:lnTo>
                  <a:lnTo>
                    <a:pt x="138" y="739"/>
                  </a:lnTo>
                  <a:lnTo>
                    <a:pt x="116" y="739"/>
                  </a:lnTo>
                  <a:lnTo>
                    <a:pt x="99" y="739"/>
                  </a:lnTo>
                  <a:lnTo>
                    <a:pt x="99" y="616"/>
                  </a:lnTo>
                  <a:lnTo>
                    <a:pt x="99" y="419"/>
                  </a:lnTo>
                  <a:lnTo>
                    <a:pt x="99" y="223"/>
                  </a:lnTo>
                  <a:lnTo>
                    <a:pt x="99" y="101"/>
                  </a:lnTo>
                  <a:lnTo>
                    <a:pt x="116" y="101"/>
                  </a:lnTo>
                  <a:lnTo>
                    <a:pt x="138" y="101"/>
                  </a:lnTo>
                  <a:lnTo>
                    <a:pt x="163" y="101"/>
                  </a:lnTo>
                  <a:lnTo>
                    <a:pt x="192" y="101"/>
                  </a:lnTo>
                  <a:lnTo>
                    <a:pt x="223" y="101"/>
                  </a:lnTo>
                  <a:lnTo>
                    <a:pt x="257" y="101"/>
                  </a:lnTo>
                  <a:lnTo>
                    <a:pt x="290" y="101"/>
                  </a:lnTo>
                  <a:lnTo>
                    <a:pt x="327" y="101"/>
                  </a:lnTo>
                  <a:lnTo>
                    <a:pt x="363" y="101"/>
                  </a:lnTo>
                  <a:lnTo>
                    <a:pt x="397" y="101"/>
                  </a:lnTo>
                  <a:lnTo>
                    <a:pt x="430" y="101"/>
                  </a:lnTo>
                  <a:lnTo>
                    <a:pt x="462" y="101"/>
                  </a:lnTo>
                  <a:lnTo>
                    <a:pt x="490" y="101"/>
                  </a:lnTo>
                  <a:lnTo>
                    <a:pt x="517" y="101"/>
                  </a:lnTo>
                  <a:lnTo>
                    <a:pt x="537" y="101"/>
                  </a:lnTo>
                  <a:lnTo>
                    <a:pt x="554" y="1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41" name="Rectangle 196637"/>
            <p:cNvSpPr>
              <a:spLocks noChangeArrowheads="1"/>
            </p:cNvSpPr>
            <p:nvPr/>
          </p:nvSpPr>
          <p:spPr bwMode="auto">
            <a:xfrm>
              <a:off x="192" y="1728"/>
              <a:ext cx="751" cy="999"/>
            </a:xfrm>
            <a:prstGeom prst="rect">
              <a:avLst/>
            </a:prstGeom>
            <a:solidFill>
              <a:srgbClr val="FFFFE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42" name="Shape 196638"/>
            <p:cNvSpPr>
              <a:spLocks noEditPoints="1"/>
            </p:cNvSpPr>
            <p:nvPr/>
          </p:nvSpPr>
          <p:spPr bwMode="auto">
            <a:xfrm>
              <a:off x="171" y="1705"/>
              <a:ext cx="794" cy="1045"/>
            </a:xfrm>
            <a:custGeom>
              <a:avLst/>
              <a:gdLst>
                <a:gd name="T0" fmla="*/ 571 w 587"/>
                <a:gd name="T1" fmla="*/ 0 h 773"/>
                <a:gd name="T2" fmla="*/ 0 w 587"/>
                <a:gd name="T3" fmla="*/ 0 h 773"/>
                <a:gd name="T4" fmla="*/ 0 w 587"/>
                <a:gd name="T5" fmla="*/ 773 h 773"/>
                <a:gd name="T6" fmla="*/ 587 w 587"/>
                <a:gd name="T7" fmla="*/ 773 h 773"/>
                <a:gd name="T8" fmla="*/ 587 w 587"/>
                <a:gd name="T9" fmla="*/ 0 h 773"/>
                <a:gd name="T10" fmla="*/ 571 w 587"/>
                <a:gd name="T11" fmla="*/ 0 h 773"/>
                <a:gd name="T12" fmla="*/ 554 w 587"/>
                <a:gd name="T13" fmla="*/ 34 h 773"/>
                <a:gd name="T14" fmla="*/ 554 w 587"/>
                <a:gd name="T15" fmla="*/ 153 h 773"/>
                <a:gd name="T16" fmla="*/ 554 w 587"/>
                <a:gd name="T17" fmla="*/ 386 h 773"/>
                <a:gd name="T18" fmla="*/ 554 w 587"/>
                <a:gd name="T19" fmla="*/ 620 h 773"/>
                <a:gd name="T20" fmla="*/ 554 w 587"/>
                <a:gd name="T21" fmla="*/ 739 h 773"/>
                <a:gd name="T22" fmla="*/ 544 w 587"/>
                <a:gd name="T23" fmla="*/ 739 h 773"/>
                <a:gd name="T24" fmla="*/ 524 w 587"/>
                <a:gd name="T25" fmla="*/ 739 h 773"/>
                <a:gd name="T26" fmla="*/ 498 w 587"/>
                <a:gd name="T27" fmla="*/ 739 h 773"/>
                <a:gd name="T28" fmla="*/ 464 w 587"/>
                <a:gd name="T29" fmla="*/ 739 h 773"/>
                <a:gd name="T30" fmla="*/ 426 w 587"/>
                <a:gd name="T31" fmla="*/ 739 h 773"/>
                <a:gd name="T32" fmla="*/ 384 w 587"/>
                <a:gd name="T33" fmla="*/ 739 h 773"/>
                <a:gd name="T34" fmla="*/ 339 w 587"/>
                <a:gd name="T35" fmla="*/ 739 h 773"/>
                <a:gd name="T36" fmla="*/ 294 w 587"/>
                <a:gd name="T37" fmla="*/ 739 h 773"/>
                <a:gd name="T38" fmla="*/ 248 w 587"/>
                <a:gd name="T39" fmla="*/ 739 h 773"/>
                <a:gd name="T40" fmla="*/ 203 w 587"/>
                <a:gd name="T41" fmla="*/ 739 h 773"/>
                <a:gd name="T42" fmla="*/ 161 w 587"/>
                <a:gd name="T43" fmla="*/ 739 h 773"/>
                <a:gd name="T44" fmla="*/ 123 w 587"/>
                <a:gd name="T45" fmla="*/ 739 h 773"/>
                <a:gd name="T46" fmla="*/ 89 w 587"/>
                <a:gd name="T47" fmla="*/ 739 h 773"/>
                <a:gd name="T48" fmla="*/ 63 w 587"/>
                <a:gd name="T49" fmla="*/ 739 h 773"/>
                <a:gd name="T50" fmla="*/ 43 w 587"/>
                <a:gd name="T51" fmla="*/ 739 h 773"/>
                <a:gd name="T52" fmla="*/ 33 w 587"/>
                <a:gd name="T53" fmla="*/ 739 h 773"/>
                <a:gd name="T54" fmla="*/ 33 w 587"/>
                <a:gd name="T55" fmla="*/ 620 h 773"/>
                <a:gd name="T56" fmla="*/ 33 w 587"/>
                <a:gd name="T57" fmla="*/ 386 h 773"/>
                <a:gd name="T58" fmla="*/ 33 w 587"/>
                <a:gd name="T59" fmla="*/ 153 h 773"/>
                <a:gd name="T60" fmla="*/ 33 w 587"/>
                <a:gd name="T61" fmla="*/ 34 h 773"/>
                <a:gd name="T62" fmla="*/ 43 w 587"/>
                <a:gd name="T63" fmla="*/ 34 h 773"/>
                <a:gd name="T64" fmla="*/ 63 w 587"/>
                <a:gd name="T65" fmla="*/ 34 h 773"/>
                <a:gd name="T66" fmla="*/ 89 w 587"/>
                <a:gd name="T67" fmla="*/ 34 h 773"/>
                <a:gd name="T68" fmla="*/ 123 w 587"/>
                <a:gd name="T69" fmla="*/ 34 h 773"/>
                <a:gd name="T70" fmla="*/ 161 w 587"/>
                <a:gd name="T71" fmla="*/ 34 h 773"/>
                <a:gd name="T72" fmla="*/ 203 w 587"/>
                <a:gd name="T73" fmla="*/ 34 h 773"/>
                <a:gd name="T74" fmla="*/ 248 w 587"/>
                <a:gd name="T75" fmla="*/ 34 h 773"/>
                <a:gd name="T76" fmla="*/ 294 w 587"/>
                <a:gd name="T77" fmla="*/ 34 h 773"/>
                <a:gd name="T78" fmla="*/ 339 w 587"/>
                <a:gd name="T79" fmla="*/ 34 h 773"/>
                <a:gd name="T80" fmla="*/ 384 w 587"/>
                <a:gd name="T81" fmla="*/ 34 h 773"/>
                <a:gd name="T82" fmla="*/ 426 w 587"/>
                <a:gd name="T83" fmla="*/ 34 h 773"/>
                <a:gd name="T84" fmla="*/ 464 w 587"/>
                <a:gd name="T85" fmla="*/ 34 h 773"/>
                <a:gd name="T86" fmla="*/ 498 w 587"/>
                <a:gd name="T87" fmla="*/ 34 h 773"/>
                <a:gd name="T88" fmla="*/ 524 w 587"/>
                <a:gd name="T89" fmla="*/ 34 h 773"/>
                <a:gd name="T90" fmla="*/ 544 w 587"/>
                <a:gd name="T91" fmla="*/ 34 h 773"/>
                <a:gd name="T92" fmla="*/ 554 w 587"/>
                <a:gd name="T93" fmla="*/ 34 h 7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87"/>
                <a:gd name="T142" fmla="*/ 0 h 773"/>
                <a:gd name="T143" fmla="*/ 0 w 587"/>
                <a:gd name="T144" fmla="*/ 0 h 77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87" h="773">
                  <a:moveTo>
                    <a:pt x="571" y="0"/>
                  </a:moveTo>
                  <a:lnTo>
                    <a:pt x="0" y="0"/>
                  </a:lnTo>
                  <a:lnTo>
                    <a:pt x="0" y="773"/>
                  </a:lnTo>
                  <a:lnTo>
                    <a:pt x="587" y="773"/>
                  </a:lnTo>
                  <a:lnTo>
                    <a:pt x="587" y="0"/>
                  </a:lnTo>
                  <a:lnTo>
                    <a:pt x="571" y="0"/>
                  </a:lnTo>
                  <a:close/>
                  <a:moveTo>
                    <a:pt x="554" y="34"/>
                  </a:moveTo>
                  <a:lnTo>
                    <a:pt x="554" y="153"/>
                  </a:lnTo>
                  <a:lnTo>
                    <a:pt x="554" y="386"/>
                  </a:lnTo>
                  <a:lnTo>
                    <a:pt x="554" y="620"/>
                  </a:lnTo>
                  <a:lnTo>
                    <a:pt x="554" y="739"/>
                  </a:lnTo>
                  <a:lnTo>
                    <a:pt x="544" y="739"/>
                  </a:lnTo>
                  <a:lnTo>
                    <a:pt x="524" y="739"/>
                  </a:lnTo>
                  <a:lnTo>
                    <a:pt x="498" y="739"/>
                  </a:lnTo>
                  <a:lnTo>
                    <a:pt x="464" y="739"/>
                  </a:lnTo>
                  <a:lnTo>
                    <a:pt x="426" y="739"/>
                  </a:lnTo>
                  <a:lnTo>
                    <a:pt x="384" y="739"/>
                  </a:lnTo>
                  <a:lnTo>
                    <a:pt x="339" y="739"/>
                  </a:lnTo>
                  <a:lnTo>
                    <a:pt x="294" y="739"/>
                  </a:lnTo>
                  <a:lnTo>
                    <a:pt x="248" y="739"/>
                  </a:lnTo>
                  <a:lnTo>
                    <a:pt x="203" y="739"/>
                  </a:lnTo>
                  <a:lnTo>
                    <a:pt x="161" y="739"/>
                  </a:lnTo>
                  <a:lnTo>
                    <a:pt x="123" y="739"/>
                  </a:lnTo>
                  <a:lnTo>
                    <a:pt x="89" y="739"/>
                  </a:lnTo>
                  <a:lnTo>
                    <a:pt x="63" y="739"/>
                  </a:lnTo>
                  <a:lnTo>
                    <a:pt x="43" y="739"/>
                  </a:lnTo>
                  <a:lnTo>
                    <a:pt x="33" y="739"/>
                  </a:lnTo>
                  <a:lnTo>
                    <a:pt x="33" y="620"/>
                  </a:lnTo>
                  <a:lnTo>
                    <a:pt x="33" y="386"/>
                  </a:lnTo>
                  <a:lnTo>
                    <a:pt x="33" y="153"/>
                  </a:lnTo>
                  <a:lnTo>
                    <a:pt x="33" y="34"/>
                  </a:lnTo>
                  <a:lnTo>
                    <a:pt x="43" y="34"/>
                  </a:lnTo>
                  <a:lnTo>
                    <a:pt x="63" y="34"/>
                  </a:lnTo>
                  <a:lnTo>
                    <a:pt x="89" y="34"/>
                  </a:lnTo>
                  <a:lnTo>
                    <a:pt x="123" y="34"/>
                  </a:lnTo>
                  <a:lnTo>
                    <a:pt x="161" y="34"/>
                  </a:lnTo>
                  <a:lnTo>
                    <a:pt x="203" y="34"/>
                  </a:lnTo>
                  <a:lnTo>
                    <a:pt x="248" y="34"/>
                  </a:lnTo>
                  <a:lnTo>
                    <a:pt x="294" y="34"/>
                  </a:lnTo>
                  <a:lnTo>
                    <a:pt x="339" y="34"/>
                  </a:lnTo>
                  <a:lnTo>
                    <a:pt x="384" y="34"/>
                  </a:lnTo>
                  <a:lnTo>
                    <a:pt x="426" y="34"/>
                  </a:lnTo>
                  <a:lnTo>
                    <a:pt x="464" y="34"/>
                  </a:lnTo>
                  <a:lnTo>
                    <a:pt x="498" y="34"/>
                  </a:lnTo>
                  <a:lnTo>
                    <a:pt x="524" y="34"/>
                  </a:lnTo>
                  <a:lnTo>
                    <a:pt x="544" y="34"/>
                  </a:lnTo>
                  <a:lnTo>
                    <a:pt x="55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989263" y="4260850"/>
            <a:ext cx="1254125" cy="1212850"/>
            <a:chOff x="1227" y="1660"/>
            <a:chExt cx="885" cy="1135"/>
          </a:xfrm>
        </p:grpSpPr>
        <p:sp>
          <p:nvSpPr>
            <p:cNvPr id="24625" name="Shape 196640"/>
            <p:cNvSpPr>
              <a:spLocks/>
            </p:cNvSpPr>
            <p:nvPr/>
          </p:nvSpPr>
          <p:spPr bwMode="auto">
            <a:xfrm>
              <a:off x="1752" y="2466"/>
              <a:ext cx="32" cy="25"/>
            </a:xfrm>
            <a:custGeom>
              <a:avLst/>
              <a:gdLst>
                <a:gd name="T0" fmla="*/ 24 w 24"/>
                <a:gd name="T1" fmla="*/ 0 h 18"/>
                <a:gd name="T2" fmla="*/ 0 w 24"/>
                <a:gd name="T3" fmla="*/ 18 h 18"/>
                <a:gd name="T4" fmla="*/ 24 w 24"/>
                <a:gd name="T5" fmla="*/ 0 h 18"/>
                <a:gd name="T6" fmla="*/ 0 60000 65536"/>
                <a:gd name="T7" fmla="*/ 0 60000 65536"/>
                <a:gd name="T8" fmla="*/ 0 60000 65536"/>
                <a:gd name="T9" fmla="*/ 0 w 24"/>
                <a:gd name="T10" fmla="*/ 0 h 18"/>
                <a:gd name="T11" fmla="*/ 0 w 24"/>
                <a:gd name="T12" fmla="*/ 0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18">
                  <a:moveTo>
                    <a:pt x="24" y="0"/>
                  </a:moveTo>
                  <a:lnTo>
                    <a:pt x="0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26" name="Shape 196641"/>
            <p:cNvSpPr>
              <a:spLocks/>
            </p:cNvSpPr>
            <p:nvPr/>
          </p:nvSpPr>
          <p:spPr bwMode="auto">
            <a:xfrm>
              <a:off x="1688" y="2403"/>
              <a:ext cx="161" cy="153"/>
            </a:xfrm>
            <a:custGeom>
              <a:avLst/>
              <a:gdLst>
                <a:gd name="T0" fmla="*/ 42 w 119"/>
                <a:gd name="T1" fmla="*/ 9 h 113"/>
                <a:gd name="T2" fmla="*/ 18 w 119"/>
                <a:gd name="T3" fmla="*/ 27 h 113"/>
                <a:gd name="T4" fmla="*/ 6 w 119"/>
                <a:gd name="T5" fmla="*/ 42 h 113"/>
                <a:gd name="T6" fmla="*/ 0 w 119"/>
                <a:gd name="T7" fmla="*/ 59 h 113"/>
                <a:gd name="T8" fmla="*/ 1 w 119"/>
                <a:gd name="T9" fmla="*/ 77 h 113"/>
                <a:gd name="T10" fmla="*/ 10 w 119"/>
                <a:gd name="T11" fmla="*/ 94 h 113"/>
                <a:gd name="T12" fmla="*/ 16 w 119"/>
                <a:gd name="T13" fmla="*/ 101 h 113"/>
                <a:gd name="T14" fmla="*/ 24 w 119"/>
                <a:gd name="T15" fmla="*/ 107 h 113"/>
                <a:gd name="T16" fmla="*/ 32 w 119"/>
                <a:gd name="T17" fmla="*/ 110 h 113"/>
                <a:gd name="T18" fmla="*/ 41 w 119"/>
                <a:gd name="T19" fmla="*/ 113 h 113"/>
                <a:gd name="T20" fmla="*/ 50 w 119"/>
                <a:gd name="T21" fmla="*/ 113 h 113"/>
                <a:gd name="T22" fmla="*/ 59 w 119"/>
                <a:gd name="T23" fmla="*/ 112 h 113"/>
                <a:gd name="T24" fmla="*/ 67 w 119"/>
                <a:gd name="T25" fmla="*/ 108 h 113"/>
                <a:gd name="T26" fmla="*/ 76 w 119"/>
                <a:gd name="T27" fmla="*/ 103 h 113"/>
                <a:gd name="T28" fmla="*/ 100 w 119"/>
                <a:gd name="T29" fmla="*/ 84 h 113"/>
                <a:gd name="T30" fmla="*/ 113 w 119"/>
                <a:gd name="T31" fmla="*/ 70 h 113"/>
                <a:gd name="T32" fmla="*/ 119 w 119"/>
                <a:gd name="T33" fmla="*/ 53 h 113"/>
                <a:gd name="T34" fmla="*/ 118 w 119"/>
                <a:gd name="T35" fmla="*/ 35 h 113"/>
                <a:gd name="T36" fmla="*/ 109 w 119"/>
                <a:gd name="T37" fmla="*/ 18 h 113"/>
                <a:gd name="T38" fmla="*/ 102 w 119"/>
                <a:gd name="T39" fmla="*/ 11 h 113"/>
                <a:gd name="T40" fmla="*/ 95 w 119"/>
                <a:gd name="T41" fmla="*/ 6 h 113"/>
                <a:gd name="T42" fmla="*/ 87 w 119"/>
                <a:gd name="T43" fmla="*/ 2 h 113"/>
                <a:gd name="T44" fmla="*/ 78 w 119"/>
                <a:gd name="T45" fmla="*/ 0 h 113"/>
                <a:gd name="T46" fmla="*/ 69 w 119"/>
                <a:gd name="T47" fmla="*/ 0 h 113"/>
                <a:gd name="T48" fmla="*/ 59 w 119"/>
                <a:gd name="T49" fmla="*/ 1 h 113"/>
                <a:gd name="T50" fmla="*/ 50 w 119"/>
                <a:gd name="T51" fmla="*/ 5 h 113"/>
                <a:gd name="T52" fmla="*/ 42 w 119"/>
                <a:gd name="T53" fmla="*/ 9 h 1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3"/>
                <a:gd name="T83" fmla="*/ 0 w 119"/>
                <a:gd name="T84" fmla="*/ 0 h 11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3">
                  <a:moveTo>
                    <a:pt x="42" y="9"/>
                  </a:moveTo>
                  <a:lnTo>
                    <a:pt x="18" y="27"/>
                  </a:lnTo>
                  <a:lnTo>
                    <a:pt x="6" y="42"/>
                  </a:lnTo>
                  <a:lnTo>
                    <a:pt x="0" y="59"/>
                  </a:lnTo>
                  <a:lnTo>
                    <a:pt x="1" y="77"/>
                  </a:lnTo>
                  <a:lnTo>
                    <a:pt x="10" y="94"/>
                  </a:lnTo>
                  <a:lnTo>
                    <a:pt x="16" y="101"/>
                  </a:lnTo>
                  <a:lnTo>
                    <a:pt x="24" y="107"/>
                  </a:lnTo>
                  <a:lnTo>
                    <a:pt x="32" y="110"/>
                  </a:lnTo>
                  <a:lnTo>
                    <a:pt x="41" y="113"/>
                  </a:lnTo>
                  <a:lnTo>
                    <a:pt x="50" y="113"/>
                  </a:lnTo>
                  <a:lnTo>
                    <a:pt x="59" y="112"/>
                  </a:lnTo>
                  <a:lnTo>
                    <a:pt x="67" y="108"/>
                  </a:lnTo>
                  <a:lnTo>
                    <a:pt x="76" y="103"/>
                  </a:lnTo>
                  <a:lnTo>
                    <a:pt x="100" y="84"/>
                  </a:lnTo>
                  <a:lnTo>
                    <a:pt x="113" y="70"/>
                  </a:lnTo>
                  <a:lnTo>
                    <a:pt x="119" y="53"/>
                  </a:lnTo>
                  <a:lnTo>
                    <a:pt x="118" y="35"/>
                  </a:lnTo>
                  <a:lnTo>
                    <a:pt x="109" y="18"/>
                  </a:lnTo>
                  <a:lnTo>
                    <a:pt x="102" y="11"/>
                  </a:lnTo>
                  <a:lnTo>
                    <a:pt x="95" y="6"/>
                  </a:lnTo>
                  <a:lnTo>
                    <a:pt x="87" y="2"/>
                  </a:lnTo>
                  <a:lnTo>
                    <a:pt x="78" y="0"/>
                  </a:lnTo>
                  <a:lnTo>
                    <a:pt x="69" y="0"/>
                  </a:lnTo>
                  <a:lnTo>
                    <a:pt x="59" y="1"/>
                  </a:lnTo>
                  <a:lnTo>
                    <a:pt x="50" y="5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27" name="Shape 196642"/>
            <p:cNvSpPr>
              <a:spLocks/>
            </p:cNvSpPr>
            <p:nvPr/>
          </p:nvSpPr>
          <p:spPr bwMode="auto">
            <a:xfrm>
              <a:off x="1944" y="2204"/>
              <a:ext cx="143" cy="150"/>
            </a:xfrm>
            <a:custGeom>
              <a:avLst/>
              <a:gdLst>
                <a:gd name="T0" fmla="*/ 106 w 106"/>
                <a:gd name="T1" fmla="*/ 74 h 111"/>
                <a:gd name="T2" fmla="*/ 56 w 106"/>
                <a:gd name="T3" fmla="*/ 111 h 111"/>
                <a:gd name="T4" fmla="*/ 0 w 106"/>
                <a:gd name="T5" fmla="*/ 39 h 111"/>
                <a:gd name="T6" fmla="*/ 49 w 106"/>
                <a:gd name="T7" fmla="*/ 0 h 111"/>
                <a:gd name="T8" fmla="*/ 106 w 106"/>
                <a:gd name="T9" fmla="*/ 74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11"/>
                <a:gd name="T17" fmla="*/ 0 w 106"/>
                <a:gd name="T18" fmla="*/ 0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11">
                  <a:moveTo>
                    <a:pt x="106" y="74"/>
                  </a:moveTo>
                  <a:lnTo>
                    <a:pt x="56" y="111"/>
                  </a:lnTo>
                  <a:lnTo>
                    <a:pt x="0" y="39"/>
                  </a:lnTo>
                  <a:lnTo>
                    <a:pt x="49" y="0"/>
                  </a:lnTo>
                  <a:lnTo>
                    <a:pt x="106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28" name="Shape 196643"/>
            <p:cNvSpPr>
              <a:spLocks noEditPoints="1"/>
            </p:cNvSpPr>
            <p:nvPr/>
          </p:nvSpPr>
          <p:spPr bwMode="auto">
            <a:xfrm>
              <a:off x="1227" y="1660"/>
              <a:ext cx="885" cy="1135"/>
            </a:xfrm>
            <a:custGeom>
              <a:avLst/>
              <a:gdLst>
                <a:gd name="T0" fmla="*/ 604 w 654"/>
                <a:gd name="T1" fmla="*/ 0 h 839"/>
                <a:gd name="T2" fmla="*/ 0 w 654"/>
                <a:gd name="T3" fmla="*/ 0 h 839"/>
                <a:gd name="T4" fmla="*/ 0 w 654"/>
                <a:gd name="T5" fmla="*/ 839 h 839"/>
                <a:gd name="T6" fmla="*/ 654 w 654"/>
                <a:gd name="T7" fmla="*/ 839 h 839"/>
                <a:gd name="T8" fmla="*/ 654 w 654"/>
                <a:gd name="T9" fmla="*/ 0 h 839"/>
                <a:gd name="T10" fmla="*/ 604 w 654"/>
                <a:gd name="T11" fmla="*/ 0 h 839"/>
                <a:gd name="T12" fmla="*/ 554 w 654"/>
                <a:gd name="T13" fmla="*/ 101 h 839"/>
                <a:gd name="T14" fmla="*/ 554 w 654"/>
                <a:gd name="T15" fmla="*/ 223 h 839"/>
                <a:gd name="T16" fmla="*/ 554 w 654"/>
                <a:gd name="T17" fmla="*/ 419 h 839"/>
                <a:gd name="T18" fmla="*/ 554 w 654"/>
                <a:gd name="T19" fmla="*/ 616 h 839"/>
                <a:gd name="T20" fmla="*/ 554 w 654"/>
                <a:gd name="T21" fmla="*/ 739 h 839"/>
                <a:gd name="T22" fmla="*/ 537 w 654"/>
                <a:gd name="T23" fmla="*/ 739 h 839"/>
                <a:gd name="T24" fmla="*/ 517 w 654"/>
                <a:gd name="T25" fmla="*/ 739 h 839"/>
                <a:gd name="T26" fmla="*/ 490 w 654"/>
                <a:gd name="T27" fmla="*/ 739 h 839"/>
                <a:gd name="T28" fmla="*/ 462 w 654"/>
                <a:gd name="T29" fmla="*/ 739 h 839"/>
                <a:gd name="T30" fmla="*/ 430 w 654"/>
                <a:gd name="T31" fmla="*/ 739 h 839"/>
                <a:gd name="T32" fmla="*/ 397 w 654"/>
                <a:gd name="T33" fmla="*/ 739 h 839"/>
                <a:gd name="T34" fmla="*/ 363 w 654"/>
                <a:gd name="T35" fmla="*/ 739 h 839"/>
                <a:gd name="T36" fmla="*/ 327 w 654"/>
                <a:gd name="T37" fmla="*/ 739 h 839"/>
                <a:gd name="T38" fmla="*/ 290 w 654"/>
                <a:gd name="T39" fmla="*/ 739 h 839"/>
                <a:gd name="T40" fmla="*/ 257 w 654"/>
                <a:gd name="T41" fmla="*/ 739 h 839"/>
                <a:gd name="T42" fmla="*/ 223 w 654"/>
                <a:gd name="T43" fmla="*/ 739 h 839"/>
                <a:gd name="T44" fmla="*/ 192 w 654"/>
                <a:gd name="T45" fmla="*/ 739 h 839"/>
                <a:gd name="T46" fmla="*/ 163 w 654"/>
                <a:gd name="T47" fmla="*/ 739 h 839"/>
                <a:gd name="T48" fmla="*/ 138 w 654"/>
                <a:gd name="T49" fmla="*/ 739 h 839"/>
                <a:gd name="T50" fmla="*/ 116 w 654"/>
                <a:gd name="T51" fmla="*/ 739 h 839"/>
                <a:gd name="T52" fmla="*/ 99 w 654"/>
                <a:gd name="T53" fmla="*/ 739 h 839"/>
                <a:gd name="T54" fmla="*/ 99 w 654"/>
                <a:gd name="T55" fmla="*/ 616 h 839"/>
                <a:gd name="T56" fmla="*/ 99 w 654"/>
                <a:gd name="T57" fmla="*/ 419 h 839"/>
                <a:gd name="T58" fmla="*/ 99 w 654"/>
                <a:gd name="T59" fmla="*/ 223 h 839"/>
                <a:gd name="T60" fmla="*/ 99 w 654"/>
                <a:gd name="T61" fmla="*/ 101 h 839"/>
                <a:gd name="T62" fmla="*/ 116 w 654"/>
                <a:gd name="T63" fmla="*/ 101 h 839"/>
                <a:gd name="T64" fmla="*/ 138 w 654"/>
                <a:gd name="T65" fmla="*/ 101 h 839"/>
                <a:gd name="T66" fmla="*/ 163 w 654"/>
                <a:gd name="T67" fmla="*/ 101 h 839"/>
                <a:gd name="T68" fmla="*/ 192 w 654"/>
                <a:gd name="T69" fmla="*/ 101 h 839"/>
                <a:gd name="T70" fmla="*/ 223 w 654"/>
                <a:gd name="T71" fmla="*/ 101 h 839"/>
                <a:gd name="T72" fmla="*/ 257 w 654"/>
                <a:gd name="T73" fmla="*/ 101 h 839"/>
                <a:gd name="T74" fmla="*/ 290 w 654"/>
                <a:gd name="T75" fmla="*/ 101 h 839"/>
                <a:gd name="T76" fmla="*/ 327 w 654"/>
                <a:gd name="T77" fmla="*/ 101 h 839"/>
                <a:gd name="T78" fmla="*/ 363 w 654"/>
                <a:gd name="T79" fmla="*/ 101 h 839"/>
                <a:gd name="T80" fmla="*/ 397 w 654"/>
                <a:gd name="T81" fmla="*/ 101 h 839"/>
                <a:gd name="T82" fmla="*/ 430 w 654"/>
                <a:gd name="T83" fmla="*/ 101 h 839"/>
                <a:gd name="T84" fmla="*/ 462 w 654"/>
                <a:gd name="T85" fmla="*/ 101 h 839"/>
                <a:gd name="T86" fmla="*/ 490 w 654"/>
                <a:gd name="T87" fmla="*/ 101 h 839"/>
                <a:gd name="T88" fmla="*/ 517 w 654"/>
                <a:gd name="T89" fmla="*/ 101 h 839"/>
                <a:gd name="T90" fmla="*/ 537 w 654"/>
                <a:gd name="T91" fmla="*/ 101 h 839"/>
                <a:gd name="T92" fmla="*/ 554 w 654"/>
                <a:gd name="T93" fmla="*/ 101 h 8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54"/>
                <a:gd name="T142" fmla="*/ 0 h 839"/>
                <a:gd name="T143" fmla="*/ 0 w 654"/>
                <a:gd name="T144" fmla="*/ 0 h 83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54" h="839">
                  <a:moveTo>
                    <a:pt x="604" y="0"/>
                  </a:moveTo>
                  <a:lnTo>
                    <a:pt x="0" y="0"/>
                  </a:lnTo>
                  <a:lnTo>
                    <a:pt x="0" y="839"/>
                  </a:lnTo>
                  <a:lnTo>
                    <a:pt x="654" y="839"/>
                  </a:lnTo>
                  <a:lnTo>
                    <a:pt x="654" y="0"/>
                  </a:lnTo>
                  <a:lnTo>
                    <a:pt x="604" y="0"/>
                  </a:lnTo>
                  <a:close/>
                  <a:moveTo>
                    <a:pt x="554" y="101"/>
                  </a:moveTo>
                  <a:lnTo>
                    <a:pt x="554" y="223"/>
                  </a:lnTo>
                  <a:lnTo>
                    <a:pt x="554" y="419"/>
                  </a:lnTo>
                  <a:lnTo>
                    <a:pt x="554" y="616"/>
                  </a:lnTo>
                  <a:lnTo>
                    <a:pt x="554" y="739"/>
                  </a:lnTo>
                  <a:lnTo>
                    <a:pt x="537" y="739"/>
                  </a:lnTo>
                  <a:lnTo>
                    <a:pt x="517" y="739"/>
                  </a:lnTo>
                  <a:lnTo>
                    <a:pt x="490" y="739"/>
                  </a:lnTo>
                  <a:lnTo>
                    <a:pt x="462" y="739"/>
                  </a:lnTo>
                  <a:lnTo>
                    <a:pt x="430" y="739"/>
                  </a:lnTo>
                  <a:lnTo>
                    <a:pt x="397" y="739"/>
                  </a:lnTo>
                  <a:lnTo>
                    <a:pt x="363" y="739"/>
                  </a:lnTo>
                  <a:lnTo>
                    <a:pt x="327" y="739"/>
                  </a:lnTo>
                  <a:lnTo>
                    <a:pt x="290" y="739"/>
                  </a:lnTo>
                  <a:lnTo>
                    <a:pt x="257" y="739"/>
                  </a:lnTo>
                  <a:lnTo>
                    <a:pt x="223" y="739"/>
                  </a:lnTo>
                  <a:lnTo>
                    <a:pt x="192" y="739"/>
                  </a:lnTo>
                  <a:lnTo>
                    <a:pt x="163" y="739"/>
                  </a:lnTo>
                  <a:lnTo>
                    <a:pt x="138" y="739"/>
                  </a:lnTo>
                  <a:lnTo>
                    <a:pt x="116" y="739"/>
                  </a:lnTo>
                  <a:lnTo>
                    <a:pt x="99" y="739"/>
                  </a:lnTo>
                  <a:lnTo>
                    <a:pt x="99" y="616"/>
                  </a:lnTo>
                  <a:lnTo>
                    <a:pt x="99" y="419"/>
                  </a:lnTo>
                  <a:lnTo>
                    <a:pt x="99" y="223"/>
                  </a:lnTo>
                  <a:lnTo>
                    <a:pt x="99" y="101"/>
                  </a:lnTo>
                  <a:lnTo>
                    <a:pt x="116" y="101"/>
                  </a:lnTo>
                  <a:lnTo>
                    <a:pt x="138" y="101"/>
                  </a:lnTo>
                  <a:lnTo>
                    <a:pt x="163" y="101"/>
                  </a:lnTo>
                  <a:lnTo>
                    <a:pt x="192" y="101"/>
                  </a:lnTo>
                  <a:lnTo>
                    <a:pt x="223" y="101"/>
                  </a:lnTo>
                  <a:lnTo>
                    <a:pt x="257" y="101"/>
                  </a:lnTo>
                  <a:lnTo>
                    <a:pt x="290" y="101"/>
                  </a:lnTo>
                  <a:lnTo>
                    <a:pt x="327" y="101"/>
                  </a:lnTo>
                  <a:lnTo>
                    <a:pt x="363" y="101"/>
                  </a:lnTo>
                  <a:lnTo>
                    <a:pt x="397" y="101"/>
                  </a:lnTo>
                  <a:lnTo>
                    <a:pt x="430" y="101"/>
                  </a:lnTo>
                  <a:lnTo>
                    <a:pt x="462" y="101"/>
                  </a:lnTo>
                  <a:lnTo>
                    <a:pt x="490" y="101"/>
                  </a:lnTo>
                  <a:lnTo>
                    <a:pt x="517" y="101"/>
                  </a:lnTo>
                  <a:lnTo>
                    <a:pt x="537" y="101"/>
                  </a:lnTo>
                  <a:lnTo>
                    <a:pt x="554" y="1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29" name="Rectangle 196644"/>
            <p:cNvSpPr>
              <a:spLocks noChangeArrowheads="1"/>
            </p:cNvSpPr>
            <p:nvPr/>
          </p:nvSpPr>
          <p:spPr bwMode="auto">
            <a:xfrm>
              <a:off x="1293" y="1728"/>
              <a:ext cx="751" cy="999"/>
            </a:xfrm>
            <a:prstGeom prst="rect">
              <a:avLst/>
            </a:prstGeom>
            <a:solidFill>
              <a:srgbClr val="FFFFE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30" name="Shape 196645"/>
            <p:cNvSpPr>
              <a:spLocks/>
            </p:cNvSpPr>
            <p:nvPr/>
          </p:nvSpPr>
          <p:spPr bwMode="auto">
            <a:xfrm>
              <a:off x="1407" y="2129"/>
              <a:ext cx="523" cy="22"/>
            </a:xfrm>
            <a:custGeom>
              <a:avLst/>
              <a:gdLst>
                <a:gd name="T0" fmla="*/ 8 w 387"/>
                <a:gd name="T1" fmla="*/ 0 h 16"/>
                <a:gd name="T2" fmla="*/ 5 w 387"/>
                <a:gd name="T3" fmla="*/ 1 h 16"/>
                <a:gd name="T4" fmla="*/ 2 w 387"/>
                <a:gd name="T5" fmla="*/ 2 h 16"/>
                <a:gd name="T6" fmla="*/ 1 w 387"/>
                <a:gd name="T7" fmla="*/ 5 h 16"/>
                <a:gd name="T8" fmla="*/ 0 w 387"/>
                <a:gd name="T9" fmla="*/ 7 h 16"/>
                <a:gd name="T10" fmla="*/ 1 w 387"/>
                <a:gd name="T11" fmla="*/ 11 h 16"/>
                <a:gd name="T12" fmla="*/ 2 w 387"/>
                <a:gd name="T13" fmla="*/ 13 h 16"/>
                <a:gd name="T14" fmla="*/ 5 w 387"/>
                <a:gd name="T15" fmla="*/ 14 h 16"/>
                <a:gd name="T16" fmla="*/ 8 w 387"/>
                <a:gd name="T17" fmla="*/ 16 h 16"/>
                <a:gd name="T18" fmla="*/ 379 w 387"/>
                <a:gd name="T19" fmla="*/ 16 h 16"/>
                <a:gd name="T20" fmla="*/ 382 w 387"/>
                <a:gd name="T21" fmla="*/ 14 h 16"/>
                <a:gd name="T22" fmla="*/ 385 w 387"/>
                <a:gd name="T23" fmla="*/ 13 h 16"/>
                <a:gd name="T24" fmla="*/ 386 w 387"/>
                <a:gd name="T25" fmla="*/ 11 h 16"/>
                <a:gd name="T26" fmla="*/ 387 w 387"/>
                <a:gd name="T27" fmla="*/ 7 h 16"/>
                <a:gd name="T28" fmla="*/ 386 w 387"/>
                <a:gd name="T29" fmla="*/ 5 h 16"/>
                <a:gd name="T30" fmla="*/ 385 w 387"/>
                <a:gd name="T31" fmla="*/ 2 h 16"/>
                <a:gd name="T32" fmla="*/ 382 w 387"/>
                <a:gd name="T33" fmla="*/ 1 h 16"/>
                <a:gd name="T34" fmla="*/ 379 w 387"/>
                <a:gd name="T35" fmla="*/ 0 h 16"/>
                <a:gd name="T36" fmla="*/ 8 w 387"/>
                <a:gd name="T37" fmla="*/ 0 h 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6"/>
                <a:gd name="T59" fmla="*/ 0 w 387"/>
                <a:gd name="T60" fmla="*/ 0 h 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6">
                  <a:moveTo>
                    <a:pt x="8" y="0"/>
                  </a:move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5" y="14"/>
                  </a:lnTo>
                  <a:lnTo>
                    <a:pt x="8" y="16"/>
                  </a:lnTo>
                  <a:lnTo>
                    <a:pt x="379" y="16"/>
                  </a:lnTo>
                  <a:lnTo>
                    <a:pt x="382" y="14"/>
                  </a:lnTo>
                  <a:lnTo>
                    <a:pt x="385" y="13"/>
                  </a:lnTo>
                  <a:lnTo>
                    <a:pt x="386" y="11"/>
                  </a:lnTo>
                  <a:lnTo>
                    <a:pt x="387" y="7"/>
                  </a:lnTo>
                  <a:lnTo>
                    <a:pt x="386" y="5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31" name="Shape 196646"/>
            <p:cNvSpPr>
              <a:spLocks/>
            </p:cNvSpPr>
            <p:nvPr/>
          </p:nvSpPr>
          <p:spPr bwMode="auto">
            <a:xfrm>
              <a:off x="1407" y="2202"/>
              <a:ext cx="523" cy="23"/>
            </a:xfrm>
            <a:custGeom>
              <a:avLst/>
              <a:gdLst>
                <a:gd name="T0" fmla="*/ 8 w 387"/>
                <a:gd name="T1" fmla="*/ 0 h 17"/>
                <a:gd name="T2" fmla="*/ 5 w 387"/>
                <a:gd name="T3" fmla="*/ 1 h 17"/>
                <a:gd name="T4" fmla="*/ 2 w 387"/>
                <a:gd name="T5" fmla="*/ 2 h 17"/>
                <a:gd name="T6" fmla="*/ 1 w 387"/>
                <a:gd name="T7" fmla="*/ 5 h 17"/>
                <a:gd name="T8" fmla="*/ 0 w 387"/>
                <a:gd name="T9" fmla="*/ 8 h 17"/>
                <a:gd name="T10" fmla="*/ 1 w 387"/>
                <a:gd name="T11" fmla="*/ 12 h 17"/>
                <a:gd name="T12" fmla="*/ 2 w 387"/>
                <a:gd name="T13" fmla="*/ 14 h 17"/>
                <a:gd name="T14" fmla="*/ 5 w 387"/>
                <a:gd name="T15" fmla="*/ 16 h 17"/>
                <a:gd name="T16" fmla="*/ 8 w 387"/>
                <a:gd name="T17" fmla="*/ 17 h 17"/>
                <a:gd name="T18" fmla="*/ 379 w 387"/>
                <a:gd name="T19" fmla="*/ 17 h 17"/>
                <a:gd name="T20" fmla="*/ 382 w 387"/>
                <a:gd name="T21" fmla="*/ 16 h 17"/>
                <a:gd name="T22" fmla="*/ 385 w 387"/>
                <a:gd name="T23" fmla="*/ 14 h 17"/>
                <a:gd name="T24" fmla="*/ 386 w 387"/>
                <a:gd name="T25" fmla="*/ 12 h 17"/>
                <a:gd name="T26" fmla="*/ 387 w 387"/>
                <a:gd name="T27" fmla="*/ 8 h 17"/>
                <a:gd name="T28" fmla="*/ 386 w 387"/>
                <a:gd name="T29" fmla="*/ 5 h 17"/>
                <a:gd name="T30" fmla="*/ 385 w 387"/>
                <a:gd name="T31" fmla="*/ 2 h 17"/>
                <a:gd name="T32" fmla="*/ 382 w 387"/>
                <a:gd name="T33" fmla="*/ 1 h 17"/>
                <a:gd name="T34" fmla="*/ 379 w 387"/>
                <a:gd name="T35" fmla="*/ 0 h 17"/>
                <a:gd name="T36" fmla="*/ 8 w 38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7"/>
                <a:gd name="T59" fmla="*/ 0 w 387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7">
                  <a:moveTo>
                    <a:pt x="8" y="0"/>
                  </a:move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379" y="17"/>
                  </a:lnTo>
                  <a:lnTo>
                    <a:pt x="382" y="16"/>
                  </a:lnTo>
                  <a:lnTo>
                    <a:pt x="385" y="14"/>
                  </a:lnTo>
                  <a:lnTo>
                    <a:pt x="386" y="12"/>
                  </a:lnTo>
                  <a:lnTo>
                    <a:pt x="387" y="8"/>
                  </a:lnTo>
                  <a:lnTo>
                    <a:pt x="386" y="5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32" name="Shape 196647"/>
            <p:cNvSpPr>
              <a:spLocks/>
            </p:cNvSpPr>
            <p:nvPr/>
          </p:nvSpPr>
          <p:spPr bwMode="auto">
            <a:xfrm>
              <a:off x="1407" y="2276"/>
              <a:ext cx="523" cy="23"/>
            </a:xfrm>
            <a:custGeom>
              <a:avLst/>
              <a:gdLst>
                <a:gd name="T0" fmla="*/ 8 w 387"/>
                <a:gd name="T1" fmla="*/ 0 h 17"/>
                <a:gd name="T2" fmla="*/ 5 w 387"/>
                <a:gd name="T3" fmla="*/ 1 h 17"/>
                <a:gd name="T4" fmla="*/ 2 w 387"/>
                <a:gd name="T5" fmla="*/ 3 h 17"/>
                <a:gd name="T6" fmla="*/ 1 w 387"/>
                <a:gd name="T7" fmla="*/ 6 h 17"/>
                <a:gd name="T8" fmla="*/ 0 w 387"/>
                <a:gd name="T9" fmla="*/ 9 h 17"/>
                <a:gd name="T10" fmla="*/ 1 w 387"/>
                <a:gd name="T11" fmla="*/ 12 h 17"/>
                <a:gd name="T12" fmla="*/ 2 w 387"/>
                <a:gd name="T13" fmla="*/ 15 h 17"/>
                <a:gd name="T14" fmla="*/ 5 w 387"/>
                <a:gd name="T15" fmla="*/ 16 h 17"/>
                <a:gd name="T16" fmla="*/ 8 w 387"/>
                <a:gd name="T17" fmla="*/ 17 h 17"/>
                <a:gd name="T18" fmla="*/ 379 w 387"/>
                <a:gd name="T19" fmla="*/ 17 h 17"/>
                <a:gd name="T20" fmla="*/ 382 w 387"/>
                <a:gd name="T21" fmla="*/ 16 h 17"/>
                <a:gd name="T22" fmla="*/ 385 w 387"/>
                <a:gd name="T23" fmla="*/ 15 h 17"/>
                <a:gd name="T24" fmla="*/ 386 w 387"/>
                <a:gd name="T25" fmla="*/ 12 h 17"/>
                <a:gd name="T26" fmla="*/ 387 w 387"/>
                <a:gd name="T27" fmla="*/ 9 h 17"/>
                <a:gd name="T28" fmla="*/ 386 w 387"/>
                <a:gd name="T29" fmla="*/ 6 h 17"/>
                <a:gd name="T30" fmla="*/ 385 w 387"/>
                <a:gd name="T31" fmla="*/ 3 h 17"/>
                <a:gd name="T32" fmla="*/ 382 w 387"/>
                <a:gd name="T33" fmla="*/ 1 h 17"/>
                <a:gd name="T34" fmla="*/ 379 w 387"/>
                <a:gd name="T35" fmla="*/ 0 h 17"/>
                <a:gd name="T36" fmla="*/ 8 w 38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7"/>
                <a:gd name="T59" fmla="*/ 0 w 387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7">
                  <a:moveTo>
                    <a:pt x="8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379" y="17"/>
                  </a:lnTo>
                  <a:lnTo>
                    <a:pt x="382" y="16"/>
                  </a:lnTo>
                  <a:lnTo>
                    <a:pt x="385" y="15"/>
                  </a:lnTo>
                  <a:lnTo>
                    <a:pt x="386" y="12"/>
                  </a:lnTo>
                  <a:lnTo>
                    <a:pt x="387" y="9"/>
                  </a:lnTo>
                  <a:lnTo>
                    <a:pt x="386" y="6"/>
                  </a:lnTo>
                  <a:lnTo>
                    <a:pt x="385" y="3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33" name="Shape 196648"/>
            <p:cNvSpPr>
              <a:spLocks/>
            </p:cNvSpPr>
            <p:nvPr/>
          </p:nvSpPr>
          <p:spPr bwMode="auto">
            <a:xfrm>
              <a:off x="1407" y="2350"/>
              <a:ext cx="523" cy="23"/>
            </a:xfrm>
            <a:custGeom>
              <a:avLst/>
              <a:gdLst>
                <a:gd name="T0" fmla="*/ 8 w 387"/>
                <a:gd name="T1" fmla="*/ 0 h 17"/>
                <a:gd name="T2" fmla="*/ 5 w 387"/>
                <a:gd name="T3" fmla="*/ 2 h 17"/>
                <a:gd name="T4" fmla="*/ 2 w 387"/>
                <a:gd name="T5" fmla="*/ 3 h 17"/>
                <a:gd name="T6" fmla="*/ 1 w 387"/>
                <a:gd name="T7" fmla="*/ 5 h 17"/>
                <a:gd name="T8" fmla="*/ 0 w 387"/>
                <a:gd name="T9" fmla="*/ 9 h 17"/>
                <a:gd name="T10" fmla="*/ 1 w 387"/>
                <a:gd name="T11" fmla="*/ 12 h 17"/>
                <a:gd name="T12" fmla="*/ 2 w 387"/>
                <a:gd name="T13" fmla="*/ 15 h 17"/>
                <a:gd name="T14" fmla="*/ 5 w 387"/>
                <a:gd name="T15" fmla="*/ 16 h 17"/>
                <a:gd name="T16" fmla="*/ 8 w 387"/>
                <a:gd name="T17" fmla="*/ 17 h 17"/>
                <a:gd name="T18" fmla="*/ 379 w 387"/>
                <a:gd name="T19" fmla="*/ 17 h 17"/>
                <a:gd name="T20" fmla="*/ 382 w 387"/>
                <a:gd name="T21" fmla="*/ 16 h 17"/>
                <a:gd name="T22" fmla="*/ 385 w 387"/>
                <a:gd name="T23" fmla="*/ 15 h 17"/>
                <a:gd name="T24" fmla="*/ 386 w 387"/>
                <a:gd name="T25" fmla="*/ 12 h 17"/>
                <a:gd name="T26" fmla="*/ 387 w 387"/>
                <a:gd name="T27" fmla="*/ 9 h 17"/>
                <a:gd name="T28" fmla="*/ 386 w 387"/>
                <a:gd name="T29" fmla="*/ 5 h 17"/>
                <a:gd name="T30" fmla="*/ 385 w 387"/>
                <a:gd name="T31" fmla="*/ 3 h 17"/>
                <a:gd name="T32" fmla="*/ 382 w 387"/>
                <a:gd name="T33" fmla="*/ 2 h 17"/>
                <a:gd name="T34" fmla="*/ 379 w 387"/>
                <a:gd name="T35" fmla="*/ 0 h 17"/>
                <a:gd name="T36" fmla="*/ 8 w 38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7"/>
                <a:gd name="T59" fmla="*/ 0 w 387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7">
                  <a:moveTo>
                    <a:pt x="8" y="0"/>
                  </a:move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379" y="17"/>
                  </a:lnTo>
                  <a:lnTo>
                    <a:pt x="382" y="16"/>
                  </a:lnTo>
                  <a:lnTo>
                    <a:pt x="385" y="15"/>
                  </a:lnTo>
                  <a:lnTo>
                    <a:pt x="386" y="12"/>
                  </a:lnTo>
                  <a:lnTo>
                    <a:pt x="387" y="9"/>
                  </a:lnTo>
                  <a:lnTo>
                    <a:pt x="386" y="5"/>
                  </a:lnTo>
                  <a:lnTo>
                    <a:pt x="385" y="3"/>
                  </a:lnTo>
                  <a:lnTo>
                    <a:pt x="382" y="2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34" name="Shape 196649"/>
            <p:cNvSpPr>
              <a:spLocks/>
            </p:cNvSpPr>
            <p:nvPr/>
          </p:nvSpPr>
          <p:spPr bwMode="auto">
            <a:xfrm>
              <a:off x="1533" y="2581"/>
              <a:ext cx="397" cy="23"/>
            </a:xfrm>
            <a:custGeom>
              <a:avLst/>
              <a:gdLst>
                <a:gd name="T0" fmla="*/ 8 w 294"/>
                <a:gd name="T1" fmla="*/ 0 h 17"/>
                <a:gd name="T2" fmla="*/ 4 w 294"/>
                <a:gd name="T3" fmla="*/ 1 h 17"/>
                <a:gd name="T4" fmla="*/ 2 w 294"/>
                <a:gd name="T5" fmla="*/ 2 h 17"/>
                <a:gd name="T6" fmla="*/ 1 w 294"/>
                <a:gd name="T7" fmla="*/ 5 h 17"/>
                <a:gd name="T8" fmla="*/ 0 w 294"/>
                <a:gd name="T9" fmla="*/ 8 h 17"/>
                <a:gd name="T10" fmla="*/ 1 w 294"/>
                <a:gd name="T11" fmla="*/ 12 h 17"/>
                <a:gd name="T12" fmla="*/ 2 w 294"/>
                <a:gd name="T13" fmla="*/ 14 h 17"/>
                <a:gd name="T14" fmla="*/ 4 w 294"/>
                <a:gd name="T15" fmla="*/ 16 h 17"/>
                <a:gd name="T16" fmla="*/ 8 w 294"/>
                <a:gd name="T17" fmla="*/ 17 h 17"/>
                <a:gd name="T18" fmla="*/ 286 w 294"/>
                <a:gd name="T19" fmla="*/ 17 h 17"/>
                <a:gd name="T20" fmla="*/ 289 w 294"/>
                <a:gd name="T21" fmla="*/ 16 h 17"/>
                <a:gd name="T22" fmla="*/ 292 w 294"/>
                <a:gd name="T23" fmla="*/ 14 h 17"/>
                <a:gd name="T24" fmla="*/ 293 w 294"/>
                <a:gd name="T25" fmla="*/ 12 h 17"/>
                <a:gd name="T26" fmla="*/ 294 w 294"/>
                <a:gd name="T27" fmla="*/ 8 h 17"/>
                <a:gd name="T28" fmla="*/ 293 w 294"/>
                <a:gd name="T29" fmla="*/ 5 h 17"/>
                <a:gd name="T30" fmla="*/ 292 w 294"/>
                <a:gd name="T31" fmla="*/ 2 h 17"/>
                <a:gd name="T32" fmla="*/ 289 w 294"/>
                <a:gd name="T33" fmla="*/ 1 h 17"/>
                <a:gd name="T34" fmla="*/ 286 w 294"/>
                <a:gd name="T35" fmla="*/ 0 h 17"/>
                <a:gd name="T36" fmla="*/ 8 w 294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4"/>
                <a:gd name="T58" fmla="*/ 0 h 17"/>
                <a:gd name="T59" fmla="*/ 0 w 294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4" h="17">
                  <a:moveTo>
                    <a:pt x="8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7"/>
                  </a:lnTo>
                  <a:lnTo>
                    <a:pt x="286" y="17"/>
                  </a:lnTo>
                  <a:lnTo>
                    <a:pt x="289" y="16"/>
                  </a:lnTo>
                  <a:lnTo>
                    <a:pt x="292" y="14"/>
                  </a:lnTo>
                  <a:lnTo>
                    <a:pt x="293" y="12"/>
                  </a:lnTo>
                  <a:lnTo>
                    <a:pt x="294" y="8"/>
                  </a:lnTo>
                  <a:lnTo>
                    <a:pt x="293" y="5"/>
                  </a:lnTo>
                  <a:lnTo>
                    <a:pt x="292" y="2"/>
                  </a:lnTo>
                  <a:lnTo>
                    <a:pt x="289" y="1"/>
                  </a:lnTo>
                  <a:lnTo>
                    <a:pt x="28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35" name="Shape 196650"/>
            <p:cNvSpPr>
              <a:spLocks/>
            </p:cNvSpPr>
            <p:nvPr/>
          </p:nvSpPr>
          <p:spPr bwMode="auto">
            <a:xfrm>
              <a:off x="1407" y="1939"/>
              <a:ext cx="273" cy="21"/>
            </a:xfrm>
            <a:custGeom>
              <a:avLst/>
              <a:gdLst>
                <a:gd name="T0" fmla="*/ 8 w 202"/>
                <a:gd name="T1" fmla="*/ 0 h 16"/>
                <a:gd name="T2" fmla="*/ 5 w 202"/>
                <a:gd name="T3" fmla="*/ 2 h 16"/>
                <a:gd name="T4" fmla="*/ 2 w 202"/>
                <a:gd name="T5" fmla="*/ 3 h 16"/>
                <a:gd name="T6" fmla="*/ 1 w 202"/>
                <a:gd name="T7" fmla="*/ 5 h 16"/>
                <a:gd name="T8" fmla="*/ 0 w 202"/>
                <a:gd name="T9" fmla="*/ 8 h 16"/>
                <a:gd name="T10" fmla="*/ 1 w 202"/>
                <a:gd name="T11" fmla="*/ 11 h 16"/>
                <a:gd name="T12" fmla="*/ 2 w 202"/>
                <a:gd name="T13" fmla="*/ 14 h 16"/>
                <a:gd name="T14" fmla="*/ 5 w 202"/>
                <a:gd name="T15" fmla="*/ 15 h 16"/>
                <a:gd name="T16" fmla="*/ 8 w 202"/>
                <a:gd name="T17" fmla="*/ 16 h 16"/>
                <a:gd name="T18" fmla="*/ 194 w 202"/>
                <a:gd name="T19" fmla="*/ 16 h 16"/>
                <a:gd name="T20" fmla="*/ 197 w 202"/>
                <a:gd name="T21" fmla="*/ 15 h 16"/>
                <a:gd name="T22" fmla="*/ 200 w 202"/>
                <a:gd name="T23" fmla="*/ 14 h 16"/>
                <a:gd name="T24" fmla="*/ 201 w 202"/>
                <a:gd name="T25" fmla="*/ 11 h 16"/>
                <a:gd name="T26" fmla="*/ 202 w 202"/>
                <a:gd name="T27" fmla="*/ 8 h 16"/>
                <a:gd name="T28" fmla="*/ 201 w 202"/>
                <a:gd name="T29" fmla="*/ 5 h 16"/>
                <a:gd name="T30" fmla="*/ 200 w 202"/>
                <a:gd name="T31" fmla="*/ 3 h 16"/>
                <a:gd name="T32" fmla="*/ 197 w 202"/>
                <a:gd name="T33" fmla="*/ 2 h 16"/>
                <a:gd name="T34" fmla="*/ 194 w 202"/>
                <a:gd name="T35" fmla="*/ 0 h 16"/>
                <a:gd name="T36" fmla="*/ 8 w 202"/>
                <a:gd name="T37" fmla="*/ 0 h 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2"/>
                <a:gd name="T58" fmla="*/ 0 h 16"/>
                <a:gd name="T59" fmla="*/ 0 w 202"/>
                <a:gd name="T60" fmla="*/ 0 h 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2" h="16">
                  <a:moveTo>
                    <a:pt x="8" y="0"/>
                  </a:move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8" y="16"/>
                  </a:lnTo>
                  <a:lnTo>
                    <a:pt x="194" y="16"/>
                  </a:lnTo>
                  <a:lnTo>
                    <a:pt x="197" y="15"/>
                  </a:lnTo>
                  <a:lnTo>
                    <a:pt x="200" y="14"/>
                  </a:lnTo>
                  <a:lnTo>
                    <a:pt x="201" y="11"/>
                  </a:lnTo>
                  <a:lnTo>
                    <a:pt x="202" y="8"/>
                  </a:lnTo>
                  <a:lnTo>
                    <a:pt x="201" y="5"/>
                  </a:lnTo>
                  <a:lnTo>
                    <a:pt x="200" y="3"/>
                  </a:lnTo>
                  <a:lnTo>
                    <a:pt x="197" y="2"/>
                  </a:lnTo>
                  <a:lnTo>
                    <a:pt x="1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36" name="Shape 196651"/>
            <p:cNvSpPr>
              <a:spLocks/>
            </p:cNvSpPr>
            <p:nvPr/>
          </p:nvSpPr>
          <p:spPr bwMode="auto">
            <a:xfrm>
              <a:off x="1407" y="1874"/>
              <a:ext cx="273" cy="23"/>
            </a:xfrm>
            <a:custGeom>
              <a:avLst/>
              <a:gdLst>
                <a:gd name="T0" fmla="*/ 8 w 202"/>
                <a:gd name="T1" fmla="*/ 0 h 17"/>
                <a:gd name="T2" fmla="*/ 5 w 202"/>
                <a:gd name="T3" fmla="*/ 1 h 17"/>
                <a:gd name="T4" fmla="*/ 2 w 202"/>
                <a:gd name="T5" fmla="*/ 3 h 17"/>
                <a:gd name="T6" fmla="*/ 1 w 202"/>
                <a:gd name="T7" fmla="*/ 5 h 17"/>
                <a:gd name="T8" fmla="*/ 0 w 202"/>
                <a:gd name="T9" fmla="*/ 9 h 17"/>
                <a:gd name="T10" fmla="*/ 1 w 202"/>
                <a:gd name="T11" fmla="*/ 12 h 17"/>
                <a:gd name="T12" fmla="*/ 2 w 202"/>
                <a:gd name="T13" fmla="*/ 15 h 17"/>
                <a:gd name="T14" fmla="*/ 5 w 202"/>
                <a:gd name="T15" fmla="*/ 16 h 17"/>
                <a:gd name="T16" fmla="*/ 8 w 202"/>
                <a:gd name="T17" fmla="*/ 17 h 17"/>
                <a:gd name="T18" fmla="*/ 194 w 202"/>
                <a:gd name="T19" fmla="*/ 17 h 17"/>
                <a:gd name="T20" fmla="*/ 197 w 202"/>
                <a:gd name="T21" fmla="*/ 16 h 17"/>
                <a:gd name="T22" fmla="*/ 200 w 202"/>
                <a:gd name="T23" fmla="*/ 15 h 17"/>
                <a:gd name="T24" fmla="*/ 201 w 202"/>
                <a:gd name="T25" fmla="*/ 12 h 17"/>
                <a:gd name="T26" fmla="*/ 202 w 202"/>
                <a:gd name="T27" fmla="*/ 9 h 17"/>
                <a:gd name="T28" fmla="*/ 201 w 202"/>
                <a:gd name="T29" fmla="*/ 5 h 17"/>
                <a:gd name="T30" fmla="*/ 200 w 202"/>
                <a:gd name="T31" fmla="*/ 3 h 17"/>
                <a:gd name="T32" fmla="*/ 197 w 202"/>
                <a:gd name="T33" fmla="*/ 1 h 17"/>
                <a:gd name="T34" fmla="*/ 194 w 202"/>
                <a:gd name="T35" fmla="*/ 0 h 17"/>
                <a:gd name="T36" fmla="*/ 8 w 202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2"/>
                <a:gd name="T58" fmla="*/ 0 h 17"/>
                <a:gd name="T59" fmla="*/ 0 w 202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2" h="17">
                  <a:moveTo>
                    <a:pt x="8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194" y="17"/>
                  </a:lnTo>
                  <a:lnTo>
                    <a:pt x="197" y="16"/>
                  </a:lnTo>
                  <a:lnTo>
                    <a:pt x="200" y="15"/>
                  </a:lnTo>
                  <a:lnTo>
                    <a:pt x="201" y="12"/>
                  </a:lnTo>
                  <a:lnTo>
                    <a:pt x="202" y="9"/>
                  </a:lnTo>
                  <a:lnTo>
                    <a:pt x="201" y="5"/>
                  </a:lnTo>
                  <a:lnTo>
                    <a:pt x="200" y="3"/>
                  </a:lnTo>
                  <a:lnTo>
                    <a:pt x="197" y="1"/>
                  </a:lnTo>
                  <a:lnTo>
                    <a:pt x="1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37" name="Shape 196652"/>
            <p:cNvSpPr>
              <a:spLocks/>
            </p:cNvSpPr>
            <p:nvPr/>
          </p:nvSpPr>
          <p:spPr bwMode="auto">
            <a:xfrm>
              <a:off x="1415" y="2547"/>
              <a:ext cx="79" cy="83"/>
            </a:xfrm>
            <a:custGeom>
              <a:avLst/>
              <a:gdLst>
                <a:gd name="T0" fmla="*/ 58 w 58"/>
                <a:gd name="T1" fmla="*/ 61 h 61"/>
                <a:gd name="T2" fmla="*/ 56 w 58"/>
                <a:gd name="T3" fmla="*/ 61 h 61"/>
                <a:gd name="T4" fmla="*/ 41 w 58"/>
                <a:gd name="T5" fmla="*/ 61 h 61"/>
                <a:gd name="T6" fmla="*/ 30 w 58"/>
                <a:gd name="T7" fmla="*/ 44 h 61"/>
                <a:gd name="T8" fmla="*/ 30 w 58"/>
                <a:gd name="T9" fmla="*/ 43 h 61"/>
                <a:gd name="T10" fmla="*/ 29 w 58"/>
                <a:gd name="T11" fmla="*/ 43 h 61"/>
                <a:gd name="T12" fmla="*/ 29 w 58"/>
                <a:gd name="T13" fmla="*/ 43 h 61"/>
                <a:gd name="T14" fmla="*/ 28 w 58"/>
                <a:gd name="T15" fmla="*/ 44 h 61"/>
                <a:gd name="T16" fmla="*/ 17 w 58"/>
                <a:gd name="T17" fmla="*/ 61 h 61"/>
                <a:gd name="T18" fmla="*/ 2 w 58"/>
                <a:gd name="T19" fmla="*/ 61 h 61"/>
                <a:gd name="T20" fmla="*/ 2 w 58"/>
                <a:gd name="T21" fmla="*/ 61 h 61"/>
                <a:gd name="T22" fmla="*/ 2 w 58"/>
                <a:gd name="T23" fmla="*/ 60 h 61"/>
                <a:gd name="T24" fmla="*/ 2 w 58"/>
                <a:gd name="T25" fmla="*/ 60 h 61"/>
                <a:gd name="T26" fmla="*/ 19 w 58"/>
                <a:gd name="T27" fmla="*/ 31 h 61"/>
                <a:gd name="T28" fmla="*/ 19 w 58"/>
                <a:gd name="T29" fmla="*/ 31 h 61"/>
                <a:gd name="T30" fmla="*/ 19 w 58"/>
                <a:gd name="T31" fmla="*/ 30 h 61"/>
                <a:gd name="T32" fmla="*/ 1 w 58"/>
                <a:gd name="T33" fmla="*/ 2 h 61"/>
                <a:gd name="T34" fmla="*/ 0 w 58"/>
                <a:gd name="T35" fmla="*/ 2 h 61"/>
                <a:gd name="T36" fmla="*/ 0 w 58"/>
                <a:gd name="T37" fmla="*/ 1 h 61"/>
                <a:gd name="T38" fmla="*/ 1 w 58"/>
                <a:gd name="T39" fmla="*/ 0 h 61"/>
                <a:gd name="T40" fmla="*/ 2 w 58"/>
                <a:gd name="T41" fmla="*/ 0 h 61"/>
                <a:gd name="T42" fmla="*/ 18 w 58"/>
                <a:gd name="T43" fmla="*/ 1 h 61"/>
                <a:gd name="T44" fmla="*/ 29 w 58"/>
                <a:gd name="T45" fmla="*/ 18 h 61"/>
                <a:gd name="T46" fmla="*/ 29 w 58"/>
                <a:gd name="T47" fmla="*/ 18 h 61"/>
                <a:gd name="T48" fmla="*/ 29 w 58"/>
                <a:gd name="T49" fmla="*/ 18 h 61"/>
                <a:gd name="T50" fmla="*/ 30 w 58"/>
                <a:gd name="T51" fmla="*/ 18 h 61"/>
                <a:gd name="T52" fmla="*/ 40 w 58"/>
                <a:gd name="T53" fmla="*/ 1 h 61"/>
                <a:gd name="T54" fmla="*/ 56 w 58"/>
                <a:gd name="T55" fmla="*/ 0 h 61"/>
                <a:gd name="T56" fmla="*/ 58 w 58"/>
                <a:gd name="T57" fmla="*/ 0 h 61"/>
                <a:gd name="T58" fmla="*/ 58 w 58"/>
                <a:gd name="T59" fmla="*/ 1 h 61"/>
                <a:gd name="T60" fmla="*/ 58 w 58"/>
                <a:gd name="T61" fmla="*/ 2 h 61"/>
                <a:gd name="T62" fmla="*/ 58 w 58"/>
                <a:gd name="T63" fmla="*/ 2 h 61"/>
                <a:gd name="T64" fmla="*/ 40 w 58"/>
                <a:gd name="T65" fmla="*/ 31 h 61"/>
                <a:gd name="T66" fmla="*/ 58 w 58"/>
                <a:gd name="T67" fmla="*/ 60 h 61"/>
                <a:gd name="T68" fmla="*/ 58 w 58"/>
                <a:gd name="T69" fmla="*/ 60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61"/>
                <a:gd name="T107" fmla="*/ 0 w 58"/>
                <a:gd name="T108" fmla="*/ 0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61">
                  <a:moveTo>
                    <a:pt x="58" y="60"/>
                  </a:moveTo>
                  <a:lnTo>
                    <a:pt x="58" y="61"/>
                  </a:lnTo>
                  <a:lnTo>
                    <a:pt x="56" y="61"/>
                  </a:lnTo>
                  <a:lnTo>
                    <a:pt x="41" y="61"/>
                  </a:lnTo>
                  <a:lnTo>
                    <a:pt x="40" y="61"/>
                  </a:lnTo>
                  <a:lnTo>
                    <a:pt x="30" y="44"/>
                  </a:lnTo>
                  <a:lnTo>
                    <a:pt x="30" y="43"/>
                  </a:lnTo>
                  <a:lnTo>
                    <a:pt x="29" y="43"/>
                  </a:lnTo>
                  <a:lnTo>
                    <a:pt x="28" y="44"/>
                  </a:lnTo>
                  <a:lnTo>
                    <a:pt x="18" y="61"/>
                  </a:lnTo>
                  <a:lnTo>
                    <a:pt x="17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2" y="60"/>
                  </a:lnTo>
                  <a:lnTo>
                    <a:pt x="2" y="59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8" y="17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7"/>
                  </a:lnTo>
                  <a:lnTo>
                    <a:pt x="40" y="1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8" y="2"/>
                  </a:lnTo>
                  <a:lnTo>
                    <a:pt x="40" y="30"/>
                  </a:lnTo>
                  <a:lnTo>
                    <a:pt x="40" y="31"/>
                  </a:lnTo>
                  <a:lnTo>
                    <a:pt x="58" y="59"/>
                  </a:lnTo>
                  <a:lnTo>
                    <a:pt x="58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38" name="Shape 196653"/>
            <p:cNvSpPr>
              <a:spLocks noEditPoints="1"/>
            </p:cNvSpPr>
            <p:nvPr/>
          </p:nvSpPr>
          <p:spPr bwMode="auto">
            <a:xfrm>
              <a:off x="1272" y="1705"/>
              <a:ext cx="794" cy="1045"/>
            </a:xfrm>
            <a:custGeom>
              <a:avLst/>
              <a:gdLst>
                <a:gd name="T0" fmla="*/ 571 w 587"/>
                <a:gd name="T1" fmla="*/ 0 h 773"/>
                <a:gd name="T2" fmla="*/ 0 w 587"/>
                <a:gd name="T3" fmla="*/ 0 h 773"/>
                <a:gd name="T4" fmla="*/ 0 w 587"/>
                <a:gd name="T5" fmla="*/ 773 h 773"/>
                <a:gd name="T6" fmla="*/ 587 w 587"/>
                <a:gd name="T7" fmla="*/ 773 h 773"/>
                <a:gd name="T8" fmla="*/ 587 w 587"/>
                <a:gd name="T9" fmla="*/ 0 h 773"/>
                <a:gd name="T10" fmla="*/ 571 w 587"/>
                <a:gd name="T11" fmla="*/ 0 h 773"/>
                <a:gd name="T12" fmla="*/ 554 w 587"/>
                <a:gd name="T13" fmla="*/ 34 h 773"/>
                <a:gd name="T14" fmla="*/ 554 w 587"/>
                <a:gd name="T15" fmla="*/ 153 h 773"/>
                <a:gd name="T16" fmla="*/ 554 w 587"/>
                <a:gd name="T17" fmla="*/ 386 h 773"/>
                <a:gd name="T18" fmla="*/ 554 w 587"/>
                <a:gd name="T19" fmla="*/ 620 h 773"/>
                <a:gd name="T20" fmla="*/ 554 w 587"/>
                <a:gd name="T21" fmla="*/ 739 h 773"/>
                <a:gd name="T22" fmla="*/ 544 w 587"/>
                <a:gd name="T23" fmla="*/ 739 h 773"/>
                <a:gd name="T24" fmla="*/ 524 w 587"/>
                <a:gd name="T25" fmla="*/ 739 h 773"/>
                <a:gd name="T26" fmla="*/ 498 w 587"/>
                <a:gd name="T27" fmla="*/ 739 h 773"/>
                <a:gd name="T28" fmla="*/ 464 w 587"/>
                <a:gd name="T29" fmla="*/ 739 h 773"/>
                <a:gd name="T30" fmla="*/ 426 w 587"/>
                <a:gd name="T31" fmla="*/ 739 h 773"/>
                <a:gd name="T32" fmla="*/ 384 w 587"/>
                <a:gd name="T33" fmla="*/ 739 h 773"/>
                <a:gd name="T34" fmla="*/ 339 w 587"/>
                <a:gd name="T35" fmla="*/ 739 h 773"/>
                <a:gd name="T36" fmla="*/ 294 w 587"/>
                <a:gd name="T37" fmla="*/ 739 h 773"/>
                <a:gd name="T38" fmla="*/ 248 w 587"/>
                <a:gd name="T39" fmla="*/ 739 h 773"/>
                <a:gd name="T40" fmla="*/ 203 w 587"/>
                <a:gd name="T41" fmla="*/ 739 h 773"/>
                <a:gd name="T42" fmla="*/ 161 w 587"/>
                <a:gd name="T43" fmla="*/ 739 h 773"/>
                <a:gd name="T44" fmla="*/ 123 w 587"/>
                <a:gd name="T45" fmla="*/ 739 h 773"/>
                <a:gd name="T46" fmla="*/ 89 w 587"/>
                <a:gd name="T47" fmla="*/ 739 h 773"/>
                <a:gd name="T48" fmla="*/ 63 w 587"/>
                <a:gd name="T49" fmla="*/ 739 h 773"/>
                <a:gd name="T50" fmla="*/ 43 w 587"/>
                <a:gd name="T51" fmla="*/ 739 h 773"/>
                <a:gd name="T52" fmla="*/ 33 w 587"/>
                <a:gd name="T53" fmla="*/ 739 h 773"/>
                <a:gd name="T54" fmla="*/ 33 w 587"/>
                <a:gd name="T55" fmla="*/ 620 h 773"/>
                <a:gd name="T56" fmla="*/ 33 w 587"/>
                <a:gd name="T57" fmla="*/ 386 h 773"/>
                <a:gd name="T58" fmla="*/ 33 w 587"/>
                <a:gd name="T59" fmla="*/ 153 h 773"/>
                <a:gd name="T60" fmla="*/ 33 w 587"/>
                <a:gd name="T61" fmla="*/ 34 h 773"/>
                <a:gd name="T62" fmla="*/ 43 w 587"/>
                <a:gd name="T63" fmla="*/ 34 h 773"/>
                <a:gd name="T64" fmla="*/ 63 w 587"/>
                <a:gd name="T65" fmla="*/ 34 h 773"/>
                <a:gd name="T66" fmla="*/ 89 w 587"/>
                <a:gd name="T67" fmla="*/ 34 h 773"/>
                <a:gd name="T68" fmla="*/ 123 w 587"/>
                <a:gd name="T69" fmla="*/ 34 h 773"/>
                <a:gd name="T70" fmla="*/ 161 w 587"/>
                <a:gd name="T71" fmla="*/ 34 h 773"/>
                <a:gd name="T72" fmla="*/ 203 w 587"/>
                <a:gd name="T73" fmla="*/ 34 h 773"/>
                <a:gd name="T74" fmla="*/ 248 w 587"/>
                <a:gd name="T75" fmla="*/ 34 h 773"/>
                <a:gd name="T76" fmla="*/ 294 w 587"/>
                <a:gd name="T77" fmla="*/ 34 h 773"/>
                <a:gd name="T78" fmla="*/ 339 w 587"/>
                <a:gd name="T79" fmla="*/ 34 h 773"/>
                <a:gd name="T80" fmla="*/ 384 w 587"/>
                <a:gd name="T81" fmla="*/ 34 h 773"/>
                <a:gd name="T82" fmla="*/ 426 w 587"/>
                <a:gd name="T83" fmla="*/ 34 h 773"/>
                <a:gd name="T84" fmla="*/ 464 w 587"/>
                <a:gd name="T85" fmla="*/ 34 h 773"/>
                <a:gd name="T86" fmla="*/ 498 w 587"/>
                <a:gd name="T87" fmla="*/ 34 h 773"/>
                <a:gd name="T88" fmla="*/ 524 w 587"/>
                <a:gd name="T89" fmla="*/ 34 h 773"/>
                <a:gd name="T90" fmla="*/ 544 w 587"/>
                <a:gd name="T91" fmla="*/ 34 h 773"/>
                <a:gd name="T92" fmla="*/ 554 w 587"/>
                <a:gd name="T93" fmla="*/ 34 h 7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87"/>
                <a:gd name="T142" fmla="*/ 0 h 773"/>
                <a:gd name="T143" fmla="*/ 0 w 587"/>
                <a:gd name="T144" fmla="*/ 0 h 77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87" h="773">
                  <a:moveTo>
                    <a:pt x="571" y="0"/>
                  </a:moveTo>
                  <a:lnTo>
                    <a:pt x="0" y="0"/>
                  </a:lnTo>
                  <a:lnTo>
                    <a:pt x="0" y="773"/>
                  </a:lnTo>
                  <a:lnTo>
                    <a:pt x="587" y="773"/>
                  </a:lnTo>
                  <a:lnTo>
                    <a:pt x="587" y="0"/>
                  </a:lnTo>
                  <a:lnTo>
                    <a:pt x="571" y="0"/>
                  </a:lnTo>
                  <a:close/>
                  <a:moveTo>
                    <a:pt x="554" y="34"/>
                  </a:moveTo>
                  <a:lnTo>
                    <a:pt x="554" y="153"/>
                  </a:lnTo>
                  <a:lnTo>
                    <a:pt x="554" y="386"/>
                  </a:lnTo>
                  <a:lnTo>
                    <a:pt x="554" y="620"/>
                  </a:lnTo>
                  <a:lnTo>
                    <a:pt x="554" y="739"/>
                  </a:lnTo>
                  <a:lnTo>
                    <a:pt x="544" y="739"/>
                  </a:lnTo>
                  <a:lnTo>
                    <a:pt x="524" y="739"/>
                  </a:lnTo>
                  <a:lnTo>
                    <a:pt x="498" y="739"/>
                  </a:lnTo>
                  <a:lnTo>
                    <a:pt x="464" y="739"/>
                  </a:lnTo>
                  <a:lnTo>
                    <a:pt x="426" y="739"/>
                  </a:lnTo>
                  <a:lnTo>
                    <a:pt x="384" y="739"/>
                  </a:lnTo>
                  <a:lnTo>
                    <a:pt x="339" y="739"/>
                  </a:lnTo>
                  <a:lnTo>
                    <a:pt x="294" y="739"/>
                  </a:lnTo>
                  <a:lnTo>
                    <a:pt x="248" y="739"/>
                  </a:lnTo>
                  <a:lnTo>
                    <a:pt x="203" y="739"/>
                  </a:lnTo>
                  <a:lnTo>
                    <a:pt x="161" y="739"/>
                  </a:lnTo>
                  <a:lnTo>
                    <a:pt x="123" y="739"/>
                  </a:lnTo>
                  <a:lnTo>
                    <a:pt x="89" y="739"/>
                  </a:lnTo>
                  <a:lnTo>
                    <a:pt x="63" y="739"/>
                  </a:lnTo>
                  <a:lnTo>
                    <a:pt x="43" y="739"/>
                  </a:lnTo>
                  <a:lnTo>
                    <a:pt x="33" y="739"/>
                  </a:lnTo>
                  <a:lnTo>
                    <a:pt x="33" y="620"/>
                  </a:lnTo>
                  <a:lnTo>
                    <a:pt x="33" y="386"/>
                  </a:lnTo>
                  <a:lnTo>
                    <a:pt x="33" y="153"/>
                  </a:lnTo>
                  <a:lnTo>
                    <a:pt x="33" y="34"/>
                  </a:lnTo>
                  <a:lnTo>
                    <a:pt x="43" y="34"/>
                  </a:lnTo>
                  <a:lnTo>
                    <a:pt x="63" y="34"/>
                  </a:lnTo>
                  <a:lnTo>
                    <a:pt x="89" y="34"/>
                  </a:lnTo>
                  <a:lnTo>
                    <a:pt x="123" y="34"/>
                  </a:lnTo>
                  <a:lnTo>
                    <a:pt x="161" y="34"/>
                  </a:lnTo>
                  <a:lnTo>
                    <a:pt x="203" y="34"/>
                  </a:lnTo>
                  <a:lnTo>
                    <a:pt x="248" y="34"/>
                  </a:lnTo>
                  <a:lnTo>
                    <a:pt x="294" y="34"/>
                  </a:lnTo>
                  <a:lnTo>
                    <a:pt x="339" y="34"/>
                  </a:lnTo>
                  <a:lnTo>
                    <a:pt x="384" y="34"/>
                  </a:lnTo>
                  <a:lnTo>
                    <a:pt x="426" y="34"/>
                  </a:lnTo>
                  <a:lnTo>
                    <a:pt x="464" y="34"/>
                  </a:lnTo>
                  <a:lnTo>
                    <a:pt x="498" y="34"/>
                  </a:lnTo>
                  <a:lnTo>
                    <a:pt x="524" y="34"/>
                  </a:lnTo>
                  <a:lnTo>
                    <a:pt x="544" y="34"/>
                  </a:lnTo>
                  <a:lnTo>
                    <a:pt x="55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4587" name="Shape 196654"/>
          <p:cNvSpPr>
            <a:spLocks noChangeArrowheads="1"/>
          </p:cNvSpPr>
          <p:nvPr/>
        </p:nvSpPr>
        <p:spPr bwMode="auto">
          <a:xfrm flipH="1">
            <a:off x="3378200" y="3937000"/>
            <a:ext cx="612775" cy="666750"/>
          </a:xfrm>
          <a:custGeom>
            <a:avLst/>
            <a:gdLst>
              <a:gd name="T0" fmla="*/ 193 w 21600"/>
              <a:gd name="T1" fmla="*/ 0 h 21600"/>
              <a:gd name="T2" fmla="*/ 48 w 21600"/>
              <a:gd name="T3" fmla="*/ 210 h 21600"/>
              <a:gd name="T4" fmla="*/ 193 w 21600"/>
              <a:gd name="T5" fmla="*/ 105 h 21600"/>
              <a:gd name="T6" fmla="*/ 434 w 21600"/>
              <a:gd name="T7" fmla="*/ 210 h 21600"/>
              <a:gd name="T8" fmla="*/ 338 w 21600"/>
              <a:gd name="T9" fmla="*/ 315 h 21600"/>
              <a:gd name="T10" fmla="*/ 241 w 21600"/>
              <a:gd name="T11" fmla="*/ 21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0 w 21600"/>
              <a:gd name="T19" fmla="*/ 3189 h 21600"/>
              <a:gd name="T20" fmla="*/ 18410 w 21600"/>
              <a:gd name="T21" fmla="*/ 18411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9900"/>
          </a:solidFill>
          <a:ln w="2857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4588" name="Right Arrow 196655"/>
          <p:cNvSpPr>
            <a:spLocks noChangeArrowheads="1"/>
          </p:cNvSpPr>
          <p:nvPr/>
        </p:nvSpPr>
        <p:spPr bwMode="auto">
          <a:xfrm>
            <a:off x="2457450" y="5000625"/>
            <a:ext cx="817563" cy="257175"/>
          </a:xfrm>
          <a:prstGeom prst="rightArrow">
            <a:avLst>
              <a:gd name="adj1" fmla="val 50000"/>
              <a:gd name="adj2" fmla="val 79475"/>
            </a:avLst>
          </a:prstGeom>
          <a:solidFill>
            <a:srgbClr val="FF9900"/>
          </a:solidFill>
          <a:ln w="2857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554538" y="4230688"/>
            <a:ext cx="1839913" cy="1212850"/>
            <a:chOff x="2256" y="1632"/>
            <a:chExt cx="1296" cy="1135"/>
          </a:xfrm>
        </p:grpSpPr>
        <p:sp>
          <p:nvSpPr>
            <p:cNvPr id="24593" name="Shape 196657"/>
            <p:cNvSpPr>
              <a:spLocks/>
            </p:cNvSpPr>
            <p:nvPr/>
          </p:nvSpPr>
          <p:spPr bwMode="auto">
            <a:xfrm>
              <a:off x="2781" y="2438"/>
              <a:ext cx="32" cy="25"/>
            </a:xfrm>
            <a:custGeom>
              <a:avLst/>
              <a:gdLst>
                <a:gd name="T0" fmla="*/ 24 w 24"/>
                <a:gd name="T1" fmla="*/ 0 h 18"/>
                <a:gd name="T2" fmla="*/ 0 w 24"/>
                <a:gd name="T3" fmla="*/ 18 h 18"/>
                <a:gd name="T4" fmla="*/ 24 w 24"/>
                <a:gd name="T5" fmla="*/ 0 h 18"/>
                <a:gd name="T6" fmla="*/ 0 60000 65536"/>
                <a:gd name="T7" fmla="*/ 0 60000 65536"/>
                <a:gd name="T8" fmla="*/ 0 60000 65536"/>
                <a:gd name="T9" fmla="*/ 0 w 24"/>
                <a:gd name="T10" fmla="*/ 0 h 18"/>
                <a:gd name="T11" fmla="*/ 0 w 24"/>
                <a:gd name="T12" fmla="*/ 0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18">
                  <a:moveTo>
                    <a:pt x="24" y="0"/>
                  </a:moveTo>
                  <a:lnTo>
                    <a:pt x="0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594" name="Shape 196658"/>
            <p:cNvSpPr>
              <a:spLocks/>
            </p:cNvSpPr>
            <p:nvPr/>
          </p:nvSpPr>
          <p:spPr bwMode="auto">
            <a:xfrm>
              <a:off x="2717" y="2375"/>
              <a:ext cx="161" cy="153"/>
            </a:xfrm>
            <a:custGeom>
              <a:avLst/>
              <a:gdLst>
                <a:gd name="T0" fmla="*/ 42 w 119"/>
                <a:gd name="T1" fmla="*/ 9 h 113"/>
                <a:gd name="T2" fmla="*/ 18 w 119"/>
                <a:gd name="T3" fmla="*/ 27 h 113"/>
                <a:gd name="T4" fmla="*/ 6 w 119"/>
                <a:gd name="T5" fmla="*/ 42 h 113"/>
                <a:gd name="T6" fmla="*/ 0 w 119"/>
                <a:gd name="T7" fmla="*/ 59 h 113"/>
                <a:gd name="T8" fmla="*/ 1 w 119"/>
                <a:gd name="T9" fmla="*/ 77 h 113"/>
                <a:gd name="T10" fmla="*/ 10 w 119"/>
                <a:gd name="T11" fmla="*/ 94 h 113"/>
                <a:gd name="T12" fmla="*/ 16 w 119"/>
                <a:gd name="T13" fmla="*/ 101 h 113"/>
                <a:gd name="T14" fmla="*/ 24 w 119"/>
                <a:gd name="T15" fmla="*/ 107 h 113"/>
                <a:gd name="T16" fmla="*/ 32 w 119"/>
                <a:gd name="T17" fmla="*/ 110 h 113"/>
                <a:gd name="T18" fmla="*/ 41 w 119"/>
                <a:gd name="T19" fmla="*/ 113 h 113"/>
                <a:gd name="T20" fmla="*/ 50 w 119"/>
                <a:gd name="T21" fmla="*/ 113 h 113"/>
                <a:gd name="T22" fmla="*/ 59 w 119"/>
                <a:gd name="T23" fmla="*/ 112 h 113"/>
                <a:gd name="T24" fmla="*/ 67 w 119"/>
                <a:gd name="T25" fmla="*/ 108 h 113"/>
                <a:gd name="T26" fmla="*/ 76 w 119"/>
                <a:gd name="T27" fmla="*/ 103 h 113"/>
                <a:gd name="T28" fmla="*/ 100 w 119"/>
                <a:gd name="T29" fmla="*/ 84 h 113"/>
                <a:gd name="T30" fmla="*/ 113 w 119"/>
                <a:gd name="T31" fmla="*/ 70 h 113"/>
                <a:gd name="T32" fmla="*/ 119 w 119"/>
                <a:gd name="T33" fmla="*/ 53 h 113"/>
                <a:gd name="T34" fmla="*/ 118 w 119"/>
                <a:gd name="T35" fmla="*/ 35 h 113"/>
                <a:gd name="T36" fmla="*/ 109 w 119"/>
                <a:gd name="T37" fmla="*/ 18 h 113"/>
                <a:gd name="T38" fmla="*/ 102 w 119"/>
                <a:gd name="T39" fmla="*/ 11 h 113"/>
                <a:gd name="T40" fmla="*/ 95 w 119"/>
                <a:gd name="T41" fmla="*/ 6 h 113"/>
                <a:gd name="T42" fmla="*/ 87 w 119"/>
                <a:gd name="T43" fmla="*/ 2 h 113"/>
                <a:gd name="T44" fmla="*/ 78 w 119"/>
                <a:gd name="T45" fmla="*/ 0 h 113"/>
                <a:gd name="T46" fmla="*/ 69 w 119"/>
                <a:gd name="T47" fmla="*/ 0 h 113"/>
                <a:gd name="T48" fmla="*/ 59 w 119"/>
                <a:gd name="T49" fmla="*/ 1 h 113"/>
                <a:gd name="T50" fmla="*/ 50 w 119"/>
                <a:gd name="T51" fmla="*/ 5 h 113"/>
                <a:gd name="T52" fmla="*/ 42 w 119"/>
                <a:gd name="T53" fmla="*/ 9 h 1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3"/>
                <a:gd name="T83" fmla="*/ 0 w 119"/>
                <a:gd name="T84" fmla="*/ 0 h 11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3">
                  <a:moveTo>
                    <a:pt x="42" y="9"/>
                  </a:moveTo>
                  <a:lnTo>
                    <a:pt x="18" y="27"/>
                  </a:lnTo>
                  <a:lnTo>
                    <a:pt x="6" y="42"/>
                  </a:lnTo>
                  <a:lnTo>
                    <a:pt x="0" y="59"/>
                  </a:lnTo>
                  <a:lnTo>
                    <a:pt x="1" y="77"/>
                  </a:lnTo>
                  <a:lnTo>
                    <a:pt x="10" y="94"/>
                  </a:lnTo>
                  <a:lnTo>
                    <a:pt x="16" y="101"/>
                  </a:lnTo>
                  <a:lnTo>
                    <a:pt x="24" y="107"/>
                  </a:lnTo>
                  <a:lnTo>
                    <a:pt x="32" y="110"/>
                  </a:lnTo>
                  <a:lnTo>
                    <a:pt x="41" y="113"/>
                  </a:lnTo>
                  <a:lnTo>
                    <a:pt x="50" y="113"/>
                  </a:lnTo>
                  <a:lnTo>
                    <a:pt x="59" y="112"/>
                  </a:lnTo>
                  <a:lnTo>
                    <a:pt x="67" y="108"/>
                  </a:lnTo>
                  <a:lnTo>
                    <a:pt x="76" y="103"/>
                  </a:lnTo>
                  <a:lnTo>
                    <a:pt x="100" y="84"/>
                  </a:lnTo>
                  <a:lnTo>
                    <a:pt x="113" y="70"/>
                  </a:lnTo>
                  <a:lnTo>
                    <a:pt x="119" y="53"/>
                  </a:lnTo>
                  <a:lnTo>
                    <a:pt x="118" y="35"/>
                  </a:lnTo>
                  <a:lnTo>
                    <a:pt x="109" y="18"/>
                  </a:lnTo>
                  <a:lnTo>
                    <a:pt x="102" y="11"/>
                  </a:lnTo>
                  <a:lnTo>
                    <a:pt x="95" y="6"/>
                  </a:lnTo>
                  <a:lnTo>
                    <a:pt x="87" y="2"/>
                  </a:lnTo>
                  <a:lnTo>
                    <a:pt x="78" y="0"/>
                  </a:lnTo>
                  <a:lnTo>
                    <a:pt x="69" y="0"/>
                  </a:lnTo>
                  <a:lnTo>
                    <a:pt x="59" y="1"/>
                  </a:lnTo>
                  <a:lnTo>
                    <a:pt x="50" y="5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595" name="Shape 196659"/>
            <p:cNvSpPr>
              <a:spLocks/>
            </p:cNvSpPr>
            <p:nvPr/>
          </p:nvSpPr>
          <p:spPr bwMode="auto">
            <a:xfrm>
              <a:off x="2805" y="1962"/>
              <a:ext cx="620" cy="488"/>
            </a:xfrm>
            <a:custGeom>
              <a:avLst/>
              <a:gdLst>
                <a:gd name="T0" fmla="*/ 458 w 458"/>
                <a:gd name="T1" fmla="*/ 24 h 361"/>
                <a:gd name="T2" fmla="*/ 439 w 458"/>
                <a:gd name="T3" fmla="*/ 0 h 361"/>
                <a:gd name="T4" fmla="*/ 383 w 458"/>
                <a:gd name="T5" fmla="*/ 30 h 361"/>
                <a:gd name="T6" fmla="*/ 332 w 458"/>
                <a:gd name="T7" fmla="*/ 60 h 361"/>
                <a:gd name="T8" fmla="*/ 285 w 458"/>
                <a:gd name="T9" fmla="*/ 90 h 361"/>
                <a:gd name="T10" fmla="*/ 242 w 458"/>
                <a:gd name="T11" fmla="*/ 119 h 361"/>
                <a:gd name="T12" fmla="*/ 202 w 458"/>
                <a:gd name="T13" fmla="*/ 147 h 361"/>
                <a:gd name="T14" fmla="*/ 166 w 458"/>
                <a:gd name="T15" fmla="*/ 175 h 361"/>
                <a:gd name="T16" fmla="*/ 133 w 458"/>
                <a:gd name="T17" fmla="*/ 203 h 361"/>
                <a:gd name="T18" fmla="*/ 105 w 458"/>
                <a:gd name="T19" fmla="*/ 228 h 361"/>
                <a:gd name="T20" fmla="*/ 79 w 458"/>
                <a:gd name="T21" fmla="*/ 251 h 361"/>
                <a:gd name="T22" fmla="*/ 59 w 458"/>
                <a:gd name="T23" fmla="*/ 272 h 361"/>
                <a:gd name="T24" fmla="*/ 40 w 458"/>
                <a:gd name="T25" fmla="*/ 290 h 361"/>
                <a:gd name="T26" fmla="*/ 25 w 458"/>
                <a:gd name="T27" fmla="*/ 307 h 361"/>
                <a:gd name="T28" fmla="*/ 14 w 458"/>
                <a:gd name="T29" fmla="*/ 319 h 361"/>
                <a:gd name="T30" fmla="*/ 6 w 458"/>
                <a:gd name="T31" fmla="*/ 329 h 361"/>
                <a:gd name="T32" fmla="*/ 1 w 458"/>
                <a:gd name="T33" fmla="*/ 335 h 361"/>
                <a:gd name="T34" fmla="*/ 0 w 458"/>
                <a:gd name="T35" fmla="*/ 337 h 361"/>
                <a:gd name="T36" fmla="*/ 18 w 458"/>
                <a:gd name="T37" fmla="*/ 361 h 361"/>
                <a:gd name="T38" fmla="*/ 20 w 458"/>
                <a:gd name="T39" fmla="*/ 360 h 361"/>
                <a:gd name="T40" fmla="*/ 28 w 458"/>
                <a:gd name="T41" fmla="*/ 358 h 361"/>
                <a:gd name="T42" fmla="*/ 38 w 458"/>
                <a:gd name="T43" fmla="*/ 352 h 361"/>
                <a:gd name="T44" fmla="*/ 54 w 458"/>
                <a:gd name="T45" fmla="*/ 345 h 361"/>
                <a:gd name="T46" fmla="*/ 73 w 458"/>
                <a:gd name="T47" fmla="*/ 335 h 361"/>
                <a:gd name="T48" fmla="*/ 96 w 458"/>
                <a:gd name="T49" fmla="*/ 322 h 361"/>
                <a:gd name="T50" fmla="*/ 123 w 458"/>
                <a:gd name="T51" fmla="*/ 306 h 361"/>
                <a:gd name="T52" fmla="*/ 151 w 458"/>
                <a:gd name="T53" fmla="*/ 288 h 361"/>
                <a:gd name="T54" fmla="*/ 183 w 458"/>
                <a:gd name="T55" fmla="*/ 266 h 361"/>
                <a:gd name="T56" fmla="*/ 218 w 458"/>
                <a:gd name="T57" fmla="*/ 242 h 361"/>
                <a:gd name="T58" fmla="*/ 254 w 458"/>
                <a:gd name="T59" fmla="*/ 215 h 361"/>
                <a:gd name="T60" fmla="*/ 292 w 458"/>
                <a:gd name="T61" fmla="*/ 183 h 361"/>
                <a:gd name="T62" fmla="*/ 332 w 458"/>
                <a:gd name="T63" fmla="*/ 150 h 361"/>
                <a:gd name="T64" fmla="*/ 373 w 458"/>
                <a:gd name="T65" fmla="*/ 111 h 361"/>
                <a:gd name="T66" fmla="*/ 415 w 458"/>
                <a:gd name="T67" fmla="*/ 69 h 361"/>
                <a:gd name="T68" fmla="*/ 458 w 458"/>
                <a:gd name="T69" fmla="*/ 24 h 3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8"/>
                <a:gd name="T106" fmla="*/ 0 h 361"/>
                <a:gd name="T107" fmla="*/ 0 w 458"/>
                <a:gd name="T108" fmla="*/ 0 h 3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8" h="361">
                  <a:moveTo>
                    <a:pt x="458" y="24"/>
                  </a:moveTo>
                  <a:lnTo>
                    <a:pt x="439" y="0"/>
                  </a:lnTo>
                  <a:lnTo>
                    <a:pt x="383" y="30"/>
                  </a:lnTo>
                  <a:lnTo>
                    <a:pt x="332" y="60"/>
                  </a:lnTo>
                  <a:lnTo>
                    <a:pt x="285" y="90"/>
                  </a:lnTo>
                  <a:lnTo>
                    <a:pt x="242" y="119"/>
                  </a:lnTo>
                  <a:lnTo>
                    <a:pt x="202" y="147"/>
                  </a:lnTo>
                  <a:lnTo>
                    <a:pt x="166" y="175"/>
                  </a:lnTo>
                  <a:lnTo>
                    <a:pt x="133" y="203"/>
                  </a:lnTo>
                  <a:lnTo>
                    <a:pt x="105" y="228"/>
                  </a:lnTo>
                  <a:lnTo>
                    <a:pt x="79" y="251"/>
                  </a:lnTo>
                  <a:lnTo>
                    <a:pt x="59" y="272"/>
                  </a:lnTo>
                  <a:lnTo>
                    <a:pt x="40" y="290"/>
                  </a:lnTo>
                  <a:lnTo>
                    <a:pt x="25" y="307"/>
                  </a:lnTo>
                  <a:lnTo>
                    <a:pt x="14" y="319"/>
                  </a:lnTo>
                  <a:lnTo>
                    <a:pt x="6" y="329"/>
                  </a:lnTo>
                  <a:lnTo>
                    <a:pt x="1" y="335"/>
                  </a:lnTo>
                  <a:lnTo>
                    <a:pt x="0" y="337"/>
                  </a:lnTo>
                  <a:lnTo>
                    <a:pt x="18" y="361"/>
                  </a:lnTo>
                  <a:lnTo>
                    <a:pt x="20" y="360"/>
                  </a:lnTo>
                  <a:lnTo>
                    <a:pt x="28" y="358"/>
                  </a:lnTo>
                  <a:lnTo>
                    <a:pt x="38" y="352"/>
                  </a:lnTo>
                  <a:lnTo>
                    <a:pt x="54" y="345"/>
                  </a:lnTo>
                  <a:lnTo>
                    <a:pt x="73" y="335"/>
                  </a:lnTo>
                  <a:lnTo>
                    <a:pt x="96" y="322"/>
                  </a:lnTo>
                  <a:lnTo>
                    <a:pt x="123" y="306"/>
                  </a:lnTo>
                  <a:lnTo>
                    <a:pt x="151" y="288"/>
                  </a:lnTo>
                  <a:lnTo>
                    <a:pt x="183" y="266"/>
                  </a:lnTo>
                  <a:lnTo>
                    <a:pt x="218" y="242"/>
                  </a:lnTo>
                  <a:lnTo>
                    <a:pt x="254" y="215"/>
                  </a:lnTo>
                  <a:lnTo>
                    <a:pt x="292" y="183"/>
                  </a:lnTo>
                  <a:lnTo>
                    <a:pt x="332" y="150"/>
                  </a:lnTo>
                  <a:lnTo>
                    <a:pt x="373" y="111"/>
                  </a:lnTo>
                  <a:lnTo>
                    <a:pt x="415" y="69"/>
                  </a:lnTo>
                  <a:lnTo>
                    <a:pt x="4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596" name="Shape 196660"/>
            <p:cNvSpPr>
              <a:spLocks/>
            </p:cNvSpPr>
            <p:nvPr/>
          </p:nvSpPr>
          <p:spPr bwMode="auto">
            <a:xfrm>
              <a:off x="2724" y="1880"/>
              <a:ext cx="783" cy="648"/>
            </a:xfrm>
            <a:custGeom>
              <a:avLst/>
              <a:gdLst>
                <a:gd name="T0" fmla="*/ 477 w 579"/>
                <a:gd name="T1" fmla="*/ 19 h 479"/>
                <a:gd name="T2" fmla="*/ 421 w 579"/>
                <a:gd name="T3" fmla="*/ 49 h 479"/>
                <a:gd name="T4" fmla="*/ 368 w 579"/>
                <a:gd name="T5" fmla="*/ 79 h 479"/>
                <a:gd name="T6" fmla="*/ 320 w 579"/>
                <a:gd name="T7" fmla="*/ 110 h 479"/>
                <a:gd name="T8" fmla="*/ 275 w 579"/>
                <a:gd name="T9" fmla="*/ 140 h 479"/>
                <a:gd name="T10" fmla="*/ 234 w 579"/>
                <a:gd name="T11" fmla="*/ 169 h 479"/>
                <a:gd name="T12" fmla="*/ 197 w 579"/>
                <a:gd name="T13" fmla="*/ 198 h 479"/>
                <a:gd name="T14" fmla="*/ 163 w 579"/>
                <a:gd name="T15" fmla="*/ 225 h 479"/>
                <a:gd name="T16" fmla="*/ 134 w 579"/>
                <a:gd name="T17" fmla="*/ 252 h 479"/>
                <a:gd name="T18" fmla="*/ 108 w 579"/>
                <a:gd name="T19" fmla="*/ 276 h 479"/>
                <a:gd name="T20" fmla="*/ 86 w 579"/>
                <a:gd name="T21" fmla="*/ 297 h 479"/>
                <a:gd name="T22" fmla="*/ 67 w 579"/>
                <a:gd name="T23" fmla="*/ 317 h 479"/>
                <a:gd name="T24" fmla="*/ 51 w 579"/>
                <a:gd name="T25" fmla="*/ 335 h 479"/>
                <a:gd name="T26" fmla="*/ 39 w 579"/>
                <a:gd name="T27" fmla="*/ 348 h 479"/>
                <a:gd name="T28" fmla="*/ 30 w 579"/>
                <a:gd name="T29" fmla="*/ 359 h 479"/>
                <a:gd name="T30" fmla="*/ 24 w 579"/>
                <a:gd name="T31" fmla="*/ 366 h 479"/>
                <a:gd name="T32" fmla="*/ 21 w 579"/>
                <a:gd name="T33" fmla="*/ 369 h 479"/>
                <a:gd name="T34" fmla="*/ 0 w 579"/>
                <a:gd name="T35" fmla="*/ 398 h 479"/>
                <a:gd name="T36" fmla="*/ 62 w 579"/>
                <a:gd name="T37" fmla="*/ 479 h 479"/>
                <a:gd name="T38" fmla="*/ 96 w 579"/>
                <a:gd name="T39" fmla="*/ 467 h 479"/>
                <a:gd name="T40" fmla="*/ 100 w 579"/>
                <a:gd name="T41" fmla="*/ 466 h 479"/>
                <a:gd name="T42" fmla="*/ 108 w 579"/>
                <a:gd name="T43" fmla="*/ 461 h 479"/>
                <a:gd name="T44" fmla="*/ 121 w 579"/>
                <a:gd name="T45" fmla="*/ 456 h 479"/>
                <a:gd name="T46" fmla="*/ 138 w 579"/>
                <a:gd name="T47" fmla="*/ 448 h 479"/>
                <a:gd name="T48" fmla="*/ 159 w 579"/>
                <a:gd name="T49" fmla="*/ 437 h 479"/>
                <a:gd name="T50" fmla="*/ 183 w 579"/>
                <a:gd name="T51" fmla="*/ 424 h 479"/>
                <a:gd name="T52" fmla="*/ 209 w 579"/>
                <a:gd name="T53" fmla="*/ 407 h 479"/>
                <a:gd name="T54" fmla="*/ 239 w 579"/>
                <a:gd name="T55" fmla="*/ 387 h 479"/>
                <a:gd name="T56" fmla="*/ 272 w 579"/>
                <a:gd name="T57" fmla="*/ 366 h 479"/>
                <a:gd name="T58" fmla="*/ 306 w 579"/>
                <a:gd name="T59" fmla="*/ 341 h 479"/>
                <a:gd name="T60" fmla="*/ 344 w 579"/>
                <a:gd name="T61" fmla="*/ 312 h 479"/>
                <a:gd name="T62" fmla="*/ 383 w 579"/>
                <a:gd name="T63" fmla="*/ 281 h 479"/>
                <a:gd name="T64" fmla="*/ 424 w 579"/>
                <a:gd name="T65" fmla="*/ 244 h 479"/>
                <a:gd name="T66" fmla="*/ 466 w 579"/>
                <a:gd name="T67" fmla="*/ 206 h 479"/>
                <a:gd name="T68" fmla="*/ 510 w 579"/>
                <a:gd name="T69" fmla="*/ 163 h 479"/>
                <a:gd name="T70" fmla="*/ 553 w 579"/>
                <a:gd name="T71" fmla="*/ 116 h 479"/>
                <a:gd name="T72" fmla="*/ 579 w 579"/>
                <a:gd name="T73" fmla="*/ 87 h 479"/>
                <a:gd name="T74" fmla="*/ 512 w 579"/>
                <a:gd name="T75" fmla="*/ 0 h 479"/>
                <a:gd name="T76" fmla="*/ 477 w 579"/>
                <a:gd name="T77" fmla="*/ 19 h 4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79"/>
                <a:gd name="T118" fmla="*/ 0 h 479"/>
                <a:gd name="T119" fmla="*/ 0 w 579"/>
                <a:gd name="T120" fmla="*/ 0 h 4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79" h="479">
                  <a:moveTo>
                    <a:pt x="477" y="19"/>
                  </a:moveTo>
                  <a:lnTo>
                    <a:pt x="421" y="49"/>
                  </a:lnTo>
                  <a:lnTo>
                    <a:pt x="368" y="79"/>
                  </a:lnTo>
                  <a:lnTo>
                    <a:pt x="320" y="110"/>
                  </a:lnTo>
                  <a:lnTo>
                    <a:pt x="275" y="140"/>
                  </a:lnTo>
                  <a:lnTo>
                    <a:pt x="234" y="169"/>
                  </a:lnTo>
                  <a:lnTo>
                    <a:pt x="197" y="198"/>
                  </a:lnTo>
                  <a:lnTo>
                    <a:pt x="163" y="225"/>
                  </a:lnTo>
                  <a:lnTo>
                    <a:pt x="134" y="252"/>
                  </a:lnTo>
                  <a:lnTo>
                    <a:pt x="108" y="276"/>
                  </a:lnTo>
                  <a:lnTo>
                    <a:pt x="86" y="297"/>
                  </a:lnTo>
                  <a:lnTo>
                    <a:pt x="67" y="317"/>
                  </a:lnTo>
                  <a:lnTo>
                    <a:pt x="51" y="335"/>
                  </a:lnTo>
                  <a:lnTo>
                    <a:pt x="39" y="348"/>
                  </a:lnTo>
                  <a:lnTo>
                    <a:pt x="30" y="359"/>
                  </a:lnTo>
                  <a:lnTo>
                    <a:pt x="24" y="366"/>
                  </a:lnTo>
                  <a:lnTo>
                    <a:pt x="21" y="369"/>
                  </a:lnTo>
                  <a:lnTo>
                    <a:pt x="0" y="398"/>
                  </a:lnTo>
                  <a:lnTo>
                    <a:pt x="62" y="479"/>
                  </a:lnTo>
                  <a:lnTo>
                    <a:pt x="96" y="467"/>
                  </a:lnTo>
                  <a:lnTo>
                    <a:pt x="100" y="466"/>
                  </a:lnTo>
                  <a:lnTo>
                    <a:pt x="108" y="461"/>
                  </a:lnTo>
                  <a:lnTo>
                    <a:pt x="121" y="456"/>
                  </a:lnTo>
                  <a:lnTo>
                    <a:pt x="138" y="448"/>
                  </a:lnTo>
                  <a:lnTo>
                    <a:pt x="159" y="437"/>
                  </a:lnTo>
                  <a:lnTo>
                    <a:pt x="183" y="424"/>
                  </a:lnTo>
                  <a:lnTo>
                    <a:pt x="209" y="407"/>
                  </a:lnTo>
                  <a:lnTo>
                    <a:pt x="239" y="387"/>
                  </a:lnTo>
                  <a:lnTo>
                    <a:pt x="272" y="366"/>
                  </a:lnTo>
                  <a:lnTo>
                    <a:pt x="306" y="341"/>
                  </a:lnTo>
                  <a:lnTo>
                    <a:pt x="344" y="312"/>
                  </a:lnTo>
                  <a:lnTo>
                    <a:pt x="383" y="281"/>
                  </a:lnTo>
                  <a:lnTo>
                    <a:pt x="424" y="244"/>
                  </a:lnTo>
                  <a:lnTo>
                    <a:pt x="466" y="206"/>
                  </a:lnTo>
                  <a:lnTo>
                    <a:pt x="510" y="163"/>
                  </a:lnTo>
                  <a:lnTo>
                    <a:pt x="553" y="116"/>
                  </a:lnTo>
                  <a:lnTo>
                    <a:pt x="579" y="87"/>
                  </a:lnTo>
                  <a:lnTo>
                    <a:pt x="512" y="0"/>
                  </a:lnTo>
                  <a:lnTo>
                    <a:pt x="4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597" name="Shape 196661"/>
            <p:cNvSpPr>
              <a:spLocks/>
            </p:cNvSpPr>
            <p:nvPr/>
          </p:nvSpPr>
          <p:spPr bwMode="auto">
            <a:xfrm>
              <a:off x="2821" y="1976"/>
              <a:ext cx="611" cy="479"/>
            </a:xfrm>
            <a:custGeom>
              <a:avLst/>
              <a:gdLst>
                <a:gd name="T0" fmla="*/ 451 w 451"/>
                <a:gd name="T1" fmla="*/ 16 h 354"/>
                <a:gd name="T2" fmla="*/ 439 w 451"/>
                <a:gd name="T3" fmla="*/ 0 h 354"/>
                <a:gd name="T4" fmla="*/ 386 w 451"/>
                <a:gd name="T5" fmla="*/ 33 h 354"/>
                <a:gd name="T6" fmla="*/ 337 w 451"/>
                <a:gd name="T7" fmla="*/ 65 h 354"/>
                <a:gd name="T8" fmla="*/ 290 w 451"/>
                <a:gd name="T9" fmla="*/ 98 h 354"/>
                <a:gd name="T10" fmla="*/ 246 w 451"/>
                <a:gd name="T11" fmla="*/ 128 h 354"/>
                <a:gd name="T12" fmla="*/ 208 w 451"/>
                <a:gd name="T13" fmla="*/ 157 h 354"/>
                <a:gd name="T14" fmla="*/ 172 w 451"/>
                <a:gd name="T15" fmla="*/ 185 h 354"/>
                <a:gd name="T16" fmla="*/ 139 w 451"/>
                <a:gd name="T17" fmla="*/ 211 h 354"/>
                <a:gd name="T18" fmla="*/ 109 w 451"/>
                <a:gd name="T19" fmla="*/ 236 h 354"/>
                <a:gd name="T20" fmla="*/ 84 w 451"/>
                <a:gd name="T21" fmla="*/ 258 h 354"/>
                <a:gd name="T22" fmla="*/ 61 w 451"/>
                <a:gd name="T23" fmla="*/ 278 h 354"/>
                <a:gd name="T24" fmla="*/ 43 w 451"/>
                <a:gd name="T25" fmla="*/ 295 h 354"/>
                <a:gd name="T26" fmla="*/ 28 w 451"/>
                <a:gd name="T27" fmla="*/ 310 h 354"/>
                <a:gd name="T28" fmla="*/ 16 w 451"/>
                <a:gd name="T29" fmla="*/ 322 h 354"/>
                <a:gd name="T30" fmla="*/ 7 w 451"/>
                <a:gd name="T31" fmla="*/ 331 h 354"/>
                <a:gd name="T32" fmla="*/ 1 w 451"/>
                <a:gd name="T33" fmla="*/ 336 h 354"/>
                <a:gd name="T34" fmla="*/ 0 w 451"/>
                <a:gd name="T35" fmla="*/ 338 h 354"/>
                <a:gd name="T36" fmla="*/ 12 w 451"/>
                <a:gd name="T37" fmla="*/ 354 h 354"/>
                <a:gd name="T38" fmla="*/ 14 w 451"/>
                <a:gd name="T39" fmla="*/ 353 h 354"/>
                <a:gd name="T40" fmla="*/ 20 w 451"/>
                <a:gd name="T41" fmla="*/ 349 h 354"/>
                <a:gd name="T42" fmla="*/ 31 w 451"/>
                <a:gd name="T43" fmla="*/ 343 h 354"/>
                <a:gd name="T44" fmla="*/ 46 w 451"/>
                <a:gd name="T45" fmla="*/ 335 h 354"/>
                <a:gd name="T46" fmla="*/ 65 w 451"/>
                <a:gd name="T47" fmla="*/ 324 h 354"/>
                <a:gd name="T48" fmla="*/ 87 w 451"/>
                <a:gd name="T49" fmla="*/ 309 h 354"/>
                <a:gd name="T50" fmla="*/ 112 w 451"/>
                <a:gd name="T51" fmla="*/ 292 h 354"/>
                <a:gd name="T52" fmla="*/ 139 w 451"/>
                <a:gd name="T53" fmla="*/ 273 h 354"/>
                <a:gd name="T54" fmla="*/ 171 w 451"/>
                <a:gd name="T55" fmla="*/ 252 h 354"/>
                <a:gd name="T56" fmla="*/ 204 w 451"/>
                <a:gd name="T57" fmla="*/ 226 h 354"/>
                <a:gd name="T58" fmla="*/ 240 w 451"/>
                <a:gd name="T59" fmla="*/ 199 h 354"/>
                <a:gd name="T60" fmla="*/ 279 w 451"/>
                <a:gd name="T61" fmla="*/ 169 h 354"/>
                <a:gd name="T62" fmla="*/ 320 w 451"/>
                <a:gd name="T63" fmla="*/ 135 h 354"/>
                <a:gd name="T64" fmla="*/ 362 w 451"/>
                <a:gd name="T65" fmla="*/ 99 h 354"/>
                <a:gd name="T66" fmla="*/ 405 w 451"/>
                <a:gd name="T67" fmla="*/ 59 h 354"/>
                <a:gd name="T68" fmla="*/ 451 w 451"/>
                <a:gd name="T69" fmla="*/ 16 h 3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1"/>
                <a:gd name="T106" fmla="*/ 0 h 354"/>
                <a:gd name="T107" fmla="*/ 0 w 451"/>
                <a:gd name="T108" fmla="*/ 0 h 3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1" h="354">
                  <a:moveTo>
                    <a:pt x="451" y="16"/>
                  </a:moveTo>
                  <a:lnTo>
                    <a:pt x="439" y="0"/>
                  </a:lnTo>
                  <a:lnTo>
                    <a:pt x="386" y="33"/>
                  </a:lnTo>
                  <a:lnTo>
                    <a:pt x="337" y="65"/>
                  </a:lnTo>
                  <a:lnTo>
                    <a:pt x="290" y="98"/>
                  </a:lnTo>
                  <a:lnTo>
                    <a:pt x="246" y="128"/>
                  </a:lnTo>
                  <a:lnTo>
                    <a:pt x="208" y="157"/>
                  </a:lnTo>
                  <a:lnTo>
                    <a:pt x="172" y="185"/>
                  </a:lnTo>
                  <a:lnTo>
                    <a:pt x="139" y="211"/>
                  </a:lnTo>
                  <a:lnTo>
                    <a:pt x="109" y="236"/>
                  </a:lnTo>
                  <a:lnTo>
                    <a:pt x="84" y="258"/>
                  </a:lnTo>
                  <a:lnTo>
                    <a:pt x="61" y="278"/>
                  </a:lnTo>
                  <a:lnTo>
                    <a:pt x="43" y="295"/>
                  </a:lnTo>
                  <a:lnTo>
                    <a:pt x="28" y="310"/>
                  </a:lnTo>
                  <a:lnTo>
                    <a:pt x="16" y="322"/>
                  </a:lnTo>
                  <a:lnTo>
                    <a:pt x="7" y="331"/>
                  </a:lnTo>
                  <a:lnTo>
                    <a:pt x="1" y="336"/>
                  </a:lnTo>
                  <a:lnTo>
                    <a:pt x="0" y="338"/>
                  </a:lnTo>
                  <a:lnTo>
                    <a:pt x="12" y="354"/>
                  </a:lnTo>
                  <a:lnTo>
                    <a:pt x="14" y="353"/>
                  </a:lnTo>
                  <a:lnTo>
                    <a:pt x="20" y="349"/>
                  </a:lnTo>
                  <a:lnTo>
                    <a:pt x="31" y="343"/>
                  </a:lnTo>
                  <a:lnTo>
                    <a:pt x="46" y="335"/>
                  </a:lnTo>
                  <a:lnTo>
                    <a:pt x="65" y="324"/>
                  </a:lnTo>
                  <a:lnTo>
                    <a:pt x="87" y="309"/>
                  </a:lnTo>
                  <a:lnTo>
                    <a:pt x="112" y="292"/>
                  </a:lnTo>
                  <a:lnTo>
                    <a:pt x="139" y="273"/>
                  </a:lnTo>
                  <a:lnTo>
                    <a:pt x="171" y="252"/>
                  </a:lnTo>
                  <a:lnTo>
                    <a:pt x="204" y="226"/>
                  </a:lnTo>
                  <a:lnTo>
                    <a:pt x="240" y="199"/>
                  </a:lnTo>
                  <a:lnTo>
                    <a:pt x="279" y="169"/>
                  </a:lnTo>
                  <a:lnTo>
                    <a:pt x="320" y="135"/>
                  </a:lnTo>
                  <a:lnTo>
                    <a:pt x="362" y="99"/>
                  </a:lnTo>
                  <a:lnTo>
                    <a:pt x="405" y="59"/>
                  </a:lnTo>
                  <a:lnTo>
                    <a:pt x="451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598" name="Shape 196662"/>
            <p:cNvSpPr>
              <a:spLocks/>
            </p:cNvSpPr>
            <p:nvPr/>
          </p:nvSpPr>
          <p:spPr bwMode="auto">
            <a:xfrm>
              <a:off x="2739" y="1893"/>
              <a:ext cx="779" cy="643"/>
            </a:xfrm>
            <a:custGeom>
              <a:avLst/>
              <a:gdLst>
                <a:gd name="T0" fmla="*/ 476 w 576"/>
                <a:gd name="T1" fmla="*/ 22 h 475"/>
                <a:gd name="T2" fmla="*/ 422 w 576"/>
                <a:gd name="T3" fmla="*/ 54 h 475"/>
                <a:gd name="T4" fmla="*/ 372 w 576"/>
                <a:gd name="T5" fmla="*/ 87 h 475"/>
                <a:gd name="T6" fmla="*/ 325 w 576"/>
                <a:gd name="T7" fmla="*/ 119 h 475"/>
                <a:gd name="T8" fmla="*/ 282 w 576"/>
                <a:gd name="T9" fmla="*/ 149 h 475"/>
                <a:gd name="T10" fmla="*/ 243 w 576"/>
                <a:gd name="T11" fmla="*/ 179 h 475"/>
                <a:gd name="T12" fmla="*/ 205 w 576"/>
                <a:gd name="T13" fmla="*/ 207 h 475"/>
                <a:gd name="T14" fmla="*/ 173 w 576"/>
                <a:gd name="T15" fmla="*/ 233 h 475"/>
                <a:gd name="T16" fmla="*/ 143 w 576"/>
                <a:gd name="T17" fmla="*/ 259 h 475"/>
                <a:gd name="T18" fmla="*/ 116 w 576"/>
                <a:gd name="T19" fmla="*/ 281 h 475"/>
                <a:gd name="T20" fmla="*/ 93 w 576"/>
                <a:gd name="T21" fmla="*/ 302 h 475"/>
                <a:gd name="T22" fmla="*/ 74 w 576"/>
                <a:gd name="T23" fmla="*/ 320 h 475"/>
                <a:gd name="T24" fmla="*/ 57 w 576"/>
                <a:gd name="T25" fmla="*/ 335 h 475"/>
                <a:gd name="T26" fmla="*/ 44 w 576"/>
                <a:gd name="T27" fmla="*/ 349 h 475"/>
                <a:gd name="T28" fmla="*/ 34 w 576"/>
                <a:gd name="T29" fmla="*/ 358 h 475"/>
                <a:gd name="T30" fmla="*/ 28 w 576"/>
                <a:gd name="T31" fmla="*/ 364 h 475"/>
                <a:gd name="T32" fmla="*/ 26 w 576"/>
                <a:gd name="T33" fmla="*/ 368 h 475"/>
                <a:gd name="T34" fmla="*/ 0 w 576"/>
                <a:gd name="T35" fmla="*/ 397 h 475"/>
                <a:gd name="T36" fmla="*/ 60 w 576"/>
                <a:gd name="T37" fmla="*/ 475 h 475"/>
                <a:gd name="T38" fmla="*/ 95 w 576"/>
                <a:gd name="T39" fmla="*/ 457 h 475"/>
                <a:gd name="T40" fmla="*/ 98 w 576"/>
                <a:gd name="T41" fmla="*/ 454 h 475"/>
                <a:gd name="T42" fmla="*/ 107 w 576"/>
                <a:gd name="T43" fmla="*/ 451 h 475"/>
                <a:gd name="T44" fmla="*/ 119 w 576"/>
                <a:gd name="T45" fmla="*/ 444 h 475"/>
                <a:gd name="T46" fmla="*/ 134 w 576"/>
                <a:gd name="T47" fmla="*/ 435 h 475"/>
                <a:gd name="T48" fmla="*/ 154 w 576"/>
                <a:gd name="T49" fmla="*/ 423 h 475"/>
                <a:gd name="T50" fmla="*/ 175 w 576"/>
                <a:gd name="T51" fmla="*/ 409 h 475"/>
                <a:gd name="T52" fmla="*/ 202 w 576"/>
                <a:gd name="T53" fmla="*/ 392 h 475"/>
                <a:gd name="T54" fmla="*/ 230 w 576"/>
                <a:gd name="T55" fmla="*/ 371 h 475"/>
                <a:gd name="T56" fmla="*/ 262 w 576"/>
                <a:gd name="T57" fmla="*/ 350 h 475"/>
                <a:gd name="T58" fmla="*/ 295 w 576"/>
                <a:gd name="T59" fmla="*/ 325 h 475"/>
                <a:gd name="T60" fmla="*/ 333 w 576"/>
                <a:gd name="T61" fmla="*/ 296 h 475"/>
                <a:gd name="T62" fmla="*/ 371 w 576"/>
                <a:gd name="T63" fmla="*/ 266 h 475"/>
                <a:gd name="T64" fmla="*/ 412 w 576"/>
                <a:gd name="T65" fmla="*/ 231 h 475"/>
                <a:gd name="T66" fmla="*/ 454 w 576"/>
                <a:gd name="T67" fmla="*/ 194 h 475"/>
                <a:gd name="T68" fmla="*/ 499 w 576"/>
                <a:gd name="T69" fmla="*/ 154 h 475"/>
                <a:gd name="T70" fmla="*/ 544 w 576"/>
                <a:gd name="T71" fmla="*/ 111 h 475"/>
                <a:gd name="T72" fmla="*/ 576 w 576"/>
                <a:gd name="T73" fmla="*/ 82 h 475"/>
                <a:gd name="T74" fmla="*/ 512 w 576"/>
                <a:gd name="T75" fmla="*/ 0 h 475"/>
                <a:gd name="T76" fmla="*/ 476 w 576"/>
                <a:gd name="T77" fmla="*/ 22 h 47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76"/>
                <a:gd name="T118" fmla="*/ 0 h 475"/>
                <a:gd name="T119" fmla="*/ 0 w 576"/>
                <a:gd name="T120" fmla="*/ 0 h 47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76" h="475">
                  <a:moveTo>
                    <a:pt x="476" y="22"/>
                  </a:moveTo>
                  <a:lnTo>
                    <a:pt x="422" y="54"/>
                  </a:lnTo>
                  <a:lnTo>
                    <a:pt x="372" y="87"/>
                  </a:lnTo>
                  <a:lnTo>
                    <a:pt x="325" y="119"/>
                  </a:lnTo>
                  <a:lnTo>
                    <a:pt x="282" y="149"/>
                  </a:lnTo>
                  <a:lnTo>
                    <a:pt x="243" y="179"/>
                  </a:lnTo>
                  <a:lnTo>
                    <a:pt x="205" y="207"/>
                  </a:lnTo>
                  <a:lnTo>
                    <a:pt x="173" y="233"/>
                  </a:lnTo>
                  <a:lnTo>
                    <a:pt x="143" y="259"/>
                  </a:lnTo>
                  <a:lnTo>
                    <a:pt x="116" y="281"/>
                  </a:lnTo>
                  <a:lnTo>
                    <a:pt x="93" y="302"/>
                  </a:lnTo>
                  <a:lnTo>
                    <a:pt x="74" y="320"/>
                  </a:lnTo>
                  <a:lnTo>
                    <a:pt x="57" y="335"/>
                  </a:lnTo>
                  <a:lnTo>
                    <a:pt x="44" y="349"/>
                  </a:lnTo>
                  <a:lnTo>
                    <a:pt x="34" y="358"/>
                  </a:lnTo>
                  <a:lnTo>
                    <a:pt x="28" y="364"/>
                  </a:lnTo>
                  <a:lnTo>
                    <a:pt x="26" y="368"/>
                  </a:lnTo>
                  <a:lnTo>
                    <a:pt x="0" y="397"/>
                  </a:lnTo>
                  <a:lnTo>
                    <a:pt x="60" y="475"/>
                  </a:lnTo>
                  <a:lnTo>
                    <a:pt x="95" y="457"/>
                  </a:lnTo>
                  <a:lnTo>
                    <a:pt x="98" y="454"/>
                  </a:lnTo>
                  <a:lnTo>
                    <a:pt x="107" y="451"/>
                  </a:lnTo>
                  <a:lnTo>
                    <a:pt x="119" y="444"/>
                  </a:lnTo>
                  <a:lnTo>
                    <a:pt x="134" y="435"/>
                  </a:lnTo>
                  <a:lnTo>
                    <a:pt x="154" y="423"/>
                  </a:lnTo>
                  <a:lnTo>
                    <a:pt x="175" y="409"/>
                  </a:lnTo>
                  <a:lnTo>
                    <a:pt x="202" y="392"/>
                  </a:lnTo>
                  <a:lnTo>
                    <a:pt x="230" y="371"/>
                  </a:lnTo>
                  <a:lnTo>
                    <a:pt x="262" y="350"/>
                  </a:lnTo>
                  <a:lnTo>
                    <a:pt x="295" y="325"/>
                  </a:lnTo>
                  <a:lnTo>
                    <a:pt x="333" y="296"/>
                  </a:lnTo>
                  <a:lnTo>
                    <a:pt x="371" y="266"/>
                  </a:lnTo>
                  <a:lnTo>
                    <a:pt x="412" y="231"/>
                  </a:lnTo>
                  <a:lnTo>
                    <a:pt x="454" y="194"/>
                  </a:lnTo>
                  <a:lnTo>
                    <a:pt x="499" y="154"/>
                  </a:lnTo>
                  <a:lnTo>
                    <a:pt x="544" y="111"/>
                  </a:lnTo>
                  <a:lnTo>
                    <a:pt x="576" y="82"/>
                  </a:lnTo>
                  <a:lnTo>
                    <a:pt x="512" y="0"/>
                  </a:lnTo>
                  <a:lnTo>
                    <a:pt x="476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599" name="Shape 196663"/>
            <p:cNvSpPr>
              <a:spLocks/>
            </p:cNvSpPr>
            <p:nvPr/>
          </p:nvSpPr>
          <p:spPr bwMode="auto">
            <a:xfrm>
              <a:off x="2805" y="1962"/>
              <a:ext cx="620" cy="488"/>
            </a:xfrm>
            <a:custGeom>
              <a:avLst/>
              <a:gdLst>
                <a:gd name="T0" fmla="*/ 458 w 458"/>
                <a:gd name="T1" fmla="*/ 24 h 361"/>
                <a:gd name="T2" fmla="*/ 439 w 458"/>
                <a:gd name="T3" fmla="*/ 0 h 361"/>
                <a:gd name="T4" fmla="*/ 383 w 458"/>
                <a:gd name="T5" fmla="*/ 30 h 361"/>
                <a:gd name="T6" fmla="*/ 332 w 458"/>
                <a:gd name="T7" fmla="*/ 60 h 361"/>
                <a:gd name="T8" fmla="*/ 285 w 458"/>
                <a:gd name="T9" fmla="*/ 90 h 361"/>
                <a:gd name="T10" fmla="*/ 242 w 458"/>
                <a:gd name="T11" fmla="*/ 119 h 361"/>
                <a:gd name="T12" fmla="*/ 202 w 458"/>
                <a:gd name="T13" fmla="*/ 147 h 361"/>
                <a:gd name="T14" fmla="*/ 166 w 458"/>
                <a:gd name="T15" fmla="*/ 175 h 361"/>
                <a:gd name="T16" fmla="*/ 133 w 458"/>
                <a:gd name="T17" fmla="*/ 203 h 361"/>
                <a:gd name="T18" fmla="*/ 105 w 458"/>
                <a:gd name="T19" fmla="*/ 228 h 361"/>
                <a:gd name="T20" fmla="*/ 79 w 458"/>
                <a:gd name="T21" fmla="*/ 251 h 361"/>
                <a:gd name="T22" fmla="*/ 59 w 458"/>
                <a:gd name="T23" fmla="*/ 272 h 361"/>
                <a:gd name="T24" fmla="*/ 40 w 458"/>
                <a:gd name="T25" fmla="*/ 290 h 361"/>
                <a:gd name="T26" fmla="*/ 25 w 458"/>
                <a:gd name="T27" fmla="*/ 307 h 361"/>
                <a:gd name="T28" fmla="*/ 14 w 458"/>
                <a:gd name="T29" fmla="*/ 319 h 361"/>
                <a:gd name="T30" fmla="*/ 6 w 458"/>
                <a:gd name="T31" fmla="*/ 329 h 361"/>
                <a:gd name="T32" fmla="*/ 1 w 458"/>
                <a:gd name="T33" fmla="*/ 335 h 361"/>
                <a:gd name="T34" fmla="*/ 0 w 458"/>
                <a:gd name="T35" fmla="*/ 337 h 361"/>
                <a:gd name="T36" fmla="*/ 18 w 458"/>
                <a:gd name="T37" fmla="*/ 361 h 361"/>
                <a:gd name="T38" fmla="*/ 20 w 458"/>
                <a:gd name="T39" fmla="*/ 360 h 361"/>
                <a:gd name="T40" fmla="*/ 28 w 458"/>
                <a:gd name="T41" fmla="*/ 358 h 361"/>
                <a:gd name="T42" fmla="*/ 38 w 458"/>
                <a:gd name="T43" fmla="*/ 352 h 361"/>
                <a:gd name="T44" fmla="*/ 54 w 458"/>
                <a:gd name="T45" fmla="*/ 345 h 361"/>
                <a:gd name="T46" fmla="*/ 73 w 458"/>
                <a:gd name="T47" fmla="*/ 335 h 361"/>
                <a:gd name="T48" fmla="*/ 96 w 458"/>
                <a:gd name="T49" fmla="*/ 322 h 361"/>
                <a:gd name="T50" fmla="*/ 123 w 458"/>
                <a:gd name="T51" fmla="*/ 306 h 361"/>
                <a:gd name="T52" fmla="*/ 151 w 458"/>
                <a:gd name="T53" fmla="*/ 288 h 361"/>
                <a:gd name="T54" fmla="*/ 183 w 458"/>
                <a:gd name="T55" fmla="*/ 266 h 361"/>
                <a:gd name="T56" fmla="*/ 218 w 458"/>
                <a:gd name="T57" fmla="*/ 242 h 361"/>
                <a:gd name="T58" fmla="*/ 254 w 458"/>
                <a:gd name="T59" fmla="*/ 215 h 361"/>
                <a:gd name="T60" fmla="*/ 292 w 458"/>
                <a:gd name="T61" fmla="*/ 183 h 361"/>
                <a:gd name="T62" fmla="*/ 332 w 458"/>
                <a:gd name="T63" fmla="*/ 150 h 361"/>
                <a:gd name="T64" fmla="*/ 373 w 458"/>
                <a:gd name="T65" fmla="*/ 111 h 361"/>
                <a:gd name="T66" fmla="*/ 415 w 458"/>
                <a:gd name="T67" fmla="*/ 69 h 361"/>
                <a:gd name="T68" fmla="*/ 458 w 458"/>
                <a:gd name="T69" fmla="*/ 24 h 3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8"/>
                <a:gd name="T106" fmla="*/ 0 h 361"/>
                <a:gd name="T107" fmla="*/ 0 w 458"/>
                <a:gd name="T108" fmla="*/ 0 h 3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8" h="361">
                  <a:moveTo>
                    <a:pt x="458" y="24"/>
                  </a:moveTo>
                  <a:lnTo>
                    <a:pt x="439" y="0"/>
                  </a:lnTo>
                  <a:lnTo>
                    <a:pt x="383" y="30"/>
                  </a:lnTo>
                  <a:lnTo>
                    <a:pt x="332" y="60"/>
                  </a:lnTo>
                  <a:lnTo>
                    <a:pt x="285" y="90"/>
                  </a:lnTo>
                  <a:lnTo>
                    <a:pt x="242" y="119"/>
                  </a:lnTo>
                  <a:lnTo>
                    <a:pt x="202" y="147"/>
                  </a:lnTo>
                  <a:lnTo>
                    <a:pt x="166" y="175"/>
                  </a:lnTo>
                  <a:lnTo>
                    <a:pt x="133" y="203"/>
                  </a:lnTo>
                  <a:lnTo>
                    <a:pt x="105" y="228"/>
                  </a:lnTo>
                  <a:lnTo>
                    <a:pt x="79" y="251"/>
                  </a:lnTo>
                  <a:lnTo>
                    <a:pt x="59" y="272"/>
                  </a:lnTo>
                  <a:lnTo>
                    <a:pt x="40" y="290"/>
                  </a:lnTo>
                  <a:lnTo>
                    <a:pt x="25" y="307"/>
                  </a:lnTo>
                  <a:lnTo>
                    <a:pt x="14" y="319"/>
                  </a:lnTo>
                  <a:lnTo>
                    <a:pt x="6" y="329"/>
                  </a:lnTo>
                  <a:lnTo>
                    <a:pt x="1" y="335"/>
                  </a:lnTo>
                  <a:lnTo>
                    <a:pt x="0" y="337"/>
                  </a:lnTo>
                  <a:lnTo>
                    <a:pt x="18" y="361"/>
                  </a:lnTo>
                  <a:lnTo>
                    <a:pt x="20" y="360"/>
                  </a:lnTo>
                  <a:lnTo>
                    <a:pt x="28" y="358"/>
                  </a:lnTo>
                  <a:lnTo>
                    <a:pt x="38" y="352"/>
                  </a:lnTo>
                  <a:lnTo>
                    <a:pt x="54" y="345"/>
                  </a:lnTo>
                  <a:lnTo>
                    <a:pt x="73" y="335"/>
                  </a:lnTo>
                  <a:lnTo>
                    <a:pt x="96" y="322"/>
                  </a:lnTo>
                  <a:lnTo>
                    <a:pt x="123" y="306"/>
                  </a:lnTo>
                  <a:lnTo>
                    <a:pt x="151" y="288"/>
                  </a:lnTo>
                  <a:lnTo>
                    <a:pt x="183" y="266"/>
                  </a:lnTo>
                  <a:lnTo>
                    <a:pt x="218" y="242"/>
                  </a:lnTo>
                  <a:lnTo>
                    <a:pt x="254" y="215"/>
                  </a:lnTo>
                  <a:lnTo>
                    <a:pt x="292" y="183"/>
                  </a:lnTo>
                  <a:lnTo>
                    <a:pt x="332" y="150"/>
                  </a:lnTo>
                  <a:lnTo>
                    <a:pt x="373" y="111"/>
                  </a:lnTo>
                  <a:lnTo>
                    <a:pt x="415" y="69"/>
                  </a:lnTo>
                  <a:lnTo>
                    <a:pt x="4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0" name="Shape 196664"/>
            <p:cNvSpPr>
              <a:spLocks/>
            </p:cNvSpPr>
            <p:nvPr/>
          </p:nvSpPr>
          <p:spPr bwMode="auto">
            <a:xfrm>
              <a:off x="2724" y="1880"/>
              <a:ext cx="783" cy="648"/>
            </a:xfrm>
            <a:custGeom>
              <a:avLst/>
              <a:gdLst>
                <a:gd name="T0" fmla="*/ 477 w 579"/>
                <a:gd name="T1" fmla="*/ 19 h 479"/>
                <a:gd name="T2" fmla="*/ 421 w 579"/>
                <a:gd name="T3" fmla="*/ 49 h 479"/>
                <a:gd name="T4" fmla="*/ 368 w 579"/>
                <a:gd name="T5" fmla="*/ 79 h 479"/>
                <a:gd name="T6" fmla="*/ 320 w 579"/>
                <a:gd name="T7" fmla="*/ 110 h 479"/>
                <a:gd name="T8" fmla="*/ 275 w 579"/>
                <a:gd name="T9" fmla="*/ 140 h 479"/>
                <a:gd name="T10" fmla="*/ 234 w 579"/>
                <a:gd name="T11" fmla="*/ 169 h 479"/>
                <a:gd name="T12" fmla="*/ 197 w 579"/>
                <a:gd name="T13" fmla="*/ 198 h 479"/>
                <a:gd name="T14" fmla="*/ 163 w 579"/>
                <a:gd name="T15" fmla="*/ 225 h 479"/>
                <a:gd name="T16" fmla="*/ 134 w 579"/>
                <a:gd name="T17" fmla="*/ 252 h 479"/>
                <a:gd name="T18" fmla="*/ 108 w 579"/>
                <a:gd name="T19" fmla="*/ 276 h 479"/>
                <a:gd name="T20" fmla="*/ 86 w 579"/>
                <a:gd name="T21" fmla="*/ 297 h 479"/>
                <a:gd name="T22" fmla="*/ 67 w 579"/>
                <a:gd name="T23" fmla="*/ 317 h 479"/>
                <a:gd name="T24" fmla="*/ 51 w 579"/>
                <a:gd name="T25" fmla="*/ 335 h 479"/>
                <a:gd name="T26" fmla="*/ 39 w 579"/>
                <a:gd name="T27" fmla="*/ 348 h 479"/>
                <a:gd name="T28" fmla="*/ 30 w 579"/>
                <a:gd name="T29" fmla="*/ 359 h 479"/>
                <a:gd name="T30" fmla="*/ 24 w 579"/>
                <a:gd name="T31" fmla="*/ 366 h 479"/>
                <a:gd name="T32" fmla="*/ 21 w 579"/>
                <a:gd name="T33" fmla="*/ 369 h 479"/>
                <a:gd name="T34" fmla="*/ 0 w 579"/>
                <a:gd name="T35" fmla="*/ 398 h 479"/>
                <a:gd name="T36" fmla="*/ 62 w 579"/>
                <a:gd name="T37" fmla="*/ 479 h 479"/>
                <a:gd name="T38" fmla="*/ 96 w 579"/>
                <a:gd name="T39" fmla="*/ 467 h 479"/>
                <a:gd name="T40" fmla="*/ 100 w 579"/>
                <a:gd name="T41" fmla="*/ 466 h 479"/>
                <a:gd name="T42" fmla="*/ 108 w 579"/>
                <a:gd name="T43" fmla="*/ 461 h 479"/>
                <a:gd name="T44" fmla="*/ 121 w 579"/>
                <a:gd name="T45" fmla="*/ 456 h 479"/>
                <a:gd name="T46" fmla="*/ 138 w 579"/>
                <a:gd name="T47" fmla="*/ 448 h 479"/>
                <a:gd name="T48" fmla="*/ 159 w 579"/>
                <a:gd name="T49" fmla="*/ 437 h 479"/>
                <a:gd name="T50" fmla="*/ 183 w 579"/>
                <a:gd name="T51" fmla="*/ 424 h 479"/>
                <a:gd name="T52" fmla="*/ 209 w 579"/>
                <a:gd name="T53" fmla="*/ 407 h 479"/>
                <a:gd name="T54" fmla="*/ 239 w 579"/>
                <a:gd name="T55" fmla="*/ 387 h 479"/>
                <a:gd name="T56" fmla="*/ 272 w 579"/>
                <a:gd name="T57" fmla="*/ 366 h 479"/>
                <a:gd name="T58" fmla="*/ 306 w 579"/>
                <a:gd name="T59" fmla="*/ 341 h 479"/>
                <a:gd name="T60" fmla="*/ 344 w 579"/>
                <a:gd name="T61" fmla="*/ 312 h 479"/>
                <a:gd name="T62" fmla="*/ 383 w 579"/>
                <a:gd name="T63" fmla="*/ 281 h 479"/>
                <a:gd name="T64" fmla="*/ 424 w 579"/>
                <a:gd name="T65" fmla="*/ 244 h 479"/>
                <a:gd name="T66" fmla="*/ 466 w 579"/>
                <a:gd name="T67" fmla="*/ 206 h 479"/>
                <a:gd name="T68" fmla="*/ 510 w 579"/>
                <a:gd name="T69" fmla="*/ 163 h 479"/>
                <a:gd name="T70" fmla="*/ 553 w 579"/>
                <a:gd name="T71" fmla="*/ 116 h 479"/>
                <a:gd name="T72" fmla="*/ 579 w 579"/>
                <a:gd name="T73" fmla="*/ 87 h 479"/>
                <a:gd name="T74" fmla="*/ 512 w 579"/>
                <a:gd name="T75" fmla="*/ 0 h 479"/>
                <a:gd name="T76" fmla="*/ 477 w 579"/>
                <a:gd name="T77" fmla="*/ 19 h 4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79"/>
                <a:gd name="T118" fmla="*/ 0 h 479"/>
                <a:gd name="T119" fmla="*/ 0 w 579"/>
                <a:gd name="T120" fmla="*/ 0 h 4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79" h="479">
                  <a:moveTo>
                    <a:pt x="477" y="19"/>
                  </a:moveTo>
                  <a:lnTo>
                    <a:pt x="421" y="49"/>
                  </a:lnTo>
                  <a:lnTo>
                    <a:pt x="368" y="79"/>
                  </a:lnTo>
                  <a:lnTo>
                    <a:pt x="320" y="110"/>
                  </a:lnTo>
                  <a:lnTo>
                    <a:pt x="275" y="140"/>
                  </a:lnTo>
                  <a:lnTo>
                    <a:pt x="234" y="169"/>
                  </a:lnTo>
                  <a:lnTo>
                    <a:pt x="197" y="198"/>
                  </a:lnTo>
                  <a:lnTo>
                    <a:pt x="163" y="225"/>
                  </a:lnTo>
                  <a:lnTo>
                    <a:pt x="134" y="252"/>
                  </a:lnTo>
                  <a:lnTo>
                    <a:pt x="108" y="276"/>
                  </a:lnTo>
                  <a:lnTo>
                    <a:pt x="86" y="297"/>
                  </a:lnTo>
                  <a:lnTo>
                    <a:pt x="67" y="317"/>
                  </a:lnTo>
                  <a:lnTo>
                    <a:pt x="51" y="335"/>
                  </a:lnTo>
                  <a:lnTo>
                    <a:pt x="39" y="348"/>
                  </a:lnTo>
                  <a:lnTo>
                    <a:pt x="30" y="359"/>
                  </a:lnTo>
                  <a:lnTo>
                    <a:pt x="24" y="366"/>
                  </a:lnTo>
                  <a:lnTo>
                    <a:pt x="21" y="369"/>
                  </a:lnTo>
                  <a:lnTo>
                    <a:pt x="0" y="398"/>
                  </a:lnTo>
                  <a:lnTo>
                    <a:pt x="62" y="479"/>
                  </a:lnTo>
                  <a:lnTo>
                    <a:pt x="96" y="467"/>
                  </a:lnTo>
                  <a:lnTo>
                    <a:pt x="100" y="466"/>
                  </a:lnTo>
                  <a:lnTo>
                    <a:pt x="108" y="461"/>
                  </a:lnTo>
                  <a:lnTo>
                    <a:pt x="121" y="456"/>
                  </a:lnTo>
                  <a:lnTo>
                    <a:pt x="138" y="448"/>
                  </a:lnTo>
                  <a:lnTo>
                    <a:pt x="159" y="437"/>
                  </a:lnTo>
                  <a:lnTo>
                    <a:pt x="183" y="424"/>
                  </a:lnTo>
                  <a:lnTo>
                    <a:pt x="209" y="407"/>
                  </a:lnTo>
                  <a:lnTo>
                    <a:pt x="239" y="387"/>
                  </a:lnTo>
                  <a:lnTo>
                    <a:pt x="272" y="366"/>
                  </a:lnTo>
                  <a:lnTo>
                    <a:pt x="306" y="341"/>
                  </a:lnTo>
                  <a:lnTo>
                    <a:pt x="344" y="312"/>
                  </a:lnTo>
                  <a:lnTo>
                    <a:pt x="383" y="281"/>
                  </a:lnTo>
                  <a:lnTo>
                    <a:pt x="424" y="244"/>
                  </a:lnTo>
                  <a:lnTo>
                    <a:pt x="466" y="206"/>
                  </a:lnTo>
                  <a:lnTo>
                    <a:pt x="510" y="163"/>
                  </a:lnTo>
                  <a:lnTo>
                    <a:pt x="553" y="116"/>
                  </a:lnTo>
                  <a:lnTo>
                    <a:pt x="579" y="87"/>
                  </a:lnTo>
                  <a:lnTo>
                    <a:pt x="512" y="0"/>
                  </a:lnTo>
                  <a:lnTo>
                    <a:pt x="4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1" name="Shape 196665"/>
            <p:cNvSpPr>
              <a:spLocks/>
            </p:cNvSpPr>
            <p:nvPr/>
          </p:nvSpPr>
          <p:spPr bwMode="auto">
            <a:xfrm>
              <a:off x="2973" y="2176"/>
              <a:ext cx="143" cy="150"/>
            </a:xfrm>
            <a:custGeom>
              <a:avLst/>
              <a:gdLst>
                <a:gd name="T0" fmla="*/ 106 w 106"/>
                <a:gd name="T1" fmla="*/ 74 h 111"/>
                <a:gd name="T2" fmla="*/ 56 w 106"/>
                <a:gd name="T3" fmla="*/ 111 h 111"/>
                <a:gd name="T4" fmla="*/ 0 w 106"/>
                <a:gd name="T5" fmla="*/ 39 h 111"/>
                <a:gd name="T6" fmla="*/ 49 w 106"/>
                <a:gd name="T7" fmla="*/ 0 h 111"/>
                <a:gd name="T8" fmla="*/ 106 w 106"/>
                <a:gd name="T9" fmla="*/ 74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11"/>
                <a:gd name="T17" fmla="*/ 0 w 106"/>
                <a:gd name="T18" fmla="*/ 0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11">
                  <a:moveTo>
                    <a:pt x="106" y="74"/>
                  </a:moveTo>
                  <a:lnTo>
                    <a:pt x="56" y="111"/>
                  </a:lnTo>
                  <a:lnTo>
                    <a:pt x="0" y="39"/>
                  </a:lnTo>
                  <a:lnTo>
                    <a:pt x="49" y="0"/>
                  </a:lnTo>
                  <a:lnTo>
                    <a:pt x="106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2" name="Shape 196666"/>
            <p:cNvSpPr>
              <a:spLocks/>
            </p:cNvSpPr>
            <p:nvPr/>
          </p:nvSpPr>
          <p:spPr bwMode="auto">
            <a:xfrm>
              <a:off x="2884" y="2087"/>
              <a:ext cx="322" cy="330"/>
            </a:xfrm>
            <a:custGeom>
              <a:avLst/>
              <a:gdLst>
                <a:gd name="T0" fmla="*/ 86 w 238"/>
                <a:gd name="T1" fmla="*/ 29 h 244"/>
                <a:gd name="T2" fmla="*/ 0 w 238"/>
                <a:gd name="T3" fmla="*/ 95 h 244"/>
                <a:gd name="T4" fmla="*/ 114 w 238"/>
                <a:gd name="T5" fmla="*/ 244 h 244"/>
                <a:gd name="T6" fmla="*/ 238 w 238"/>
                <a:gd name="T7" fmla="*/ 148 h 244"/>
                <a:gd name="T8" fmla="*/ 123 w 238"/>
                <a:gd name="T9" fmla="*/ 0 h 244"/>
                <a:gd name="T10" fmla="*/ 86 w 238"/>
                <a:gd name="T11" fmla="*/ 29 h 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"/>
                <a:gd name="T19" fmla="*/ 0 h 244"/>
                <a:gd name="T20" fmla="*/ 0 w 238"/>
                <a:gd name="T21" fmla="*/ 0 h 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" h="244">
                  <a:moveTo>
                    <a:pt x="86" y="29"/>
                  </a:moveTo>
                  <a:lnTo>
                    <a:pt x="0" y="95"/>
                  </a:lnTo>
                  <a:lnTo>
                    <a:pt x="114" y="244"/>
                  </a:lnTo>
                  <a:lnTo>
                    <a:pt x="238" y="148"/>
                  </a:lnTo>
                  <a:lnTo>
                    <a:pt x="123" y="0"/>
                  </a:lnTo>
                  <a:lnTo>
                    <a:pt x="86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3" name="Shape 196667"/>
            <p:cNvSpPr>
              <a:spLocks/>
            </p:cNvSpPr>
            <p:nvPr/>
          </p:nvSpPr>
          <p:spPr bwMode="auto">
            <a:xfrm>
              <a:off x="3054" y="1853"/>
              <a:ext cx="403" cy="280"/>
            </a:xfrm>
            <a:custGeom>
              <a:avLst/>
              <a:gdLst>
                <a:gd name="T0" fmla="*/ 213 w 298"/>
                <a:gd name="T1" fmla="*/ 5 h 207"/>
                <a:gd name="T2" fmla="*/ 201 w 298"/>
                <a:gd name="T3" fmla="*/ 11 h 207"/>
                <a:gd name="T4" fmla="*/ 187 w 298"/>
                <a:gd name="T5" fmla="*/ 18 h 207"/>
                <a:gd name="T6" fmla="*/ 175 w 298"/>
                <a:gd name="T7" fmla="*/ 25 h 207"/>
                <a:gd name="T8" fmla="*/ 162 w 298"/>
                <a:gd name="T9" fmla="*/ 31 h 207"/>
                <a:gd name="T10" fmla="*/ 150 w 298"/>
                <a:gd name="T11" fmla="*/ 39 h 207"/>
                <a:gd name="T12" fmla="*/ 138 w 298"/>
                <a:gd name="T13" fmla="*/ 46 h 207"/>
                <a:gd name="T14" fmla="*/ 126 w 298"/>
                <a:gd name="T15" fmla="*/ 53 h 207"/>
                <a:gd name="T16" fmla="*/ 114 w 298"/>
                <a:gd name="T17" fmla="*/ 60 h 207"/>
                <a:gd name="T18" fmla="*/ 102 w 298"/>
                <a:gd name="T19" fmla="*/ 67 h 207"/>
                <a:gd name="T20" fmla="*/ 90 w 298"/>
                <a:gd name="T21" fmla="*/ 75 h 207"/>
                <a:gd name="T22" fmla="*/ 78 w 298"/>
                <a:gd name="T23" fmla="*/ 83 h 207"/>
                <a:gd name="T24" fmla="*/ 66 w 298"/>
                <a:gd name="T25" fmla="*/ 90 h 207"/>
                <a:gd name="T26" fmla="*/ 55 w 298"/>
                <a:gd name="T27" fmla="*/ 97 h 207"/>
                <a:gd name="T28" fmla="*/ 43 w 298"/>
                <a:gd name="T29" fmla="*/ 105 h 207"/>
                <a:gd name="T30" fmla="*/ 31 w 298"/>
                <a:gd name="T31" fmla="*/ 113 h 207"/>
                <a:gd name="T32" fmla="*/ 20 w 298"/>
                <a:gd name="T33" fmla="*/ 120 h 207"/>
                <a:gd name="T34" fmla="*/ 7 w 298"/>
                <a:gd name="T35" fmla="*/ 135 h 207"/>
                <a:gd name="T36" fmla="*/ 0 w 298"/>
                <a:gd name="T37" fmla="*/ 151 h 207"/>
                <a:gd name="T38" fmla="*/ 1 w 298"/>
                <a:gd name="T39" fmla="*/ 170 h 207"/>
                <a:gd name="T40" fmla="*/ 8 w 298"/>
                <a:gd name="T41" fmla="*/ 186 h 207"/>
                <a:gd name="T42" fmla="*/ 14 w 298"/>
                <a:gd name="T43" fmla="*/ 194 h 207"/>
                <a:gd name="T44" fmla="*/ 22 w 298"/>
                <a:gd name="T45" fmla="*/ 200 h 207"/>
                <a:gd name="T46" fmla="*/ 30 w 298"/>
                <a:gd name="T47" fmla="*/ 203 h 207"/>
                <a:gd name="T48" fmla="*/ 38 w 298"/>
                <a:gd name="T49" fmla="*/ 206 h 207"/>
                <a:gd name="T50" fmla="*/ 47 w 298"/>
                <a:gd name="T51" fmla="*/ 207 h 207"/>
                <a:gd name="T52" fmla="*/ 56 w 298"/>
                <a:gd name="T53" fmla="*/ 206 h 207"/>
                <a:gd name="T54" fmla="*/ 65 w 298"/>
                <a:gd name="T55" fmla="*/ 203 h 207"/>
                <a:gd name="T56" fmla="*/ 73 w 298"/>
                <a:gd name="T57" fmla="*/ 198 h 207"/>
                <a:gd name="T58" fmla="*/ 91 w 298"/>
                <a:gd name="T59" fmla="*/ 186 h 207"/>
                <a:gd name="T60" fmla="*/ 109 w 298"/>
                <a:gd name="T61" fmla="*/ 174 h 207"/>
                <a:gd name="T62" fmla="*/ 129 w 298"/>
                <a:gd name="T63" fmla="*/ 162 h 207"/>
                <a:gd name="T64" fmla="*/ 148 w 298"/>
                <a:gd name="T65" fmla="*/ 151 h 207"/>
                <a:gd name="T66" fmla="*/ 166 w 298"/>
                <a:gd name="T67" fmla="*/ 139 h 207"/>
                <a:gd name="T68" fmla="*/ 185 w 298"/>
                <a:gd name="T69" fmla="*/ 129 h 207"/>
                <a:gd name="T70" fmla="*/ 205 w 298"/>
                <a:gd name="T71" fmla="*/ 118 h 207"/>
                <a:gd name="T72" fmla="*/ 225 w 298"/>
                <a:gd name="T73" fmla="*/ 107 h 207"/>
                <a:gd name="T74" fmla="*/ 231 w 298"/>
                <a:gd name="T75" fmla="*/ 111 h 207"/>
                <a:gd name="T76" fmla="*/ 238 w 298"/>
                <a:gd name="T77" fmla="*/ 113 h 207"/>
                <a:gd name="T78" fmla="*/ 245 w 298"/>
                <a:gd name="T79" fmla="*/ 114 h 207"/>
                <a:gd name="T80" fmla="*/ 252 w 298"/>
                <a:gd name="T81" fmla="*/ 115 h 207"/>
                <a:gd name="T82" fmla="*/ 258 w 298"/>
                <a:gd name="T83" fmla="*/ 114 h 207"/>
                <a:gd name="T84" fmla="*/ 266 w 298"/>
                <a:gd name="T85" fmla="*/ 113 h 207"/>
                <a:gd name="T86" fmla="*/ 273 w 298"/>
                <a:gd name="T87" fmla="*/ 109 h 207"/>
                <a:gd name="T88" fmla="*/ 279 w 298"/>
                <a:gd name="T89" fmla="*/ 106 h 207"/>
                <a:gd name="T90" fmla="*/ 292 w 298"/>
                <a:gd name="T91" fmla="*/ 91 h 207"/>
                <a:gd name="T92" fmla="*/ 298 w 298"/>
                <a:gd name="T93" fmla="*/ 73 h 207"/>
                <a:gd name="T94" fmla="*/ 297 w 298"/>
                <a:gd name="T95" fmla="*/ 55 h 207"/>
                <a:gd name="T96" fmla="*/ 288 w 298"/>
                <a:gd name="T97" fmla="*/ 39 h 207"/>
                <a:gd name="T98" fmla="*/ 272 w 298"/>
                <a:gd name="T99" fmla="*/ 18 h 207"/>
                <a:gd name="T100" fmla="*/ 266 w 298"/>
                <a:gd name="T101" fmla="*/ 12 h 207"/>
                <a:gd name="T102" fmla="*/ 260 w 298"/>
                <a:gd name="T103" fmla="*/ 7 h 207"/>
                <a:gd name="T104" fmla="*/ 252 w 298"/>
                <a:gd name="T105" fmla="*/ 4 h 207"/>
                <a:gd name="T106" fmla="*/ 245 w 298"/>
                <a:gd name="T107" fmla="*/ 1 h 207"/>
                <a:gd name="T108" fmla="*/ 237 w 298"/>
                <a:gd name="T109" fmla="*/ 0 h 207"/>
                <a:gd name="T110" fmla="*/ 228 w 298"/>
                <a:gd name="T111" fmla="*/ 0 h 207"/>
                <a:gd name="T112" fmla="*/ 221 w 298"/>
                <a:gd name="T113" fmla="*/ 2 h 207"/>
                <a:gd name="T114" fmla="*/ 213 w 298"/>
                <a:gd name="T115" fmla="*/ 5 h 2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8"/>
                <a:gd name="T175" fmla="*/ 0 h 207"/>
                <a:gd name="T176" fmla="*/ 0 w 298"/>
                <a:gd name="T177" fmla="*/ 0 h 2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8" h="207">
                  <a:moveTo>
                    <a:pt x="213" y="5"/>
                  </a:moveTo>
                  <a:lnTo>
                    <a:pt x="201" y="11"/>
                  </a:lnTo>
                  <a:lnTo>
                    <a:pt x="187" y="18"/>
                  </a:lnTo>
                  <a:lnTo>
                    <a:pt x="175" y="25"/>
                  </a:lnTo>
                  <a:lnTo>
                    <a:pt x="162" y="31"/>
                  </a:lnTo>
                  <a:lnTo>
                    <a:pt x="150" y="39"/>
                  </a:lnTo>
                  <a:lnTo>
                    <a:pt x="138" y="46"/>
                  </a:lnTo>
                  <a:lnTo>
                    <a:pt x="126" y="53"/>
                  </a:lnTo>
                  <a:lnTo>
                    <a:pt x="114" y="60"/>
                  </a:lnTo>
                  <a:lnTo>
                    <a:pt x="102" y="67"/>
                  </a:lnTo>
                  <a:lnTo>
                    <a:pt x="90" y="75"/>
                  </a:lnTo>
                  <a:lnTo>
                    <a:pt x="78" y="83"/>
                  </a:lnTo>
                  <a:lnTo>
                    <a:pt x="66" y="90"/>
                  </a:lnTo>
                  <a:lnTo>
                    <a:pt x="55" y="97"/>
                  </a:lnTo>
                  <a:lnTo>
                    <a:pt x="43" y="105"/>
                  </a:lnTo>
                  <a:lnTo>
                    <a:pt x="31" y="113"/>
                  </a:lnTo>
                  <a:lnTo>
                    <a:pt x="20" y="120"/>
                  </a:lnTo>
                  <a:lnTo>
                    <a:pt x="7" y="135"/>
                  </a:lnTo>
                  <a:lnTo>
                    <a:pt x="0" y="151"/>
                  </a:lnTo>
                  <a:lnTo>
                    <a:pt x="1" y="170"/>
                  </a:lnTo>
                  <a:lnTo>
                    <a:pt x="8" y="186"/>
                  </a:lnTo>
                  <a:lnTo>
                    <a:pt x="14" y="194"/>
                  </a:lnTo>
                  <a:lnTo>
                    <a:pt x="22" y="200"/>
                  </a:lnTo>
                  <a:lnTo>
                    <a:pt x="30" y="203"/>
                  </a:lnTo>
                  <a:lnTo>
                    <a:pt x="38" y="206"/>
                  </a:lnTo>
                  <a:lnTo>
                    <a:pt x="47" y="207"/>
                  </a:lnTo>
                  <a:lnTo>
                    <a:pt x="56" y="206"/>
                  </a:lnTo>
                  <a:lnTo>
                    <a:pt x="65" y="203"/>
                  </a:lnTo>
                  <a:lnTo>
                    <a:pt x="73" y="198"/>
                  </a:lnTo>
                  <a:lnTo>
                    <a:pt x="91" y="186"/>
                  </a:lnTo>
                  <a:lnTo>
                    <a:pt x="109" y="174"/>
                  </a:lnTo>
                  <a:lnTo>
                    <a:pt x="129" y="162"/>
                  </a:lnTo>
                  <a:lnTo>
                    <a:pt x="148" y="151"/>
                  </a:lnTo>
                  <a:lnTo>
                    <a:pt x="166" y="139"/>
                  </a:lnTo>
                  <a:lnTo>
                    <a:pt x="185" y="129"/>
                  </a:lnTo>
                  <a:lnTo>
                    <a:pt x="205" y="118"/>
                  </a:lnTo>
                  <a:lnTo>
                    <a:pt x="225" y="107"/>
                  </a:lnTo>
                  <a:lnTo>
                    <a:pt x="231" y="111"/>
                  </a:lnTo>
                  <a:lnTo>
                    <a:pt x="238" y="113"/>
                  </a:lnTo>
                  <a:lnTo>
                    <a:pt x="245" y="114"/>
                  </a:lnTo>
                  <a:lnTo>
                    <a:pt x="252" y="115"/>
                  </a:lnTo>
                  <a:lnTo>
                    <a:pt x="258" y="114"/>
                  </a:lnTo>
                  <a:lnTo>
                    <a:pt x="266" y="113"/>
                  </a:lnTo>
                  <a:lnTo>
                    <a:pt x="273" y="109"/>
                  </a:lnTo>
                  <a:lnTo>
                    <a:pt x="279" y="106"/>
                  </a:lnTo>
                  <a:lnTo>
                    <a:pt x="292" y="91"/>
                  </a:lnTo>
                  <a:lnTo>
                    <a:pt x="298" y="73"/>
                  </a:lnTo>
                  <a:lnTo>
                    <a:pt x="297" y="55"/>
                  </a:lnTo>
                  <a:lnTo>
                    <a:pt x="288" y="39"/>
                  </a:lnTo>
                  <a:lnTo>
                    <a:pt x="272" y="18"/>
                  </a:lnTo>
                  <a:lnTo>
                    <a:pt x="266" y="12"/>
                  </a:lnTo>
                  <a:lnTo>
                    <a:pt x="260" y="7"/>
                  </a:lnTo>
                  <a:lnTo>
                    <a:pt x="252" y="4"/>
                  </a:lnTo>
                  <a:lnTo>
                    <a:pt x="245" y="1"/>
                  </a:lnTo>
                  <a:lnTo>
                    <a:pt x="237" y="0"/>
                  </a:lnTo>
                  <a:lnTo>
                    <a:pt x="228" y="0"/>
                  </a:lnTo>
                  <a:lnTo>
                    <a:pt x="221" y="2"/>
                  </a:lnTo>
                  <a:lnTo>
                    <a:pt x="21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4" name="Shape 196668"/>
            <p:cNvSpPr>
              <a:spLocks noEditPoints="1"/>
            </p:cNvSpPr>
            <p:nvPr/>
          </p:nvSpPr>
          <p:spPr bwMode="auto">
            <a:xfrm>
              <a:off x="3334" y="1847"/>
              <a:ext cx="218" cy="212"/>
            </a:xfrm>
            <a:custGeom>
              <a:avLst/>
              <a:gdLst>
                <a:gd name="T0" fmla="*/ 18 w 161"/>
                <a:gd name="T1" fmla="*/ 45 h 157"/>
                <a:gd name="T2" fmla="*/ 6 w 161"/>
                <a:gd name="T3" fmla="*/ 59 h 157"/>
                <a:gd name="T4" fmla="*/ 0 w 161"/>
                <a:gd name="T5" fmla="*/ 76 h 157"/>
                <a:gd name="T6" fmla="*/ 1 w 161"/>
                <a:gd name="T7" fmla="*/ 95 h 157"/>
                <a:gd name="T8" fmla="*/ 9 w 161"/>
                <a:gd name="T9" fmla="*/ 111 h 157"/>
                <a:gd name="T10" fmla="*/ 36 w 161"/>
                <a:gd name="T11" fmla="*/ 146 h 157"/>
                <a:gd name="T12" fmla="*/ 53 w 161"/>
                <a:gd name="T13" fmla="*/ 154 h 157"/>
                <a:gd name="T14" fmla="*/ 71 w 161"/>
                <a:gd name="T15" fmla="*/ 157 h 157"/>
                <a:gd name="T16" fmla="*/ 87 w 161"/>
                <a:gd name="T17" fmla="*/ 152 h 157"/>
                <a:gd name="T18" fmla="*/ 143 w 161"/>
                <a:gd name="T19" fmla="*/ 112 h 157"/>
                <a:gd name="T20" fmla="*/ 155 w 161"/>
                <a:gd name="T21" fmla="*/ 98 h 157"/>
                <a:gd name="T22" fmla="*/ 161 w 161"/>
                <a:gd name="T23" fmla="*/ 80 h 157"/>
                <a:gd name="T24" fmla="*/ 160 w 161"/>
                <a:gd name="T25" fmla="*/ 62 h 157"/>
                <a:gd name="T26" fmla="*/ 151 w 161"/>
                <a:gd name="T27" fmla="*/ 45 h 157"/>
                <a:gd name="T28" fmla="*/ 124 w 161"/>
                <a:gd name="T29" fmla="*/ 11 h 157"/>
                <a:gd name="T30" fmla="*/ 108 w 161"/>
                <a:gd name="T31" fmla="*/ 3 h 157"/>
                <a:gd name="T32" fmla="*/ 90 w 161"/>
                <a:gd name="T33" fmla="*/ 0 h 157"/>
                <a:gd name="T34" fmla="*/ 72 w 161"/>
                <a:gd name="T35" fmla="*/ 5 h 157"/>
                <a:gd name="T36" fmla="*/ 66 w 161"/>
                <a:gd name="T37" fmla="*/ 74 h 157"/>
                <a:gd name="T38" fmla="*/ 66 w 161"/>
                <a:gd name="T39" fmla="*/ 71 h 157"/>
                <a:gd name="T40" fmla="*/ 67 w 161"/>
                <a:gd name="T41" fmla="*/ 68 h 157"/>
                <a:gd name="T42" fmla="*/ 68 w 161"/>
                <a:gd name="T43" fmla="*/ 65 h 157"/>
                <a:gd name="T44" fmla="*/ 68 w 161"/>
                <a:gd name="T45" fmla="*/ 63 h 157"/>
                <a:gd name="T46" fmla="*/ 80 w 161"/>
                <a:gd name="T47" fmla="*/ 64 h 157"/>
                <a:gd name="T48" fmla="*/ 92 w 161"/>
                <a:gd name="T49" fmla="*/ 69 h 157"/>
                <a:gd name="T50" fmla="*/ 93 w 161"/>
                <a:gd name="T51" fmla="*/ 76 h 157"/>
                <a:gd name="T52" fmla="*/ 93 w 161"/>
                <a:gd name="T53" fmla="*/ 82 h 157"/>
                <a:gd name="T54" fmla="*/ 93 w 161"/>
                <a:gd name="T55" fmla="*/ 86 h 157"/>
                <a:gd name="T56" fmla="*/ 93 w 161"/>
                <a:gd name="T57" fmla="*/ 89 h 157"/>
                <a:gd name="T58" fmla="*/ 93 w 161"/>
                <a:gd name="T59" fmla="*/ 92 h 157"/>
                <a:gd name="T60" fmla="*/ 92 w 161"/>
                <a:gd name="T61" fmla="*/ 94 h 157"/>
                <a:gd name="T62" fmla="*/ 80 w 161"/>
                <a:gd name="T63" fmla="*/ 92 h 157"/>
                <a:gd name="T64" fmla="*/ 68 w 161"/>
                <a:gd name="T65" fmla="*/ 87 h 157"/>
                <a:gd name="T66" fmla="*/ 67 w 161"/>
                <a:gd name="T67" fmla="*/ 81 h 157"/>
                <a:gd name="T68" fmla="*/ 66 w 161"/>
                <a:gd name="T69" fmla="*/ 74 h 1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1"/>
                <a:gd name="T106" fmla="*/ 0 h 157"/>
                <a:gd name="T107" fmla="*/ 0 w 161"/>
                <a:gd name="T108" fmla="*/ 0 h 1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1" h="157">
                  <a:moveTo>
                    <a:pt x="63" y="10"/>
                  </a:moveTo>
                  <a:lnTo>
                    <a:pt x="18" y="45"/>
                  </a:lnTo>
                  <a:lnTo>
                    <a:pt x="11" y="52"/>
                  </a:lnTo>
                  <a:lnTo>
                    <a:pt x="6" y="59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1" y="95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30" y="139"/>
                  </a:lnTo>
                  <a:lnTo>
                    <a:pt x="36" y="146"/>
                  </a:lnTo>
                  <a:lnTo>
                    <a:pt x="44" y="151"/>
                  </a:lnTo>
                  <a:lnTo>
                    <a:pt x="53" y="154"/>
                  </a:lnTo>
                  <a:lnTo>
                    <a:pt x="61" y="157"/>
                  </a:lnTo>
                  <a:lnTo>
                    <a:pt x="71" y="157"/>
                  </a:lnTo>
                  <a:lnTo>
                    <a:pt x="79" y="155"/>
                  </a:lnTo>
                  <a:lnTo>
                    <a:pt x="87" y="152"/>
                  </a:lnTo>
                  <a:lnTo>
                    <a:pt x="96" y="147"/>
                  </a:lnTo>
                  <a:lnTo>
                    <a:pt x="143" y="112"/>
                  </a:lnTo>
                  <a:lnTo>
                    <a:pt x="149" y="105"/>
                  </a:lnTo>
                  <a:lnTo>
                    <a:pt x="155" y="98"/>
                  </a:lnTo>
                  <a:lnTo>
                    <a:pt x="158" y="89"/>
                  </a:lnTo>
                  <a:lnTo>
                    <a:pt x="161" y="80"/>
                  </a:lnTo>
                  <a:lnTo>
                    <a:pt x="161" y="71"/>
                  </a:lnTo>
                  <a:lnTo>
                    <a:pt x="160" y="62"/>
                  </a:lnTo>
                  <a:lnTo>
                    <a:pt x="156" y="53"/>
                  </a:lnTo>
                  <a:lnTo>
                    <a:pt x="151" y="45"/>
                  </a:lnTo>
                  <a:lnTo>
                    <a:pt x="131" y="18"/>
                  </a:lnTo>
                  <a:lnTo>
                    <a:pt x="124" y="11"/>
                  </a:lnTo>
                  <a:lnTo>
                    <a:pt x="116" y="6"/>
                  </a:lnTo>
                  <a:lnTo>
                    <a:pt x="108" y="3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2" y="5"/>
                  </a:lnTo>
                  <a:lnTo>
                    <a:pt x="63" y="10"/>
                  </a:lnTo>
                  <a:close/>
                  <a:moveTo>
                    <a:pt x="66" y="74"/>
                  </a:moveTo>
                  <a:lnTo>
                    <a:pt x="66" y="73"/>
                  </a:lnTo>
                  <a:lnTo>
                    <a:pt x="66" y="71"/>
                  </a:lnTo>
                  <a:lnTo>
                    <a:pt x="66" y="69"/>
                  </a:lnTo>
                  <a:lnTo>
                    <a:pt x="67" y="68"/>
                  </a:lnTo>
                  <a:lnTo>
                    <a:pt x="67" y="67"/>
                  </a:lnTo>
                  <a:lnTo>
                    <a:pt x="68" y="65"/>
                  </a:lnTo>
                  <a:lnTo>
                    <a:pt x="68" y="64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80" y="64"/>
                  </a:lnTo>
                  <a:lnTo>
                    <a:pt x="86" y="67"/>
                  </a:lnTo>
                  <a:lnTo>
                    <a:pt x="92" y="69"/>
                  </a:lnTo>
                  <a:lnTo>
                    <a:pt x="93" y="73"/>
                  </a:lnTo>
                  <a:lnTo>
                    <a:pt x="93" y="76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3" y="83"/>
                  </a:lnTo>
                  <a:lnTo>
                    <a:pt x="93" y="86"/>
                  </a:lnTo>
                  <a:lnTo>
                    <a:pt x="93" y="87"/>
                  </a:lnTo>
                  <a:lnTo>
                    <a:pt x="93" y="89"/>
                  </a:lnTo>
                  <a:lnTo>
                    <a:pt x="93" y="91"/>
                  </a:lnTo>
                  <a:lnTo>
                    <a:pt x="93" y="92"/>
                  </a:lnTo>
                  <a:lnTo>
                    <a:pt x="92" y="93"/>
                  </a:lnTo>
                  <a:lnTo>
                    <a:pt x="92" y="94"/>
                  </a:lnTo>
                  <a:lnTo>
                    <a:pt x="86" y="94"/>
                  </a:lnTo>
                  <a:lnTo>
                    <a:pt x="80" y="92"/>
                  </a:lnTo>
                  <a:lnTo>
                    <a:pt x="74" y="91"/>
                  </a:lnTo>
                  <a:lnTo>
                    <a:pt x="68" y="87"/>
                  </a:lnTo>
                  <a:lnTo>
                    <a:pt x="67" y="85"/>
                  </a:lnTo>
                  <a:lnTo>
                    <a:pt x="67" y="81"/>
                  </a:lnTo>
                  <a:lnTo>
                    <a:pt x="66" y="77"/>
                  </a:lnTo>
                  <a:lnTo>
                    <a:pt x="66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5" name="Shape 196669"/>
            <p:cNvSpPr>
              <a:spLocks noEditPoints="1"/>
            </p:cNvSpPr>
            <p:nvPr/>
          </p:nvSpPr>
          <p:spPr bwMode="auto">
            <a:xfrm>
              <a:off x="2256" y="1632"/>
              <a:ext cx="885" cy="1135"/>
            </a:xfrm>
            <a:custGeom>
              <a:avLst/>
              <a:gdLst>
                <a:gd name="T0" fmla="*/ 604 w 654"/>
                <a:gd name="T1" fmla="*/ 0 h 839"/>
                <a:gd name="T2" fmla="*/ 0 w 654"/>
                <a:gd name="T3" fmla="*/ 0 h 839"/>
                <a:gd name="T4" fmla="*/ 0 w 654"/>
                <a:gd name="T5" fmla="*/ 839 h 839"/>
                <a:gd name="T6" fmla="*/ 654 w 654"/>
                <a:gd name="T7" fmla="*/ 839 h 839"/>
                <a:gd name="T8" fmla="*/ 654 w 654"/>
                <a:gd name="T9" fmla="*/ 0 h 839"/>
                <a:gd name="T10" fmla="*/ 604 w 654"/>
                <a:gd name="T11" fmla="*/ 0 h 839"/>
                <a:gd name="T12" fmla="*/ 554 w 654"/>
                <a:gd name="T13" fmla="*/ 101 h 839"/>
                <a:gd name="T14" fmla="*/ 554 w 654"/>
                <a:gd name="T15" fmla="*/ 223 h 839"/>
                <a:gd name="T16" fmla="*/ 554 w 654"/>
                <a:gd name="T17" fmla="*/ 419 h 839"/>
                <a:gd name="T18" fmla="*/ 554 w 654"/>
                <a:gd name="T19" fmla="*/ 616 h 839"/>
                <a:gd name="T20" fmla="*/ 554 w 654"/>
                <a:gd name="T21" fmla="*/ 739 h 839"/>
                <a:gd name="T22" fmla="*/ 537 w 654"/>
                <a:gd name="T23" fmla="*/ 739 h 839"/>
                <a:gd name="T24" fmla="*/ 517 w 654"/>
                <a:gd name="T25" fmla="*/ 739 h 839"/>
                <a:gd name="T26" fmla="*/ 490 w 654"/>
                <a:gd name="T27" fmla="*/ 739 h 839"/>
                <a:gd name="T28" fmla="*/ 462 w 654"/>
                <a:gd name="T29" fmla="*/ 739 h 839"/>
                <a:gd name="T30" fmla="*/ 430 w 654"/>
                <a:gd name="T31" fmla="*/ 739 h 839"/>
                <a:gd name="T32" fmla="*/ 397 w 654"/>
                <a:gd name="T33" fmla="*/ 739 h 839"/>
                <a:gd name="T34" fmla="*/ 363 w 654"/>
                <a:gd name="T35" fmla="*/ 739 h 839"/>
                <a:gd name="T36" fmla="*/ 327 w 654"/>
                <a:gd name="T37" fmla="*/ 739 h 839"/>
                <a:gd name="T38" fmla="*/ 290 w 654"/>
                <a:gd name="T39" fmla="*/ 739 h 839"/>
                <a:gd name="T40" fmla="*/ 257 w 654"/>
                <a:gd name="T41" fmla="*/ 739 h 839"/>
                <a:gd name="T42" fmla="*/ 223 w 654"/>
                <a:gd name="T43" fmla="*/ 739 h 839"/>
                <a:gd name="T44" fmla="*/ 192 w 654"/>
                <a:gd name="T45" fmla="*/ 739 h 839"/>
                <a:gd name="T46" fmla="*/ 163 w 654"/>
                <a:gd name="T47" fmla="*/ 739 h 839"/>
                <a:gd name="T48" fmla="*/ 138 w 654"/>
                <a:gd name="T49" fmla="*/ 739 h 839"/>
                <a:gd name="T50" fmla="*/ 116 w 654"/>
                <a:gd name="T51" fmla="*/ 739 h 839"/>
                <a:gd name="T52" fmla="*/ 99 w 654"/>
                <a:gd name="T53" fmla="*/ 739 h 839"/>
                <a:gd name="T54" fmla="*/ 99 w 654"/>
                <a:gd name="T55" fmla="*/ 616 h 839"/>
                <a:gd name="T56" fmla="*/ 99 w 654"/>
                <a:gd name="T57" fmla="*/ 419 h 839"/>
                <a:gd name="T58" fmla="*/ 99 w 654"/>
                <a:gd name="T59" fmla="*/ 223 h 839"/>
                <a:gd name="T60" fmla="*/ 99 w 654"/>
                <a:gd name="T61" fmla="*/ 101 h 839"/>
                <a:gd name="T62" fmla="*/ 116 w 654"/>
                <a:gd name="T63" fmla="*/ 101 h 839"/>
                <a:gd name="T64" fmla="*/ 138 w 654"/>
                <a:gd name="T65" fmla="*/ 101 h 839"/>
                <a:gd name="T66" fmla="*/ 163 w 654"/>
                <a:gd name="T67" fmla="*/ 101 h 839"/>
                <a:gd name="T68" fmla="*/ 192 w 654"/>
                <a:gd name="T69" fmla="*/ 101 h 839"/>
                <a:gd name="T70" fmla="*/ 223 w 654"/>
                <a:gd name="T71" fmla="*/ 101 h 839"/>
                <a:gd name="T72" fmla="*/ 257 w 654"/>
                <a:gd name="T73" fmla="*/ 101 h 839"/>
                <a:gd name="T74" fmla="*/ 290 w 654"/>
                <a:gd name="T75" fmla="*/ 101 h 839"/>
                <a:gd name="T76" fmla="*/ 327 w 654"/>
                <a:gd name="T77" fmla="*/ 101 h 839"/>
                <a:gd name="T78" fmla="*/ 363 w 654"/>
                <a:gd name="T79" fmla="*/ 101 h 839"/>
                <a:gd name="T80" fmla="*/ 397 w 654"/>
                <a:gd name="T81" fmla="*/ 101 h 839"/>
                <a:gd name="T82" fmla="*/ 430 w 654"/>
                <a:gd name="T83" fmla="*/ 101 h 839"/>
                <a:gd name="T84" fmla="*/ 462 w 654"/>
                <a:gd name="T85" fmla="*/ 101 h 839"/>
                <a:gd name="T86" fmla="*/ 490 w 654"/>
                <a:gd name="T87" fmla="*/ 101 h 839"/>
                <a:gd name="T88" fmla="*/ 517 w 654"/>
                <a:gd name="T89" fmla="*/ 101 h 839"/>
                <a:gd name="T90" fmla="*/ 537 w 654"/>
                <a:gd name="T91" fmla="*/ 101 h 839"/>
                <a:gd name="T92" fmla="*/ 554 w 654"/>
                <a:gd name="T93" fmla="*/ 101 h 8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54"/>
                <a:gd name="T142" fmla="*/ 0 h 839"/>
                <a:gd name="T143" fmla="*/ 0 w 654"/>
                <a:gd name="T144" fmla="*/ 0 h 83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54" h="839">
                  <a:moveTo>
                    <a:pt x="604" y="0"/>
                  </a:moveTo>
                  <a:lnTo>
                    <a:pt x="0" y="0"/>
                  </a:lnTo>
                  <a:lnTo>
                    <a:pt x="0" y="839"/>
                  </a:lnTo>
                  <a:lnTo>
                    <a:pt x="654" y="839"/>
                  </a:lnTo>
                  <a:lnTo>
                    <a:pt x="654" y="0"/>
                  </a:lnTo>
                  <a:lnTo>
                    <a:pt x="604" y="0"/>
                  </a:lnTo>
                  <a:close/>
                  <a:moveTo>
                    <a:pt x="554" y="101"/>
                  </a:moveTo>
                  <a:lnTo>
                    <a:pt x="554" y="223"/>
                  </a:lnTo>
                  <a:lnTo>
                    <a:pt x="554" y="419"/>
                  </a:lnTo>
                  <a:lnTo>
                    <a:pt x="554" y="616"/>
                  </a:lnTo>
                  <a:lnTo>
                    <a:pt x="554" y="739"/>
                  </a:lnTo>
                  <a:lnTo>
                    <a:pt x="537" y="739"/>
                  </a:lnTo>
                  <a:lnTo>
                    <a:pt x="517" y="739"/>
                  </a:lnTo>
                  <a:lnTo>
                    <a:pt x="490" y="739"/>
                  </a:lnTo>
                  <a:lnTo>
                    <a:pt x="462" y="739"/>
                  </a:lnTo>
                  <a:lnTo>
                    <a:pt x="430" y="739"/>
                  </a:lnTo>
                  <a:lnTo>
                    <a:pt x="397" y="739"/>
                  </a:lnTo>
                  <a:lnTo>
                    <a:pt x="363" y="739"/>
                  </a:lnTo>
                  <a:lnTo>
                    <a:pt x="327" y="739"/>
                  </a:lnTo>
                  <a:lnTo>
                    <a:pt x="290" y="739"/>
                  </a:lnTo>
                  <a:lnTo>
                    <a:pt x="257" y="739"/>
                  </a:lnTo>
                  <a:lnTo>
                    <a:pt x="223" y="739"/>
                  </a:lnTo>
                  <a:lnTo>
                    <a:pt x="192" y="739"/>
                  </a:lnTo>
                  <a:lnTo>
                    <a:pt x="163" y="739"/>
                  </a:lnTo>
                  <a:lnTo>
                    <a:pt x="138" y="739"/>
                  </a:lnTo>
                  <a:lnTo>
                    <a:pt x="116" y="739"/>
                  </a:lnTo>
                  <a:lnTo>
                    <a:pt x="99" y="739"/>
                  </a:lnTo>
                  <a:lnTo>
                    <a:pt x="99" y="616"/>
                  </a:lnTo>
                  <a:lnTo>
                    <a:pt x="99" y="419"/>
                  </a:lnTo>
                  <a:lnTo>
                    <a:pt x="99" y="223"/>
                  </a:lnTo>
                  <a:lnTo>
                    <a:pt x="99" y="101"/>
                  </a:lnTo>
                  <a:lnTo>
                    <a:pt x="116" y="101"/>
                  </a:lnTo>
                  <a:lnTo>
                    <a:pt x="138" y="101"/>
                  </a:lnTo>
                  <a:lnTo>
                    <a:pt x="163" y="101"/>
                  </a:lnTo>
                  <a:lnTo>
                    <a:pt x="192" y="101"/>
                  </a:lnTo>
                  <a:lnTo>
                    <a:pt x="223" y="101"/>
                  </a:lnTo>
                  <a:lnTo>
                    <a:pt x="257" y="101"/>
                  </a:lnTo>
                  <a:lnTo>
                    <a:pt x="290" y="101"/>
                  </a:lnTo>
                  <a:lnTo>
                    <a:pt x="327" y="101"/>
                  </a:lnTo>
                  <a:lnTo>
                    <a:pt x="363" y="101"/>
                  </a:lnTo>
                  <a:lnTo>
                    <a:pt x="397" y="101"/>
                  </a:lnTo>
                  <a:lnTo>
                    <a:pt x="430" y="101"/>
                  </a:lnTo>
                  <a:lnTo>
                    <a:pt x="462" y="101"/>
                  </a:lnTo>
                  <a:lnTo>
                    <a:pt x="490" y="101"/>
                  </a:lnTo>
                  <a:lnTo>
                    <a:pt x="517" y="101"/>
                  </a:lnTo>
                  <a:lnTo>
                    <a:pt x="537" y="101"/>
                  </a:lnTo>
                  <a:lnTo>
                    <a:pt x="554" y="1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6" name="Rectangle 196670"/>
            <p:cNvSpPr>
              <a:spLocks noChangeArrowheads="1"/>
            </p:cNvSpPr>
            <p:nvPr/>
          </p:nvSpPr>
          <p:spPr bwMode="auto">
            <a:xfrm>
              <a:off x="2322" y="1700"/>
              <a:ext cx="751" cy="999"/>
            </a:xfrm>
            <a:prstGeom prst="rect">
              <a:avLst/>
            </a:prstGeom>
            <a:solidFill>
              <a:srgbClr val="FFFFE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7" name="Shape 196671"/>
            <p:cNvSpPr>
              <a:spLocks/>
            </p:cNvSpPr>
            <p:nvPr/>
          </p:nvSpPr>
          <p:spPr bwMode="auto">
            <a:xfrm>
              <a:off x="2436" y="2101"/>
              <a:ext cx="523" cy="22"/>
            </a:xfrm>
            <a:custGeom>
              <a:avLst/>
              <a:gdLst>
                <a:gd name="T0" fmla="*/ 8 w 387"/>
                <a:gd name="T1" fmla="*/ 0 h 16"/>
                <a:gd name="T2" fmla="*/ 5 w 387"/>
                <a:gd name="T3" fmla="*/ 1 h 16"/>
                <a:gd name="T4" fmla="*/ 2 w 387"/>
                <a:gd name="T5" fmla="*/ 2 h 16"/>
                <a:gd name="T6" fmla="*/ 1 w 387"/>
                <a:gd name="T7" fmla="*/ 5 h 16"/>
                <a:gd name="T8" fmla="*/ 0 w 387"/>
                <a:gd name="T9" fmla="*/ 7 h 16"/>
                <a:gd name="T10" fmla="*/ 1 w 387"/>
                <a:gd name="T11" fmla="*/ 11 h 16"/>
                <a:gd name="T12" fmla="*/ 2 w 387"/>
                <a:gd name="T13" fmla="*/ 13 h 16"/>
                <a:gd name="T14" fmla="*/ 5 w 387"/>
                <a:gd name="T15" fmla="*/ 14 h 16"/>
                <a:gd name="T16" fmla="*/ 8 w 387"/>
                <a:gd name="T17" fmla="*/ 16 h 16"/>
                <a:gd name="T18" fmla="*/ 379 w 387"/>
                <a:gd name="T19" fmla="*/ 16 h 16"/>
                <a:gd name="T20" fmla="*/ 382 w 387"/>
                <a:gd name="T21" fmla="*/ 14 h 16"/>
                <a:gd name="T22" fmla="*/ 385 w 387"/>
                <a:gd name="T23" fmla="*/ 13 h 16"/>
                <a:gd name="T24" fmla="*/ 386 w 387"/>
                <a:gd name="T25" fmla="*/ 11 h 16"/>
                <a:gd name="T26" fmla="*/ 387 w 387"/>
                <a:gd name="T27" fmla="*/ 7 h 16"/>
                <a:gd name="T28" fmla="*/ 386 w 387"/>
                <a:gd name="T29" fmla="*/ 5 h 16"/>
                <a:gd name="T30" fmla="*/ 385 w 387"/>
                <a:gd name="T31" fmla="*/ 2 h 16"/>
                <a:gd name="T32" fmla="*/ 382 w 387"/>
                <a:gd name="T33" fmla="*/ 1 h 16"/>
                <a:gd name="T34" fmla="*/ 379 w 387"/>
                <a:gd name="T35" fmla="*/ 0 h 16"/>
                <a:gd name="T36" fmla="*/ 8 w 387"/>
                <a:gd name="T37" fmla="*/ 0 h 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6"/>
                <a:gd name="T59" fmla="*/ 0 w 387"/>
                <a:gd name="T60" fmla="*/ 0 h 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6">
                  <a:moveTo>
                    <a:pt x="8" y="0"/>
                  </a:move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5" y="14"/>
                  </a:lnTo>
                  <a:lnTo>
                    <a:pt x="8" y="16"/>
                  </a:lnTo>
                  <a:lnTo>
                    <a:pt x="379" y="16"/>
                  </a:lnTo>
                  <a:lnTo>
                    <a:pt x="382" y="14"/>
                  </a:lnTo>
                  <a:lnTo>
                    <a:pt x="385" y="13"/>
                  </a:lnTo>
                  <a:lnTo>
                    <a:pt x="386" y="11"/>
                  </a:lnTo>
                  <a:lnTo>
                    <a:pt x="387" y="7"/>
                  </a:lnTo>
                  <a:lnTo>
                    <a:pt x="386" y="5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8" name="Shape 196672"/>
            <p:cNvSpPr>
              <a:spLocks/>
            </p:cNvSpPr>
            <p:nvPr/>
          </p:nvSpPr>
          <p:spPr bwMode="auto">
            <a:xfrm>
              <a:off x="2436" y="2174"/>
              <a:ext cx="523" cy="23"/>
            </a:xfrm>
            <a:custGeom>
              <a:avLst/>
              <a:gdLst>
                <a:gd name="T0" fmla="*/ 8 w 387"/>
                <a:gd name="T1" fmla="*/ 0 h 17"/>
                <a:gd name="T2" fmla="*/ 5 w 387"/>
                <a:gd name="T3" fmla="*/ 1 h 17"/>
                <a:gd name="T4" fmla="*/ 2 w 387"/>
                <a:gd name="T5" fmla="*/ 2 h 17"/>
                <a:gd name="T6" fmla="*/ 1 w 387"/>
                <a:gd name="T7" fmla="*/ 5 h 17"/>
                <a:gd name="T8" fmla="*/ 0 w 387"/>
                <a:gd name="T9" fmla="*/ 8 h 17"/>
                <a:gd name="T10" fmla="*/ 1 w 387"/>
                <a:gd name="T11" fmla="*/ 12 h 17"/>
                <a:gd name="T12" fmla="*/ 2 w 387"/>
                <a:gd name="T13" fmla="*/ 14 h 17"/>
                <a:gd name="T14" fmla="*/ 5 w 387"/>
                <a:gd name="T15" fmla="*/ 16 h 17"/>
                <a:gd name="T16" fmla="*/ 8 w 387"/>
                <a:gd name="T17" fmla="*/ 17 h 17"/>
                <a:gd name="T18" fmla="*/ 379 w 387"/>
                <a:gd name="T19" fmla="*/ 17 h 17"/>
                <a:gd name="T20" fmla="*/ 382 w 387"/>
                <a:gd name="T21" fmla="*/ 16 h 17"/>
                <a:gd name="T22" fmla="*/ 385 w 387"/>
                <a:gd name="T23" fmla="*/ 14 h 17"/>
                <a:gd name="T24" fmla="*/ 386 w 387"/>
                <a:gd name="T25" fmla="*/ 12 h 17"/>
                <a:gd name="T26" fmla="*/ 387 w 387"/>
                <a:gd name="T27" fmla="*/ 8 h 17"/>
                <a:gd name="T28" fmla="*/ 386 w 387"/>
                <a:gd name="T29" fmla="*/ 5 h 17"/>
                <a:gd name="T30" fmla="*/ 385 w 387"/>
                <a:gd name="T31" fmla="*/ 2 h 17"/>
                <a:gd name="T32" fmla="*/ 382 w 387"/>
                <a:gd name="T33" fmla="*/ 1 h 17"/>
                <a:gd name="T34" fmla="*/ 379 w 387"/>
                <a:gd name="T35" fmla="*/ 0 h 17"/>
                <a:gd name="T36" fmla="*/ 8 w 38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7"/>
                <a:gd name="T59" fmla="*/ 0 w 387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7">
                  <a:moveTo>
                    <a:pt x="8" y="0"/>
                  </a:move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379" y="17"/>
                  </a:lnTo>
                  <a:lnTo>
                    <a:pt x="382" y="16"/>
                  </a:lnTo>
                  <a:lnTo>
                    <a:pt x="385" y="14"/>
                  </a:lnTo>
                  <a:lnTo>
                    <a:pt x="386" y="12"/>
                  </a:lnTo>
                  <a:lnTo>
                    <a:pt x="387" y="8"/>
                  </a:lnTo>
                  <a:lnTo>
                    <a:pt x="386" y="5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09" name="Shape 196673"/>
            <p:cNvSpPr>
              <a:spLocks/>
            </p:cNvSpPr>
            <p:nvPr/>
          </p:nvSpPr>
          <p:spPr bwMode="auto">
            <a:xfrm>
              <a:off x="2436" y="2248"/>
              <a:ext cx="523" cy="23"/>
            </a:xfrm>
            <a:custGeom>
              <a:avLst/>
              <a:gdLst>
                <a:gd name="T0" fmla="*/ 8 w 387"/>
                <a:gd name="T1" fmla="*/ 0 h 17"/>
                <a:gd name="T2" fmla="*/ 5 w 387"/>
                <a:gd name="T3" fmla="*/ 1 h 17"/>
                <a:gd name="T4" fmla="*/ 2 w 387"/>
                <a:gd name="T5" fmla="*/ 3 h 17"/>
                <a:gd name="T6" fmla="*/ 1 w 387"/>
                <a:gd name="T7" fmla="*/ 6 h 17"/>
                <a:gd name="T8" fmla="*/ 0 w 387"/>
                <a:gd name="T9" fmla="*/ 9 h 17"/>
                <a:gd name="T10" fmla="*/ 1 w 387"/>
                <a:gd name="T11" fmla="*/ 12 h 17"/>
                <a:gd name="T12" fmla="*/ 2 w 387"/>
                <a:gd name="T13" fmla="*/ 15 h 17"/>
                <a:gd name="T14" fmla="*/ 5 w 387"/>
                <a:gd name="T15" fmla="*/ 16 h 17"/>
                <a:gd name="T16" fmla="*/ 8 w 387"/>
                <a:gd name="T17" fmla="*/ 17 h 17"/>
                <a:gd name="T18" fmla="*/ 379 w 387"/>
                <a:gd name="T19" fmla="*/ 17 h 17"/>
                <a:gd name="T20" fmla="*/ 382 w 387"/>
                <a:gd name="T21" fmla="*/ 16 h 17"/>
                <a:gd name="T22" fmla="*/ 385 w 387"/>
                <a:gd name="T23" fmla="*/ 15 h 17"/>
                <a:gd name="T24" fmla="*/ 386 w 387"/>
                <a:gd name="T25" fmla="*/ 12 h 17"/>
                <a:gd name="T26" fmla="*/ 387 w 387"/>
                <a:gd name="T27" fmla="*/ 9 h 17"/>
                <a:gd name="T28" fmla="*/ 386 w 387"/>
                <a:gd name="T29" fmla="*/ 6 h 17"/>
                <a:gd name="T30" fmla="*/ 385 w 387"/>
                <a:gd name="T31" fmla="*/ 3 h 17"/>
                <a:gd name="T32" fmla="*/ 382 w 387"/>
                <a:gd name="T33" fmla="*/ 1 h 17"/>
                <a:gd name="T34" fmla="*/ 379 w 387"/>
                <a:gd name="T35" fmla="*/ 0 h 17"/>
                <a:gd name="T36" fmla="*/ 8 w 38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7"/>
                <a:gd name="T59" fmla="*/ 0 w 387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7">
                  <a:moveTo>
                    <a:pt x="8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379" y="17"/>
                  </a:lnTo>
                  <a:lnTo>
                    <a:pt x="382" y="16"/>
                  </a:lnTo>
                  <a:lnTo>
                    <a:pt x="385" y="15"/>
                  </a:lnTo>
                  <a:lnTo>
                    <a:pt x="386" y="12"/>
                  </a:lnTo>
                  <a:lnTo>
                    <a:pt x="387" y="9"/>
                  </a:lnTo>
                  <a:lnTo>
                    <a:pt x="386" y="6"/>
                  </a:lnTo>
                  <a:lnTo>
                    <a:pt x="385" y="3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0" name="Shape 196674"/>
            <p:cNvSpPr>
              <a:spLocks/>
            </p:cNvSpPr>
            <p:nvPr/>
          </p:nvSpPr>
          <p:spPr bwMode="auto">
            <a:xfrm>
              <a:off x="2436" y="2322"/>
              <a:ext cx="523" cy="23"/>
            </a:xfrm>
            <a:custGeom>
              <a:avLst/>
              <a:gdLst>
                <a:gd name="T0" fmla="*/ 8 w 387"/>
                <a:gd name="T1" fmla="*/ 0 h 17"/>
                <a:gd name="T2" fmla="*/ 5 w 387"/>
                <a:gd name="T3" fmla="*/ 2 h 17"/>
                <a:gd name="T4" fmla="*/ 2 w 387"/>
                <a:gd name="T5" fmla="*/ 3 h 17"/>
                <a:gd name="T6" fmla="*/ 1 w 387"/>
                <a:gd name="T7" fmla="*/ 5 h 17"/>
                <a:gd name="T8" fmla="*/ 0 w 387"/>
                <a:gd name="T9" fmla="*/ 9 h 17"/>
                <a:gd name="T10" fmla="*/ 1 w 387"/>
                <a:gd name="T11" fmla="*/ 12 h 17"/>
                <a:gd name="T12" fmla="*/ 2 w 387"/>
                <a:gd name="T13" fmla="*/ 15 h 17"/>
                <a:gd name="T14" fmla="*/ 5 w 387"/>
                <a:gd name="T15" fmla="*/ 16 h 17"/>
                <a:gd name="T16" fmla="*/ 8 w 387"/>
                <a:gd name="T17" fmla="*/ 17 h 17"/>
                <a:gd name="T18" fmla="*/ 379 w 387"/>
                <a:gd name="T19" fmla="*/ 17 h 17"/>
                <a:gd name="T20" fmla="*/ 382 w 387"/>
                <a:gd name="T21" fmla="*/ 16 h 17"/>
                <a:gd name="T22" fmla="*/ 385 w 387"/>
                <a:gd name="T23" fmla="*/ 15 h 17"/>
                <a:gd name="T24" fmla="*/ 386 w 387"/>
                <a:gd name="T25" fmla="*/ 12 h 17"/>
                <a:gd name="T26" fmla="*/ 387 w 387"/>
                <a:gd name="T27" fmla="*/ 9 h 17"/>
                <a:gd name="T28" fmla="*/ 386 w 387"/>
                <a:gd name="T29" fmla="*/ 5 h 17"/>
                <a:gd name="T30" fmla="*/ 385 w 387"/>
                <a:gd name="T31" fmla="*/ 3 h 17"/>
                <a:gd name="T32" fmla="*/ 382 w 387"/>
                <a:gd name="T33" fmla="*/ 2 h 17"/>
                <a:gd name="T34" fmla="*/ 379 w 387"/>
                <a:gd name="T35" fmla="*/ 0 h 17"/>
                <a:gd name="T36" fmla="*/ 8 w 38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7"/>
                <a:gd name="T58" fmla="*/ 0 h 17"/>
                <a:gd name="T59" fmla="*/ 0 w 387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7" h="17">
                  <a:moveTo>
                    <a:pt x="8" y="0"/>
                  </a:move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379" y="17"/>
                  </a:lnTo>
                  <a:lnTo>
                    <a:pt x="382" y="16"/>
                  </a:lnTo>
                  <a:lnTo>
                    <a:pt x="385" y="15"/>
                  </a:lnTo>
                  <a:lnTo>
                    <a:pt x="386" y="12"/>
                  </a:lnTo>
                  <a:lnTo>
                    <a:pt x="387" y="9"/>
                  </a:lnTo>
                  <a:lnTo>
                    <a:pt x="386" y="5"/>
                  </a:lnTo>
                  <a:lnTo>
                    <a:pt x="385" y="3"/>
                  </a:lnTo>
                  <a:lnTo>
                    <a:pt x="382" y="2"/>
                  </a:lnTo>
                  <a:lnTo>
                    <a:pt x="37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1" name="Shape 196675"/>
            <p:cNvSpPr>
              <a:spLocks/>
            </p:cNvSpPr>
            <p:nvPr/>
          </p:nvSpPr>
          <p:spPr bwMode="auto">
            <a:xfrm>
              <a:off x="2562" y="2553"/>
              <a:ext cx="397" cy="23"/>
            </a:xfrm>
            <a:custGeom>
              <a:avLst/>
              <a:gdLst>
                <a:gd name="T0" fmla="*/ 8 w 294"/>
                <a:gd name="T1" fmla="*/ 0 h 17"/>
                <a:gd name="T2" fmla="*/ 4 w 294"/>
                <a:gd name="T3" fmla="*/ 1 h 17"/>
                <a:gd name="T4" fmla="*/ 2 w 294"/>
                <a:gd name="T5" fmla="*/ 2 h 17"/>
                <a:gd name="T6" fmla="*/ 1 w 294"/>
                <a:gd name="T7" fmla="*/ 5 h 17"/>
                <a:gd name="T8" fmla="*/ 0 w 294"/>
                <a:gd name="T9" fmla="*/ 8 h 17"/>
                <a:gd name="T10" fmla="*/ 1 w 294"/>
                <a:gd name="T11" fmla="*/ 12 h 17"/>
                <a:gd name="T12" fmla="*/ 2 w 294"/>
                <a:gd name="T13" fmla="*/ 14 h 17"/>
                <a:gd name="T14" fmla="*/ 4 w 294"/>
                <a:gd name="T15" fmla="*/ 16 h 17"/>
                <a:gd name="T16" fmla="*/ 8 w 294"/>
                <a:gd name="T17" fmla="*/ 17 h 17"/>
                <a:gd name="T18" fmla="*/ 286 w 294"/>
                <a:gd name="T19" fmla="*/ 17 h 17"/>
                <a:gd name="T20" fmla="*/ 289 w 294"/>
                <a:gd name="T21" fmla="*/ 16 h 17"/>
                <a:gd name="T22" fmla="*/ 292 w 294"/>
                <a:gd name="T23" fmla="*/ 14 h 17"/>
                <a:gd name="T24" fmla="*/ 293 w 294"/>
                <a:gd name="T25" fmla="*/ 12 h 17"/>
                <a:gd name="T26" fmla="*/ 294 w 294"/>
                <a:gd name="T27" fmla="*/ 8 h 17"/>
                <a:gd name="T28" fmla="*/ 293 w 294"/>
                <a:gd name="T29" fmla="*/ 5 h 17"/>
                <a:gd name="T30" fmla="*/ 292 w 294"/>
                <a:gd name="T31" fmla="*/ 2 h 17"/>
                <a:gd name="T32" fmla="*/ 289 w 294"/>
                <a:gd name="T33" fmla="*/ 1 h 17"/>
                <a:gd name="T34" fmla="*/ 286 w 294"/>
                <a:gd name="T35" fmla="*/ 0 h 17"/>
                <a:gd name="T36" fmla="*/ 8 w 294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4"/>
                <a:gd name="T58" fmla="*/ 0 h 17"/>
                <a:gd name="T59" fmla="*/ 0 w 294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4" h="17">
                  <a:moveTo>
                    <a:pt x="8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7"/>
                  </a:lnTo>
                  <a:lnTo>
                    <a:pt x="286" y="17"/>
                  </a:lnTo>
                  <a:lnTo>
                    <a:pt x="289" y="16"/>
                  </a:lnTo>
                  <a:lnTo>
                    <a:pt x="292" y="14"/>
                  </a:lnTo>
                  <a:lnTo>
                    <a:pt x="293" y="12"/>
                  </a:lnTo>
                  <a:lnTo>
                    <a:pt x="294" y="8"/>
                  </a:lnTo>
                  <a:lnTo>
                    <a:pt x="293" y="5"/>
                  </a:lnTo>
                  <a:lnTo>
                    <a:pt x="292" y="2"/>
                  </a:lnTo>
                  <a:lnTo>
                    <a:pt x="289" y="1"/>
                  </a:lnTo>
                  <a:lnTo>
                    <a:pt x="28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2" name="Shape 196676"/>
            <p:cNvSpPr>
              <a:spLocks/>
            </p:cNvSpPr>
            <p:nvPr/>
          </p:nvSpPr>
          <p:spPr bwMode="auto">
            <a:xfrm>
              <a:off x="2436" y="1911"/>
              <a:ext cx="273" cy="21"/>
            </a:xfrm>
            <a:custGeom>
              <a:avLst/>
              <a:gdLst>
                <a:gd name="T0" fmla="*/ 8 w 202"/>
                <a:gd name="T1" fmla="*/ 0 h 16"/>
                <a:gd name="T2" fmla="*/ 5 w 202"/>
                <a:gd name="T3" fmla="*/ 2 h 16"/>
                <a:gd name="T4" fmla="*/ 2 w 202"/>
                <a:gd name="T5" fmla="*/ 3 h 16"/>
                <a:gd name="T6" fmla="*/ 1 w 202"/>
                <a:gd name="T7" fmla="*/ 5 h 16"/>
                <a:gd name="T8" fmla="*/ 0 w 202"/>
                <a:gd name="T9" fmla="*/ 8 h 16"/>
                <a:gd name="T10" fmla="*/ 1 w 202"/>
                <a:gd name="T11" fmla="*/ 11 h 16"/>
                <a:gd name="T12" fmla="*/ 2 w 202"/>
                <a:gd name="T13" fmla="*/ 14 h 16"/>
                <a:gd name="T14" fmla="*/ 5 w 202"/>
                <a:gd name="T15" fmla="*/ 15 h 16"/>
                <a:gd name="T16" fmla="*/ 8 w 202"/>
                <a:gd name="T17" fmla="*/ 16 h 16"/>
                <a:gd name="T18" fmla="*/ 194 w 202"/>
                <a:gd name="T19" fmla="*/ 16 h 16"/>
                <a:gd name="T20" fmla="*/ 197 w 202"/>
                <a:gd name="T21" fmla="*/ 15 h 16"/>
                <a:gd name="T22" fmla="*/ 200 w 202"/>
                <a:gd name="T23" fmla="*/ 14 h 16"/>
                <a:gd name="T24" fmla="*/ 201 w 202"/>
                <a:gd name="T25" fmla="*/ 11 h 16"/>
                <a:gd name="T26" fmla="*/ 202 w 202"/>
                <a:gd name="T27" fmla="*/ 8 h 16"/>
                <a:gd name="T28" fmla="*/ 201 w 202"/>
                <a:gd name="T29" fmla="*/ 5 h 16"/>
                <a:gd name="T30" fmla="*/ 200 w 202"/>
                <a:gd name="T31" fmla="*/ 3 h 16"/>
                <a:gd name="T32" fmla="*/ 197 w 202"/>
                <a:gd name="T33" fmla="*/ 2 h 16"/>
                <a:gd name="T34" fmla="*/ 194 w 202"/>
                <a:gd name="T35" fmla="*/ 0 h 16"/>
                <a:gd name="T36" fmla="*/ 8 w 202"/>
                <a:gd name="T37" fmla="*/ 0 h 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2"/>
                <a:gd name="T58" fmla="*/ 0 h 16"/>
                <a:gd name="T59" fmla="*/ 0 w 202"/>
                <a:gd name="T60" fmla="*/ 0 h 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2" h="16">
                  <a:moveTo>
                    <a:pt x="8" y="0"/>
                  </a:move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8" y="16"/>
                  </a:lnTo>
                  <a:lnTo>
                    <a:pt x="194" y="16"/>
                  </a:lnTo>
                  <a:lnTo>
                    <a:pt x="197" y="15"/>
                  </a:lnTo>
                  <a:lnTo>
                    <a:pt x="200" y="14"/>
                  </a:lnTo>
                  <a:lnTo>
                    <a:pt x="201" y="11"/>
                  </a:lnTo>
                  <a:lnTo>
                    <a:pt x="202" y="8"/>
                  </a:lnTo>
                  <a:lnTo>
                    <a:pt x="201" y="5"/>
                  </a:lnTo>
                  <a:lnTo>
                    <a:pt x="200" y="3"/>
                  </a:lnTo>
                  <a:lnTo>
                    <a:pt x="197" y="2"/>
                  </a:lnTo>
                  <a:lnTo>
                    <a:pt x="1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3" name="Shape 196677"/>
            <p:cNvSpPr>
              <a:spLocks/>
            </p:cNvSpPr>
            <p:nvPr/>
          </p:nvSpPr>
          <p:spPr bwMode="auto">
            <a:xfrm>
              <a:off x="2436" y="1846"/>
              <a:ext cx="273" cy="23"/>
            </a:xfrm>
            <a:custGeom>
              <a:avLst/>
              <a:gdLst>
                <a:gd name="T0" fmla="*/ 8 w 202"/>
                <a:gd name="T1" fmla="*/ 0 h 17"/>
                <a:gd name="T2" fmla="*/ 5 w 202"/>
                <a:gd name="T3" fmla="*/ 1 h 17"/>
                <a:gd name="T4" fmla="*/ 2 w 202"/>
                <a:gd name="T5" fmla="*/ 3 h 17"/>
                <a:gd name="T6" fmla="*/ 1 w 202"/>
                <a:gd name="T7" fmla="*/ 5 h 17"/>
                <a:gd name="T8" fmla="*/ 0 w 202"/>
                <a:gd name="T9" fmla="*/ 9 h 17"/>
                <a:gd name="T10" fmla="*/ 1 w 202"/>
                <a:gd name="T11" fmla="*/ 12 h 17"/>
                <a:gd name="T12" fmla="*/ 2 w 202"/>
                <a:gd name="T13" fmla="*/ 15 h 17"/>
                <a:gd name="T14" fmla="*/ 5 w 202"/>
                <a:gd name="T15" fmla="*/ 16 h 17"/>
                <a:gd name="T16" fmla="*/ 8 w 202"/>
                <a:gd name="T17" fmla="*/ 17 h 17"/>
                <a:gd name="T18" fmla="*/ 194 w 202"/>
                <a:gd name="T19" fmla="*/ 17 h 17"/>
                <a:gd name="T20" fmla="*/ 197 w 202"/>
                <a:gd name="T21" fmla="*/ 16 h 17"/>
                <a:gd name="T22" fmla="*/ 200 w 202"/>
                <a:gd name="T23" fmla="*/ 15 h 17"/>
                <a:gd name="T24" fmla="*/ 201 w 202"/>
                <a:gd name="T25" fmla="*/ 12 h 17"/>
                <a:gd name="T26" fmla="*/ 202 w 202"/>
                <a:gd name="T27" fmla="*/ 9 h 17"/>
                <a:gd name="T28" fmla="*/ 201 w 202"/>
                <a:gd name="T29" fmla="*/ 5 h 17"/>
                <a:gd name="T30" fmla="*/ 200 w 202"/>
                <a:gd name="T31" fmla="*/ 3 h 17"/>
                <a:gd name="T32" fmla="*/ 197 w 202"/>
                <a:gd name="T33" fmla="*/ 1 h 17"/>
                <a:gd name="T34" fmla="*/ 194 w 202"/>
                <a:gd name="T35" fmla="*/ 0 h 17"/>
                <a:gd name="T36" fmla="*/ 8 w 202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2"/>
                <a:gd name="T58" fmla="*/ 0 h 17"/>
                <a:gd name="T59" fmla="*/ 0 w 202"/>
                <a:gd name="T60" fmla="*/ 0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2" h="17">
                  <a:moveTo>
                    <a:pt x="8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194" y="17"/>
                  </a:lnTo>
                  <a:lnTo>
                    <a:pt x="197" y="16"/>
                  </a:lnTo>
                  <a:lnTo>
                    <a:pt x="200" y="15"/>
                  </a:lnTo>
                  <a:lnTo>
                    <a:pt x="201" y="12"/>
                  </a:lnTo>
                  <a:lnTo>
                    <a:pt x="202" y="9"/>
                  </a:lnTo>
                  <a:lnTo>
                    <a:pt x="201" y="5"/>
                  </a:lnTo>
                  <a:lnTo>
                    <a:pt x="200" y="3"/>
                  </a:lnTo>
                  <a:lnTo>
                    <a:pt x="197" y="1"/>
                  </a:lnTo>
                  <a:lnTo>
                    <a:pt x="1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4" name="Shape 196678"/>
            <p:cNvSpPr>
              <a:spLocks/>
            </p:cNvSpPr>
            <p:nvPr/>
          </p:nvSpPr>
          <p:spPr bwMode="auto">
            <a:xfrm>
              <a:off x="2444" y="2519"/>
              <a:ext cx="79" cy="83"/>
            </a:xfrm>
            <a:custGeom>
              <a:avLst/>
              <a:gdLst>
                <a:gd name="T0" fmla="*/ 58 w 58"/>
                <a:gd name="T1" fmla="*/ 61 h 61"/>
                <a:gd name="T2" fmla="*/ 56 w 58"/>
                <a:gd name="T3" fmla="*/ 61 h 61"/>
                <a:gd name="T4" fmla="*/ 41 w 58"/>
                <a:gd name="T5" fmla="*/ 61 h 61"/>
                <a:gd name="T6" fmla="*/ 30 w 58"/>
                <a:gd name="T7" fmla="*/ 44 h 61"/>
                <a:gd name="T8" fmla="*/ 30 w 58"/>
                <a:gd name="T9" fmla="*/ 43 h 61"/>
                <a:gd name="T10" fmla="*/ 29 w 58"/>
                <a:gd name="T11" fmla="*/ 43 h 61"/>
                <a:gd name="T12" fmla="*/ 29 w 58"/>
                <a:gd name="T13" fmla="*/ 43 h 61"/>
                <a:gd name="T14" fmla="*/ 28 w 58"/>
                <a:gd name="T15" fmla="*/ 44 h 61"/>
                <a:gd name="T16" fmla="*/ 17 w 58"/>
                <a:gd name="T17" fmla="*/ 61 h 61"/>
                <a:gd name="T18" fmla="*/ 2 w 58"/>
                <a:gd name="T19" fmla="*/ 61 h 61"/>
                <a:gd name="T20" fmla="*/ 2 w 58"/>
                <a:gd name="T21" fmla="*/ 61 h 61"/>
                <a:gd name="T22" fmla="*/ 2 w 58"/>
                <a:gd name="T23" fmla="*/ 60 h 61"/>
                <a:gd name="T24" fmla="*/ 2 w 58"/>
                <a:gd name="T25" fmla="*/ 60 h 61"/>
                <a:gd name="T26" fmla="*/ 19 w 58"/>
                <a:gd name="T27" fmla="*/ 31 h 61"/>
                <a:gd name="T28" fmla="*/ 19 w 58"/>
                <a:gd name="T29" fmla="*/ 31 h 61"/>
                <a:gd name="T30" fmla="*/ 19 w 58"/>
                <a:gd name="T31" fmla="*/ 30 h 61"/>
                <a:gd name="T32" fmla="*/ 1 w 58"/>
                <a:gd name="T33" fmla="*/ 2 h 61"/>
                <a:gd name="T34" fmla="*/ 0 w 58"/>
                <a:gd name="T35" fmla="*/ 2 h 61"/>
                <a:gd name="T36" fmla="*/ 0 w 58"/>
                <a:gd name="T37" fmla="*/ 1 h 61"/>
                <a:gd name="T38" fmla="*/ 1 w 58"/>
                <a:gd name="T39" fmla="*/ 0 h 61"/>
                <a:gd name="T40" fmla="*/ 2 w 58"/>
                <a:gd name="T41" fmla="*/ 0 h 61"/>
                <a:gd name="T42" fmla="*/ 18 w 58"/>
                <a:gd name="T43" fmla="*/ 1 h 61"/>
                <a:gd name="T44" fmla="*/ 29 w 58"/>
                <a:gd name="T45" fmla="*/ 18 h 61"/>
                <a:gd name="T46" fmla="*/ 29 w 58"/>
                <a:gd name="T47" fmla="*/ 18 h 61"/>
                <a:gd name="T48" fmla="*/ 29 w 58"/>
                <a:gd name="T49" fmla="*/ 18 h 61"/>
                <a:gd name="T50" fmla="*/ 30 w 58"/>
                <a:gd name="T51" fmla="*/ 18 h 61"/>
                <a:gd name="T52" fmla="*/ 40 w 58"/>
                <a:gd name="T53" fmla="*/ 1 h 61"/>
                <a:gd name="T54" fmla="*/ 56 w 58"/>
                <a:gd name="T55" fmla="*/ 0 h 61"/>
                <a:gd name="T56" fmla="*/ 58 w 58"/>
                <a:gd name="T57" fmla="*/ 0 h 61"/>
                <a:gd name="T58" fmla="*/ 58 w 58"/>
                <a:gd name="T59" fmla="*/ 1 h 61"/>
                <a:gd name="T60" fmla="*/ 58 w 58"/>
                <a:gd name="T61" fmla="*/ 2 h 61"/>
                <a:gd name="T62" fmla="*/ 58 w 58"/>
                <a:gd name="T63" fmla="*/ 2 h 61"/>
                <a:gd name="T64" fmla="*/ 40 w 58"/>
                <a:gd name="T65" fmla="*/ 31 h 61"/>
                <a:gd name="T66" fmla="*/ 58 w 58"/>
                <a:gd name="T67" fmla="*/ 60 h 61"/>
                <a:gd name="T68" fmla="*/ 58 w 58"/>
                <a:gd name="T69" fmla="*/ 60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61"/>
                <a:gd name="T107" fmla="*/ 0 w 58"/>
                <a:gd name="T108" fmla="*/ 0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61">
                  <a:moveTo>
                    <a:pt x="58" y="60"/>
                  </a:moveTo>
                  <a:lnTo>
                    <a:pt x="58" y="61"/>
                  </a:lnTo>
                  <a:lnTo>
                    <a:pt x="56" y="61"/>
                  </a:lnTo>
                  <a:lnTo>
                    <a:pt x="41" y="61"/>
                  </a:lnTo>
                  <a:lnTo>
                    <a:pt x="40" y="61"/>
                  </a:lnTo>
                  <a:lnTo>
                    <a:pt x="30" y="44"/>
                  </a:lnTo>
                  <a:lnTo>
                    <a:pt x="30" y="43"/>
                  </a:lnTo>
                  <a:lnTo>
                    <a:pt x="29" y="43"/>
                  </a:lnTo>
                  <a:lnTo>
                    <a:pt x="28" y="44"/>
                  </a:lnTo>
                  <a:lnTo>
                    <a:pt x="18" y="61"/>
                  </a:lnTo>
                  <a:lnTo>
                    <a:pt x="17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2" y="60"/>
                  </a:lnTo>
                  <a:lnTo>
                    <a:pt x="2" y="59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8" y="17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7"/>
                  </a:lnTo>
                  <a:lnTo>
                    <a:pt x="40" y="1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8" y="2"/>
                  </a:lnTo>
                  <a:lnTo>
                    <a:pt x="40" y="30"/>
                  </a:lnTo>
                  <a:lnTo>
                    <a:pt x="40" y="31"/>
                  </a:lnTo>
                  <a:lnTo>
                    <a:pt x="58" y="59"/>
                  </a:lnTo>
                  <a:lnTo>
                    <a:pt x="58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5" name="Shape 196679"/>
            <p:cNvSpPr>
              <a:spLocks/>
            </p:cNvSpPr>
            <p:nvPr/>
          </p:nvSpPr>
          <p:spPr bwMode="auto">
            <a:xfrm>
              <a:off x="2773" y="2441"/>
              <a:ext cx="48" cy="45"/>
            </a:xfrm>
            <a:custGeom>
              <a:avLst/>
              <a:gdLst>
                <a:gd name="T0" fmla="*/ 0 w 36"/>
                <a:gd name="T1" fmla="*/ 22 h 33"/>
                <a:gd name="T2" fmla="*/ 0 w 36"/>
                <a:gd name="T3" fmla="*/ 19 h 33"/>
                <a:gd name="T4" fmla="*/ 1 w 36"/>
                <a:gd name="T5" fmla="*/ 17 h 33"/>
                <a:gd name="T6" fmla="*/ 2 w 36"/>
                <a:gd name="T7" fmla="*/ 15 h 33"/>
                <a:gd name="T8" fmla="*/ 5 w 36"/>
                <a:gd name="T9" fmla="*/ 13 h 33"/>
                <a:gd name="T10" fmla="*/ 25 w 36"/>
                <a:gd name="T11" fmla="*/ 0 h 33"/>
                <a:gd name="T12" fmla="*/ 36 w 36"/>
                <a:gd name="T13" fmla="*/ 18 h 33"/>
                <a:gd name="T14" fmla="*/ 15 w 36"/>
                <a:gd name="T15" fmla="*/ 30 h 33"/>
                <a:gd name="T16" fmla="*/ 15 w 36"/>
                <a:gd name="T17" fmla="*/ 30 h 33"/>
                <a:gd name="T18" fmla="*/ 14 w 36"/>
                <a:gd name="T19" fmla="*/ 31 h 33"/>
                <a:gd name="T20" fmla="*/ 13 w 36"/>
                <a:gd name="T21" fmla="*/ 31 h 33"/>
                <a:gd name="T22" fmla="*/ 11 w 36"/>
                <a:gd name="T23" fmla="*/ 31 h 33"/>
                <a:gd name="T24" fmla="*/ 9 w 36"/>
                <a:gd name="T25" fmla="*/ 33 h 33"/>
                <a:gd name="T26" fmla="*/ 6 w 36"/>
                <a:gd name="T27" fmla="*/ 31 h 33"/>
                <a:gd name="T28" fmla="*/ 3 w 36"/>
                <a:gd name="T29" fmla="*/ 29 h 33"/>
                <a:gd name="T30" fmla="*/ 1 w 36"/>
                <a:gd name="T31" fmla="*/ 27 h 33"/>
                <a:gd name="T32" fmla="*/ 0 w 36"/>
                <a:gd name="T33" fmla="*/ 22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"/>
                <a:gd name="T52" fmla="*/ 0 h 33"/>
                <a:gd name="T53" fmla="*/ 0 w 36"/>
                <a:gd name="T54" fmla="*/ 0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" h="33">
                  <a:moveTo>
                    <a:pt x="0" y="22"/>
                  </a:moveTo>
                  <a:lnTo>
                    <a:pt x="0" y="19"/>
                  </a:lnTo>
                  <a:lnTo>
                    <a:pt x="1" y="17"/>
                  </a:lnTo>
                  <a:lnTo>
                    <a:pt x="2" y="15"/>
                  </a:lnTo>
                  <a:lnTo>
                    <a:pt x="5" y="13"/>
                  </a:lnTo>
                  <a:lnTo>
                    <a:pt x="25" y="0"/>
                  </a:lnTo>
                  <a:lnTo>
                    <a:pt x="36" y="18"/>
                  </a:lnTo>
                  <a:lnTo>
                    <a:pt x="15" y="30"/>
                  </a:lnTo>
                  <a:lnTo>
                    <a:pt x="14" y="31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9" y="33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49B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6" name="Shape 196680"/>
            <p:cNvSpPr>
              <a:spLocks/>
            </p:cNvSpPr>
            <p:nvPr/>
          </p:nvSpPr>
          <p:spPr bwMode="auto">
            <a:xfrm>
              <a:off x="2797" y="2341"/>
              <a:ext cx="259" cy="139"/>
            </a:xfrm>
            <a:custGeom>
              <a:avLst/>
              <a:gdLst>
                <a:gd name="T0" fmla="*/ 4 w 191"/>
                <a:gd name="T1" fmla="*/ 69 h 103"/>
                <a:gd name="T2" fmla="*/ 5 w 191"/>
                <a:gd name="T3" fmla="*/ 57 h 103"/>
                <a:gd name="T4" fmla="*/ 8 w 191"/>
                <a:gd name="T5" fmla="*/ 54 h 103"/>
                <a:gd name="T6" fmla="*/ 19 w 191"/>
                <a:gd name="T7" fmla="*/ 43 h 103"/>
                <a:gd name="T8" fmla="*/ 37 w 191"/>
                <a:gd name="T9" fmla="*/ 26 h 103"/>
                <a:gd name="T10" fmla="*/ 62 w 191"/>
                <a:gd name="T11" fmla="*/ 4 h 103"/>
                <a:gd name="T12" fmla="*/ 88 w 191"/>
                <a:gd name="T13" fmla="*/ 10 h 103"/>
                <a:gd name="T14" fmla="*/ 73 w 191"/>
                <a:gd name="T15" fmla="*/ 21 h 103"/>
                <a:gd name="T16" fmla="*/ 61 w 191"/>
                <a:gd name="T17" fmla="*/ 32 h 103"/>
                <a:gd name="T18" fmla="*/ 52 w 191"/>
                <a:gd name="T19" fmla="*/ 42 h 103"/>
                <a:gd name="T20" fmla="*/ 42 w 191"/>
                <a:gd name="T21" fmla="*/ 50 h 103"/>
                <a:gd name="T22" fmla="*/ 35 w 191"/>
                <a:gd name="T23" fmla="*/ 57 h 103"/>
                <a:gd name="T24" fmla="*/ 30 w 191"/>
                <a:gd name="T25" fmla="*/ 61 h 103"/>
                <a:gd name="T26" fmla="*/ 26 w 191"/>
                <a:gd name="T27" fmla="*/ 65 h 103"/>
                <a:gd name="T28" fmla="*/ 34 w 191"/>
                <a:gd name="T29" fmla="*/ 79 h 103"/>
                <a:gd name="T30" fmla="*/ 36 w 191"/>
                <a:gd name="T31" fmla="*/ 78 h 103"/>
                <a:gd name="T32" fmla="*/ 38 w 191"/>
                <a:gd name="T33" fmla="*/ 77 h 103"/>
                <a:gd name="T34" fmla="*/ 44 w 191"/>
                <a:gd name="T35" fmla="*/ 74 h 103"/>
                <a:gd name="T36" fmla="*/ 53 w 191"/>
                <a:gd name="T37" fmla="*/ 72 h 103"/>
                <a:gd name="T38" fmla="*/ 64 w 191"/>
                <a:gd name="T39" fmla="*/ 68 h 103"/>
                <a:gd name="T40" fmla="*/ 74 w 191"/>
                <a:gd name="T41" fmla="*/ 65 h 103"/>
                <a:gd name="T42" fmla="*/ 97 w 191"/>
                <a:gd name="T43" fmla="*/ 54 h 103"/>
                <a:gd name="T44" fmla="*/ 124 w 191"/>
                <a:gd name="T45" fmla="*/ 37 h 103"/>
                <a:gd name="T46" fmla="*/ 155 w 191"/>
                <a:gd name="T47" fmla="*/ 19 h 103"/>
                <a:gd name="T48" fmla="*/ 189 w 191"/>
                <a:gd name="T49" fmla="*/ 0 h 103"/>
                <a:gd name="T50" fmla="*/ 156 w 191"/>
                <a:gd name="T51" fmla="*/ 50 h 103"/>
                <a:gd name="T52" fmla="*/ 99 w 191"/>
                <a:gd name="T53" fmla="*/ 77 h 103"/>
                <a:gd name="T54" fmla="*/ 56 w 191"/>
                <a:gd name="T55" fmla="*/ 92 h 103"/>
                <a:gd name="T56" fmla="*/ 35 w 191"/>
                <a:gd name="T57" fmla="*/ 99 h 103"/>
                <a:gd name="T58" fmla="*/ 29 w 191"/>
                <a:gd name="T59" fmla="*/ 91 h 103"/>
                <a:gd name="T60" fmla="*/ 31 w 191"/>
                <a:gd name="T61" fmla="*/ 101 h 103"/>
                <a:gd name="T62" fmla="*/ 20 w 191"/>
                <a:gd name="T63" fmla="*/ 96 h 10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1"/>
                <a:gd name="T97" fmla="*/ 0 h 103"/>
                <a:gd name="T98" fmla="*/ 0 w 191"/>
                <a:gd name="T99" fmla="*/ 0 h 10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1" h="103">
                  <a:moveTo>
                    <a:pt x="20" y="96"/>
                  </a:moveTo>
                  <a:lnTo>
                    <a:pt x="4" y="69"/>
                  </a:lnTo>
                  <a:lnTo>
                    <a:pt x="0" y="63"/>
                  </a:lnTo>
                  <a:lnTo>
                    <a:pt x="5" y="57"/>
                  </a:lnTo>
                  <a:lnTo>
                    <a:pt x="6" y="56"/>
                  </a:lnTo>
                  <a:lnTo>
                    <a:pt x="8" y="54"/>
                  </a:lnTo>
                  <a:lnTo>
                    <a:pt x="13" y="49"/>
                  </a:lnTo>
                  <a:lnTo>
                    <a:pt x="19" y="43"/>
                  </a:lnTo>
                  <a:lnTo>
                    <a:pt x="28" y="36"/>
                  </a:lnTo>
                  <a:lnTo>
                    <a:pt x="37" y="26"/>
                  </a:lnTo>
                  <a:lnTo>
                    <a:pt x="49" y="16"/>
                  </a:lnTo>
                  <a:lnTo>
                    <a:pt x="62" y="4"/>
                  </a:lnTo>
                  <a:lnTo>
                    <a:pt x="96" y="3"/>
                  </a:lnTo>
                  <a:lnTo>
                    <a:pt x="88" y="10"/>
                  </a:lnTo>
                  <a:lnTo>
                    <a:pt x="80" y="16"/>
                  </a:lnTo>
                  <a:lnTo>
                    <a:pt x="73" y="21"/>
                  </a:lnTo>
                  <a:lnTo>
                    <a:pt x="67" y="27"/>
                  </a:lnTo>
                  <a:lnTo>
                    <a:pt x="61" y="32"/>
                  </a:lnTo>
                  <a:lnTo>
                    <a:pt x="56" y="37"/>
                  </a:lnTo>
                  <a:lnTo>
                    <a:pt x="52" y="42"/>
                  </a:lnTo>
                  <a:lnTo>
                    <a:pt x="47" y="46"/>
                  </a:lnTo>
                  <a:lnTo>
                    <a:pt x="42" y="50"/>
                  </a:lnTo>
                  <a:lnTo>
                    <a:pt x="38" y="54"/>
                  </a:lnTo>
                  <a:lnTo>
                    <a:pt x="35" y="57"/>
                  </a:lnTo>
                  <a:lnTo>
                    <a:pt x="31" y="60"/>
                  </a:lnTo>
                  <a:lnTo>
                    <a:pt x="30" y="61"/>
                  </a:lnTo>
                  <a:lnTo>
                    <a:pt x="29" y="63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34" y="79"/>
                  </a:lnTo>
                  <a:lnTo>
                    <a:pt x="35" y="78"/>
                  </a:lnTo>
                  <a:lnTo>
                    <a:pt x="36" y="78"/>
                  </a:lnTo>
                  <a:lnTo>
                    <a:pt x="37" y="78"/>
                  </a:lnTo>
                  <a:lnTo>
                    <a:pt x="38" y="77"/>
                  </a:lnTo>
                  <a:lnTo>
                    <a:pt x="41" y="75"/>
                  </a:lnTo>
                  <a:lnTo>
                    <a:pt x="44" y="74"/>
                  </a:lnTo>
                  <a:lnTo>
                    <a:pt x="49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4" y="68"/>
                  </a:lnTo>
                  <a:lnTo>
                    <a:pt x="68" y="67"/>
                  </a:lnTo>
                  <a:lnTo>
                    <a:pt x="74" y="65"/>
                  </a:lnTo>
                  <a:lnTo>
                    <a:pt x="85" y="60"/>
                  </a:lnTo>
                  <a:lnTo>
                    <a:pt x="97" y="54"/>
                  </a:lnTo>
                  <a:lnTo>
                    <a:pt x="109" y="45"/>
                  </a:lnTo>
                  <a:lnTo>
                    <a:pt x="124" y="37"/>
                  </a:lnTo>
                  <a:lnTo>
                    <a:pt x="139" y="28"/>
                  </a:lnTo>
                  <a:lnTo>
                    <a:pt x="155" y="19"/>
                  </a:lnTo>
                  <a:lnTo>
                    <a:pt x="172" y="9"/>
                  </a:lnTo>
                  <a:lnTo>
                    <a:pt x="189" y="0"/>
                  </a:lnTo>
                  <a:lnTo>
                    <a:pt x="191" y="32"/>
                  </a:lnTo>
                  <a:lnTo>
                    <a:pt x="156" y="50"/>
                  </a:lnTo>
                  <a:lnTo>
                    <a:pt x="125" y="65"/>
                  </a:lnTo>
                  <a:lnTo>
                    <a:pt x="99" y="77"/>
                  </a:lnTo>
                  <a:lnTo>
                    <a:pt x="76" y="86"/>
                  </a:lnTo>
                  <a:lnTo>
                    <a:pt x="56" y="92"/>
                  </a:lnTo>
                  <a:lnTo>
                    <a:pt x="43" y="97"/>
                  </a:lnTo>
                  <a:lnTo>
                    <a:pt x="35" y="99"/>
                  </a:lnTo>
                  <a:lnTo>
                    <a:pt x="31" y="101"/>
                  </a:lnTo>
                  <a:lnTo>
                    <a:pt x="29" y="91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0" y="96"/>
                  </a:lnTo>
                  <a:close/>
                </a:path>
              </a:pathLst>
            </a:custGeom>
            <a:solidFill>
              <a:srgbClr val="849B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7" name="Shape 196681"/>
            <p:cNvSpPr>
              <a:spLocks noEditPoints="1"/>
            </p:cNvSpPr>
            <p:nvPr/>
          </p:nvSpPr>
          <p:spPr bwMode="auto">
            <a:xfrm>
              <a:off x="2301" y="1677"/>
              <a:ext cx="794" cy="1045"/>
            </a:xfrm>
            <a:custGeom>
              <a:avLst/>
              <a:gdLst>
                <a:gd name="T0" fmla="*/ 571 w 587"/>
                <a:gd name="T1" fmla="*/ 0 h 773"/>
                <a:gd name="T2" fmla="*/ 0 w 587"/>
                <a:gd name="T3" fmla="*/ 0 h 773"/>
                <a:gd name="T4" fmla="*/ 0 w 587"/>
                <a:gd name="T5" fmla="*/ 773 h 773"/>
                <a:gd name="T6" fmla="*/ 587 w 587"/>
                <a:gd name="T7" fmla="*/ 773 h 773"/>
                <a:gd name="T8" fmla="*/ 587 w 587"/>
                <a:gd name="T9" fmla="*/ 0 h 773"/>
                <a:gd name="T10" fmla="*/ 571 w 587"/>
                <a:gd name="T11" fmla="*/ 0 h 773"/>
                <a:gd name="T12" fmla="*/ 554 w 587"/>
                <a:gd name="T13" fmla="*/ 34 h 773"/>
                <a:gd name="T14" fmla="*/ 554 w 587"/>
                <a:gd name="T15" fmla="*/ 153 h 773"/>
                <a:gd name="T16" fmla="*/ 554 w 587"/>
                <a:gd name="T17" fmla="*/ 386 h 773"/>
                <a:gd name="T18" fmla="*/ 554 w 587"/>
                <a:gd name="T19" fmla="*/ 620 h 773"/>
                <a:gd name="T20" fmla="*/ 554 w 587"/>
                <a:gd name="T21" fmla="*/ 739 h 773"/>
                <a:gd name="T22" fmla="*/ 544 w 587"/>
                <a:gd name="T23" fmla="*/ 739 h 773"/>
                <a:gd name="T24" fmla="*/ 524 w 587"/>
                <a:gd name="T25" fmla="*/ 739 h 773"/>
                <a:gd name="T26" fmla="*/ 498 w 587"/>
                <a:gd name="T27" fmla="*/ 739 h 773"/>
                <a:gd name="T28" fmla="*/ 464 w 587"/>
                <a:gd name="T29" fmla="*/ 739 h 773"/>
                <a:gd name="T30" fmla="*/ 426 w 587"/>
                <a:gd name="T31" fmla="*/ 739 h 773"/>
                <a:gd name="T32" fmla="*/ 384 w 587"/>
                <a:gd name="T33" fmla="*/ 739 h 773"/>
                <a:gd name="T34" fmla="*/ 339 w 587"/>
                <a:gd name="T35" fmla="*/ 739 h 773"/>
                <a:gd name="T36" fmla="*/ 294 w 587"/>
                <a:gd name="T37" fmla="*/ 739 h 773"/>
                <a:gd name="T38" fmla="*/ 248 w 587"/>
                <a:gd name="T39" fmla="*/ 739 h 773"/>
                <a:gd name="T40" fmla="*/ 203 w 587"/>
                <a:gd name="T41" fmla="*/ 739 h 773"/>
                <a:gd name="T42" fmla="*/ 161 w 587"/>
                <a:gd name="T43" fmla="*/ 739 h 773"/>
                <a:gd name="T44" fmla="*/ 123 w 587"/>
                <a:gd name="T45" fmla="*/ 739 h 773"/>
                <a:gd name="T46" fmla="*/ 89 w 587"/>
                <a:gd name="T47" fmla="*/ 739 h 773"/>
                <a:gd name="T48" fmla="*/ 63 w 587"/>
                <a:gd name="T49" fmla="*/ 739 h 773"/>
                <a:gd name="T50" fmla="*/ 43 w 587"/>
                <a:gd name="T51" fmla="*/ 739 h 773"/>
                <a:gd name="T52" fmla="*/ 33 w 587"/>
                <a:gd name="T53" fmla="*/ 739 h 773"/>
                <a:gd name="T54" fmla="*/ 33 w 587"/>
                <a:gd name="T55" fmla="*/ 620 h 773"/>
                <a:gd name="T56" fmla="*/ 33 w 587"/>
                <a:gd name="T57" fmla="*/ 386 h 773"/>
                <a:gd name="T58" fmla="*/ 33 w 587"/>
                <a:gd name="T59" fmla="*/ 153 h 773"/>
                <a:gd name="T60" fmla="*/ 33 w 587"/>
                <a:gd name="T61" fmla="*/ 34 h 773"/>
                <a:gd name="T62" fmla="*/ 43 w 587"/>
                <a:gd name="T63" fmla="*/ 34 h 773"/>
                <a:gd name="T64" fmla="*/ 63 w 587"/>
                <a:gd name="T65" fmla="*/ 34 h 773"/>
                <a:gd name="T66" fmla="*/ 89 w 587"/>
                <a:gd name="T67" fmla="*/ 34 h 773"/>
                <a:gd name="T68" fmla="*/ 123 w 587"/>
                <a:gd name="T69" fmla="*/ 34 h 773"/>
                <a:gd name="T70" fmla="*/ 161 w 587"/>
                <a:gd name="T71" fmla="*/ 34 h 773"/>
                <a:gd name="T72" fmla="*/ 203 w 587"/>
                <a:gd name="T73" fmla="*/ 34 h 773"/>
                <a:gd name="T74" fmla="*/ 248 w 587"/>
                <a:gd name="T75" fmla="*/ 34 h 773"/>
                <a:gd name="T76" fmla="*/ 294 w 587"/>
                <a:gd name="T77" fmla="*/ 34 h 773"/>
                <a:gd name="T78" fmla="*/ 339 w 587"/>
                <a:gd name="T79" fmla="*/ 34 h 773"/>
                <a:gd name="T80" fmla="*/ 384 w 587"/>
                <a:gd name="T81" fmla="*/ 34 h 773"/>
                <a:gd name="T82" fmla="*/ 426 w 587"/>
                <a:gd name="T83" fmla="*/ 34 h 773"/>
                <a:gd name="T84" fmla="*/ 464 w 587"/>
                <a:gd name="T85" fmla="*/ 34 h 773"/>
                <a:gd name="T86" fmla="*/ 498 w 587"/>
                <a:gd name="T87" fmla="*/ 34 h 773"/>
                <a:gd name="T88" fmla="*/ 524 w 587"/>
                <a:gd name="T89" fmla="*/ 34 h 773"/>
                <a:gd name="T90" fmla="*/ 544 w 587"/>
                <a:gd name="T91" fmla="*/ 34 h 773"/>
                <a:gd name="T92" fmla="*/ 554 w 587"/>
                <a:gd name="T93" fmla="*/ 34 h 7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87"/>
                <a:gd name="T142" fmla="*/ 0 h 773"/>
                <a:gd name="T143" fmla="*/ 0 w 587"/>
                <a:gd name="T144" fmla="*/ 0 h 77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87" h="773">
                  <a:moveTo>
                    <a:pt x="571" y="0"/>
                  </a:moveTo>
                  <a:lnTo>
                    <a:pt x="0" y="0"/>
                  </a:lnTo>
                  <a:lnTo>
                    <a:pt x="0" y="773"/>
                  </a:lnTo>
                  <a:lnTo>
                    <a:pt x="587" y="773"/>
                  </a:lnTo>
                  <a:lnTo>
                    <a:pt x="587" y="0"/>
                  </a:lnTo>
                  <a:lnTo>
                    <a:pt x="571" y="0"/>
                  </a:lnTo>
                  <a:close/>
                  <a:moveTo>
                    <a:pt x="554" y="34"/>
                  </a:moveTo>
                  <a:lnTo>
                    <a:pt x="554" y="153"/>
                  </a:lnTo>
                  <a:lnTo>
                    <a:pt x="554" y="386"/>
                  </a:lnTo>
                  <a:lnTo>
                    <a:pt x="554" y="620"/>
                  </a:lnTo>
                  <a:lnTo>
                    <a:pt x="554" y="739"/>
                  </a:lnTo>
                  <a:lnTo>
                    <a:pt x="544" y="739"/>
                  </a:lnTo>
                  <a:lnTo>
                    <a:pt x="524" y="739"/>
                  </a:lnTo>
                  <a:lnTo>
                    <a:pt x="498" y="739"/>
                  </a:lnTo>
                  <a:lnTo>
                    <a:pt x="464" y="739"/>
                  </a:lnTo>
                  <a:lnTo>
                    <a:pt x="426" y="739"/>
                  </a:lnTo>
                  <a:lnTo>
                    <a:pt x="384" y="739"/>
                  </a:lnTo>
                  <a:lnTo>
                    <a:pt x="339" y="739"/>
                  </a:lnTo>
                  <a:lnTo>
                    <a:pt x="294" y="739"/>
                  </a:lnTo>
                  <a:lnTo>
                    <a:pt x="248" y="739"/>
                  </a:lnTo>
                  <a:lnTo>
                    <a:pt x="203" y="739"/>
                  </a:lnTo>
                  <a:lnTo>
                    <a:pt x="161" y="739"/>
                  </a:lnTo>
                  <a:lnTo>
                    <a:pt x="123" y="739"/>
                  </a:lnTo>
                  <a:lnTo>
                    <a:pt x="89" y="739"/>
                  </a:lnTo>
                  <a:lnTo>
                    <a:pt x="63" y="739"/>
                  </a:lnTo>
                  <a:lnTo>
                    <a:pt x="43" y="739"/>
                  </a:lnTo>
                  <a:lnTo>
                    <a:pt x="33" y="739"/>
                  </a:lnTo>
                  <a:lnTo>
                    <a:pt x="33" y="620"/>
                  </a:lnTo>
                  <a:lnTo>
                    <a:pt x="33" y="386"/>
                  </a:lnTo>
                  <a:lnTo>
                    <a:pt x="33" y="153"/>
                  </a:lnTo>
                  <a:lnTo>
                    <a:pt x="33" y="34"/>
                  </a:lnTo>
                  <a:lnTo>
                    <a:pt x="43" y="34"/>
                  </a:lnTo>
                  <a:lnTo>
                    <a:pt x="63" y="34"/>
                  </a:lnTo>
                  <a:lnTo>
                    <a:pt x="89" y="34"/>
                  </a:lnTo>
                  <a:lnTo>
                    <a:pt x="123" y="34"/>
                  </a:lnTo>
                  <a:lnTo>
                    <a:pt x="161" y="34"/>
                  </a:lnTo>
                  <a:lnTo>
                    <a:pt x="203" y="34"/>
                  </a:lnTo>
                  <a:lnTo>
                    <a:pt x="248" y="34"/>
                  </a:lnTo>
                  <a:lnTo>
                    <a:pt x="294" y="34"/>
                  </a:lnTo>
                  <a:lnTo>
                    <a:pt x="339" y="34"/>
                  </a:lnTo>
                  <a:lnTo>
                    <a:pt x="384" y="34"/>
                  </a:lnTo>
                  <a:lnTo>
                    <a:pt x="426" y="34"/>
                  </a:lnTo>
                  <a:lnTo>
                    <a:pt x="464" y="34"/>
                  </a:lnTo>
                  <a:lnTo>
                    <a:pt x="498" y="34"/>
                  </a:lnTo>
                  <a:lnTo>
                    <a:pt x="524" y="34"/>
                  </a:lnTo>
                  <a:lnTo>
                    <a:pt x="544" y="34"/>
                  </a:lnTo>
                  <a:lnTo>
                    <a:pt x="55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8" name="Shape 196682"/>
            <p:cNvSpPr>
              <a:spLocks/>
            </p:cNvSpPr>
            <p:nvPr/>
          </p:nvSpPr>
          <p:spPr bwMode="auto">
            <a:xfrm>
              <a:off x="2769" y="2426"/>
              <a:ext cx="55" cy="47"/>
            </a:xfrm>
            <a:custGeom>
              <a:avLst/>
              <a:gdLst>
                <a:gd name="T0" fmla="*/ 28 w 41"/>
                <a:gd name="T1" fmla="*/ 2 h 35"/>
                <a:gd name="T2" fmla="*/ 4 w 41"/>
                <a:gd name="T3" fmla="*/ 21 h 35"/>
                <a:gd name="T4" fmla="*/ 2 w 41"/>
                <a:gd name="T5" fmla="*/ 23 h 35"/>
                <a:gd name="T6" fmla="*/ 0 w 41"/>
                <a:gd name="T7" fmla="*/ 27 h 35"/>
                <a:gd name="T8" fmla="*/ 0 w 41"/>
                <a:gd name="T9" fmla="*/ 29 h 35"/>
                <a:gd name="T10" fmla="*/ 3 w 41"/>
                <a:gd name="T11" fmla="*/ 33 h 35"/>
                <a:gd name="T12" fmla="*/ 5 w 41"/>
                <a:gd name="T13" fmla="*/ 35 h 35"/>
                <a:gd name="T14" fmla="*/ 8 w 41"/>
                <a:gd name="T15" fmla="*/ 35 h 35"/>
                <a:gd name="T16" fmla="*/ 11 w 41"/>
                <a:gd name="T17" fmla="*/ 35 h 35"/>
                <a:gd name="T18" fmla="*/ 14 w 41"/>
                <a:gd name="T19" fmla="*/ 34 h 35"/>
                <a:gd name="T20" fmla="*/ 39 w 41"/>
                <a:gd name="T21" fmla="*/ 15 h 35"/>
                <a:gd name="T22" fmla="*/ 41 w 41"/>
                <a:gd name="T23" fmla="*/ 12 h 35"/>
                <a:gd name="T24" fmla="*/ 41 w 41"/>
                <a:gd name="T25" fmla="*/ 10 h 35"/>
                <a:gd name="T26" fmla="*/ 41 w 41"/>
                <a:gd name="T27" fmla="*/ 6 h 35"/>
                <a:gd name="T28" fmla="*/ 40 w 41"/>
                <a:gd name="T29" fmla="*/ 4 h 35"/>
                <a:gd name="T30" fmla="*/ 38 w 41"/>
                <a:gd name="T31" fmla="*/ 2 h 35"/>
                <a:gd name="T32" fmla="*/ 34 w 41"/>
                <a:gd name="T33" fmla="*/ 0 h 35"/>
                <a:gd name="T34" fmla="*/ 32 w 41"/>
                <a:gd name="T35" fmla="*/ 0 h 35"/>
                <a:gd name="T36" fmla="*/ 28 w 41"/>
                <a:gd name="T37" fmla="*/ 2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1"/>
                <a:gd name="T58" fmla="*/ 0 h 35"/>
                <a:gd name="T59" fmla="*/ 0 w 41"/>
                <a:gd name="T60" fmla="*/ 0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1" h="35">
                  <a:moveTo>
                    <a:pt x="28" y="2"/>
                  </a:moveTo>
                  <a:lnTo>
                    <a:pt x="4" y="21"/>
                  </a:lnTo>
                  <a:lnTo>
                    <a:pt x="2" y="23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3" y="33"/>
                  </a:lnTo>
                  <a:lnTo>
                    <a:pt x="5" y="35"/>
                  </a:lnTo>
                  <a:lnTo>
                    <a:pt x="8" y="35"/>
                  </a:lnTo>
                  <a:lnTo>
                    <a:pt x="11" y="35"/>
                  </a:lnTo>
                  <a:lnTo>
                    <a:pt x="14" y="34"/>
                  </a:lnTo>
                  <a:lnTo>
                    <a:pt x="39" y="15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1" y="6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19" name="Shape 196683"/>
            <p:cNvSpPr>
              <a:spLocks/>
            </p:cNvSpPr>
            <p:nvPr/>
          </p:nvSpPr>
          <p:spPr bwMode="auto">
            <a:xfrm>
              <a:off x="2805" y="1962"/>
              <a:ext cx="620" cy="488"/>
            </a:xfrm>
            <a:custGeom>
              <a:avLst/>
              <a:gdLst>
                <a:gd name="T0" fmla="*/ 458 w 458"/>
                <a:gd name="T1" fmla="*/ 24 h 361"/>
                <a:gd name="T2" fmla="*/ 439 w 458"/>
                <a:gd name="T3" fmla="*/ 0 h 361"/>
                <a:gd name="T4" fmla="*/ 383 w 458"/>
                <a:gd name="T5" fmla="*/ 30 h 361"/>
                <a:gd name="T6" fmla="*/ 332 w 458"/>
                <a:gd name="T7" fmla="*/ 60 h 361"/>
                <a:gd name="T8" fmla="*/ 285 w 458"/>
                <a:gd name="T9" fmla="*/ 90 h 361"/>
                <a:gd name="T10" fmla="*/ 242 w 458"/>
                <a:gd name="T11" fmla="*/ 119 h 361"/>
                <a:gd name="T12" fmla="*/ 202 w 458"/>
                <a:gd name="T13" fmla="*/ 147 h 361"/>
                <a:gd name="T14" fmla="*/ 166 w 458"/>
                <a:gd name="T15" fmla="*/ 175 h 361"/>
                <a:gd name="T16" fmla="*/ 133 w 458"/>
                <a:gd name="T17" fmla="*/ 203 h 361"/>
                <a:gd name="T18" fmla="*/ 105 w 458"/>
                <a:gd name="T19" fmla="*/ 228 h 361"/>
                <a:gd name="T20" fmla="*/ 79 w 458"/>
                <a:gd name="T21" fmla="*/ 251 h 361"/>
                <a:gd name="T22" fmla="*/ 59 w 458"/>
                <a:gd name="T23" fmla="*/ 272 h 361"/>
                <a:gd name="T24" fmla="*/ 40 w 458"/>
                <a:gd name="T25" fmla="*/ 290 h 361"/>
                <a:gd name="T26" fmla="*/ 25 w 458"/>
                <a:gd name="T27" fmla="*/ 307 h 361"/>
                <a:gd name="T28" fmla="*/ 14 w 458"/>
                <a:gd name="T29" fmla="*/ 319 h 361"/>
                <a:gd name="T30" fmla="*/ 6 w 458"/>
                <a:gd name="T31" fmla="*/ 329 h 361"/>
                <a:gd name="T32" fmla="*/ 1 w 458"/>
                <a:gd name="T33" fmla="*/ 335 h 361"/>
                <a:gd name="T34" fmla="*/ 0 w 458"/>
                <a:gd name="T35" fmla="*/ 337 h 361"/>
                <a:gd name="T36" fmla="*/ 18 w 458"/>
                <a:gd name="T37" fmla="*/ 361 h 361"/>
                <a:gd name="T38" fmla="*/ 20 w 458"/>
                <a:gd name="T39" fmla="*/ 360 h 361"/>
                <a:gd name="T40" fmla="*/ 28 w 458"/>
                <a:gd name="T41" fmla="*/ 358 h 361"/>
                <a:gd name="T42" fmla="*/ 38 w 458"/>
                <a:gd name="T43" fmla="*/ 352 h 361"/>
                <a:gd name="T44" fmla="*/ 54 w 458"/>
                <a:gd name="T45" fmla="*/ 345 h 361"/>
                <a:gd name="T46" fmla="*/ 73 w 458"/>
                <a:gd name="T47" fmla="*/ 335 h 361"/>
                <a:gd name="T48" fmla="*/ 96 w 458"/>
                <a:gd name="T49" fmla="*/ 322 h 361"/>
                <a:gd name="T50" fmla="*/ 123 w 458"/>
                <a:gd name="T51" fmla="*/ 306 h 361"/>
                <a:gd name="T52" fmla="*/ 151 w 458"/>
                <a:gd name="T53" fmla="*/ 288 h 361"/>
                <a:gd name="T54" fmla="*/ 183 w 458"/>
                <a:gd name="T55" fmla="*/ 266 h 361"/>
                <a:gd name="T56" fmla="*/ 218 w 458"/>
                <a:gd name="T57" fmla="*/ 242 h 361"/>
                <a:gd name="T58" fmla="*/ 254 w 458"/>
                <a:gd name="T59" fmla="*/ 215 h 361"/>
                <a:gd name="T60" fmla="*/ 292 w 458"/>
                <a:gd name="T61" fmla="*/ 183 h 361"/>
                <a:gd name="T62" fmla="*/ 332 w 458"/>
                <a:gd name="T63" fmla="*/ 150 h 361"/>
                <a:gd name="T64" fmla="*/ 373 w 458"/>
                <a:gd name="T65" fmla="*/ 111 h 361"/>
                <a:gd name="T66" fmla="*/ 415 w 458"/>
                <a:gd name="T67" fmla="*/ 69 h 361"/>
                <a:gd name="T68" fmla="*/ 458 w 458"/>
                <a:gd name="T69" fmla="*/ 24 h 3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8"/>
                <a:gd name="T106" fmla="*/ 0 h 361"/>
                <a:gd name="T107" fmla="*/ 0 w 458"/>
                <a:gd name="T108" fmla="*/ 0 h 3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8" h="361">
                  <a:moveTo>
                    <a:pt x="458" y="24"/>
                  </a:moveTo>
                  <a:lnTo>
                    <a:pt x="439" y="0"/>
                  </a:lnTo>
                  <a:lnTo>
                    <a:pt x="383" y="30"/>
                  </a:lnTo>
                  <a:lnTo>
                    <a:pt x="332" y="60"/>
                  </a:lnTo>
                  <a:lnTo>
                    <a:pt x="285" y="90"/>
                  </a:lnTo>
                  <a:lnTo>
                    <a:pt x="242" y="119"/>
                  </a:lnTo>
                  <a:lnTo>
                    <a:pt x="202" y="147"/>
                  </a:lnTo>
                  <a:lnTo>
                    <a:pt x="166" y="175"/>
                  </a:lnTo>
                  <a:lnTo>
                    <a:pt x="133" y="203"/>
                  </a:lnTo>
                  <a:lnTo>
                    <a:pt x="105" y="228"/>
                  </a:lnTo>
                  <a:lnTo>
                    <a:pt x="79" y="251"/>
                  </a:lnTo>
                  <a:lnTo>
                    <a:pt x="59" y="272"/>
                  </a:lnTo>
                  <a:lnTo>
                    <a:pt x="40" y="290"/>
                  </a:lnTo>
                  <a:lnTo>
                    <a:pt x="25" y="307"/>
                  </a:lnTo>
                  <a:lnTo>
                    <a:pt x="14" y="319"/>
                  </a:lnTo>
                  <a:lnTo>
                    <a:pt x="6" y="329"/>
                  </a:lnTo>
                  <a:lnTo>
                    <a:pt x="1" y="335"/>
                  </a:lnTo>
                  <a:lnTo>
                    <a:pt x="0" y="337"/>
                  </a:lnTo>
                  <a:lnTo>
                    <a:pt x="18" y="361"/>
                  </a:lnTo>
                  <a:lnTo>
                    <a:pt x="20" y="360"/>
                  </a:lnTo>
                  <a:lnTo>
                    <a:pt x="28" y="358"/>
                  </a:lnTo>
                  <a:lnTo>
                    <a:pt x="38" y="352"/>
                  </a:lnTo>
                  <a:lnTo>
                    <a:pt x="54" y="345"/>
                  </a:lnTo>
                  <a:lnTo>
                    <a:pt x="73" y="335"/>
                  </a:lnTo>
                  <a:lnTo>
                    <a:pt x="96" y="322"/>
                  </a:lnTo>
                  <a:lnTo>
                    <a:pt x="123" y="306"/>
                  </a:lnTo>
                  <a:lnTo>
                    <a:pt x="151" y="288"/>
                  </a:lnTo>
                  <a:lnTo>
                    <a:pt x="183" y="266"/>
                  </a:lnTo>
                  <a:lnTo>
                    <a:pt x="218" y="242"/>
                  </a:lnTo>
                  <a:lnTo>
                    <a:pt x="254" y="215"/>
                  </a:lnTo>
                  <a:lnTo>
                    <a:pt x="292" y="183"/>
                  </a:lnTo>
                  <a:lnTo>
                    <a:pt x="332" y="150"/>
                  </a:lnTo>
                  <a:lnTo>
                    <a:pt x="373" y="111"/>
                  </a:lnTo>
                  <a:lnTo>
                    <a:pt x="415" y="69"/>
                  </a:lnTo>
                  <a:lnTo>
                    <a:pt x="4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20" name="Shape 196684"/>
            <p:cNvSpPr>
              <a:spLocks/>
            </p:cNvSpPr>
            <p:nvPr/>
          </p:nvSpPr>
          <p:spPr bwMode="auto">
            <a:xfrm>
              <a:off x="2821" y="1976"/>
              <a:ext cx="611" cy="479"/>
            </a:xfrm>
            <a:custGeom>
              <a:avLst/>
              <a:gdLst>
                <a:gd name="T0" fmla="*/ 451 w 451"/>
                <a:gd name="T1" fmla="*/ 16 h 354"/>
                <a:gd name="T2" fmla="*/ 439 w 451"/>
                <a:gd name="T3" fmla="*/ 0 h 354"/>
                <a:gd name="T4" fmla="*/ 386 w 451"/>
                <a:gd name="T5" fmla="*/ 33 h 354"/>
                <a:gd name="T6" fmla="*/ 337 w 451"/>
                <a:gd name="T7" fmla="*/ 65 h 354"/>
                <a:gd name="T8" fmla="*/ 290 w 451"/>
                <a:gd name="T9" fmla="*/ 98 h 354"/>
                <a:gd name="T10" fmla="*/ 246 w 451"/>
                <a:gd name="T11" fmla="*/ 128 h 354"/>
                <a:gd name="T12" fmla="*/ 208 w 451"/>
                <a:gd name="T13" fmla="*/ 157 h 354"/>
                <a:gd name="T14" fmla="*/ 172 w 451"/>
                <a:gd name="T15" fmla="*/ 185 h 354"/>
                <a:gd name="T16" fmla="*/ 139 w 451"/>
                <a:gd name="T17" fmla="*/ 211 h 354"/>
                <a:gd name="T18" fmla="*/ 109 w 451"/>
                <a:gd name="T19" fmla="*/ 236 h 354"/>
                <a:gd name="T20" fmla="*/ 84 w 451"/>
                <a:gd name="T21" fmla="*/ 258 h 354"/>
                <a:gd name="T22" fmla="*/ 61 w 451"/>
                <a:gd name="T23" fmla="*/ 278 h 354"/>
                <a:gd name="T24" fmla="*/ 43 w 451"/>
                <a:gd name="T25" fmla="*/ 295 h 354"/>
                <a:gd name="T26" fmla="*/ 28 w 451"/>
                <a:gd name="T27" fmla="*/ 310 h 354"/>
                <a:gd name="T28" fmla="*/ 16 w 451"/>
                <a:gd name="T29" fmla="*/ 322 h 354"/>
                <a:gd name="T30" fmla="*/ 7 w 451"/>
                <a:gd name="T31" fmla="*/ 331 h 354"/>
                <a:gd name="T32" fmla="*/ 1 w 451"/>
                <a:gd name="T33" fmla="*/ 336 h 354"/>
                <a:gd name="T34" fmla="*/ 0 w 451"/>
                <a:gd name="T35" fmla="*/ 338 h 354"/>
                <a:gd name="T36" fmla="*/ 12 w 451"/>
                <a:gd name="T37" fmla="*/ 354 h 354"/>
                <a:gd name="T38" fmla="*/ 14 w 451"/>
                <a:gd name="T39" fmla="*/ 353 h 354"/>
                <a:gd name="T40" fmla="*/ 20 w 451"/>
                <a:gd name="T41" fmla="*/ 349 h 354"/>
                <a:gd name="T42" fmla="*/ 31 w 451"/>
                <a:gd name="T43" fmla="*/ 343 h 354"/>
                <a:gd name="T44" fmla="*/ 46 w 451"/>
                <a:gd name="T45" fmla="*/ 335 h 354"/>
                <a:gd name="T46" fmla="*/ 65 w 451"/>
                <a:gd name="T47" fmla="*/ 324 h 354"/>
                <a:gd name="T48" fmla="*/ 87 w 451"/>
                <a:gd name="T49" fmla="*/ 309 h 354"/>
                <a:gd name="T50" fmla="*/ 112 w 451"/>
                <a:gd name="T51" fmla="*/ 292 h 354"/>
                <a:gd name="T52" fmla="*/ 139 w 451"/>
                <a:gd name="T53" fmla="*/ 273 h 354"/>
                <a:gd name="T54" fmla="*/ 171 w 451"/>
                <a:gd name="T55" fmla="*/ 252 h 354"/>
                <a:gd name="T56" fmla="*/ 204 w 451"/>
                <a:gd name="T57" fmla="*/ 226 h 354"/>
                <a:gd name="T58" fmla="*/ 240 w 451"/>
                <a:gd name="T59" fmla="*/ 199 h 354"/>
                <a:gd name="T60" fmla="*/ 279 w 451"/>
                <a:gd name="T61" fmla="*/ 169 h 354"/>
                <a:gd name="T62" fmla="*/ 320 w 451"/>
                <a:gd name="T63" fmla="*/ 135 h 354"/>
                <a:gd name="T64" fmla="*/ 362 w 451"/>
                <a:gd name="T65" fmla="*/ 99 h 354"/>
                <a:gd name="T66" fmla="*/ 405 w 451"/>
                <a:gd name="T67" fmla="*/ 59 h 354"/>
                <a:gd name="T68" fmla="*/ 451 w 451"/>
                <a:gd name="T69" fmla="*/ 16 h 3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1"/>
                <a:gd name="T106" fmla="*/ 0 h 354"/>
                <a:gd name="T107" fmla="*/ 0 w 451"/>
                <a:gd name="T108" fmla="*/ 0 h 3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1" h="354">
                  <a:moveTo>
                    <a:pt x="451" y="16"/>
                  </a:moveTo>
                  <a:lnTo>
                    <a:pt x="439" y="0"/>
                  </a:lnTo>
                  <a:lnTo>
                    <a:pt x="386" y="33"/>
                  </a:lnTo>
                  <a:lnTo>
                    <a:pt x="337" y="65"/>
                  </a:lnTo>
                  <a:lnTo>
                    <a:pt x="290" y="98"/>
                  </a:lnTo>
                  <a:lnTo>
                    <a:pt x="246" y="128"/>
                  </a:lnTo>
                  <a:lnTo>
                    <a:pt x="208" y="157"/>
                  </a:lnTo>
                  <a:lnTo>
                    <a:pt x="172" y="185"/>
                  </a:lnTo>
                  <a:lnTo>
                    <a:pt x="139" y="211"/>
                  </a:lnTo>
                  <a:lnTo>
                    <a:pt x="109" y="236"/>
                  </a:lnTo>
                  <a:lnTo>
                    <a:pt x="84" y="258"/>
                  </a:lnTo>
                  <a:lnTo>
                    <a:pt x="61" y="278"/>
                  </a:lnTo>
                  <a:lnTo>
                    <a:pt x="43" y="295"/>
                  </a:lnTo>
                  <a:lnTo>
                    <a:pt x="28" y="310"/>
                  </a:lnTo>
                  <a:lnTo>
                    <a:pt x="16" y="322"/>
                  </a:lnTo>
                  <a:lnTo>
                    <a:pt x="7" y="331"/>
                  </a:lnTo>
                  <a:lnTo>
                    <a:pt x="1" y="336"/>
                  </a:lnTo>
                  <a:lnTo>
                    <a:pt x="0" y="338"/>
                  </a:lnTo>
                  <a:lnTo>
                    <a:pt x="12" y="354"/>
                  </a:lnTo>
                  <a:lnTo>
                    <a:pt x="14" y="353"/>
                  </a:lnTo>
                  <a:lnTo>
                    <a:pt x="20" y="349"/>
                  </a:lnTo>
                  <a:lnTo>
                    <a:pt x="31" y="343"/>
                  </a:lnTo>
                  <a:lnTo>
                    <a:pt x="46" y="335"/>
                  </a:lnTo>
                  <a:lnTo>
                    <a:pt x="65" y="324"/>
                  </a:lnTo>
                  <a:lnTo>
                    <a:pt x="87" y="309"/>
                  </a:lnTo>
                  <a:lnTo>
                    <a:pt x="112" y="292"/>
                  </a:lnTo>
                  <a:lnTo>
                    <a:pt x="139" y="273"/>
                  </a:lnTo>
                  <a:lnTo>
                    <a:pt x="171" y="252"/>
                  </a:lnTo>
                  <a:lnTo>
                    <a:pt x="204" y="226"/>
                  </a:lnTo>
                  <a:lnTo>
                    <a:pt x="240" y="199"/>
                  </a:lnTo>
                  <a:lnTo>
                    <a:pt x="279" y="169"/>
                  </a:lnTo>
                  <a:lnTo>
                    <a:pt x="320" y="135"/>
                  </a:lnTo>
                  <a:lnTo>
                    <a:pt x="362" y="99"/>
                  </a:lnTo>
                  <a:lnTo>
                    <a:pt x="405" y="59"/>
                  </a:lnTo>
                  <a:lnTo>
                    <a:pt x="451" y="16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21" name="Shape 196685"/>
            <p:cNvSpPr>
              <a:spLocks noEditPoints="1"/>
            </p:cNvSpPr>
            <p:nvPr/>
          </p:nvSpPr>
          <p:spPr bwMode="auto">
            <a:xfrm>
              <a:off x="2784" y="1939"/>
              <a:ext cx="662" cy="533"/>
            </a:xfrm>
            <a:custGeom>
              <a:avLst/>
              <a:gdLst>
                <a:gd name="T0" fmla="*/ 393 w 490"/>
                <a:gd name="T1" fmla="*/ 35 h 394"/>
                <a:gd name="T2" fmla="*/ 295 w 490"/>
                <a:gd name="T3" fmla="*/ 94 h 394"/>
                <a:gd name="T4" fmla="*/ 212 w 490"/>
                <a:gd name="T5" fmla="*/ 152 h 394"/>
                <a:gd name="T6" fmla="*/ 143 w 490"/>
                <a:gd name="T7" fmla="*/ 206 h 394"/>
                <a:gd name="T8" fmla="*/ 89 w 490"/>
                <a:gd name="T9" fmla="*/ 255 h 394"/>
                <a:gd name="T10" fmla="*/ 50 w 490"/>
                <a:gd name="T11" fmla="*/ 295 h 394"/>
                <a:gd name="T12" fmla="*/ 22 w 490"/>
                <a:gd name="T13" fmla="*/ 325 h 394"/>
                <a:gd name="T14" fmla="*/ 7 w 490"/>
                <a:gd name="T15" fmla="*/ 342 h 394"/>
                <a:gd name="T16" fmla="*/ 0 w 490"/>
                <a:gd name="T17" fmla="*/ 354 h 394"/>
                <a:gd name="T18" fmla="*/ 39 w 490"/>
                <a:gd name="T19" fmla="*/ 390 h 394"/>
                <a:gd name="T20" fmla="*/ 51 w 490"/>
                <a:gd name="T21" fmla="*/ 386 h 394"/>
                <a:gd name="T22" fmla="*/ 80 w 490"/>
                <a:gd name="T23" fmla="*/ 371 h 394"/>
                <a:gd name="T24" fmla="*/ 122 w 490"/>
                <a:gd name="T25" fmla="*/ 348 h 394"/>
                <a:gd name="T26" fmla="*/ 178 w 490"/>
                <a:gd name="T27" fmla="*/ 313 h 394"/>
                <a:gd name="T28" fmla="*/ 243 w 490"/>
                <a:gd name="T29" fmla="*/ 268 h 394"/>
                <a:gd name="T30" fmla="*/ 318 w 490"/>
                <a:gd name="T31" fmla="*/ 209 h 394"/>
                <a:gd name="T32" fmla="*/ 398 w 490"/>
                <a:gd name="T33" fmla="*/ 137 h 394"/>
                <a:gd name="T34" fmla="*/ 482 w 490"/>
                <a:gd name="T35" fmla="*/ 49 h 394"/>
                <a:gd name="T36" fmla="*/ 458 w 490"/>
                <a:gd name="T37" fmla="*/ 0 h 394"/>
                <a:gd name="T38" fmla="*/ 451 w 490"/>
                <a:gd name="T39" fmla="*/ 32 h 394"/>
                <a:gd name="T40" fmla="*/ 455 w 490"/>
                <a:gd name="T41" fmla="*/ 36 h 394"/>
                <a:gd name="T42" fmla="*/ 457 w 490"/>
                <a:gd name="T43" fmla="*/ 39 h 394"/>
                <a:gd name="T44" fmla="*/ 384 w 490"/>
                <a:gd name="T45" fmla="*/ 115 h 394"/>
                <a:gd name="T46" fmla="*/ 314 w 490"/>
                <a:gd name="T47" fmla="*/ 179 h 394"/>
                <a:gd name="T48" fmla="*/ 249 w 490"/>
                <a:gd name="T49" fmla="*/ 232 h 394"/>
                <a:gd name="T50" fmla="*/ 189 w 490"/>
                <a:gd name="T51" fmla="*/ 275 h 394"/>
                <a:gd name="T52" fmla="*/ 136 w 490"/>
                <a:gd name="T53" fmla="*/ 310 h 394"/>
                <a:gd name="T54" fmla="*/ 93 w 490"/>
                <a:gd name="T55" fmla="*/ 335 h 394"/>
                <a:gd name="T56" fmla="*/ 60 w 490"/>
                <a:gd name="T57" fmla="*/ 353 h 394"/>
                <a:gd name="T58" fmla="*/ 39 w 490"/>
                <a:gd name="T59" fmla="*/ 363 h 394"/>
                <a:gd name="T60" fmla="*/ 35 w 490"/>
                <a:gd name="T61" fmla="*/ 358 h 394"/>
                <a:gd name="T62" fmla="*/ 32 w 490"/>
                <a:gd name="T63" fmla="*/ 354 h 394"/>
                <a:gd name="T64" fmla="*/ 47 w 490"/>
                <a:gd name="T65" fmla="*/ 336 h 394"/>
                <a:gd name="T66" fmla="*/ 72 w 490"/>
                <a:gd name="T67" fmla="*/ 309 h 394"/>
                <a:gd name="T68" fmla="*/ 109 w 490"/>
                <a:gd name="T69" fmla="*/ 273 h 394"/>
                <a:gd name="T70" fmla="*/ 154 w 490"/>
                <a:gd name="T71" fmla="*/ 231 h 394"/>
                <a:gd name="T72" fmla="*/ 212 w 490"/>
                <a:gd name="T73" fmla="*/ 185 h 394"/>
                <a:gd name="T74" fmla="*/ 280 w 490"/>
                <a:gd name="T75" fmla="*/ 134 h 394"/>
                <a:gd name="T76" fmla="*/ 360 w 490"/>
                <a:gd name="T77" fmla="*/ 84 h 394"/>
                <a:gd name="T78" fmla="*/ 451 w 490"/>
                <a:gd name="T79" fmla="*/ 32 h 3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90"/>
                <a:gd name="T121" fmla="*/ 0 h 394"/>
                <a:gd name="T122" fmla="*/ 0 w 490"/>
                <a:gd name="T123" fmla="*/ 0 h 3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90" h="394">
                  <a:moveTo>
                    <a:pt x="449" y="5"/>
                  </a:moveTo>
                  <a:lnTo>
                    <a:pt x="393" y="35"/>
                  </a:lnTo>
                  <a:lnTo>
                    <a:pt x="342" y="65"/>
                  </a:lnTo>
                  <a:lnTo>
                    <a:pt x="295" y="94"/>
                  </a:lnTo>
                  <a:lnTo>
                    <a:pt x="252" y="124"/>
                  </a:lnTo>
                  <a:lnTo>
                    <a:pt x="212" y="152"/>
                  </a:lnTo>
                  <a:lnTo>
                    <a:pt x="176" y="180"/>
                  </a:lnTo>
                  <a:lnTo>
                    <a:pt x="143" y="206"/>
                  </a:lnTo>
                  <a:lnTo>
                    <a:pt x="115" y="232"/>
                  </a:lnTo>
                  <a:lnTo>
                    <a:pt x="89" y="255"/>
                  </a:lnTo>
                  <a:lnTo>
                    <a:pt x="68" y="276"/>
                  </a:lnTo>
                  <a:lnTo>
                    <a:pt x="50" y="295"/>
                  </a:lnTo>
                  <a:lnTo>
                    <a:pt x="34" y="312"/>
                  </a:lnTo>
                  <a:lnTo>
                    <a:pt x="22" y="325"/>
                  </a:lnTo>
                  <a:lnTo>
                    <a:pt x="14" y="335"/>
                  </a:lnTo>
                  <a:lnTo>
                    <a:pt x="7" y="342"/>
                  </a:lnTo>
                  <a:lnTo>
                    <a:pt x="5" y="346"/>
                  </a:lnTo>
                  <a:lnTo>
                    <a:pt x="0" y="354"/>
                  </a:lnTo>
                  <a:lnTo>
                    <a:pt x="30" y="394"/>
                  </a:lnTo>
                  <a:lnTo>
                    <a:pt x="39" y="390"/>
                  </a:lnTo>
                  <a:lnTo>
                    <a:pt x="42" y="389"/>
                  </a:lnTo>
                  <a:lnTo>
                    <a:pt x="51" y="386"/>
                  </a:lnTo>
                  <a:lnTo>
                    <a:pt x="63" y="380"/>
                  </a:lnTo>
                  <a:lnTo>
                    <a:pt x="80" y="371"/>
                  </a:lnTo>
                  <a:lnTo>
                    <a:pt x="99" y="362"/>
                  </a:lnTo>
                  <a:lnTo>
                    <a:pt x="122" y="348"/>
                  </a:lnTo>
                  <a:lnTo>
                    <a:pt x="148" y="333"/>
                  </a:lnTo>
                  <a:lnTo>
                    <a:pt x="178" y="313"/>
                  </a:lnTo>
                  <a:lnTo>
                    <a:pt x="210" y="293"/>
                  </a:lnTo>
                  <a:lnTo>
                    <a:pt x="243" y="268"/>
                  </a:lnTo>
                  <a:lnTo>
                    <a:pt x="279" y="240"/>
                  </a:lnTo>
                  <a:lnTo>
                    <a:pt x="318" y="209"/>
                  </a:lnTo>
                  <a:lnTo>
                    <a:pt x="357" y="175"/>
                  </a:lnTo>
                  <a:lnTo>
                    <a:pt x="398" y="137"/>
                  </a:lnTo>
                  <a:lnTo>
                    <a:pt x="439" y="95"/>
                  </a:lnTo>
                  <a:lnTo>
                    <a:pt x="482" y="49"/>
                  </a:lnTo>
                  <a:lnTo>
                    <a:pt x="490" y="41"/>
                  </a:lnTo>
                  <a:lnTo>
                    <a:pt x="458" y="0"/>
                  </a:lnTo>
                  <a:lnTo>
                    <a:pt x="449" y="5"/>
                  </a:lnTo>
                  <a:close/>
                  <a:moveTo>
                    <a:pt x="451" y="32"/>
                  </a:moveTo>
                  <a:lnTo>
                    <a:pt x="452" y="35"/>
                  </a:lnTo>
                  <a:lnTo>
                    <a:pt x="455" y="36"/>
                  </a:lnTo>
                  <a:lnTo>
                    <a:pt x="456" y="37"/>
                  </a:lnTo>
                  <a:lnTo>
                    <a:pt x="457" y="39"/>
                  </a:lnTo>
                  <a:lnTo>
                    <a:pt x="420" y="79"/>
                  </a:lnTo>
                  <a:lnTo>
                    <a:pt x="384" y="115"/>
                  </a:lnTo>
                  <a:lnTo>
                    <a:pt x="349" y="148"/>
                  </a:lnTo>
                  <a:lnTo>
                    <a:pt x="314" y="179"/>
                  </a:lnTo>
                  <a:lnTo>
                    <a:pt x="280" y="206"/>
                  </a:lnTo>
                  <a:lnTo>
                    <a:pt x="249" y="232"/>
                  </a:lnTo>
                  <a:lnTo>
                    <a:pt x="218" y="255"/>
                  </a:lnTo>
                  <a:lnTo>
                    <a:pt x="189" y="275"/>
                  </a:lnTo>
                  <a:lnTo>
                    <a:pt x="161" y="293"/>
                  </a:lnTo>
                  <a:lnTo>
                    <a:pt x="136" y="310"/>
                  </a:lnTo>
                  <a:lnTo>
                    <a:pt x="113" y="323"/>
                  </a:lnTo>
                  <a:lnTo>
                    <a:pt x="93" y="335"/>
                  </a:lnTo>
                  <a:lnTo>
                    <a:pt x="75" y="345"/>
                  </a:lnTo>
                  <a:lnTo>
                    <a:pt x="60" y="353"/>
                  </a:lnTo>
                  <a:lnTo>
                    <a:pt x="48" y="358"/>
                  </a:lnTo>
                  <a:lnTo>
                    <a:pt x="39" y="363"/>
                  </a:lnTo>
                  <a:lnTo>
                    <a:pt x="36" y="360"/>
                  </a:lnTo>
                  <a:lnTo>
                    <a:pt x="35" y="358"/>
                  </a:lnTo>
                  <a:lnTo>
                    <a:pt x="33" y="357"/>
                  </a:lnTo>
                  <a:lnTo>
                    <a:pt x="32" y="354"/>
                  </a:lnTo>
                  <a:lnTo>
                    <a:pt x="38" y="346"/>
                  </a:lnTo>
                  <a:lnTo>
                    <a:pt x="47" y="336"/>
                  </a:lnTo>
                  <a:lnTo>
                    <a:pt x="58" y="323"/>
                  </a:lnTo>
                  <a:lnTo>
                    <a:pt x="72" y="309"/>
                  </a:lnTo>
                  <a:lnTo>
                    <a:pt x="89" y="292"/>
                  </a:lnTo>
                  <a:lnTo>
                    <a:pt x="109" y="273"/>
                  </a:lnTo>
                  <a:lnTo>
                    <a:pt x="130" y="252"/>
                  </a:lnTo>
                  <a:lnTo>
                    <a:pt x="154" y="231"/>
                  </a:lnTo>
                  <a:lnTo>
                    <a:pt x="182" y="209"/>
                  </a:lnTo>
                  <a:lnTo>
                    <a:pt x="212" y="185"/>
                  </a:lnTo>
                  <a:lnTo>
                    <a:pt x="244" y="160"/>
                  </a:lnTo>
                  <a:lnTo>
                    <a:pt x="280" y="134"/>
                  </a:lnTo>
                  <a:lnTo>
                    <a:pt x="319" y="109"/>
                  </a:lnTo>
                  <a:lnTo>
                    <a:pt x="360" y="84"/>
                  </a:lnTo>
                  <a:lnTo>
                    <a:pt x="404" y="57"/>
                  </a:lnTo>
                  <a:lnTo>
                    <a:pt x="45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22" name="Shape 196686"/>
            <p:cNvSpPr>
              <a:spLocks/>
            </p:cNvSpPr>
            <p:nvPr/>
          </p:nvSpPr>
          <p:spPr bwMode="auto">
            <a:xfrm>
              <a:off x="2973" y="2176"/>
              <a:ext cx="143" cy="150"/>
            </a:xfrm>
            <a:custGeom>
              <a:avLst/>
              <a:gdLst>
                <a:gd name="T0" fmla="*/ 106 w 106"/>
                <a:gd name="T1" fmla="*/ 74 h 111"/>
                <a:gd name="T2" fmla="*/ 56 w 106"/>
                <a:gd name="T3" fmla="*/ 111 h 111"/>
                <a:gd name="T4" fmla="*/ 0 w 106"/>
                <a:gd name="T5" fmla="*/ 39 h 111"/>
                <a:gd name="T6" fmla="*/ 49 w 106"/>
                <a:gd name="T7" fmla="*/ 0 h 111"/>
                <a:gd name="T8" fmla="*/ 106 w 106"/>
                <a:gd name="T9" fmla="*/ 74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11"/>
                <a:gd name="T17" fmla="*/ 0 w 106"/>
                <a:gd name="T18" fmla="*/ 0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11">
                  <a:moveTo>
                    <a:pt x="106" y="74"/>
                  </a:moveTo>
                  <a:lnTo>
                    <a:pt x="56" y="111"/>
                  </a:lnTo>
                  <a:lnTo>
                    <a:pt x="0" y="39"/>
                  </a:lnTo>
                  <a:lnTo>
                    <a:pt x="49" y="0"/>
                  </a:lnTo>
                  <a:lnTo>
                    <a:pt x="106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23" name="Shape 196687"/>
            <p:cNvSpPr>
              <a:spLocks/>
            </p:cNvSpPr>
            <p:nvPr/>
          </p:nvSpPr>
          <p:spPr bwMode="auto">
            <a:xfrm>
              <a:off x="3122" y="1900"/>
              <a:ext cx="288" cy="170"/>
            </a:xfrm>
            <a:custGeom>
              <a:avLst/>
              <a:gdLst>
                <a:gd name="T0" fmla="*/ 178 w 213"/>
                <a:gd name="T1" fmla="*/ 1 h 126"/>
                <a:gd name="T2" fmla="*/ 152 w 213"/>
                <a:gd name="T3" fmla="*/ 14 h 126"/>
                <a:gd name="T4" fmla="*/ 129 w 213"/>
                <a:gd name="T5" fmla="*/ 28 h 126"/>
                <a:gd name="T6" fmla="*/ 106 w 213"/>
                <a:gd name="T7" fmla="*/ 40 h 126"/>
                <a:gd name="T8" fmla="*/ 85 w 213"/>
                <a:gd name="T9" fmla="*/ 53 h 126"/>
                <a:gd name="T10" fmla="*/ 65 w 213"/>
                <a:gd name="T11" fmla="*/ 65 h 126"/>
                <a:gd name="T12" fmla="*/ 45 w 213"/>
                <a:gd name="T13" fmla="*/ 77 h 126"/>
                <a:gd name="T14" fmla="*/ 26 w 213"/>
                <a:gd name="T15" fmla="*/ 90 h 126"/>
                <a:gd name="T16" fmla="*/ 5 w 213"/>
                <a:gd name="T17" fmla="*/ 104 h 126"/>
                <a:gd name="T18" fmla="*/ 2 w 213"/>
                <a:gd name="T19" fmla="*/ 108 h 126"/>
                <a:gd name="T20" fmla="*/ 0 w 213"/>
                <a:gd name="T21" fmla="*/ 112 h 126"/>
                <a:gd name="T22" fmla="*/ 0 w 213"/>
                <a:gd name="T23" fmla="*/ 116 h 126"/>
                <a:gd name="T24" fmla="*/ 2 w 213"/>
                <a:gd name="T25" fmla="*/ 121 h 126"/>
                <a:gd name="T26" fmla="*/ 5 w 213"/>
                <a:gd name="T27" fmla="*/ 125 h 126"/>
                <a:gd name="T28" fmla="*/ 10 w 213"/>
                <a:gd name="T29" fmla="*/ 126 h 126"/>
                <a:gd name="T30" fmla="*/ 15 w 213"/>
                <a:gd name="T31" fmla="*/ 126 h 126"/>
                <a:gd name="T32" fmla="*/ 18 w 213"/>
                <a:gd name="T33" fmla="*/ 125 h 126"/>
                <a:gd name="T34" fmla="*/ 38 w 213"/>
                <a:gd name="T35" fmla="*/ 112 h 126"/>
                <a:gd name="T36" fmla="*/ 57 w 213"/>
                <a:gd name="T37" fmla="*/ 100 h 126"/>
                <a:gd name="T38" fmla="*/ 75 w 213"/>
                <a:gd name="T39" fmla="*/ 88 h 126"/>
                <a:gd name="T40" fmla="*/ 94 w 213"/>
                <a:gd name="T41" fmla="*/ 76 h 126"/>
                <a:gd name="T42" fmla="*/ 113 w 213"/>
                <a:gd name="T43" fmla="*/ 64 h 126"/>
                <a:gd name="T44" fmla="*/ 135 w 213"/>
                <a:gd name="T45" fmla="*/ 53 h 126"/>
                <a:gd name="T46" fmla="*/ 157 w 213"/>
                <a:gd name="T47" fmla="*/ 41 h 126"/>
                <a:gd name="T48" fmla="*/ 181 w 213"/>
                <a:gd name="T49" fmla="*/ 28 h 126"/>
                <a:gd name="T50" fmla="*/ 184 w 213"/>
                <a:gd name="T51" fmla="*/ 32 h 126"/>
                <a:gd name="T52" fmla="*/ 188 w 213"/>
                <a:gd name="T53" fmla="*/ 36 h 126"/>
                <a:gd name="T54" fmla="*/ 189 w 213"/>
                <a:gd name="T55" fmla="*/ 40 h 126"/>
                <a:gd name="T56" fmla="*/ 190 w 213"/>
                <a:gd name="T57" fmla="*/ 41 h 126"/>
                <a:gd name="T58" fmla="*/ 194 w 213"/>
                <a:gd name="T59" fmla="*/ 43 h 126"/>
                <a:gd name="T60" fmla="*/ 199 w 213"/>
                <a:gd name="T61" fmla="*/ 46 h 126"/>
                <a:gd name="T62" fmla="*/ 204 w 213"/>
                <a:gd name="T63" fmla="*/ 46 h 126"/>
                <a:gd name="T64" fmla="*/ 208 w 213"/>
                <a:gd name="T65" fmla="*/ 43 h 126"/>
                <a:gd name="T66" fmla="*/ 211 w 213"/>
                <a:gd name="T67" fmla="*/ 40 h 126"/>
                <a:gd name="T68" fmla="*/ 213 w 213"/>
                <a:gd name="T69" fmla="*/ 35 h 126"/>
                <a:gd name="T70" fmla="*/ 213 w 213"/>
                <a:gd name="T71" fmla="*/ 30 h 126"/>
                <a:gd name="T72" fmla="*/ 211 w 213"/>
                <a:gd name="T73" fmla="*/ 25 h 126"/>
                <a:gd name="T74" fmla="*/ 194 w 213"/>
                <a:gd name="T75" fmla="*/ 5 h 126"/>
                <a:gd name="T76" fmla="*/ 190 w 213"/>
                <a:gd name="T77" fmla="*/ 2 h 126"/>
                <a:gd name="T78" fmla="*/ 187 w 213"/>
                <a:gd name="T79" fmla="*/ 0 h 126"/>
                <a:gd name="T80" fmla="*/ 183 w 213"/>
                <a:gd name="T81" fmla="*/ 0 h 126"/>
                <a:gd name="T82" fmla="*/ 178 w 213"/>
                <a:gd name="T83" fmla="*/ 1 h 1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3"/>
                <a:gd name="T127" fmla="*/ 0 h 126"/>
                <a:gd name="T128" fmla="*/ 0 w 213"/>
                <a:gd name="T129" fmla="*/ 0 h 1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3" h="126">
                  <a:moveTo>
                    <a:pt x="178" y="1"/>
                  </a:moveTo>
                  <a:lnTo>
                    <a:pt x="152" y="14"/>
                  </a:lnTo>
                  <a:lnTo>
                    <a:pt x="129" y="28"/>
                  </a:lnTo>
                  <a:lnTo>
                    <a:pt x="106" y="40"/>
                  </a:lnTo>
                  <a:lnTo>
                    <a:pt x="85" y="53"/>
                  </a:lnTo>
                  <a:lnTo>
                    <a:pt x="65" y="65"/>
                  </a:lnTo>
                  <a:lnTo>
                    <a:pt x="45" y="77"/>
                  </a:lnTo>
                  <a:lnTo>
                    <a:pt x="26" y="90"/>
                  </a:lnTo>
                  <a:lnTo>
                    <a:pt x="5" y="104"/>
                  </a:lnTo>
                  <a:lnTo>
                    <a:pt x="2" y="108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2" y="121"/>
                  </a:lnTo>
                  <a:lnTo>
                    <a:pt x="5" y="125"/>
                  </a:lnTo>
                  <a:lnTo>
                    <a:pt x="10" y="126"/>
                  </a:lnTo>
                  <a:lnTo>
                    <a:pt x="15" y="126"/>
                  </a:lnTo>
                  <a:lnTo>
                    <a:pt x="18" y="125"/>
                  </a:lnTo>
                  <a:lnTo>
                    <a:pt x="38" y="112"/>
                  </a:lnTo>
                  <a:lnTo>
                    <a:pt x="57" y="100"/>
                  </a:lnTo>
                  <a:lnTo>
                    <a:pt x="75" y="88"/>
                  </a:lnTo>
                  <a:lnTo>
                    <a:pt x="94" y="76"/>
                  </a:lnTo>
                  <a:lnTo>
                    <a:pt x="113" y="64"/>
                  </a:lnTo>
                  <a:lnTo>
                    <a:pt x="135" y="53"/>
                  </a:lnTo>
                  <a:lnTo>
                    <a:pt x="157" y="41"/>
                  </a:lnTo>
                  <a:lnTo>
                    <a:pt x="181" y="28"/>
                  </a:lnTo>
                  <a:lnTo>
                    <a:pt x="184" y="32"/>
                  </a:lnTo>
                  <a:lnTo>
                    <a:pt x="188" y="36"/>
                  </a:lnTo>
                  <a:lnTo>
                    <a:pt x="189" y="40"/>
                  </a:lnTo>
                  <a:lnTo>
                    <a:pt x="190" y="41"/>
                  </a:lnTo>
                  <a:lnTo>
                    <a:pt x="194" y="43"/>
                  </a:lnTo>
                  <a:lnTo>
                    <a:pt x="199" y="46"/>
                  </a:lnTo>
                  <a:lnTo>
                    <a:pt x="204" y="46"/>
                  </a:lnTo>
                  <a:lnTo>
                    <a:pt x="208" y="43"/>
                  </a:lnTo>
                  <a:lnTo>
                    <a:pt x="211" y="40"/>
                  </a:lnTo>
                  <a:lnTo>
                    <a:pt x="213" y="35"/>
                  </a:lnTo>
                  <a:lnTo>
                    <a:pt x="213" y="30"/>
                  </a:lnTo>
                  <a:lnTo>
                    <a:pt x="211" y="25"/>
                  </a:lnTo>
                  <a:lnTo>
                    <a:pt x="194" y="5"/>
                  </a:lnTo>
                  <a:lnTo>
                    <a:pt x="190" y="2"/>
                  </a:lnTo>
                  <a:lnTo>
                    <a:pt x="187" y="0"/>
                  </a:lnTo>
                  <a:lnTo>
                    <a:pt x="183" y="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624" name="Shape 196688"/>
            <p:cNvSpPr>
              <a:spLocks/>
            </p:cNvSpPr>
            <p:nvPr/>
          </p:nvSpPr>
          <p:spPr bwMode="auto">
            <a:xfrm>
              <a:off x="3405" y="1911"/>
              <a:ext cx="90" cy="85"/>
            </a:xfrm>
            <a:custGeom>
              <a:avLst/>
              <a:gdLst>
                <a:gd name="T0" fmla="*/ 67 w 67"/>
                <a:gd name="T1" fmla="*/ 27 h 63"/>
                <a:gd name="T2" fmla="*/ 20 w 67"/>
                <a:gd name="T3" fmla="*/ 63 h 63"/>
                <a:gd name="T4" fmla="*/ 0 w 67"/>
                <a:gd name="T5" fmla="*/ 35 h 63"/>
                <a:gd name="T6" fmla="*/ 45 w 67"/>
                <a:gd name="T7" fmla="*/ 0 h 63"/>
                <a:gd name="T8" fmla="*/ 67 w 67"/>
                <a:gd name="T9" fmla="*/ 2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63"/>
                <a:gd name="T17" fmla="*/ 0 w 67"/>
                <a:gd name="T18" fmla="*/ 0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63">
                  <a:moveTo>
                    <a:pt x="67" y="27"/>
                  </a:moveTo>
                  <a:lnTo>
                    <a:pt x="20" y="63"/>
                  </a:lnTo>
                  <a:lnTo>
                    <a:pt x="0" y="35"/>
                  </a:lnTo>
                  <a:lnTo>
                    <a:pt x="45" y="0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4590" name="TextBox 196689"/>
          <p:cNvSpPr txBox="1">
            <a:spLocks noChangeArrowheads="1"/>
          </p:cNvSpPr>
          <p:nvPr/>
        </p:nvSpPr>
        <p:spPr bwMode="auto">
          <a:xfrm>
            <a:off x="6392863" y="5657850"/>
            <a:ext cx="12271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FFC000"/>
                </a:solidFill>
                <a:latin typeface="Segoe Semibold" pitchFamily="34" charset="0"/>
              </a:rPr>
              <a:t>Publish</a:t>
            </a:r>
          </a:p>
        </p:txBody>
      </p:sp>
      <p:sp>
        <p:nvSpPr>
          <p:cNvPr id="24591" name="Right Arrow 196690"/>
          <p:cNvSpPr>
            <a:spLocks noChangeArrowheads="1"/>
          </p:cNvSpPr>
          <p:nvPr/>
        </p:nvSpPr>
        <p:spPr bwMode="auto">
          <a:xfrm>
            <a:off x="4010025" y="5000625"/>
            <a:ext cx="817563" cy="257175"/>
          </a:xfrm>
          <a:prstGeom prst="rightArrow">
            <a:avLst>
              <a:gd name="adj1" fmla="val 50000"/>
              <a:gd name="adj2" fmla="val 79475"/>
            </a:avLst>
          </a:prstGeom>
          <a:solidFill>
            <a:srgbClr val="FF9900"/>
          </a:solidFill>
          <a:ln w="2857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4592" name="Right Arrow 196691"/>
          <p:cNvSpPr>
            <a:spLocks noChangeArrowheads="1"/>
          </p:cNvSpPr>
          <p:nvPr/>
        </p:nvSpPr>
        <p:spPr bwMode="auto">
          <a:xfrm>
            <a:off x="5713413" y="5000625"/>
            <a:ext cx="817563" cy="257175"/>
          </a:xfrm>
          <a:prstGeom prst="rightArrow">
            <a:avLst>
              <a:gd name="adj1" fmla="val 50000"/>
              <a:gd name="adj2" fmla="val 79475"/>
            </a:avLst>
          </a:prstGeom>
          <a:solidFill>
            <a:srgbClr val="FF9900"/>
          </a:solidFill>
          <a:ln w="2857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overview of SharePoint 2007</a:t>
            </a:r>
          </a:p>
          <a:p>
            <a:pPr lvl="1"/>
            <a:r>
              <a:rPr lang="en-US" dirty="0" smtClean="0"/>
              <a:t>Windows SharePoint Services 3.0 (WSS)</a:t>
            </a:r>
          </a:p>
          <a:p>
            <a:pPr lvl="1"/>
            <a:r>
              <a:rPr lang="en-US" dirty="0" smtClean="0"/>
              <a:t>Microsoft Office SharePoint Server 2007 (MOSS)</a:t>
            </a:r>
          </a:p>
          <a:p>
            <a:r>
              <a:rPr lang="en-US" dirty="0" smtClean="0"/>
              <a:t>Basic WSS Terminology</a:t>
            </a:r>
          </a:p>
          <a:p>
            <a:r>
              <a:rPr lang="en-US" dirty="0" smtClean="0"/>
              <a:t>WSS as a collaboration solution</a:t>
            </a:r>
          </a:p>
          <a:p>
            <a:r>
              <a:rPr lang="en-US" dirty="0" smtClean="0"/>
              <a:t>Customizing WSS Sites</a:t>
            </a:r>
          </a:p>
          <a:p>
            <a:r>
              <a:rPr lang="en-US" dirty="0" smtClean="0"/>
              <a:t>Overview of MOSS components and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986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Intelligence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MOSS Vision for Business Intelligence (BI)</a:t>
            </a:r>
          </a:p>
          <a:p>
            <a:pPr lvl="1"/>
            <a:r>
              <a:rPr lang="en-US" dirty="0" smtClean="0"/>
              <a:t>Provide business insight to all employees</a:t>
            </a:r>
          </a:p>
          <a:p>
            <a:pPr lvl="1"/>
            <a:r>
              <a:rPr lang="en-US" dirty="0" smtClean="0"/>
              <a:t>Lead to better, faster, more relevant decisions</a:t>
            </a:r>
          </a:p>
          <a:p>
            <a:pPr lvl="1"/>
            <a:r>
              <a:rPr lang="en-US" dirty="0" smtClean="0"/>
              <a:t>Integrate with BI features of SQL Server and Excel</a:t>
            </a:r>
          </a:p>
          <a:p>
            <a:endParaRPr lang="en-US" dirty="0"/>
          </a:p>
        </p:txBody>
      </p:sp>
      <p:sp>
        <p:nvSpPr>
          <p:cNvPr id="198660" name="Rectangle 198659"/>
          <p:cNvSpPr>
            <a:spLocks noChangeArrowheads="1"/>
          </p:cNvSpPr>
          <p:nvPr/>
        </p:nvSpPr>
        <p:spPr bwMode="auto">
          <a:xfrm>
            <a:off x="4751231" y="3352800"/>
            <a:ext cx="2262389" cy="22572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en-US" sz="1600" dirty="0" smtClean="0"/>
              <a:t>MOSS BI Features</a:t>
            </a:r>
            <a:endParaRPr lang="en-US" sz="1600" dirty="0"/>
          </a:p>
        </p:txBody>
      </p:sp>
      <p:sp>
        <p:nvSpPr>
          <p:cNvPr id="25605" name="Rectangle 198663"/>
          <p:cNvSpPr>
            <a:spLocks noChangeArrowheads="1"/>
          </p:cNvSpPr>
          <p:nvPr/>
        </p:nvSpPr>
        <p:spPr bwMode="auto">
          <a:xfrm>
            <a:off x="4824211" y="6096001"/>
            <a:ext cx="2262389" cy="5334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SQL Server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</a:rPr>
              <a:t>2005</a:t>
            </a:r>
          </a:p>
          <a:p>
            <a:pPr algn="ctr"/>
            <a:r>
              <a:rPr lang="en-US" sz="9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Analysis Services | Reporting Services</a:t>
            </a:r>
            <a:endParaRPr lang="en-US" sz="900" b="1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5606" name="Straight Connector 198673"/>
          <p:cNvSpPr>
            <a:spLocks noChangeShapeType="1"/>
          </p:cNvSpPr>
          <p:nvPr/>
        </p:nvSpPr>
        <p:spPr bwMode="auto">
          <a:xfrm flipV="1">
            <a:off x="5991896" y="5682827"/>
            <a:ext cx="0" cy="36406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76" name="Oval 198675"/>
          <p:cNvSpPr>
            <a:spLocks noChangeArrowheads="1"/>
          </p:cNvSpPr>
          <p:nvPr/>
        </p:nvSpPr>
        <p:spPr bwMode="auto">
          <a:xfrm>
            <a:off x="5116132" y="4986084"/>
            <a:ext cx="1605566" cy="478302"/>
          </a:xfrm>
          <a:prstGeom prst="ellips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Dashboards</a:t>
            </a:r>
          </a:p>
        </p:txBody>
      </p:sp>
      <p:sp>
        <p:nvSpPr>
          <p:cNvPr id="198677" name="Oval 198676"/>
          <p:cNvSpPr>
            <a:spLocks noChangeArrowheads="1"/>
          </p:cNvSpPr>
          <p:nvPr/>
        </p:nvSpPr>
        <p:spPr bwMode="auto">
          <a:xfrm>
            <a:off x="5116132" y="3789680"/>
            <a:ext cx="1605566" cy="478302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Excel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</a:rPr>
              <a:t>Services</a:t>
            </a: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8679" name="Oval 198678"/>
          <p:cNvSpPr>
            <a:spLocks noChangeArrowheads="1"/>
          </p:cNvSpPr>
          <p:nvPr/>
        </p:nvSpPr>
        <p:spPr bwMode="auto">
          <a:xfrm>
            <a:off x="5116132" y="4387234"/>
            <a:ext cx="1605566" cy="478302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Report Center</a:t>
            </a:r>
          </a:p>
        </p:txBody>
      </p:sp>
      <p:sp>
        <p:nvSpPr>
          <p:cNvPr id="25608" name="Straight Connector 198683"/>
          <p:cNvSpPr>
            <a:spLocks noChangeShapeType="1"/>
          </p:cNvSpPr>
          <p:nvPr/>
        </p:nvSpPr>
        <p:spPr bwMode="auto">
          <a:xfrm>
            <a:off x="3802487" y="3653155"/>
            <a:ext cx="802783" cy="14562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09" name="Straight Connector 198684"/>
          <p:cNvSpPr>
            <a:spLocks noChangeShapeType="1"/>
          </p:cNvSpPr>
          <p:nvPr/>
        </p:nvSpPr>
        <p:spPr bwMode="auto">
          <a:xfrm flipV="1">
            <a:off x="3802487" y="4235662"/>
            <a:ext cx="802783" cy="7281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0" name="Straight Connector 198685"/>
          <p:cNvSpPr>
            <a:spLocks noChangeShapeType="1"/>
          </p:cNvSpPr>
          <p:nvPr/>
        </p:nvSpPr>
        <p:spPr bwMode="auto">
          <a:xfrm flipV="1">
            <a:off x="3802487" y="4672542"/>
            <a:ext cx="802783" cy="29125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1" name="Straight Connector 198690"/>
          <p:cNvSpPr>
            <a:spLocks noChangeShapeType="1"/>
          </p:cNvSpPr>
          <p:nvPr/>
        </p:nvSpPr>
        <p:spPr bwMode="auto">
          <a:xfrm flipV="1">
            <a:off x="3802487" y="5181599"/>
            <a:ext cx="769513" cy="43751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2" name="Straight Connector 198691"/>
          <p:cNvSpPr>
            <a:spLocks noChangeShapeType="1"/>
          </p:cNvSpPr>
          <p:nvPr/>
        </p:nvSpPr>
        <p:spPr bwMode="auto">
          <a:xfrm>
            <a:off x="3729507" y="5610013"/>
            <a:ext cx="994893" cy="6383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3" name="Rectangle 198660"/>
          <p:cNvSpPr>
            <a:spLocks noChangeArrowheads="1"/>
          </p:cNvSpPr>
          <p:nvPr/>
        </p:nvSpPr>
        <p:spPr bwMode="auto">
          <a:xfrm>
            <a:off x="1905000" y="3425613"/>
            <a:ext cx="1970468" cy="445982"/>
          </a:xfrm>
          <a:prstGeom prst="rect">
            <a:avLst/>
          </a:prstGeom>
          <a:solidFill>
            <a:srgbClr val="FFCCFF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Browser</a:t>
            </a:r>
          </a:p>
        </p:txBody>
      </p:sp>
      <p:sp>
        <p:nvSpPr>
          <p:cNvPr id="25614" name="Rectangle 198661"/>
          <p:cNvSpPr>
            <a:spLocks noChangeArrowheads="1"/>
          </p:cNvSpPr>
          <p:nvPr/>
        </p:nvSpPr>
        <p:spPr bwMode="auto">
          <a:xfrm>
            <a:off x="1905000" y="5391573"/>
            <a:ext cx="1970468" cy="445982"/>
          </a:xfrm>
          <a:prstGeom prst="rect">
            <a:avLst/>
          </a:prstGeom>
          <a:solidFill>
            <a:srgbClr val="CCFF99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Excel 2007</a:t>
            </a:r>
          </a:p>
        </p:txBody>
      </p:sp>
      <p:sp>
        <p:nvSpPr>
          <p:cNvPr id="25615" name="Rectangle 198680"/>
          <p:cNvSpPr>
            <a:spLocks noChangeArrowheads="1"/>
          </p:cNvSpPr>
          <p:nvPr/>
        </p:nvSpPr>
        <p:spPr bwMode="auto">
          <a:xfrm>
            <a:off x="1905000" y="4080933"/>
            <a:ext cx="1970468" cy="445982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Word 2007</a:t>
            </a:r>
          </a:p>
        </p:txBody>
      </p:sp>
      <p:sp>
        <p:nvSpPr>
          <p:cNvPr id="25616" name="Rectangle 198682"/>
          <p:cNvSpPr>
            <a:spLocks noChangeArrowheads="1"/>
          </p:cNvSpPr>
          <p:nvPr/>
        </p:nvSpPr>
        <p:spPr bwMode="auto">
          <a:xfrm>
            <a:off x="1905000" y="4736253"/>
            <a:ext cx="1970468" cy="445982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Outlook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587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Do "SharePoint Developers" Build?</a:t>
            </a:r>
          </a:p>
        </p:txBody>
      </p:sp>
      <p:sp>
        <p:nvSpPr>
          <p:cNvPr id="158725" name="Rectangle 158724"/>
          <p:cNvSpPr>
            <a:spLocks noChangeArrowheads="1"/>
          </p:cNvSpPr>
          <p:nvPr/>
        </p:nvSpPr>
        <p:spPr bwMode="auto">
          <a:xfrm>
            <a:off x="685800" y="4648200"/>
            <a:ext cx="3581400" cy="175260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Office Client Developer</a:t>
            </a:r>
          </a:p>
        </p:txBody>
      </p:sp>
      <p:sp>
        <p:nvSpPr>
          <p:cNvPr id="158728" name="Straight Connector 158727"/>
          <p:cNvSpPr>
            <a:spLocks noChangeShapeType="1"/>
          </p:cNvSpPr>
          <p:nvPr/>
        </p:nvSpPr>
        <p:spPr bwMode="auto">
          <a:xfrm flipH="1">
            <a:off x="2133600" y="2743200"/>
            <a:ext cx="457200" cy="1828800"/>
          </a:xfrm>
          <a:prstGeom prst="line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26629" name="Straight Connector 158732"/>
          <p:cNvSpPr>
            <a:spLocks noChangeShapeType="1"/>
          </p:cNvSpPr>
          <p:nvPr/>
        </p:nvSpPr>
        <p:spPr bwMode="auto">
          <a:xfrm>
            <a:off x="685800" y="5029200"/>
            <a:ext cx="358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158733"/>
          <p:cNvSpPr>
            <a:spLocks noChangeArrowheads="1"/>
          </p:cNvSpPr>
          <p:nvPr/>
        </p:nvSpPr>
        <p:spPr bwMode="auto">
          <a:xfrm>
            <a:off x="762000" y="5029200"/>
            <a:ext cx="236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Creating Word Template Solutions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Extending the Ribbon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Developing Office Add-ins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Developing VSTO solutions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Creating Business Forms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Programmatically Manipulating XML Documents</a:t>
            </a:r>
          </a:p>
        </p:txBody>
      </p:sp>
      <p:sp>
        <p:nvSpPr>
          <p:cNvPr id="158735" name="Rectangle 158734"/>
          <p:cNvSpPr>
            <a:spLocks noChangeArrowheads="1"/>
          </p:cNvSpPr>
          <p:nvPr/>
        </p:nvSpPr>
        <p:spPr bwMode="auto">
          <a:xfrm>
            <a:off x="4800600" y="4495800"/>
            <a:ext cx="3429000" cy="19812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Web/WSS Developer</a:t>
            </a:r>
          </a:p>
        </p:txBody>
      </p:sp>
      <p:sp>
        <p:nvSpPr>
          <p:cNvPr id="26632" name="Straight Connector 158735"/>
          <p:cNvSpPr>
            <a:spLocks noChangeShapeType="1"/>
          </p:cNvSpPr>
          <p:nvPr/>
        </p:nvSpPr>
        <p:spPr bwMode="auto">
          <a:xfrm flipV="1">
            <a:off x="4800600" y="4831081"/>
            <a:ext cx="3429000" cy="457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158736"/>
          <p:cNvSpPr>
            <a:spLocks noChangeArrowheads="1"/>
          </p:cNvSpPr>
          <p:nvPr/>
        </p:nvSpPr>
        <p:spPr bwMode="auto">
          <a:xfrm>
            <a:off x="4876800" y="4876800"/>
            <a:ext cx="236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</a:rPr>
              <a:t>Creating Features and Site Definitions</a:t>
            </a: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</a:rPr>
              <a:t>Developing Custom Application Page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</a:rPr>
              <a:t>Developing Page Templates and Web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Parts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 smtClean="0">
                <a:latin typeface="Arial" pitchFamily="34" charset="0"/>
              </a:rPr>
              <a:t>Designing Custom List Types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 smtClean="0">
                <a:latin typeface="Arial" pitchFamily="34" charset="0"/>
              </a:rPr>
              <a:t>Developing Event Handlers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</a:rPr>
              <a:t>Developing Custom Workflows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</a:rPr>
              <a:t>Creating Solution Packages for Deployment</a:t>
            </a: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8738" name="Rectangle 158737"/>
          <p:cNvSpPr>
            <a:spLocks noChangeArrowheads="1"/>
          </p:cNvSpPr>
          <p:nvPr/>
        </p:nvSpPr>
        <p:spPr bwMode="auto">
          <a:xfrm>
            <a:off x="5638800" y="1600200"/>
            <a:ext cx="27432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Enterprise Developer</a:t>
            </a:r>
          </a:p>
        </p:txBody>
      </p:sp>
      <p:sp>
        <p:nvSpPr>
          <p:cNvPr id="26635" name="Straight Connector 158738"/>
          <p:cNvSpPr>
            <a:spLocks noChangeShapeType="1"/>
          </p:cNvSpPr>
          <p:nvPr/>
        </p:nvSpPr>
        <p:spPr bwMode="auto">
          <a:xfrm>
            <a:off x="5638800" y="1981200"/>
            <a:ext cx="2743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58739"/>
          <p:cNvSpPr>
            <a:spLocks noChangeArrowheads="1"/>
          </p:cNvSpPr>
          <p:nvPr/>
        </p:nvSpPr>
        <p:spPr bwMode="auto">
          <a:xfrm>
            <a:off x="5715000" y="19812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Designing Portals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Extending the Search Engine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Integrating with LOB systems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Creating Public Web Sites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Creating Business Forms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Creating Custom Workflows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Managing Enterprise Content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Creating Custom Policies</a:t>
            </a:r>
          </a:p>
          <a:p>
            <a:pPr indent="109538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Creating Scorecard, BI Reports</a:t>
            </a:r>
          </a:p>
        </p:txBody>
      </p:sp>
      <p:sp>
        <p:nvSpPr>
          <p:cNvPr id="158743" name="Straight Connector 158742"/>
          <p:cNvSpPr>
            <a:spLocks noChangeShapeType="1"/>
          </p:cNvSpPr>
          <p:nvPr/>
        </p:nvSpPr>
        <p:spPr bwMode="auto">
          <a:xfrm>
            <a:off x="3429000" y="2743200"/>
            <a:ext cx="1828800" cy="0"/>
          </a:xfrm>
          <a:prstGeom prst="line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58744" name="Straight Connector 158743"/>
          <p:cNvSpPr>
            <a:spLocks noChangeShapeType="1"/>
          </p:cNvSpPr>
          <p:nvPr/>
        </p:nvSpPr>
        <p:spPr bwMode="auto">
          <a:xfrm>
            <a:off x="3200400" y="3200400"/>
            <a:ext cx="1752600" cy="1143000"/>
          </a:xfrm>
          <a:prstGeom prst="line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58724" name="Oval 158723"/>
          <p:cNvSpPr>
            <a:spLocks noChangeArrowheads="1"/>
          </p:cNvSpPr>
          <p:nvPr/>
        </p:nvSpPr>
        <p:spPr bwMode="auto">
          <a:xfrm>
            <a:off x="609601" y="1600200"/>
            <a:ext cx="3886200" cy="23622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en-US" sz="1600" dirty="0">
                <a:solidFill>
                  <a:srgbClr val="FF9900"/>
                </a:solidFill>
              </a:rPr>
              <a:t>The </a:t>
            </a:r>
            <a:r>
              <a:rPr lang="en-US" sz="1600" dirty="0" smtClean="0">
                <a:solidFill>
                  <a:srgbClr val="FF9900"/>
                </a:solidFill>
              </a:rPr>
              <a:t>SharePoint2007 </a:t>
            </a:r>
            <a:r>
              <a:rPr lang="en-US" sz="1600" dirty="0">
                <a:solidFill>
                  <a:srgbClr val="FF9900"/>
                </a:solidFill>
              </a:rPr>
              <a:t>Developer</a:t>
            </a:r>
          </a:p>
          <a:p>
            <a:pPr algn="ctr"/>
            <a:r>
              <a:rPr lang="en-US" sz="1400" dirty="0">
                <a:solidFill>
                  <a:srgbClr val="777777"/>
                </a:solidFill>
              </a:rPr>
              <a:t>a modern, evolving life form</a:t>
            </a:r>
          </a:p>
        </p:txBody>
      </p:sp>
      <p:pic>
        <p:nvPicPr>
          <p:cNvPr id="26640" name="Rectangle 1587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14600"/>
            <a:ext cx="13716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Roadmap to WSS Development 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&lt;&lt; YOU ARE HERE</a:t>
            </a:r>
            <a:endParaRPr lang="en-US" sz="1200" i="1" dirty="0" smtClean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Developing Features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SharePoint Architecture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Page Design and Provisioning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Master Pages and Site Branding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Web Part Development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AJAX Web Parts</a:t>
            </a:r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Integrating Silverlight 2 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Lists and Content Types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Document Libraries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Site Definitions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Forms Services and InfoPath 2007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Introduction to SharePoint Workflows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Creating MOSS Collaboration Portals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Web Content Management (WCM) with MOSS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The Business Data Catalog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Excel Services and Report Center</a:t>
            </a:r>
            <a:endParaRPr lang="en-US" sz="1200" b="1" dirty="0" smtClean="0"/>
          </a:p>
          <a:p>
            <a:pPr marL="457200" lvl="0" indent="-4572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/>
              <a:t>SharePoint Application Security</a:t>
            </a: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overview of SharePoint 2007</a:t>
            </a:r>
          </a:p>
          <a:p>
            <a:pPr lvl="1"/>
            <a:r>
              <a:rPr lang="en-US" dirty="0" smtClean="0"/>
              <a:t>Windows SharePoint Services 3.0 (WSS)</a:t>
            </a:r>
          </a:p>
          <a:p>
            <a:pPr lvl="1"/>
            <a:r>
              <a:rPr lang="en-US" dirty="0" smtClean="0"/>
              <a:t>Microsoft Office SharePoint Server 2007 (MOSS)</a:t>
            </a:r>
          </a:p>
          <a:p>
            <a:r>
              <a:rPr lang="en-US" dirty="0" smtClean="0"/>
              <a:t>Basic WSS Terminology</a:t>
            </a:r>
          </a:p>
          <a:p>
            <a:r>
              <a:rPr lang="en-US" dirty="0" smtClean="0"/>
              <a:t>WSS as a collaboration solution</a:t>
            </a:r>
          </a:p>
          <a:p>
            <a:r>
              <a:rPr lang="en-US" dirty="0" smtClean="0"/>
              <a:t>Customizing WSS Sites</a:t>
            </a:r>
          </a:p>
          <a:p>
            <a:r>
              <a:rPr lang="en-US" dirty="0" smtClean="0"/>
              <a:t>Overview of MOSS components and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Microsoft Office Through the Ages</a:t>
            </a:r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 all started off with a modest productivity tool from a medium-sized company in Redmond</a:t>
            </a:r>
          </a:p>
        </p:txBody>
      </p:sp>
      <p:pic>
        <p:nvPicPr>
          <p:cNvPr id="6147" name="Rectangle 15257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362200"/>
            <a:ext cx="5562600" cy="417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81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 of the Office Developer</a:t>
            </a:r>
            <a:endParaRPr lang="en-US" dirty="0" smtClean="0"/>
          </a:p>
        </p:txBody>
      </p:sp>
      <p:sp>
        <p:nvSpPr>
          <p:cNvPr id="181265" name="Shape 181264"/>
          <p:cNvSpPr>
            <a:spLocks/>
          </p:cNvSpPr>
          <p:nvPr/>
        </p:nvSpPr>
        <p:spPr bwMode="auto">
          <a:xfrm>
            <a:off x="1066800" y="1981200"/>
            <a:ext cx="4800600" cy="4038600"/>
          </a:xfrm>
          <a:custGeom>
            <a:avLst/>
            <a:gdLst/>
            <a:ahLst/>
            <a:cxnLst>
              <a:cxn ang="0">
                <a:pos x="0" y="2544"/>
              </a:cxn>
              <a:cxn ang="0">
                <a:pos x="1152" y="2064"/>
              </a:cxn>
              <a:cxn ang="0">
                <a:pos x="2208" y="1152"/>
              </a:cxn>
              <a:cxn ang="0">
                <a:pos x="3024" y="0"/>
              </a:cxn>
            </a:cxnLst>
            <a:rect l="0" t="0" r="0" b="0"/>
            <a:pathLst>
              <a:path w="3024" h="2544">
                <a:moveTo>
                  <a:pt x="0" y="2544"/>
                </a:moveTo>
                <a:cubicBezTo>
                  <a:pt x="392" y="2420"/>
                  <a:pt x="784" y="2296"/>
                  <a:pt x="1152" y="2064"/>
                </a:cubicBezTo>
                <a:cubicBezTo>
                  <a:pt x="1520" y="1832"/>
                  <a:pt x="1896" y="1496"/>
                  <a:pt x="2208" y="1152"/>
                </a:cubicBezTo>
                <a:cubicBezTo>
                  <a:pt x="2520" y="808"/>
                  <a:pt x="2772" y="404"/>
                  <a:pt x="3024" y="0"/>
                </a:cubicBezTo>
              </a:path>
            </a:pathLst>
          </a:custGeom>
          <a:noFill/>
          <a:ln w="76200" cap="flat" cmpd="sng" algn="ctr">
            <a:solidFill>
              <a:srgbClr val="9933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7172" name="Rectangle 1812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762625"/>
            <a:ext cx="876300" cy="866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3" name="Rectangle 18125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343400"/>
            <a:ext cx="733425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Rectangle 18126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5725" y="2667000"/>
            <a:ext cx="904875" cy="1733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5" name="Rectangle 181265"/>
          <p:cNvSpPr>
            <a:spLocks noChangeArrowheads="1"/>
          </p:cNvSpPr>
          <p:nvPr/>
        </p:nvSpPr>
        <p:spPr bwMode="auto">
          <a:xfrm>
            <a:off x="2057400" y="6400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Word Macros</a:t>
            </a:r>
          </a:p>
        </p:txBody>
      </p:sp>
      <p:sp>
        <p:nvSpPr>
          <p:cNvPr id="7176" name="Rectangle 181267"/>
          <p:cNvSpPr>
            <a:spLocks noChangeArrowheads="1"/>
          </p:cNvSpPr>
          <p:nvPr/>
        </p:nvSpPr>
        <p:spPr bwMode="auto">
          <a:xfrm>
            <a:off x="3581400" y="54864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Access Macros</a:t>
            </a:r>
          </a:p>
        </p:txBody>
      </p:sp>
      <p:sp>
        <p:nvSpPr>
          <p:cNvPr id="7177" name="Rectangle 181268"/>
          <p:cNvSpPr>
            <a:spLocks noChangeArrowheads="1"/>
          </p:cNvSpPr>
          <p:nvPr/>
        </p:nvSpPr>
        <p:spPr bwMode="auto">
          <a:xfrm>
            <a:off x="4191000" y="51054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Word Basic</a:t>
            </a:r>
          </a:p>
        </p:txBody>
      </p:sp>
      <p:sp>
        <p:nvSpPr>
          <p:cNvPr id="7178" name="Rectangle 181269"/>
          <p:cNvSpPr>
            <a:spLocks noChangeArrowheads="1"/>
          </p:cNvSpPr>
          <p:nvPr/>
        </p:nvSpPr>
        <p:spPr bwMode="auto">
          <a:xfrm>
            <a:off x="4724400" y="47244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Access Basic</a:t>
            </a:r>
          </a:p>
        </p:txBody>
      </p:sp>
      <p:sp>
        <p:nvSpPr>
          <p:cNvPr id="7179" name="Rectangle 181270"/>
          <p:cNvSpPr>
            <a:spLocks noChangeArrowheads="1"/>
          </p:cNvSpPr>
          <p:nvPr/>
        </p:nvSpPr>
        <p:spPr bwMode="auto">
          <a:xfrm>
            <a:off x="3048000" y="59436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Excel Formulas</a:t>
            </a:r>
          </a:p>
        </p:txBody>
      </p:sp>
      <p:sp>
        <p:nvSpPr>
          <p:cNvPr id="7180" name="Rectangle 181271"/>
          <p:cNvSpPr>
            <a:spLocks noChangeArrowheads="1"/>
          </p:cNvSpPr>
          <p:nvPr/>
        </p:nvSpPr>
        <p:spPr bwMode="auto">
          <a:xfrm>
            <a:off x="5105400" y="4267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Visual Basic for Applications (VBA)</a:t>
            </a:r>
          </a:p>
        </p:txBody>
      </p:sp>
      <p:sp>
        <p:nvSpPr>
          <p:cNvPr id="7181" name="Rectangle 181272"/>
          <p:cNvSpPr>
            <a:spLocks noChangeArrowheads="1"/>
          </p:cNvSpPr>
          <p:nvPr/>
        </p:nvSpPr>
        <p:spPr bwMode="auto">
          <a:xfrm>
            <a:off x="5410200" y="38100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COM components</a:t>
            </a:r>
          </a:p>
        </p:txBody>
      </p:sp>
      <p:sp>
        <p:nvSpPr>
          <p:cNvPr id="7182" name="Rectangle 181273"/>
          <p:cNvSpPr>
            <a:spLocks noChangeArrowheads="1"/>
          </p:cNvSpPr>
          <p:nvPr/>
        </p:nvSpPr>
        <p:spPr bwMode="auto">
          <a:xfrm>
            <a:off x="5867400" y="34290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COM Add-ins</a:t>
            </a:r>
          </a:p>
        </p:txBody>
      </p:sp>
      <p:sp>
        <p:nvSpPr>
          <p:cNvPr id="7183" name="Rectangle 181274"/>
          <p:cNvSpPr>
            <a:spLocks noChangeArrowheads="1"/>
          </p:cNvSpPr>
          <p:nvPr/>
        </p:nvSpPr>
        <p:spPr bwMode="auto">
          <a:xfrm>
            <a:off x="6858000" y="13716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VSTO</a:t>
            </a:r>
          </a:p>
        </p:txBody>
      </p:sp>
      <p:sp>
        <p:nvSpPr>
          <p:cNvPr id="7184" name="Rectangle 181275"/>
          <p:cNvSpPr>
            <a:spLocks noChangeArrowheads="1"/>
          </p:cNvSpPr>
          <p:nvPr/>
        </p:nvSpPr>
        <p:spPr bwMode="auto">
          <a:xfrm>
            <a:off x="6172200" y="2971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.NET Framework</a:t>
            </a:r>
          </a:p>
        </p:txBody>
      </p:sp>
      <p:sp>
        <p:nvSpPr>
          <p:cNvPr id="7185" name="Rectangle 181276"/>
          <p:cNvSpPr>
            <a:spLocks noChangeArrowheads="1"/>
          </p:cNvSpPr>
          <p:nvPr/>
        </p:nvSpPr>
        <p:spPr bwMode="auto">
          <a:xfrm>
            <a:off x="6553200" y="25146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.Managed Add-ins</a:t>
            </a:r>
          </a:p>
        </p:txBody>
      </p:sp>
      <p:pic>
        <p:nvPicPr>
          <p:cNvPr id="7187" name="Rectangle 18127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00650" y="1219200"/>
            <a:ext cx="1276350" cy="11318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88" name="Rectangle 181280"/>
          <p:cNvSpPr>
            <a:spLocks noChangeArrowheads="1"/>
          </p:cNvSpPr>
          <p:nvPr/>
        </p:nvSpPr>
        <p:spPr bwMode="auto">
          <a:xfrm>
            <a:off x="6781800" y="21336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Smart Tags</a:t>
            </a:r>
          </a:p>
        </p:txBody>
      </p:sp>
      <p:sp>
        <p:nvSpPr>
          <p:cNvPr id="7189" name="Rectangle 181281"/>
          <p:cNvSpPr>
            <a:spLocks noChangeArrowheads="1"/>
          </p:cNvSpPr>
          <p:nvPr/>
        </p:nvSpPr>
        <p:spPr bwMode="auto">
          <a:xfrm>
            <a:off x="6858000" y="17526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Smart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873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2003 Server Components</a:t>
            </a:r>
          </a:p>
        </p:txBody>
      </p:sp>
      <p:sp>
        <p:nvSpPr>
          <p:cNvPr id="8194" name="Shape 1873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SharePoint Services (WSS v2)</a:t>
            </a:r>
          </a:p>
          <a:p>
            <a:pPr lvl="1"/>
            <a:r>
              <a:rPr lang="en-US" smtClean="0"/>
              <a:t>Site and Workspace Provisioning Engine</a:t>
            </a:r>
          </a:p>
          <a:p>
            <a:pPr lvl="1"/>
            <a:r>
              <a:rPr lang="en-US" smtClean="0"/>
              <a:t>Accessibility from browser and Office client applications</a:t>
            </a:r>
          </a:p>
          <a:p>
            <a:pPr lvl="1"/>
            <a:r>
              <a:rPr lang="en-US" smtClean="0"/>
              <a:t>Out-of-the-box Collaboration Services</a:t>
            </a:r>
          </a:p>
          <a:p>
            <a:r>
              <a:rPr lang="en-US" smtClean="0"/>
              <a:t>MS Office SharePoint Portal Server 2003 (SPS)</a:t>
            </a:r>
          </a:p>
          <a:p>
            <a:pPr lvl="1"/>
            <a:r>
              <a:rPr lang="en-US" smtClean="0"/>
              <a:t>Aggregation and search features</a:t>
            </a:r>
          </a:p>
          <a:p>
            <a:pPr lvl="1"/>
            <a:r>
              <a:rPr lang="en-US" smtClean="0"/>
              <a:t>Social networking (Profiles, Audiences, My Sites)</a:t>
            </a:r>
          </a:p>
          <a:p>
            <a:endParaRPr lang="en-US" dirty="0" smtClean="0"/>
          </a:p>
        </p:txBody>
      </p:sp>
      <p:sp>
        <p:nvSpPr>
          <p:cNvPr id="8195" name="Rectangle 187405"/>
          <p:cNvSpPr>
            <a:spLocks noChangeArrowheads="1"/>
          </p:cNvSpPr>
          <p:nvPr/>
        </p:nvSpPr>
        <p:spPr bwMode="auto">
          <a:xfrm>
            <a:off x="4114800" y="5715000"/>
            <a:ext cx="4038600" cy="5778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Windows SharePoint Services V2</a:t>
            </a:r>
          </a:p>
        </p:txBody>
      </p:sp>
      <p:sp>
        <p:nvSpPr>
          <p:cNvPr id="187408" name="Straight Connector 187407"/>
          <p:cNvSpPr>
            <a:spLocks noChangeShapeType="1"/>
          </p:cNvSpPr>
          <p:nvPr/>
        </p:nvSpPr>
        <p:spPr bwMode="auto">
          <a:xfrm>
            <a:off x="3048000" y="5181600"/>
            <a:ext cx="838200" cy="182563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7409" name="Straight Connector 187408"/>
          <p:cNvSpPr>
            <a:spLocks noChangeShapeType="1"/>
          </p:cNvSpPr>
          <p:nvPr/>
        </p:nvSpPr>
        <p:spPr bwMode="auto">
          <a:xfrm>
            <a:off x="2971800" y="5745163"/>
            <a:ext cx="990600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7410" name="Straight Connector 187409"/>
          <p:cNvSpPr>
            <a:spLocks noChangeShapeType="1"/>
          </p:cNvSpPr>
          <p:nvPr/>
        </p:nvSpPr>
        <p:spPr bwMode="auto">
          <a:xfrm flipV="1">
            <a:off x="2971800" y="6049963"/>
            <a:ext cx="914400" cy="274637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7411" name="Rectangle 187410"/>
          <p:cNvSpPr>
            <a:spLocks noChangeArrowheads="1"/>
          </p:cNvSpPr>
          <p:nvPr/>
        </p:nvSpPr>
        <p:spPr bwMode="auto">
          <a:xfrm>
            <a:off x="1371600" y="5029200"/>
            <a:ext cx="1752600" cy="381000"/>
          </a:xfrm>
          <a:prstGeom prst="rect">
            <a:avLst/>
          </a:prstGeom>
          <a:solidFill>
            <a:srgbClr val="CC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Browser Clients</a:t>
            </a:r>
          </a:p>
        </p:txBody>
      </p:sp>
      <p:sp>
        <p:nvSpPr>
          <p:cNvPr id="187412" name="Rectangle 187411"/>
          <p:cNvSpPr>
            <a:spLocks noChangeArrowheads="1"/>
          </p:cNvSpPr>
          <p:nvPr/>
        </p:nvSpPr>
        <p:spPr bwMode="auto">
          <a:xfrm>
            <a:off x="1371600" y="5562600"/>
            <a:ext cx="1752600" cy="381000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Word 2003 Clients</a:t>
            </a:r>
          </a:p>
        </p:txBody>
      </p:sp>
      <p:sp>
        <p:nvSpPr>
          <p:cNvPr id="187413" name="Rectangle 187412"/>
          <p:cNvSpPr>
            <a:spLocks noChangeArrowheads="1"/>
          </p:cNvSpPr>
          <p:nvPr/>
        </p:nvSpPr>
        <p:spPr bwMode="auto">
          <a:xfrm>
            <a:off x="1371600" y="6096000"/>
            <a:ext cx="1752600" cy="3810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Outlook 2003 Clients</a:t>
            </a:r>
          </a:p>
        </p:txBody>
      </p:sp>
      <p:sp>
        <p:nvSpPr>
          <p:cNvPr id="8202" name="Rectangle 187413"/>
          <p:cNvSpPr>
            <a:spLocks noChangeArrowheads="1"/>
          </p:cNvSpPr>
          <p:nvPr/>
        </p:nvSpPr>
        <p:spPr bwMode="auto">
          <a:xfrm>
            <a:off x="4114800" y="5029200"/>
            <a:ext cx="4038600" cy="577850"/>
          </a:xfrm>
          <a:prstGeom prst="rect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SharePoint Portal Server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832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 of the Web/WSS Developer</a:t>
            </a:r>
          </a:p>
        </p:txBody>
      </p:sp>
      <p:sp>
        <p:nvSpPr>
          <p:cNvPr id="9219" name="Rectangle 183305"/>
          <p:cNvSpPr>
            <a:spLocks noChangeArrowheads="1"/>
          </p:cNvSpPr>
          <p:nvPr/>
        </p:nvSpPr>
        <p:spPr bwMode="auto">
          <a:xfrm>
            <a:off x="1962150" y="6400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HTML</a:t>
            </a:r>
          </a:p>
        </p:txBody>
      </p:sp>
      <p:sp>
        <p:nvSpPr>
          <p:cNvPr id="9220" name="Rectangle 183306"/>
          <p:cNvSpPr>
            <a:spLocks noChangeArrowheads="1"/>
          </p:cNvSpPr>
          <p:nvPr/>
        </p:nvSpPr>
        <p:spPr bwMode="auto">
          <a:xfrm>
            <a:off x="3429000" y="6019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JavaScript</a:t>
            </a:r>
          </a:p>
        </p:txBody>
      </p:sp>
      <p:sp>
        <p:nvSpPr>
          <p:cNvPr id="9221" name="Rectangle 183307"/>
          <p:cNvSpPr>
            <a:spLocks noChangeArrowheads="1"/>
          </p:cNvSpPr>
          <p:nvPr/>
        </p:nvSpPr>
        <p:spPr bwMode="auto">
          <a:xfrm>
            <a:off x="4114800" y="57150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ASP</a:t>
            </a:r>
          </a:p>
        </p:txBody>
      </p:sp>
      <p:sp>
        <p:nvSpPr>
          <p:cNvPr id="9222" name="Rectangle 183308"/>
          <p:cNvSpPr>
            <a:spLocks noChangeArrowheads="1"/>
          </p:cNvSpPr>
          <p:nvPr/>
        </p:nvSpPr>
        <p:spPr bwMode="auto">
          <a:xfrm>
            <a:off x="4495800" y="5410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COM Components</a:t>
            </a:r>
          </a:p>
        </p:txBody>
      </p:sp>
      <p:sp>
        <p:nvSpPr>
          <p:cNvPr id="9223" name="Rectangle 183309"/>
          <p:cNvSpPr>
            <a:spLocks noChangeArrowheads="1"/>
          </p:cNvSpPr>
          <p:nvPr/>
        </p:nvSpPr>
        <p:spPr bwMode="auto">
          <a:xfrm>
            <a:off x="2743200" y="62484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CSS</a:t>
            </a:r>
          </a:p>
        </p:txBody>
      </p:sp>
      <p:sp>
        <p:nvSpPr>
          <p:cNvPr id="9224" name="Rectangle 183310"/>
          <p:cNvSpPr>
            <a:spLocks noChangeArrowheads="1"/>
          </p:cNvSpPr>
          <p:nvPr/>
        </p:nvSpPr>
        <p:spPr bwMode="auto">
          <a:xfrm>
            <a:off x="5257800" y="4648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ASP.NET 1.x</a:t>
            </a:r>
          </a:p>
        </p:txBody>
      </p:sp>
      <p:sp>
        <p:nvSpPr>
          <p:cNvPr id="9225" name="Rectangle 183311"/>
          <p:cNvSpPr>
            <a:spLocks noChangeArrowheads="1"/>
          </p:cNvSpPr>
          <p:nvPr/>
        </p:nvSpPr>
        <p:spPr bwMode="auto">
          <a:xfrm>
            <a:off x="5715000" y="4267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ASP.NET Pages</a:t>
            </a:r>
          </a:p>
        </p:txBody>
      </p:sp>
      <p:sp>
        <p:nvSpPr>
          <p:cNvPr id="9226" name="Rectangle 183312"/>
          <p:cNvSpPr>
            <a:spLocks noChangeArrowheads="1"/>
          </p:cNvSpPr>
          <p:nvPr/>
        </p:nvSpPr>
        <p:spPr bwMode="auto">
          <a:xfrm>
            <a:off x="6000750" y="38100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.ASMX Web Services</a:t>
            </a:r>
          </a:p>
        </p:txBody>
      </p:sp>
      <p:sp>
        <p:nvSpPr>
          <p:cNvPr id="9227" name="Rectangle 183313"/>
          <p:cNvSpPr>
            <a:spLocks noChangeArrowheads="1"/>
          </p:cNvSpPr>
          <p:nvPr/>
        </p:nvSpPr>
        <p:spPr bwMode="auto">
          <a:xfrm>
            <a:off x="6858000" y="1981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ASP.NET 2.0</a:t>
            </a:r>
          </a:p>
        </p:txBody>
      </p:sp>
      <p:sp>
        <p:nvSpPr>
          <p:cNvPr id="9228" name="Rectangle 183314"/>
          <p:cNvSpPr>
            <a:spLocks noChangeArrowheads="1"/>
          </p:cNvSpPr>
          <p:nvPr/>
        </p:nvSpPr>
        <p:spPr bwMode="auto">
          <a:xfrm>
            <a:off x="6305550" y="3352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WSS Web Parts</a:t>
            </a:r>
          </a:p>
        </p:txBody>
      </p:sp>
      <p:sp>
        <p:nvSpPr>
          <p:cNvPr id="9229" name="Rectangle 183315"/>
          <p:cNvSpPr>
            <a:spLocks noChangeArrowheads="1"/>
          </p:cNvSpPr>
          <p:nvPr/>
        </p:nvSpPr>
        <p:spPr bwMode="auto">
          <a:xfrm>
            <a:off x="6553200" y="28956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WSS Event Handlers</a:t>
            </a:r>
          </a:p>
        </p:txBody>
      </p:sp>
      <p:sp>
        <p:nvSpPr>
          <p:cNvPr id="9230" name="Rectangle 183316"/>
          <p:cNvSpPr>
            <a:spLocks noChangeArrowheads="1"/>
          </p:cNvSpPr>
          <p:nvPr/>
        </p:nvSpPr>
        <p:spPr bwMode="auto">
          <a:xfrm>
            <a:off x="6629400" y="24384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WSS Site Definitions</a:t>
            </a:r>
          </a:p>
        </p:txBody>
      </p:sp>
      <p:sp>
        <p:nvSpPr>
          <p:cNvPr id="9231" name="Rectangle 183318"/>
          <p:cNvSpPr>
            <a:spLocks noChangeArrowheads="1"/>
          </p:cNvSpPr>
          <p:nvPr/>
        </p:nvSpPr>
        <p:spPr bwMode="auto">
          <a:xfrm>
            <a:off x="4876800" y="5029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.NET Framework</a:t>
            </a:r>
          </a:p>
        </p:txBody>
      </p:sp>
      <p:sp>
        <p:nvSpPr>
          <p:cNvPr id="183322" name="Shape 183321"/>
          <p:cNvSpPr>
            <a:spLocks/>
          </p:cNvSpPr>
          <p:nvPr/>
        </p:nvSpPr>
        <p:spPr bwMode="auto">
          <a:xfrm>
            <a:off x="990600" y="2057400"/>
            <a:ext cx="4800600" cy="4038600"/>
          </a:xfrm>
          <a:custGeom>
            <a:avLst/>
            <a:gdLst/>
            <a:ahLst/>
            <a:cxnLst>
              <a:cxn ang="0">
                <a:pos x="0" y="2544"/>
              </a:cxn>
              <a:cxn ang="0">
                <a:pos x="1152" y="2064"/>
              </a:cxn>
              <a:cxn ang="0">
                <a:pos x="2208" y="1152"/>
              </a:cxn>
              <a:cxn ang="0">
                <a:pos x="3024" y="0"/>
              </a:cxn>
            </a:cxnLst>
            <a:rect l="0" t="0" r="0" b="0"/>
            <a:pathLst>
              <a:path w="3024" h="2544">
                <a:moveTo>
                  <a:pt x="0" y="2544"/>
                </a:moveTo>
                <a:cubicBezTo>
                  <a:pt x="392" y="2420"/>
                  <a:pt x="784" y="2296"/>
                  <a:pt x="1152" y="2064"/>
                </a:cubicBezTo>
                <a:cubicBezTo>
                  <a:pt x="1520" y="1832"/>
                  <a:pt x="1896" y="1496"/>
                  <a:pt x="2208" y="1152"/>
                </a:cubicBezTo>
                <a:cubicBezTo>
                  <a:pt x="2520" y="808"/>
                  <a:pt x="2772" y="404"/>
                  <a:pt x="3024" y="0"/>
                </a:cubicBezTo>
              </a:path>
            </a:pathLst>
          </a:custGeom>
          <a:noFill/>
          <a:ln w="76200" cap="flat" cmpd="sng" algn="ctr">
            <a:solidFill>
              <a:srgbClr val="9933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9234" name="Rectangle 1833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38825"/>
            <a:ext cx="876300" cy="866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35" name="Rectangle 1833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4419600"/>
            <a:ext cx="733425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36" name="Rectangle 1833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9525" y="2743200"/>
            <a:ext cx="904875" cy="1733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37" name="Rectangle 1833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4450" y="1295400"/>
            <a:ext cx="1276350" cy="11318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Rectangle 183313"/>
          <p:cNvSpPr>
            <a:spLocks noChangeArrowheads="1"/>
          </p:cNvSpPr>
          <p:nvPr/>
        </p:nvSpPr>
        <p:spPr bwMode="auto">
          <a:xfrm>
            <a:off x="7086600" y="1600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ASP.NET 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3.0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Rectangle 183313"/>
          <p:cNvSpPr>
            <a:spLocks noChangeArrowheads="1"/>
          </p:cNvSpPr>
          <p:nvPr/>
        </p:nvSpPr>
        <p:spPr bwMode="auto">
          <a:xfrm>
            <a:off x="7315200" y="1219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ASP.NET 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3.5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2150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 Questionnaire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What's Your Name?</a:t>
            </a:r>
          </a:p>
          <a:p>
            <a:r>
              <a:rPr lang="en-US" smtClean="0"/>
              <a:t>What Company are you with?</a:t>
            </a:r>
          </a:p>
          <a:p>
            <a:r>
              <a:rPr lang="en-US" smtClean="0"/>
              <a:t>How have you evolved as a Developer?</a:t>
            </a:r>
          </a:p>
          <a:p>
            <a:r>
              <a:rPr lang="en-US" smtClean="0"/>
              <a:t>Do you have experience with…</a:t>
            </a:r>
          </a:p>
          <a:p>
            <a:pPr lvl="1"/>
            <a:r>
              <a:rPr lang="en-US" smtClean="0"/>
              <a:t>The .NET Framework and Visual Studio</a:t>
            </a:r>
          </a:p>
          <a:p>
            <a:pPr lvl="1"/>
            <a:r>
              <a:rPr lang="en-US" smtClean="0"/>
              <a:t>ASP.NET (what was the latest version)</a:t>
            </a:r>
          </a:p>
          <a:p>
            <a:pPr lvl="1"/>
            <a:r>
              <a:rPr lang="en-US" smtClean="0"/>
              <a:t>WSS 2.0 and SPS 2003</a:t>
            </a:r>
          </a:p>
          <a:p>
            <a:pPr lvl="1"/>
            <a:r>
              <a:rPr lang="en-US" smtClean="0"/>
              <a:t>WSS 3.0 and MOSS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853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Introducing The Office 2007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SharePoint Services 3.0 (WSS)</a:t>
            </a:r>
          </a:p>
          <a:p>
            <a:pPr lvl="1"/>
            <a:r>
              <a:rPr lang="en-US" dirty="0" smtClean="0"/>
              <a:t>Licensed as part of Windows Server 2003</a:t>
            </a:r>
          </a:p>
          <a:p>
            <a:pPr lvl="1"/>
            <a:r>
              <a:rPr lang="en-US" dirty="0" smtClean="0"/>
              <a:t>Site provisioning engine and core workspace services</a:t>
            </a:r>
          </a:p>
          <a:p>
            <a:pPr lvl="1"/>
            <a:r>
              <a:rPr lang="en-US" dirty="0" smtClean="0"/>
              <a:t>Out-of-box collaboration features</a:t>
            </a:r>
          </a:p>
          <a:p>
            <a:pPr lvl="1"/>
            <a:r>
              <a:rPr lang="en-US" dirty="0" smtClean="0"/>
              <a:t>A development platform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think of WSS as ASP.NET extensions</a:t>
            </a:r>
          </a:p>
          <a:p>
            <a:r>
              <a:rPr lang="en-US" dirty="0" smtClean="0"/>
              <a:t>Microsoft Office SharePoint Server 2007 (MOSS)</a:t>
            </a:r>
          </a:p>
          <a:p>
            <a:pPr lvl="1"/>
            <a:r>
              <a:rPr lang="en-US" dirty="0" smtClean="0"/>
              <a:t>Licensed separately under its own SKUs</a:t>
            </a:r>
          </a:p>
          <a:p>
            <a:pPr lvl="1"/>
            <a:r>
              <a:rPr lang="en-US" dirty="0" smtClean="0"/>
              <a:t>New components and services built on top of WSS 3.0</a:t>
            </a:r>
          </a:p>
          <a:p>
            <a:pPr lvl="1"/>
            <a:r>
              <a:rPr lang="en-US" dirty="0" smtClean="0"/>
              <a:t>Unification of SPS 2003 and CMS 2002</a:t>
            </a:r>
          </a:p>
          <a:p>
            <a:pPr lvl="1"/>
            <a:r>
              <a:rPr lang="en-US" dirty="0" smtClean="0"/>
              <a:t>Lots of functionality rolled in beyond SPS and CMS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P Slide Deck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http://intranet.sharepointblackops.com/Courses/GSA401/_layouts/DocIdRedir.aspx?ID=3CC2HQU7XWNV-46-34</Url>
      <Description>3CC2HQU7XWNV-46-34</Description>
    </_dlc_DocIdUrl>
    <_dlc_DocId xmlns="c83d3ea4-1015-4b4b-bfa9-09fbcd7aa64d">3CC2HQU7XWNV-46-34</_dlc_Doc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034B84F-8F8E-48B7-9EFF-C7DE1A66BD73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A16AD363-6CE8-4894-BFD9-E282D9C22C9D}"/>
</file>

<file path=customXml/itemProps4.xml><?xml version="1.0" encoding="utf-8"?>
<ds:datastoreItem xmlns:ds="http://schemas.openxmlformats.org/officeDocument/2006/customXml" ds:itemID="{20A70FF4-5C74-46F7-8E9A-FF8687A83C4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2062</Words>
  <Application>Microsoft Office PowerPoint</Application>
  <PresentationFormat>On-screen Show (4:3)</PresentationFormat>
  <Paragraphs>453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TGP Slide Deck</vt:lpstr>
      <vt:lpstr>SharePoint 2007 Developer Roadmap</vt:lpstr>
      <vt:lpstr>Logistics</vt:lpstr>
      <vt:lpstr>Agenda</vt:lpstr>
      <vt:lpstr>Microsoft Office Through the Ages</vt:lpstr>
      <vt:lpstr>Evolution of the Office Developer</vt:lpstr>
      <vt:lpstr>Office 2003 Server Components</vt:lpstr>
      <vt:lpstr>Evolution of the Web/WSS Developer</vt:lpstr>
      <vt:lpstr>Student Questionnaire</vt:lpstr>
      <vt:lpstr>Introducing The Office 2007 System</vt:lpstr>
      <vt:lpstr>The WSS 3.0 Server-side Platform</vt:lpstr>
      <vt:lpstr>The WSS Farm</vt:lpstr>
      <vt:lpstr>Web Applications</vt:lpstr>
      <vt:lpstr>Site Collections and Sites</vt:lpstr>
      <vt:lpstr>STSADM.EXE Command-line Utility</vt:lpstr>
      <vt:lpstr>WSS Central Administration (WSS CA)</vt:lpstr>
      <vt:lpstr>Creating New Site Collections</vt:lpstr>
      <vt:lpstr>Creating New Site Collections (Part 2)</vt:lpstr>
      <vt:lpstr>A New WSS Site</vt:lpstr>
      <vt:lpstr>The Site Settings Page</vt:lpstr>
      <vt:lpstr>The Create Page</vt:lpstr>
      <vt:lpstr>The List Settings Page</vt:lpstr>
      <vt:lpstr>Page Customization using Web Parts</vt:lpstr>
      <vt:lpstr>Customization with the SharePoint Designer </vt:lpstr>
      <vt:lpstr>Microsoft Office SharePoint Server 2007</vt:lpstr>
      <vt:lpstr>MOSS Services and Components</vt:lpstr>
      <vt:lpstr>Portal and Search</vt:lpstr>
      <vt:lpstr>Web Content Management</vt:lpstr>
      <vt:lpstr>InfoPath 2007 and Forms Services</vt:lpstr>
      <vt:lpstr>SharePoint 2007 Workflows</vt:lpstr>
      <vt:lpstr>Business Intelligence</vt:lpstr>
      <vt:lpstr>What Do "SharePoint Developers" Build?</vt:lpstr>
      <vt:lpstr>Schedule of Lectures</vt:lpstr>
      <vt:lpstr>Summary</vt:lpstr>
    </vt:vector>
  </TitlesOfParts>
  <Company>Critical Path Training,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2007 Developer Roadmap</dc:title>
  <dc:creator>Critical Path Training</dc:creator>
  <cp:lastModifiedBy>Andrew Connell</cp:lastModifiedBy>
  <cp:revision>76</cp:revision>
  <cp:lastPrinted>2010-01-22T22:41:47Z</cp:lastPrinted>
  <dcterms:created xsi:type="dcterms:W3CDTF">2007-02-23T14:04:55Z</dcterms:created>
  <dcterms:modified xsi:type="dcterms:W3CDTF">2010-05-16T23:23:09Z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70ca3946-5a81-4359-9bb7-447195ddb666</vt:lpwstr>
  </property>
</Properties>
</file>