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xmlns:mc="http://schemas.openxmlformats.org/markup-compatibility/2006" xmlns:a14="http://schemas.microsoft.com/office/drawing/2010/main" val="4C2710" mc:Ignorable=""/>
    <a:srgbClr xmlns:mc="http://schemas.openxmlformats.org/markup-compatibility/2006" xmlns:a14="http://schemas.microsoft.com/office/drawing/2010/main" val="87451D" mc:Ignorable=""/>
    <a:srgbClr xmlns:mc="http://schemas.openxmlformats.org/markup-compatibility/2006" xmlns:a14="http://schemas.microsoft.com/office/drawing/2010/main" val="1F100B" mc:Ignorable=""/>
    <a:srgbClr xmlns:mc="http://schemas.openxmlformats.org/markup-compatibility/2006" xmlns:a14="http://schemas.microsoft.com/office/drawing/2010/main" val="9F002D" mc:Ignorable=""/>
    <a:srgbClr xmlns:mc="http://schemas.openxmlformats.org/markup-compatibility/2006" xmlns:a14="http://schemas.microsoft.com/office/drawing/2010/main" val="002100" mc:Ignorable=""/>
    <a:srgbClr xmlns:mc="http://schemas.openxmlformats.org/markup-compatibility/2006" xmlns:a14="http://schemas.microsoft.com/office/drawing/2010/main" val="2E3917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946" autoAdjust="0"/>
    <p:restoredTop sz="90033" autoAdjust="0"/>
  </p:normalViewPr>
  <p:slideViewPr>
    <p:cSldViewPr>
      <p:cViewPr>
        <p:scale>
          <a:sx n="70" d="100"/>
          <a:sy n="70" d="100"/>
        </p:scale>
        <p:origin x="-930" y="-8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179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openxmlformats.org/officeDocument/2006/relationships/customXml" Target="../customXml/item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02 - Developing Features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02-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49256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02 - Developing Features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1385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02 - Developing Features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02-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02 - Developing Features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02-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02 - Developing Features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02-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02 - Developing Features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02-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02 - Developing Features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02-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02 - Developing Features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02-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/>
              <a:t>GACUTIL is </a:t>
            </a:r>
            <a:r>
              <a:rPr lang="nl-BE" dirty="0" err="1" smtClean="0"/>
              <a:t>now</a:t>
            </a:r>
            <a:r>
              <a:rPr lang="nl-BE" dirty="0" smtClean="0"/>
              <a:t/>
            </a:r>
            <a:r>
              <a:rPr lang="nl-BE" dirty="0" err="1" smtClean="0"/>
              <a:t>located</a:t>
            </a:r>
            <a:r>
              <a:rPr lang="nl-BE" dirty="0" smtClean="0"/>
              <a:t> in the </a:t>
            </a:r>
            <a:r>
              <a:rPr lang="en-US" sz="1200" b="1" dirty="0" smtClean="0">
                <a:solidFill>
                  <a:schemeClr val="tx1"/>
                </a:solidFill>
                <a:latin typeface="Lucida Console"/>
              </a:rPr>
              <a:t>:\Program Files\Microsoft SDKs\Windows\v6.0A\Bin\</a:t>
            </a:r>
            <a:r>
              <a:rPr lang="en-US" sz="1200" b="0" dirty="0" smtClean="0">
                <a:solidFill>
                  <a:schemeClr val="tx1"/>
                </a:solidFill>
                <a:latin typeface="Lucida Console"/>
              </a:rPr>
              <a:t> directory instead of in the Visual Studio sub directories</a:t>
            </a:r>
            <a:endParaRPr lang="nl-BE" b="0" dirty="0" smtClean="0"/>
          </a:p>
          <a:p>
            <a:endParaRPr lang="nl-B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02 - Developing Features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02-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02 - Developing Features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02-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02 - Developing Features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02-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02 - Developing Features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02-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02 - Developing Features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02-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02 - Developing Features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02-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02 - Developing Features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02-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02 - Developing Features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02-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02 - Developing Features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02-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02 - Developing Features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02-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02 - Developing Features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02-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02 - Developing Features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02-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02 - Developing Features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02-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1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 descr="http://intranet.sharepointblackops.com/CriticalPath/Logo%20Concepts/booth/booth_image_hi_res.jpg"/>
          <p:cNvPicPr>
            <a:picLocks noChangeAspect="1" noChangeArrowheads="1"/>
          </p:cNvPicPr>
          <p:nvPr userDrawn="1"/>
        </p:nvPicPr>
        <p:blipFill>
          <a:blip r:embed="rId3" cstate="print">
            <a:lum bright="30000" contrast="40000"/>
          </a:blip>
          <a:srcRect t="7500" b="7500"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 bwMode="gray">
          <a:xfrm>
            <a:off x="0" y="1402080"/>
            <a:ext cx="91440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304800" y="1600200"/>
            <a:ext cx="8534400" cy="1066800"/>
          </a:xfrm>
        </p:spPr>
        <p:txBody>
          <a:bodyPr anchor="b" anchorCtr="0"/>
          <a:lstStyle>
            <a:lvl1pPr algn="ctr">
              <a:defRPr sz="3200">
                <a:solidFill>
                  <a:srgbClr xmlns:mc="http://schemas.openxmlformats.org/markup-compatibility/2006" xmlns:a14="http://schemas.microsoft.com/office/drawing/2010/main" val="1F100B" mc:Ignorable="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gray">
          <a:xfrm>
            <a:off x="304800" y="2667000"/>
            <a:ext cx="85344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rgbClr xmlns:mc="http://schemas.openxmlformats.org/markup-compatibility/2006" xmlns:a14="http://schemas.microsoft.com/office/drawing/2010/main" val="4C2710" mc:Ignorable="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2333" y="152400"/>
            <a:ext cx="14592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7315200" y="0"/>
            <a:ext cx="45719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 descr="CPT_Arrows_Trans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839200" y="76200"/>
            <a:ext cx="228600" cy="228600"/>
          </a:xfrm>
          <a:prstGeom prst="rect">
            <a:avLst/>
          </a:prstGeom>
          <a:ln w="38100" cap="sq">
            <a:solidFill>
              <a:srgbClr xmlns:mc="http://schemas.openxmlformats.org/markup-compatibility/2006" xmlns:a14="http://schemas.microsoft.com/office/drawing/2010/main" val="000000" mc:Ignorable=""/>
            </a:solidFill>
            <a:prstDash val="solid"/>
            <a:miter lim="800000"/>
          </a:ln>
          <a:effectLst>
            <a:outerShdw blurRad="50800" dist="38100" dir="2700000" algn="tl" rotWithShape="0">
              <a:srgbClr xmlns:mc="http://schemas.openxmlformats.org/markup-compatibility/2006" xmlns:a14="http://schemas.microsoft.com/office/drawing/2010/main" val="000000" mc:Ignorable="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7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Developing Features for WSS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Creating SharePoint Components with Visual Studio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Features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Functionality in WSS based on Features</a:t>
            </a:r>
          </a:p>
          <a:p>
            <a:pPr lvl="1"/>
            <a:r>
              <a:rPr lang="en-US" dirty="0" smtClean="0"/>
              <a:t>Features are installed at farm level</a:t>
            </a:r>
          </a:p>
          <a:p>
            <a:pPr lvl="1"/>
            <a:r>
              <a:rPr lang="en-US" dirty="0" smtClean="0"/>
              <a:t>Feature activation makes functionality available</a:t>
            </a:r>
          </a:p>
          <a:p>
            <a:pPr lvl="1"/>
            <a:r>
              <a:rPr lang="en-US" dirty="0" smtClean="0"/>
              <a:t>WSS supports for different feature activation scopes</a:t>
            </a:r>
          </a:p>
          <a:p>
            <a:pPr lvl="4"/>
            <a:r>
              <a:rPr lang="en-US" dirty="0" smtClean="0">
                <a:solidFill>
                  <a:schemeClr val="tx2"/>
                </a:solidFill>
              </a:rPr>
              <a:t>(1)</a:t>
            </a:r>
            <a:r>
              <a:rPr lang="en-US" dirty="0" smtClean="0"/>
              <a:t> Site </a:t>
            </a:r>
            <a:r>
              <a:rPr lang="en-US" dirty="0" smtClean="0">
                <a:solidFill>
                  <a:schemeClr val="tx2"/>
                </a:solidFill>
              </a:rPr>
              <a:t>(2)</a:t>
            </a:r>
            <a:r>
              <a:rPr lang="en-US" dirty="0" smtClean="0"/>
              <a:t> Site Collection </a:t>
            </a:r>
            <a:r>
              <a:rPr lang="en-US" dirty="0" smtClean="0">
                <a:solidFill>
                  <a:schemeClr val="tx2"/>
                </a:solidFill>
              </a:rPr>
              <a:t>(3)</a:t>
            </a:r>
            <a:r>
              <a:rPr lang="en-US" dirty="0" smtClean="0"/>
              <a:t> Web Application </a:t>
            </a:r>
            <a:r>
              <a:rPr lang="en-US" dirty="0" smtClean="0">
                <a:solidFill>
                  <a:schemeClr val="tx2"/>
                </a:solidFill>
              </a:rPr>
              <a:t>(4)</a:t>
            </a:r>
            <a:r>
              <a:rPr lang="en-US" dirty="0" smtClean="0"/>
              <a:t> Farm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34200" y="5562600"/>
            <a:ext cx="1905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Your custom features will each need a directory created here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6096000" y="5486400"/>
            <a:ext cx="8382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695145"/>
            <a:ext cx="5715000" cy="2934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Developer’s View of a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feature requires its own directory</a:t>
            </a:r>
          </a:p>
          <a:p>
            <a:pPr lvl="1"/>
            <a:r>
              <a:rPr lang="en-US" dirty="0" smtClean="0"/>
              <a:t> Directory must contain feature.xml file</a:t>
            </a:r>
          </a:p>
          <a:p>
            <a:pPr lvl="1"/>
            <a:r>
              <a:rPr lang="en-US" dirty="0" smtClean="0"/>
              <a:t>Directory often contains other files definition elements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1" y="3114676"/>
            <a:ext cx="7467600" cy="2645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'Hello World'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Visual Studio Class Library project</a:t>
            </a:r>
          </a:p>
          <a:p>
            <a:pPr lvl="1"/>
            <a:r>
              <a:rPr lang="en-US" dirty="0" smtClean="0"/>
              <a:t>Create XML files which define feature</a:t>
            </a:r>
          </a:p>
          <a:p>
            <a:pPr lvl="1"/>
            <a:r>
              <a:rPr lang="en-US" dirty="0" smtClean="0"/>
              <a:t>Add a FeatureActivated event handler</a:t>
            </a:r>
            <a:endParaRPr lang="en-US" dirty="0"/>
          </a:p>
        </p:txBody>
      </p:sp>
      <p:pic>
        <p:nvPicPr>
          <p:cNvPr id="4" name="Picture 3" descr="Figure01-12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0800" y="2971800"/>
            <a:ext cx="3352800" cy="35997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feature.xml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Feature.xml file serves as feature manifest</a:t>
            </a:r>
          </a:p>
          <a:p>
            <a:pPr lvl="1"/>
            <a:r>
              <a:rPr lang="en-US" dirty="0" smtClean="0"/>
              <a:t>Features defined in declarative fashion using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CAML</a:t>
            </a:r>
          </a:p>
          <a:p>
            <a:pPr lvl="2"/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CAML</a:t>
            </a:r>
            <a:r>
              <a:rPr lang="en-US" sz="1400" dirty="0" smtClean="0"/>
              <a:t> = </a:t>
            </a:r>
            <a:r>
              <a:rPr lang="en-US" sz="1400" dirty="0" smtClean="0">
                <a:solidFill>
                  <a:schemeClr val="tx2"/>
                </a:solidFill>
              </a:rPr>
              <a:t>Collaborative Application Markup Language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1503" y="3031391"/>
            <a:ext cx="6179897" cy="32932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>
            <a:spAutoFit/>
          </a:bodyPr>
          <a:lstStyle/>
          <a:p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&lt;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A31515" mc:Ignorable=""/>
                </a:solidFill>
                <a:latin typeface="Lucida Console"/>
              </a:rPr>
              <a:t>Feature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 </a:t>
            </a:r>
          </a:p>
          <a:p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  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Lucida Console"/>
              </a:rPr>
              <a:t>Id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="B2CB42E2-4F0A-4380-AABA-1EF9CD526F20" </a:t>
            </a:r>
          </a:p>
          <a:p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  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Lucida Console"/>
              </a:rPr>
              <a:t>Title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="A Sample Feature: Hello World" </a:t>
            </a:r>
          </a:p>
          <a:p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  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Lucida Console"/>
              </a:rPr>
              <a:t>Description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=“Hi mom, class is fun. I am doing great" </a:t>
            </a:r>
          </a:p>
          <a:p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  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Lucida Console"/>
              </a:rPr>
              <a:t>Scope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="Web" </a:t>
            </a:r>
          </a:p>
          <a:p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  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Lucida Console"/>
              </a:rPr>
              <a:t>Hidden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="FALSE" </a:t>
            </a:r>
          </a:p>
          <a:p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  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Lucida Console"/>
              </a:rPr>
              <a:t>ImageUrl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="TPG\WhitePithHelmet.gif"</a:t>
            </a:r>
          </a:p>
          <a:p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Lucida Console"/>
              </a:rPr>
              <a:t>  xmlns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="http://schemas.microsoft.com/sharepoint/"&gt;</a:t>
            </a:r>
          </a:p>
          <a:p>
            <a:endParaRPr lang="en-US" sz="1400" b="1" noProof="1" smtClean="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Lucida Console"/>
            </a:endParaRPr>
          </a:p>
          <a:p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  &lt;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A31515" mc:Ignorable=""/>
                </a:solidFill>
                <a:latin typeface="Lucida Console"/>
              </a:rPr>
              <a:t>ElementManifests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&gt;</a:t>
            </a:r>
          </a:p>
          <a:p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    &lt;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A31515" mc:Ignorable=""/>
                </a:solidFill>
                <a:latin typeface="Lucida Console"/>
              </a:rPr>
              <a:t>ElementManifest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 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Lucida Console"/>
              </a:rPr>
              <a:t>Location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="elements.xml" /&gt;</a:t>
            </a:r>
          </a:p>
          <a:p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  &lt;/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A31515" mc:Ignorable=""/>
                </a:solidFill>
                <a:latin typeface="Lucida Console"/>
              </a:rPr>
              <a:t>ElementManifests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&gt;</a:t>
            </a:r>
          </a:p>
          <a:p>
            <a:endParaRPr lang="en-US" sz="1400" b="1" noProof="1" smtClean="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Lucida Console"/>
            </a:endParaRPr>
          </a:p>
          <a:p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&lt;/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A31515" mc:Ignorable=""/>
                </a:solidFill>
                <a:latin typeface="Lucida Console"/>
              </a:rPr>
              <a:t>Feature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&gt;</a:t>
            </a:r>
          </a:p>
          <a:p>
            <a:endParaRPr lang="en-US" sz="1100" b="1" noProof="1" smtClean="0">
              <a:latin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Elements.xml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Feature includes elements defined using CAML</a:t>
            </a:r>
          </a:p>
          <a:p>
            <a:pPr lvl="1"/>
            <a:r>
              <a:rPr lang="en-US" dirty="0" smtClean="0"/>
              <a:t>This element defines a Site Actions menu item</a:t>
            </a:r>
          </a:p>
          <a:p>
            <a:pPr lvl="1"/>
            <a:r>
              <a:rPr lang="en-US" dirty="0" smtClean="0"/>
              <a:t>There are many other types of elements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04086" y="3013770"/>
            <a:ext cx="6615914" cy="35394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>
            <a:spAutoFit/>
          </a:bodyPr>
          <a:lstStyle/>
          <a:p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&lt;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A31515" mc:Ignorable=""/>
                </a:solidFill>
                <a:latin typeface="Lucida Console"/>
              </a:rPr>
              <a:t>Elements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 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Lucida Console"/>
              </a:rPr>
              <a:t>xmlns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="http://schemas.microsoft.com/sharepoint/"&gt;</a:t>
            </a:r>
          </a:p>
          <a:p>
            <a:endParaRPr lang="en-US" sz="1400" b="1" noProof="1" smtClean="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Lucida Console"/>
            </a:endParaRPr>
          </a:p>
          <a:p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  &lt;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A31515" mc:Ignorable=""/>
                </a:solidFill>
                <a:latin typeface="Lucida Console"/>
              </a:rPr>
              <a:t>CustomAction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 </a:t>
            </a:r>
          </a:p>
          <a:p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    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Lucida Console"/>
              </a:rPr>
              <a:t>Id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="SiteActionsToolbar"</a:t>
            </a:r>
          </a:p>
          <a:p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    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Lucida Console"/>
              </a:rPr>
              <a:t>GroupId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="SiteActions"</a:t>
            </a:r>
          </a:p>
          <a:p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    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Lucida Console"/>
              </a:rPr>
              <a:t>Location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="Microsoft.SharePoint.StandardMenu"</a:t>
            </a:r>
          </a:p>
          <a:p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    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Lucida Console"/>
              </a:rPr>
              <a:t>Sequence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="100"</a:t>
            </a:r>
          </a:p>
          <a:p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    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Lucida Console"/>
              </a:rPr>
              <a:t>Title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="Hello World"</a:t>
            </a:r>
          </a:p>
          <a:p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    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Lucida Console"/>
              </a:rPr>
              <a:t>Description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="A custom menu item added using a feature"</a:t>
            </a:r>
          </a:p>
          <a:p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    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Lucida Console"/>
              </a:rPr>
              <a:t>ImageUrl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="_layouts/images/crtsite.gif" &gt;</a:t>
            </a:r>
          </a:p>
          <a:p>
            <a:endParaRPr lang="en-US" sz="1400" b="1" noProof="1" smtClean="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Lucida Console"/>
            </a:endParaRPr>
          </a:p>
          <a:p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      &lt;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A31515" mc:Ignorable=""/>
                </a:solidFill>
                <a:latin typeface="Lucida Console"/>
              </a:rPr>
              <a:t>UrlAction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 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Lucida Console"/>
              </a:rPr>
              <a:t>Url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="http://msdn.microsoft.com"/&gt;</a:t>
            </a:r>
          </a:p>
          <a:p>
            <a:endParaRPr lang="en-US" sz="1400" b="1" noProof="1" smtClean="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Lucida Console"/>
            </a:endParaRPr>
          </a:p>
          <a:p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  &lt;/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A31515" mc:Ignorable=""/>
                </a:solidFill>
                <a:latin typeface="Lucida Console"/>
              </a:rPr>
              <a:t>CustomAction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&gt;</a:t>
            </a:r>
          </a:p>
          <a:p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  </a:t>
            </a:r>
          </a:p>
          <a:p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&lt;/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A31515" mc:Ignorable=""/>
                </a:solidFill>
                <a:latin typeface="Lucida Console"/>
              </a:rPr>
              <a:t>Elements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&gt;</a:t>
            </a:r>
            <a:endParaRPr lang="en-US" sz="1100" b="1" noProof="1" smtClean="0">
              <a:latin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Install.bat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supports post-build events</a:t>
            </a:r>
          </a:p>
          <a:p>
            <a:pPr lvl="1"/>
            <a:r>
              <a:rPr lang="en-US" dirty="0" smtClean="0"/>
              <a:t>Can be used to run batch file to deploy components</a:t>
            </a:r>
          </a:p>
          <a:p>
            <a:pPr lvl="1"/>
            <a:r>
              <a:rPr lang="en-US" dirty="0" smtClean="0"/>
              <a:t>Used on development machines</a:t>
            </a:r>
          </a:p>
          <a:p>
            <a:pPr lvl="1"/>
            <a:r>
              <a:rPr lang="en-US" dirty="0" smtClean="0"/>
              <a:t>Should not be used on staging/production machines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9777" y="3429000"/>
            <a:ext cx="8595623" cy="31393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>
            <a:spAutoFit/>
          </a:bodyPr>
          <a:lstStyle/>
          <a:p>
            <a:r>
              <a:rPr lang="en-US" sz="1100" b="1" noProof="1" smtClean="0">
                <a:solidFill>
                  <a:schemeClr val="tx1"/>
                </a:solidFill>
                <a:latin typeface="Lucida Console"/>
              </a:rPr>
              <a:t>@SET TEMPLATEDIR="c:\program files\common files\microsoft shared\web server extensions\12\Template"</a:t>
            </a:r>
          </a:p>
          <a:p>
            <a:r>
              <a:rPr lang="en-US" sz="1100" b="1" noProof="1" smtClean="0">
                <a:solidFill>
                  <a:schemeClr val="tx1"/>
                </a:solidFill>
                <a:latin typeface="Lucida Console"/>
              </a:rPr>
              <a:t>@SET STSADM="c:\program files\common files\microsoft shared\web server extensions\12\bin\stsadm"</a:t>
            </a:r>
          </a:p>
          <a:p>
            <a:r>
              <a:rPr lang="en-US" sz="1100" b="1" noProof="1" smtClean="0">
                <a:solidFill>
                  <a:schemeClr val="tx1"/>
                </a:solidFill>
                <a:latin typeface="Lucida Console"/>
              </a:rPr>
              <a:t>@SET GACUTIL="c:\Program Files\Microsoft SDKs\Windows\v6.0A\bin\gacutil.exe"</a:t>
            </a:r>
          </a:p>
          <a:p>
            <a:endParaRPr lang="en-US" sz="1100" b="1" noProof="1" smtClean="0">
              <a:solidFill>
                <a:schemeClr val="tx1"/>
              </a:solidFill>
              <a:latin typeface="Lucida Console"/>
            </a:endParaRPr>
          </a:p>
          <a:p>
            <a:r>
              <a:rPr lang="en-US" sz="1100" b="1" noProof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Lucida Console"/>
              </a:rPr>
              <a:t>Echo Installing HelloWorld.dll in GAC</a:t>
            </a:r>
          </a:p>
          <a:p>
            <a:r>
              <a:rPr lang="en-US" sz="1100" b="1" noProof="1" smtClean="0">
                <a:solidFill>
                  <a:schemeClr val="tx1"/>
                </a:solidFill>
                <a:latin typeface="Lucida Console"/>
              </a:rPr>
              <a:t>%GACUTIL% -if bin\debug\HelloWorld.dll</a:t>
            </a:r>
          </a:p>
          <a:p>
            <a:endParaRPr lang="en-US" sz="1100" b="1" noProof="1" smtClean="0">
              <a:solidFill>
                <a:schemeClr val="tx1"/>
              </a:solidFill>
              <a:latin typeface="Lucida Console"/>
            </a:endParaRPr>
          </a:p>
          <a:p>
            <a:r>
              <a:rPr lang="en-US" sz="1100" b="1" noProof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Lucida Console"/>
              </a:rPr>
              <a:t>Echo Copying files to TEMPLATE directory</a:t>
            </a:r>
          </a:p>
          <a:p>
            <a:r>
              <a:rPr lang="en-US" sz="1100" b="1" noProof="1" smtClean="0">
                <a:solidFill>
                  <a:schemeClr val="tx1"/>
                </a:solidFill>
                <a:latin typeface="Lucida Console"/>
              </a:rPr>
              <a:t>xcopy /e /y TEMPLATE\* %TEMPLATEDIR%</a:t>
            </a:r>
          </a:p>
          <a:p>
            <a:endParaRPr lang="en-US" sz="1100" b="1" noProof="1" smtClean="0">
              <a:solidFill>
                <a:schemeClr val="tx1"/>
              </a:solidFill>
              <a:latin typeface="Lucida Console"/>
            </a:endParaRPr>
          </a:p>
          <a:p>
            <a:r>
              <a:rPr lang="en-US" sz="1100" b="1" noProof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Lucida Console"/>
              </a:rPr>
              <a:t>Echo Installing feature</a:t>
            </a:r>
          </a:p>
          <a:p>
            <a:r>
              <a:rPr lang="en-US" sz="1100" b="1" noProof="1" smtClean="0">
                <a:solidFill>
                  <a:schemeClr val="tx1"/>
                </a:solidFill>
                <a:latin typeface="Lucida Console"/>
              </a:rPr>
              <a:t>%STSADM% -o installfeature -filename  HelloWorld\feature.xml -force</a:t>
            </a:r>
          </a:p>
          <a:p>
            <a:endParaRPr lang="en-US" sz="1100" b="1" noProof="1" smtClean="0">
              <a:solidFill>
                <a:schemeClr val="tx1"/>
              </a:solidFill>
              <a:latin typeface="Lucida Console"/>
            </a:endParaRPr>
          </a:p>
          <a:p>
            <a:r>
              <a:rPr lang="en-US" sz="1100" b="1" noProof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Lucida Console"/>
              </a:rPr>
              <a:t>Echo Restart all IIS worker processes</a:t>
            </a:r>
          </a:p>
          <a:p>
            <a:r>
              <a:rPr lang="en-US" sz="1100" b="1" noProof="1" smtClean="0">
                <a:solidFill>
                  <a:schemeClr val="tx1"/>
                </a:solidFill>
                <a:latin typeface="Lucida Console"/>
              </a:rPr>
              <a:t>IISRESET</a:t>
            </a:r>
          </a:p>
          <a:p>
            <a:endParaRPr lang="en-US" sz="1100" b="1" noProof="1" smtClean="0">
              <a:solidFill>
                <a:schemeClr val="accent6">
                  <a:lumMod val="75000"/>
                  <a:lumOff val="25000"/>
                </a:schemeClr>
              </a:solidFill>
              <a:latin typeface="Lucida Console"/>
            </a:endParaRPr>
          </a:p>
          <a:p>
            <a:r>
              <a:rPr lang="en-US" sz="1100" b="1" noProof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Lucida Console"/>
              </a:rPr>
              <a:t>Echo Restart just the IIS worker process for a particular Application Pool</a:t>
            </a:r>
            <a:endParaRPr lang="en-US" sz="1100" b="1" noProof="1" smtClean="0">
              <a:solidFill>
                <a:schemeClr val="tx1"/>
              </a:solidFill>
              <a:latin typeface="Lucida Console"/>
            </a:endParaRPr>
          </a:p>
          <a:p>
            <a:r>
              <a:rPr lang="en-US" sz="1100" b="1" noProof="1" smtClean="0">
                <a:solidFill>
                  <a:schemeClr val="tx1"/>
                </a:solidFill>
                <a:latin typeface="Lucida Console"/>
              </a:rPr>
              <a:t>REM cscript c:\windows\system32\iisapp.vbs /a "SharePointDefaultAppPool" /r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Activation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to testing Feature</a:t>
            </a:r>
          </a:p>
          <a:p>
            <a:pPr lvl="1"/>
            <a:r>
              <a:rPr lang="en-US" dirty="0" smtClean="0"/>
              <a:t>Copy Feature files to FEATURES directory</a:t>
            </a:r>
          </a:p>
          <a:p>
            <a:pPr lvl="1"/>
            <a:r>
              <a:rPr lang="en-US" dirty="0" smtClean="0"/>
              <a:t>Install feature with WSS</a:t>
            </a:r>
          </a:p>
          <a:p>
            <a:pPr lvl="1"/>
            <a:r>
              <a:rPr lang="en-US" dirty="0" smtClean="0"/>
              <a:t>Activate Feature within a specific site</a:t>
            </a:r>
            <a:endParaRPr lang="en-US" dirty="0"/>
          </a:p>
        </p:txBody>
      </p:sp>
      <p:pic>
        <p:nvPicPr>
          <p:cNvPr id="4" name="Picture 3" descr="Figure01-13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3581400"/>
            <a:ext cx="5065561" cy="2875855"/>
          </a:xfrm>
          <a:prstGeom prst="rect">
            <a:avLst/>
          </a:prstGeom>
        </p:spPr>
      </p:pic>
      <p:pic>
        <p:nvPicPr>
          <p:cNvPr id="5" name="Picture 4" descr="Figure01-14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47399" y="4100512"/>
            <a:ext cx="2139401" cy="169068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638800" y="5334000"/>
            <a:ext cx="838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181600"/>
          </a:xfrm>
        </p:spPr>
        <p:txBody>
          <a:bodyPr/>
          <a:lstStyle/>
          <a:p>
            <a:pPr lvl="1"/>
            <a:r>
              <a:rPr lang="en-US" dirty="0" smtClean="0"/>
              <a:t>FeatureReceiver class provides 4 event handlers</a:t>
            </a:r>
            <a:endParaRPr lang="en-US" dirty="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228600" y="1811953"/>
            <a:ext cx="8534400" cy="489364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using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System;</a:t>
            </a:r>
            <a:endParaRPr kumimoji="0" lang="en-US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using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Microsoft.SharePoint;</a:t>
            </a:r>
            <a:endParaRPr kumimoji="0" lang="en-US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namespace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HelloWorld {</a:t>
            </a:r>
            <a:endParaRPr kumimoji="0" lang="en-US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public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class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2B91A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FeatureReceiver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: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2B91A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SPFeatureReceiver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{</a:t>
            </a:r>
            <a:endParaRPr kumimoji="0" lang="en-US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8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// no functionality required for install/uninstall events</a:t>
            </a:r>
            <a:endParaRPr kumimoji="0" lang="en-US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public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override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void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FeatureInstalled(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2B91A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SPFeatureReceiverProperties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properties) { }</a:t>
            </a:r>
            <a:endParaRPr kumimoji="0" lang="en-US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public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override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void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FeatureUninstalling(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2B91A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SPFeatureReceiverProperties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properties) { }</a:t>
            </a:r>
            <a:endParaRPr kumimoji="0" lang="en-US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public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override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void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FeatureActivated(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2B91A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SPFeatureReceiverProperties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properties) {</a:t>
            </a:r>
            <a:endParaRPr kumimoji="0" lang="en-US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2B91A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SPWeb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site = (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2B91A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SPWeb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)properties.Feature.Parent;</a:t>
            </a:r>
            <a:endParaRPr kumimoji="0" lang="en-US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8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// track original site Title using SPWeb property bag</a:t>
            </a:r>
            <a:endParaRPr kumimoji="0" lang="en-US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site.Properties[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"OriginalTitle"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] = site.Title;</a:t>
            </a:r>
            <a:endParaRPr kumimoji="0" lang="en-US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site.Properties.Update();</a:t>
            </a:r>
            <a:endParaRPr kumimoji="0" lang="en-US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8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// update site title</a:t>
            </a:r>
            <a:endParaRPr kumimoji="0" lang="en-US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site.Title =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"Hello World"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site.Update();</a:t>
            </a:r>
            <a:endParaRPr kumimoji="0" lang="en-US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}</a:t>
            </a:r>
            <a:endParaRPr kumimoji="0" lang="en-US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public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override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void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FeatureDeactivating(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2B91A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SPFeatureReceiverProperties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properties) {</a:t>
            </a:r>
            <a:endParaRPr kumimoji="0" lang="en-US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8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// reset site Title back to its original value</a:t>
            </a:r>
            <a:endParaRPr kumimoji="0" lang="en-US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2B91A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SPWeb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site = (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2B91A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SPWeb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)properties.Feature.Parent;</a:t>
            </a:r>
            <a:endParaRPr kumimoji="0" lang="en-US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site.Title = site.Properties[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"OriginalTitle"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];</a:t>
            </a:r>
            <a:endParaRPr kumimoji="0" lang="en-US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site.Update();</a:t>
            </a:r>
            <a:endParaRPr kumimoji="0" lang="en-US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}</a:t>
            </a:r>
            <a:endParaRPr kumimoji="0" lang="en-US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}</a:t>
            </a:r>
            <a:endParaRPr kumimoji="0" lang="en-US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}</a:t>
            </a:r>
            <a:endParaRPr kumimoji="0" lang="en-US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feature.xml file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Feature.xml file serves as feature manifest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1461" y="2168128"/>
            <a:ext cx="7590539" cy="40318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>
            <a:spAutoFit/>
          </a:bodyPr>
          <a:lstStyle/>
          <a:p>
            <a:r>
              <a:rPr lang="en-US" sz="16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&lt;</a:t>
            </a:r>
            <a:r>
              <a:rPr lang="en-US" sz="1600" b="1" noProof="1" smtClean="0">
                <a:solidFill>
                  <a:srgbClr xmlns:mc="http://schemas.openxmlformats.org/markup-compatibility/2006" xmlns:a14="http://schemas.microsoft.com/office/drawing/2010/main" val="A31515" mc:Ignorable=""/>
                </a:solidFill>
                <a:latin typeface="Lucida Console"/>
              </a:rPr>
              <a:t>Feature</a:t>
            </a:r>
            <a:r>
              <a:rPr lang="en-US" sz="16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 </a:t>
            </a:r>
          </a:p>
          <a:p>
            <a:r>
              <a:rPr lang="en-US" sz="1600" noProof="1" smtClean="0">
                <a:solidFill>
                  <a:schemeClr val="bg1">
                    <a:lumMod val="75000"/>
                  </a:schemeClr>
                </a:solidFill>
                <a:latin typeface="Lucida Console"/>
              </a:rPr>
              <a:t>  Id="B2CB42E2-4F0A-4380-AABA-1EF9CD526F20" </a:t>
            </a:r>
          </a:p>
          <a:p>
            <a:r>
              <a:rPr lang="en-US" sz="1600" noProof="1" smtClean="0">
                <a:solidFill>
                  <a:schemeClr val="bg1">
                    <a:lumMod val="75000"/>
                  </a:schemeClr>
                </a:solidFill>
                <a:latin typeface="Lucida Console"/>
              </a:rPr>
              <a:t>  Title="A Sample Feature: Hello World" </a:t>
            </a:r>
          </a:p>
          <a:p>
            <a:r>
              <a:rPr lang="en-US" sz="1600" noProof="1" smtClean="0">
                <a:solidFill>
                  <a:schemeClr val="bg1">
                    <a:lumMod val="75000"/>
                  </a:schemeClr>
                </a:solidFill>
                <a:latin typeface="Lucida Console"/>
              </a:rPr>
              <a:t>  Description=“Hi mom, class is fun. I am doing great" </a:t>
            </a:r>
          </a:p>
          <a:p>
            <a:r>
              <a:rPr lang="en-US" sz="1600" noProof="1" smtClean="0">
                <a:solidFill>
                  <a:schemeClr val="bg1">
                    <a:lumMod val="75000"/>
                  </a:schemeClr>
                </a:solidFill>
                <a:latin typeface="Lucida Console"/>
              </a:rPr>
              <a:t>  Scope="Web" </a:t>
            </a:r>
          </a:p>
          <a:p>
            <a:r>
              <a:rPr lang="en-US" sz="1600" noProof="1" smtClean="0">
                <a:solidFill>
                  <a:schemeClr val="bg1">
                    <a:lumMod val="75000"/>
                  </a:schemeClr>
                </a:solidFill>
                <a:latin typeface="Lucida Console"/>
              </a:rPr>
              <a:t>  Hidden="FALSE" </a:t>
            </a:r>
          </a:p>
          <a:p>
            <a:r>
              <a:rPr lang="en-US" sz="1600" noProof="1" smtClean="0">
                <a:solidFill>
                  <a:schemeClr val="bg1">
                    <a:lumMod val="75000"/>
                  </a:schemeClr>
                </a:solidFill>
                <a:latin typeface="Lucida Console"/>
              </a:rPr>
              <a:t>  ImageUrl="TPG\WhitePithHelmet.gif"</a:t>
            </a:r>
          </a:p>
          <a:p>
            <a:r>
              <a:rPr lang="en-US" sz="16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  </a:t>
            </a:r>
            <a:r>
              <a:rPr lang="en-US" sz="1600" b="1" noProof="1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Lucida Console"/>
              </a:rPr>
              <a:t>ReceiverAssembly</a:t>
            </a:r>
            <a:r>
              <a:rPr lang="en-US" sz="16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="HelloWorld, [full 4-part assembly name]"</a:t>
            </a:r>
          </a:p>
          <a:p>
            <a:r>
              <a:rPr lang="en-US" sz="16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  </a:t>
            </a:r>
            <a:r>
              <a:rPr lang="en-US" sz="1600" b="1" noProof="1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Lucida Console"/>
              </a:rPr>
              <a:t>ReceiverClass</a:t>
            </a:r>
            <a:r>
              <a:rPr lang="en-US" sz="16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="HelloWorld.FeatureReceiver"</a:t>
            </a:r>
          </a:p>
          <a:p>
            <a:r>
              <a:rPr lang="en-US" sz="1600" noProof="1" smtClean="0">
                <a:solidFill>
                  <a:schemeClr val="bg1">
                    <a:lumMod val="75000"/>
                  </a:schemeClr>
                </a:solidFill>
                <a:latin typeface="Lucida Console"/>
              </a:rPr>
              <a:t>  xmlns="http://schemas.microsoft.com/sharepoint/"&gt;</a:t>
            </a:r>
          </a:p>
          <a:p>
            <a:endParaRPr lang="en-US" sz="1600" noProof="1" smtClean="0">
              <a:solidFill>
                <a:schemeClr val="bg1">
                  <a:lumMod val="75000"/>
                </a:schemeClr>
              </a:solidFill>
              <a:latin typeface="Lucida Console"/>
            </a:endParaRPr>
          </a:p>
          <a:p>
            <a:r>
              <a:rPr lang="en-US" sz="1600" noProof="1" smtClean="0">
                <a:solidFill>
                  <a:schemeClr val="bg1">
                    <a:lumMod val="75000"/>
                  </a:schemeClr>
                </a:solidFill>
                <a:latin typeface="Lucida Console"/>
              </a:rPr>
              <a:t>  &lt;ElementManifests&gt;</a:t>
            </a:r>
          </a:p>
          <a:p>
            <a:r>
              <a:rPr lang="en-US" sz="1600" noProof="1" smtClean="0">
                <a:solidFill>
                  <a:schemeClr val="bg1">
                    <a:lumMod val="75000"/>
                  </a:schemeClr>
                </a:solidFill>
                <a:latin typeface="Lucida Console"/>
              </a:rPr>
              <a:t>    &lt;ElementManifest Location="elements.xml" /&gt;</a:t>
            </a:r>
          </a:p>
          <a:p>
            <a:r>
              <a:rPr lang="en-US" sz="1600" noProof="1" smtClean="0">
                <a:solidFill>
                  <a:schemeClr val="bg1">
                    <a:lumMod val="75000"/>
                  </a:schemeClr>
                </a:solidFill>
                <a:latin typeface="Lucida Console"/>
              </a:rPr>
              <a:t>  &lt;/ElementManifests&gt;</a:t>
            </a:r>
          </a:p>
          <a:p>
            <a:endParaRPr lang="en-US" sz="1600" b="1" noProof="1" smtClean="0">
              <a:solidFill>
                <a:srgbClr xmlns:mc="http://schemas.openxmlformats.org/markup-compatibility/2006" xmlns:a14="http://schemas.microsoft.com/office/drawing/2010/main" val="0000FF" mc:Ignorable=""/>
              </a:solidFill>
              <a:latin typeface="Lucida Console"/>
            </a:endParaRPr>
          </a:p>
          <a:p>
            <a:r>
              <a:rPr lang="en-US" sz="16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&lt;/</a:t>
            </a:r>
            <a:r>
              <a:rPr lang="en-US" sz="1600" b="1" noProof="1" smtClean="0">
                <a:solidFill>
                  <a:srgbClr xmlns:mc="http://schemas.openxmlformats.org/markup-compatibility/2006" xmlns:a14="http://schemas.microsoft.com/office/drawing/2010/main" val="A31515" mc:Ignorable=""/>
                </a:solidFill>
                <a:latin typeface="Lucida Console"/>
              </a:rPr>
              <a:t>Feature</a:t>
            </a:r>
            <a:r>
              <a:rPr lang="en-US" sz="1600" b="1" noProof="1" smtClean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Lucida Console"/>
              </a:rPr>
              <a:t>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SharePoint Customization versus Development </a:t>
            </a:r>
          </a:p>
          <a:p>
            <a:r>
              <a:rPr lang="en-US" dirty="0" smtClean="0"/>
              <a:t>The WSS system directories</a:t>
            </a:r>
          </a:p>
          <a:p>
            <a:r>
              <a:rPr lang="en-US" dirty="0" smtClean="0"/>
              <a:t>What Are Features?</a:t>
            </a:r>
          </a:p>
          <a:p>
            <a:r>
              <a:rPr lang="en-US" dirty="0" smtClean="0"/>
              <a:t>Developing a Custom Feature</a:t>
            </a:r>
          </a:p>
          <a:p>
            <a:r>
              <a:rPr lang="en-US" dirty="0" smtClean="0"/>
              <a:t>Adding Event Handlers to a Feature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SharePoint Customization versus Development </a:t>
            </a:r>
          </a:p>
          <a:p>
            <a:r>
              <a:rPr lang="en-US" dirty="0" smtClean="0"/>
              <a:t>The WSS system directories</a:t>
            </a:r>
          </a:p>
          <a:p>
            <a:r>
              <a:rPr lang="en-US" dirty="0" smtClean="0"/>
              <a:t>What Are Features?</a:t>
            </a:r>
          </a:p>
          <a:p>
            <a:r>
              <a:rPr lang="en-US" dirty="0" smtClean="0"/>
              <a:t>Developing a Custom Feature</a:t>
            </a:r>
          </a:p>
          <a:p>
            <a:r>
              <a:rPr lang="en-US" dirty="0" smtClean="0"/>
              <a:t>Adding Event Handlers to a Feature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 Versus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Site Customizations</a:t>
            </a:r>
          </a:p>
          <a:p>
            <a:pPr lvl="1"/>
            <a:r>
              <a:rPr lang="en-US" dirty="0" smtClean="0"/>
              <a:t>Changes to one particular site</a:t>
            </a:r>
          </a:p>
          <a:p>
            <a:pPr lvl="1"/>
            <a:r>
              <a:rPr lang="en-US" dirty="0" smtClean="0"/>
              <a:t>Done using the browser or the SharePoint Designer</a:t>
            </a:r>
          </a:p>
          <a:p>
            <a:pPr lvl="1"/>
            <a:r>
              <a:rPr lang="en-US" dirty="0" smtClean="0"/>
              <a:t>Changes recorded in content database</a:t>
            </a:r>
          </a:p>
          <a:p>
            <a:pPr lvl="1"/>
            <a:r>
              <a:rPr lang="en-US" dirty="0" smtClean="0"/>
              <a:t>Easy to do but hard to reuse</a:t>
            </a:r>
          </a:p>
          <a:p>
            <a:r>
              <a:rPr lang="en-US" dirty="0" smtClean="0"/>
              <a:t>WSS Development</a:t>
            </a:r>
          </a:p>
          <a:p>
            <a:pPr lvl="1"/>
            <a:r>
              <a:rPr lang="en-US" dirty="0" smtClean="0"/>
              <a:t>Creation of reusable templates/components</a:t>
            </a:r>
          </a:p>
          <a:p>
            <a:pPr lvl="1"/>
            <a:r>
              <a:rPr lang="en-US" dirty="0" smtClean="0"/>
              <a:t>Templates/components installed on Web server</a:t>
            </a:r>
          </a:p>
          <a:p>
            <a:pPr lvl="1"/>
            <a:r>
              <a:rPr lang="en-US" dirty="0" smtClean="0"/>
              <a:t>Development based on Visual Studio projects</a:t>
            </a:r>
          </a:p>
          <a:p>
            <a:pPr lvl="1"/>
            <a:r>
              <a:rPr lang="en-US" dirty="0" smtClean="0"/>
              <a:t>Project source files checked into source code control</a:t>
            </a:r>
          </a:p>
          <a:p>
            <a:pPr lvl="1"/>
            <a:r>
              <a:rPr lang="en-US" dirty="0" smtClean="0"/>
              <a:t>Projects can be moved through staging to production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World: The WSS Object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simple Console Application</a:t>
            </a:r>
          </a:p>
          <a:p>
            <a:pPr lvl="1"/>
            <a:r>
              <a:rPr lang="en-US" dirty="0" smtClean="0"/>
              <a:t>Add a reference to Microsoft.SharePoint.dll</a:t>
            </a:r>
          </a:p>
          <a:p>
            <a:pPr lvl="1"/>
            <a:r>
              <a:rPr lang="en-US" dirty="0" smtClean="0"/>
              <a:t>Write the code to access a site and see it's lists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3048000"/>
            <a:ext cx="4038600" cy="3288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3352800"/>
            <a:ext cx="30861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2819400" y="4495800"/>
            <a:ext cx="1447800" cy="382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 Out: Inconsistent Terminology</a:t>
            </a:r>
            <a:endParaRPr lang="en-US" dirty="0"/>
          </a:p>
        </p:txBody>
      </p:sp>
      <p:graphicFrame>
        <p:nvGraphicFramePr>
          <p:cNvPr id="6" name="Table Placeholder 5"/>
          <p:cNvGraphicFramePr>
            <a:graphicFrameLocks noGrp="1"/>
          </p:cNvGraphicFramePr>
          <p:nvPr>
            <p:ph idx="1"/>
          </p:nvPr>
        </p:nvGraphicFramePr>
        <p:xfrm>
          <a:off x="381000" y="1447800"/>
          <a:ext cx="838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/>
                <a:gridCol w="2794000"/>
                <a:gridCol w="279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New Term</a:t>
                      </a:r>
                      <a:endParaRPr lang="en-US" dirty="0"/>
                    </a:p>
                  </a:txBody>
                  <a:tcPr marL="93133" marR="931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Old Term</a:t>
                      </a:r>
                      <a:endParaRPr lang="en-US" dirty="0"/>
                    </a:p>
                  </a:txBody>
                  <a:tcPr marL="93133" marR="931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WSS Object Model</a:t>
                      </a:r>
                      <a:endParaRPr lang="en-US" dirty="0"/>
                    </a:p>
                  </a:txBody>
                  <a:tcPr marL="93133" marR="931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Site Collection</a:t>
                      </a:r>
                      <a:endParaRPr lang="en-US" dirty="0"/>
                    </a:p>
                  </a:txBody>
                  <a:tcPr marL="93133" marR="931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Site</a:t>
                      </a:r>
                      <a:endParaRPr lang="en-US" dirty="0"/>
                    </a:p>
                  </a:txBody>
                  <a:tcPr marL="93133" marR="9313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SPSite</a:t>
                      </a:r>
                      <a:endParaRPr lang="en-US" dirty="0"/>
                    </a:p>
                  </a:txBody>
                  <a:tcPr marL="93133" marR="931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Site</a:t>
                      </a:r>
                      <a:endParaRPr lang="en-US" dirty="0"/>
                    </a:p>
                  </a:txBody>
                  <a:tcPr marL="93133" marR="931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</a:t>
                      </a:r>
                      <a:endParaRPr lang="en-US" dirty="0"/>
                    </a:p>
                  </a:txBody>
                  <a:tcPr marL="93133" marR="9313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SPWeb</a:t>
                      </a:r>
                      <a:endParaRPr lang="en-US" dirty="0"/>
                    </a:p>
                  </a:txBody>
                  <a:tcPr marL="93133" marR="93133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'Hello World' Code</a:t>
            </a:r>
            <a:endParaRPr lang="en-US" dirty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09600" y="1359882"/>
            <a:ext cx="7848600" cy="512960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using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System;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using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Microsoft.SharePoint;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namespace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Hello_WSS_OM {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class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2B91A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Program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{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lvl="0" eaLnBrk="0" fontAlgn="base" hangingPunct="0">
              <a:spcBef>
                <a:spcPts val="200"/>
              </a:spcBef>
              <a:spcAft>
                <a:spcPct val="0"/>
              </a:spcAft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static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void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Main(</a:t>
            </a:r>
            <a:r>
              <a:rPr lang="en-US" sz="1400" b="1" noProof="1" smtClean="0">
                <a:solidFill>
                  <a:srgbClr xmlns:mc="http://schemas.openxmlformats.org/markup-compatibility/2006" xmlns:a14="http://schemas.microsoft.com/office/drawing/2010/main" val="0000CC" mc:Ignorable="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string</a:t>
            </a:r>
            <a:r>
              <a:rPr lang="en-US" sz="1400" b="1" noProof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[] args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) {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string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sitePath =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"http://litwareinc.com"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8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// enter object model through site collection.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2B91A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SPSite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siteCollection =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new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2B91A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SPSite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(sitePath);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8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// obtain reference to top-level site.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2B91A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SPWeb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site = siteCollection.RootWeb;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8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// enumerate through lists of site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foreach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(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2B91A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SPList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list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in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site.Lists) {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2B91A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Console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.WriteLine(list.Title);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}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8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// clean up by calling Dispose.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site.Dispose();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siteCollection.Dispose();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}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}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}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Feature?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building block for creating SharePoint solutions</a:t>
            </a:r>
          </a:p>
          <a:p>
            <a:pPr lvl="1"/>
            <a:r>
              <a:rPr lang="en-US" dirty="0" smtClean="0"/>
              <a:t>A unit of design, implementation and deployment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Features can contain elements</a:t>
            </a:r>
          </a:p>
          <a:p>
            <a:pPr lvl="1"/>
            <a:r>
              <a:rPr lang="en-US" dirty="0" smtClean="0"/>
              <a:t>e.g. menu items, links, list types and list instances</a:t>
            </a:r>
          </a:p>
          <a:p>
            <a:pPr lvl="1"/>
            <a:r>
              <a:rPr lang="en-US" dirty="0" smtClean="0"/>
              <a:t>Many other element types possible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Features can contain event handlers</a:t>
            </a:r>
          </a:p>
          <a:p>
            <a:pPr lvl="1"/>
            <a:r>
              <a:rPr lang="en-US" dirty="0" smtClean="0"/>
              <a:t>You can add any code which used WSS object model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User’s View of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1816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Features support concept of activation/deactivation</a:t>
            </a:r>
            <a:endParaRPr lang="en-US" sz="2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981200"/>
            <a:ext cx="5822582" cy="4599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324600" y="2133600"/>
            <a:ext cx="259080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This is the site-level feature management page in a WSS farm where MOSS has been installed. </a:t>
            </a:r>
          </a:p>
          <a:p>
            <a:endParaRPr lang="en-US" sz="1600" dirty="0" smtClean="0"/>
          </a:p>
          <a:p>
            <a:r>
              <a:rPr lang="en-US" sz="1600" dirty="0" smtClean="0"/>
              <a:t>Much of the functionality of MOSS is enabled and disable by activating and deactivating features that have been developed by the MOSS team.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WSS System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 must learn WSS system directories</a:t>
            </a:r>
          </a:p>
          <a:p>
            <a:pPr lvl="4"/>
            <a:r>
              <a:rPr lang="en-US" dirty="0" smtClean="0"/>
              <a:t>\12\TEMPLATE</a:t>
            </a:r>
          </a:p>
          <a:p>
            <a:pPr lvl="4"/>
            <a:r>
              <a:rPr lang="en-US" dirty="0" smtClean="0"/>
              <a:t>\12\TEMPLATE\FEATURES  </a:t>
            </a:r>
            <a:r>
              <a:rPr lang="en-US" sz="1200" dirty="0" smtClean="0">
                <a:solidFill>
                  <a:srgbClr xmlns:mc="http://schemas.openxmlformats.org/markup-compatibility/2006" xmlns:a14="http://schemas.microsoft.com/office/drawing/2010/main" val="C00000" mc:Ignorable=""/>
                </a:solidFill>
                <a:sym typeface="Wingdings" pitchFamily="2" charset="2"/>
              </a:rPr>
              <a:t> This is the one we care about in this lecture</a:t>
            </a:r>
            <a:endParaRPr lang="en-US" dirty="0" smtClean="0">
              <a:solidFill>
                <a:srgbClr xmlns:mc="http://schemas.openxmlformats.org/markup-compatibility/2006" xmlns:a14="http://schemas.microsoft.com/office/drawing/2010/main" val="C00000" mc:Ignorable=""/>
              </a:solidFill>
            </a:endParaRPr>
          </a:p>
          <a:p>
            <a:pPr lvl="4"/>
            <a:r>
              <a:rPr lang="en-US" dirty="0" smtClean="0"/>
              <a:t>\12\TEMPLATE\IMAGES</a:t>
            </a:r>
          </a:p>
          <a:p>
            <a:pPr lvl="4"/>
            <a:r>
              <a:rPr lang="en-US" dirty="0" smtClean="0"/>
              <a:t>\12\TEMPLATE\LAYOUTS</a:t>
            </a:r>
          </a:p>
          <a:p>
            <a:pPr lvl="3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1261" y="3200400"/>
            <a:ext cx="4596739" cy="3399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PT_Slide_Template">
  <a:themeElements>
    <a:clrScheme name="Custom 4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60001B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9F002D" mc:Ignorable=""/>
      </a:accent1>
      <a:accent2>
        <a:srgbClr xmlns:mc="http://schemas.openxmlformats.org/markup-compatibility/2006" xmlns:a14="http://schemas.microsoft.com/office/drawing/2010/main" val="FFBF05" mc:Ignorable=""/>
      </a:accent2>
      <a:accent3>
        <a:srgbClr xmlns:mc="http://schemas.openxmlformats.org/markup-compatibility/2006" xmlns:a14="http://schemas.microsoft.com/office/drawing/2010/main" val="198CFF" mc:Ignorable=""/>
      </a:accent3>
      <a:accent4>
        <a:srgbClr xmlns:mc="http://schemas.openxmlformats.org/markup-compatibility/2006" xmlns:a14="http://schemas.microsoft.com/office/drawing/2010/main" val="826000" mc:Ignorable=""/>
      </a:accent4>
      <a:accent5>
        <a:srgbClr xmlns:mc="http://schemas.openxmlformats.org/markup-compatibility/2006" xmlns:a14="http://schemas.microsoft.com/office/drawing/2010/main" val="339933" mc:Ignorable=""/>
      </a:accent5>
      <a:accent6>
        <a:srgbClr xmlns:mc="http://schemas.openxmlformats.org/markup-compatibility/2006" xmlns:a14="http://schemas.microsoft.com/office/drawing/2010/main" val="CC3300" mc:Ignorable=""/>
      </a:accent6>
      <a:hlink>
        <a:srgbClr xmlns:mc="http://schemas.openxmlformats.org/markup-compatibility/2006" xmlns:a14="http://schemas.microsoft.com/office/drawing/2010/main" val="9F002D" mc:Ignorable=""/>
      </a:hlink>
      <a:folHlink>
        <a:srgbClr xmlns:mc="http://schemas.openxmlformats.org/markup-compatibility/2006" xmlns:a14="http://schemas.microsoft.com/office/drawing/2010/main" val="9F002D" mc:Ignorable="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xmlns:mc="http://schemas.openxmlformats.org/markup-compatibility/2006" xmlns:a14="http://schemas.microsoft.com/office/drawing/2010/main" val="4E3B30" mc:Ignorable="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xmlns:mc="http://schemas.openxmlformats.org/markup-compatibility/2006" xmlns:a14="http://schemas.microsoft.com/office/drawing/2010/main" val="4E3B30" mc:Ignorable="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xmlns:mc="http://schemas.openxmlformats.org/markup-compatibility/2006" xmlns:a14="http://schemas.microsoft.com/office/drawing/2010/main" val="4E3B30" mc:Ignorable="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7582959AEF624DAFCB103BC41A5BAF" ma:contentTypeVersion="1" ma:contentTypeDescription="Create a new document." ma:contentTypeScope="" ma:versionID="8d586dc77cf42fd5e895ca6da970339a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dlc_DocIdUrl xmlns="c83d3ea4-1015-4b4b-bfa9-09fbcd7aa64d">
      <Url>http://intranet.sharepointblackops.com/Courses/GSA401/_layouts/DocIdRedir.aspx?ID=3CC2HQU7XWNV-46-35</Url>
      <Description>3CC2HQU7XWNV-46-35</Description>
    </_dlc_DocIdUrl>
    <_dlc_DocId xmlns="c83d3ea4-1015-4b4b-bfa9-09fbcd7aa64d">3CC2HQU7XWNV-46-35</_dlc_DocId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D25783E2-8DBB-4776-A2DA-1ED67802D377}"/>
</file>

<file path=customXml/itemProps2.xml><?xml version="1.0" encoding="utf-8"?>
<ds:datastoreItem xmlns:ds="http://schemas.openxmlformats.org/officeDocument/2006/customXml" ds:itemID="{6034B84F-8F8E-48B7-9EFF-C7DE1A66BD73}"/>
</file>

<file path=customXml/itemProps3.xml><?xml version="1.0" encoding="utf-8"?>
<ds:datastoreItem xmlns:ds="http://schemas.openxmlformats.org/officeDocument/2006/customXml" ds:itemID="{A5547237-B119-45CA-BEFC-A2DA2BDB03E7}"/>
</file>

<file path=customXml/itemProps4.xml><?xml version="1.0" encoding="utf-8"?>
<ds:datastoreItem xmlns:ds="http://schemas.openxmlformats.org/officeDocument/2006/customXml" ds:itemID="{03C492E1-05EC-40E5-99A6-E8758BCDBE25}"/>
</file>

<file path=docProps/app.xml><?xml version="1.0" encoding="utf-8"?>
<Properties xmlns="http://schemas.openxmlformats.org/officeDocument/2006/extended-properties" xmlns:vt="http://schemas.openxmlformats.org/officeDocument/2006/docPropsVTypes">
  <Template>CPT_Slide_Template</Template>
  <TotalTime>10</TotalTime>
  <Words>1442</Words>
  <Application>Microsoft Office PowerPoint</Application>
  <PresentationFormat>On-screen Show (4:3)</PresentationFormat>
  <Paragraphs>287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CPT_Slide_Template</vt:lpstr>
      <vt:lpstr>Developing Features for WSS</vt:lpstr>
      <vt:lpstr>Agenda</vt:lpstr>
      <vt:lpstr>Customization Versus Development</vt:lpstr>
      <vt:lpstr>Hello World: The WSS Object Model</vt:lpstr>
      <vt:lpstr>Watch Out: Inconsistent Terminology</vt:lpstr>
      <vt:lpstr>The 'Hello World' Code</vt:lpstr>
      <vt:lpstr>What is a Feature?</vt:lpstr>
      <vt:lpstr>User’s View of Features</vt:lpstr>
      <vt:lpstr>The WSS System Directories</vt:lpstr>
      <vt:lpstr>The Features Directory</vt:lpstr>
      <vt:lpstr>Developer’s View of a Feature</vt:lpstr>
      <vt:lpstr>Creating the 'Hello World' Feature</vt:lpstr>
      <vt:lpstr>The feature.xml file</vt:lpstr>
      <vt:lpstr>Elements.xml</vt:lpstr>
      <vt:lpstr>Install.bat</vt:lpstr>
      <vt:lpstr>Feature Activation</vt:lpstr>
      <vt:lpstr>Feature event handlers</vt:lpstr>
      <vt:lpstr>The feature.xml file revisited</vt:lpstr>
      <vt:lpstr>Agenda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Features for WSS</dc:title>
  <dc:creator>TedP</dc:creator>
  <cp:lastModifiedBy>Andrew Connell</cp:lastModifiedBy>
  <cp:revision>4</cp:revision>
  <cp:lastPrinted>2010-01-22T22:43:11Z</cp:lastPrinted>
  <dcterms:created xsi:type="dcterms:W3CDTF">2009-05-22T13:18:37Z</dcterms:created>
  <dcterms:modified xsi:type="dcterms:W3CDTF">2010-01-22T22:43:55Z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0x010100A87582959AEF624DAFCB103BC41A5BAF</vt:lpwstr>
  </property>
  <property fmtid="{D5CDD505-2E9C-101B-9397-08002B2CF9AE}" pid="4" name="_dlc_DocIdItemGuid">
    <vt:lpwstr>d0a81614-cf92-40ca-9ee0-1373c01df75f</vt:lpwstr>
  </property>
</Properties>
</file>