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70" d="100"/>
          <a:sy n="70" d="100"/>
        </p:scale>
        <p:origin x="-930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49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ustomXml" Target="../customXml/item4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03-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5553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97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2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10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" name="Notes Placeholder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1811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2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SharePoint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03-</a:t>
            </a:r>
            <a:fld id="{073E6628-0705-4E34-90AA-D61A964D0AF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CPT_Arrows_Trans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39200" y="76200"/>
            <a:ext cx="228600" cy="22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SharePoint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Taking a Look Under the Hood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HTTP Pipeline of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processing based on HTTP pipeline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HttpApplication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HttpModule</a:t>
            </a:r>
            <a:r>
              <a:rPr lang="en-US" dirty="0" smtClean="0"/>
              <a:t> act as interceptors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HttpHandler</a:t>
            </a:r>
            <a:r>
              <a:rPr lang="en-US" dirty="0" smtClean="0"/>
              <a:t> acts as endpoint for request</a:t>
            </a:r>
          </a:p>
          <a:p>
            <a:pPr lvl="1"/>
            <a:r>
              <a:rPr lang="en-US" dirty="0" smtClean="0"/>
              <a:t>All object types can be replaced with custom code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HttpContext</a:t>
            </a:r>
            <a:r>
              <a:rPr lang="en-US" dirty="0" smtClean="0"/>
              <a:t> object available anywhere in pipeline</a:t>
            </a:r>
            <a:endParaRPr lang="en-US" dirty="0"/>
          </a:p>
        </p:txBody>
      </p:sp>
      <p:pic>
        <p:nvPicPr>
          <p:cNvPr id="4" name="Picture 3" descr="Figure02-04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3922414"/>
            <a:ext cx="5943600" cy="27069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WSS-extended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382000" cy="2667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Web Applications extend IIS and ASP.NET</a:t>
            </a:r>
          </a:p>
          <a:p>
            <a:pPr lvl="1"/>
            <a:r>
              <a:rPr lang="en-US" sz="2000" dirty="0" smtClean="0"/>
              <a:t>IIS wildcard application map sends all requests to ASP.NET</a:t>
            </a:r>
          </a:p>
          <a:p>
            <a:pPr lvl="1"/>
            <a:r>
              <a:rPr lang="en-US" sz="2000" dirty="0" smtClean="0"/>
              <a:t>ASP.NET extended using common objects inside HTTP pipeline</a:t>
            </a:r>
          </a:p>
          <a:p>
            <a:pPr lvl="1"/>
            <a:r>
              <a:rPr lang="en-US" sz="2000" dirty="0" smtClean="0"/>
              <a:t>Web Application configured with WSS system virtual directories</a:t>
            </a:r>
          </a:p>
          <a:p>
            <a:pPr lvl="3"/>
            <a:r>
              <a:rPr lang="en-US" sz="1400" dirty="0" smtClean="0"/>
              <a:t>_layouts</a:t>
            </a:r>
          </a:p>
          <a:p>
            <a:pPr lvl="3"/>
            <a:r>
              <a:rPr lang="en-US" sz="1400" dirty="0" smtClean="0"/>
              <a:t>_</a:t>
            </a:r>
            <a:r>
              <a:rPr lang="en-US" sz="1400" dirty="0" err="1" smtClean="0"/>
              <a:t>controltemplates</a:t>
            </a:r>
            <a:endParaRPr lang="en-US" sz="1400" dirty="0" smtClean="0"/>
          </a:p>
          <a:p>
            <a:pPr lvl="3"/>
            <a:r>
              <a:rPr lang="en-US" sz="1400" dirty="0" smtClean="0"/>
              <a:t>_</a:t>
            </a:r>
            <a:r>
              <a:rPr lang="en-US" sz="1400" dirty="0" err="1" smtClean="0"/>
              <a:t>vti_bin</a:t>
            </a:r>
            <a:endParaRPr lang="en-US" sz="1400" dirty="0" smtClean="0"/>
          </a:p>
          <a:p>
            <a:pPr lvl="3"/>
            <a:r>
              <a:rPr lang="en-US" sz="1400" dirty="0" smtClean="0"/>
              <a:t>_</a:t>
            </a:r>
            <a:r>
              <a:rPr lang="en-US" sz="1400" dirty="0" err="1" smtClean="0"/>
              <a:t>wpresources</a:t>
            </a:r>
            <a:endParaRPr lang="en-US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" y="1190625"/>
            <a:ext cx="87058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WSS-extended web.config file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382000" cy="5181600"/>
          </a:xfrm>
        </p:spPr>
        <p:txBody>
          <a:bodyPr>
            <a:normAutofit/>
          </a:bodyPr>
          <a:lstStyle/>
          <a:p>
            <a:pPr marL="174625" indent="-174625"/>
            <a:r>
              <a:rPr lang="en-US" sz="1800" b="1" dirty="0" smtClean="0"/>
              <a:t>WSS replaces HttpApplication object</a:t>
            </a:r>
          </a:p>
          <a:p>
            <a:pPr marL="509587" lvl="1" indent="-174625"/>
            <a:endParaRPr lang="en-US" sz="1400" dirty="0" smtClean="0"/>
          </a:p>
          <a:p>
            <a:pPr marL="509587" lvl="1" indent="-174625"/>
            <a:endParaRPr lang="en-US" sz="1400" dirty="0" smtClean="0"/>
          </a:p>
          <a:p>
            <a:pPr marL="509587" lvl="1" indent="-174625">
              <a:buNone/>
            </a:pPr>
            <a:endParaRPr lang="en-US" sz="1400" dirty="0" smtClean="0"/>
          </a:p>
          <a:p>
            <a:pPr marL="174625" indent="-174625"/>
            <a:r>
              <a:rPr lang="en-US" sz="1800" b="1" dirty="0" smtClean="0"/>
              <a:t>WSS configures pipeline with its own HttpHandler and HttpModule</a:t>
            </a: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950726"/>
            <a:ext cx="86106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noProof="1" smtClean="0">
                <a:solidFill>
                  <a:schemeClr val="accent6">
                    <a:lumMod val="90000"/>
                    <a:lumOff val="10000"/>
                  </a:schemeClr>
                </a:solidFill>
                <a:latin typeface="Lucida Console" pitchFamily="49" charset="0"/>
              </a:rPr>
              <a:t>&lt;!-- web.config file at root of WSS Web Application --&gt;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configuration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system.web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httpHandlers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remove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verb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GET,HEAD,POST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path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*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add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verb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GET,HEAD,POST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path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*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noProof="1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Microsoft.SharePoint.ApplicationRuntime.SPHttpHandler,...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httpHandlers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httpModules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clear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add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SPRequest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noProof="1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Microsoft.SharePoint.ApplicationRuntime.SPRequestModule,...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&lt;!--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other standard ASP.NET httpModules added back in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--&gt;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httpModules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system.web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configuration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748135"/>
            <a:ext cx="861060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noProof="1" smtClean="0">
                <a:solidFill>
                  <a:schemeClr val="accent6">
                    <a:lumMod val="90000"/>
                    <a:lumOff val="10000"/>
                  </a:schemeClr>
                </a:solidFill>
                <a:latin typeface="Lucida Console" pitchFamily="49" charset="0"/>
              </a:rPr>
              <a:t>&lt;!-- global.asax file at root of WSS Web Application --&gt;</a:t>
            </a:r>
          </a:p>
          <a:p>
            <a:r>
              <a:rPr lang="en-US" sz="1200" b="1" noProof="1" smtClean="0">
                <a:latin typeface="Lucida Console" pitchFamily="49" charset="0"/>
              </a:rPr>
              <a:t>&lt;@Application Inherits=”Microsoft.SharePoint.ApplicationRuntime.SPHttpApplication” 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extends HTTP pipeline with custom objects</a:t>
            </a:r>
          </a:p>
          <a:p>
            <a:pPr lvl="1"/>
            <a:r>
              <a:rPr lang="en-US" dirty="0" smtClean="0"/>
              <a:t>Configuration added to every WSS Web Application</a:t>
            </a:r>
          </a:p>
          <a:p>
            <a:pPr lvl="1"/>
            <a:r>
              <a:rPr lang="en-US" dirty="0" smtClean="0"/>
              <a:t>Modifications made to web.config file and IIS </a:t>
            </a:r>
            <a:r>
              <a:rPr lang="en-US" dirty="0" err="1" smtClean="0"/>
              <a:t>metabase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Different and superior architecture than WSS 2.0</a:t>
            </a:r>
          </a:p>
          <a:p>
            <a:pPr lvl="1"/>
            <a:r>
              <a:rPr lang="en-US" dirty="0" smtClean="0"/>
              <a:t>WSS 2.0 architecture based on problematic ISAPI filter</a:t>
            </a:r>
          </a:p>
        </p:txBody>
      </p:sp>
      <p:pic>
        <p:nvPicPr>
          <p:cNvPr id="5" name="Picture 4" descr="Figure02-05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046037"/>
            <a:ext cx="5486400" cy="23641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Extensions to the web.config file</a:t>
            </a:r>
            <a:endParaRPr lang="en-US" dirty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228600" y="1087934"/>
            <a:ext cx="79248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configuration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configSections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sectionGroup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SharePoint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section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SafeControls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...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section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RuntimeFilter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...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section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WebPartLimits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...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section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WebPartCache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...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section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WebPartWorkItem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...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section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WebPartControls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...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section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SafeMode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...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section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MergedActions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...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section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PeoplePickerWildcards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...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sectionGroup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configSections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SharePoint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SafeMode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WebPartLimits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WebPartCache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WebPartControls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SafeControls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PeoplePickerWildcards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SharePoint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configuration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Debugging Settings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8763000" cy="491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743200" y="5943600"/>
            <a:ext cx="685800" cy="381000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76800" y="1981200"/>
            <a:ext cx="990600" cy="457200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1800" y="1447800"/>
            <a:ext cx="1524000" cy="457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to </a:t>
            </a:r>
            <a:r>
              <a:rPr lang="en-US" b="1" dirty="0" smtClean="0">
                <a:solidFill>
                  <a:schemeClr val="tx1"/>
                </a:solidFill>
              </a:rPr>
              <a:t>true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5867400" y="16764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95800" y="5410200"/>
            <a:ext cx="1524000" cy="457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to </a:t>
            </a:r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3505200" y="57150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Virtual File System of a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2672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Site is a virtual file system</a:t>
            </a:r>
          </a:p>
          <a:p>
            <a:pPr lvl="1"/>
            <a:r>
              <a:rPr lang="en-US" sz="2000" dirty="0" smtClean="0"/>
              <a:t>made up of folders and files</a:t>
            </a:r>
          </a:p>
          <a:p>
            <a:pPr lvl="1"/>
            <a:r>
              <a:rPr lang="en-US" sz="2000" dirty="0" smtClean="0"/>
              <a:t>Pages are files</a:t>
            </a:r>
          </a:p>
          <a:p>
            <a:pPr lvl="1"/>
            <a:r>
              <a:rPr lang="en-US" sz="2000" dirty="0" smtClean="0"/>
              <a:t>Documents are files</a:t>
            </a:r>
          </a:p>
          <a:p>
            <a:pPr lvl="1"/>
            <a:r>
              <a:rPr lang="en-US" sz="2000" dirty="0" smtClean="0"/>
              <a:t>Stored in content database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How can you look at it?</a:t>
            </a:r>
          </a:p>
          <a:p>
            <a:pPr lvl="1"/>
            <a:r>
              <a:rPr lang="en-US" sz="2000" dirty="0" smtClean="0"/>
              <a:t>SharePoint Designer</a:t>
            </a:r>
          </a:p>
          <a:p>
            <a:pPr lvl="1"/>
            <a:r>
              <a:rPr lang="en-US" sz="2000" dirty="0" smtClean="0"/>
              <a:t>Windows Explorer (</a:t>
            </a:r>
            <a:r>
              <a:rPr lang="en-US" sz="2000" dirty="0" err="1" smtClean="0"/>
              <a:t>WebDav</a:t>
            </a:r>
            <a:r>
              <a:rPr lang="en-US" sz="2000" dirty="0" smtClean="0"/>
              <a:t>)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324606"/>
            <a:ext cx="4114800" cy="5304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Pages within a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stores.aspx files in content database</a:t>
            </a:r>
          </a:p>
          <a:p>
            <a:pPr lvl="1"/>
            <a:r>
              <a:rPr lang="en-US" dirty="0" smtClean="0"/>
              <a:t>Retrieved using SPVirtualPathProvider object</a:t>
            </a:r>
          </a:p>
          <a:p>
            <a:pPr lvl="1"/>
            <a:r>
              <a:rPr lang="en-US" dirty="0" smtClean="0"/>
              <a:t>Page based on page templates on Web server</a:t>
            </a:r>
          </a:p>
          <a:p>
            <a:pPr lvl="1"/>
            <a:r>
              <a:rPr lang="en-US" dirty="0" smtClean="0"/>
              <a:t>Non-customized pages can be ghosted</a:t>
            </a:r>
          </a:p>
          <a:p>
            <a:pPr lvl="1"/>
            <a:r>
              <a:rPr lang="en-US" dirty="0" smtClean="0"/>
              <a:t>Customized pages cannot be ghosted</a:t>
            </a:r>
          </a:p>
          <a:p>
            <a:pPr lvl="1"/>
            <a:endParaRPr lang="en-US" dirty="0"/>
          </a:p>
        </p:txBody>
      </p:sp>
      <p:pic>
        <p:nvPicPr>
          <p:cNvPr id="4" name="Picture 3" descr="Figure02-06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3783021"/>
            <a:ext cx="3886200" cy="28463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_layouts Virtual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in </a:t>
            </a:r>
            <a:r>
              <a:rPr lang="en-US" sz="2400" b="1" dirty="0" smtClean="0">
                <a:latin typeface="Lucida Console" pitchFamily="49" charset="0"/>
              </a:rPr>
              <a:t>_layouts</a:t>
            </a:r>
            <a:r>
              <a:rPr lang="en-US" dirty="0" smtClean="0"/>
              <a:t> directory accessible to all sites</a:t>
            </a:r>
          </a:p>
          <a:p>
            <a:pPr lvl="1"/>
            <a:r>
              <a:rPr lang="en-US" dirty="0" smtClean="0"/>
              <a:t>_layouts provides access to common resources</a:t>
            </a:r>
          </a:p>
          <a:p>
            <a:pPr lvl="1"/>
            <a:r>
              <a:rPr lang="en-US" dirty="0" smtClean="0"/>
              <a:t>_layouts contains files for images, CSS and JavaScript</a:t>
            </a:r>
          </a:p>
          <a:p>
            <a:pPr lvl="1"/>
            <a:r>
              <a:rPr lang="en-US" dirty="0" smtClean="0"/>
              <a:t>_layouts contains Application Pages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these URLS resolve to the same page</a:t>
            </a:r>
          </a:p>
          <a:p>
            <a:pPr lvl="4"/>
            <a:r>
              <a:rPr lang="en-US" sz="1400" dirty="0" smtClean="0"/>
              <a:t>http://Litwareinc.com/_layouts/settings.aspx</a:t>
            </a:r>
          </a:p>
          <a:p>
            <a:pPr lvl="4"/>
            <a:r>
              <a:rPr lang="en-US" sz="1400" dirty="0" smtClean="0"/>
              <a:t>http://Litwareinc.com/sites/Vendors/_layouts/settings.aspx</a:t>
            </a:r>
          </a:p>
          <a:p>
            <a:pPr lvl="4"/>
            <a:r>
              <a:rPr lang="en-US" sz="1400" dirty="0" smtClean="0"/>
              <a:t>http://Litwareinc.com:1001/sites/Accounting/_layouts/settings.aspx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Application Pages are part of WSS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199"/>
            <a:ext cx="7495937" cy="467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Integration with ASP.NET 2.0</a:t>
            </a:r>
          </a:p>
          <a:p>
            <a:pPr lvl="1"/>
            <a:r>
              <a:rPr lang="en-US" dirty="0" smtClean="0"/>
              <a:t>IIS Web sites and Web Applications</a:t>
            </a:r>
          </a:p>
          <a:p>
            <a:pPr lvl="1"/>
            <a:r>
              <a:rPr lang="en-US" dirty="0" smtClean="0"/>
              <a:t>The farm and the configuration database </a:t>
            </a:r>
          </a:p>
          <a:p>
            <a:pPr lvl="1"/>
            <a:r>
              <a:rPr lang="en-US" dirty="0" smtClean="0"/>
              <a:t>Web Application and Content Database</a:t>
            </a:r>
          </a:p>
          <a:p>
            <a:r>
              <a:rPr lang="en-US" dirty="0" smtClean="0"/>
              <a:t>content databases</a:t>
            </a:r>
          </a:p>
          <a:p>
            <a:r>
              <a:rPr lang="en-US" dirty="0" smtClean="0"/>
              <a:t>The web.config file</a:t>
            </a:r>
          </a:p>
          <a:p>
            <a:r>
              <a:rPr lang="en-US" dirty="0" smtClean="0"/>
              <a:t>Site pages versus application pages</a:t>
            </a:r>
          </a:p>
          <a:p>
            <a:r>
              <a:rPr lang="en-US" dirty="0" smtClean="0"/>
              <a:t>Creating custom application pages</a:t>
            </a:r>
          </a:p>
          <a:p>
            <a:r>
              <a:rPr lang="en-US" dirty="0" smtClean="0"/>
              <a:t>Deployment using Solution Packages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Pages Versus Application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Pages exist within virtual file system of site</a:t>
            </a:r>
          </a:p>
          <a:p>
            <a:pPr lvl="1"/>
            <a:r>
              <a:rPr lang="en-US" dirty="0" smtClean="0"/>
              <a:t>They may or may not be ghosted</a:t>
            </a:r>
          </a:p>
          <a:p>
            <a:pPr lvl="1"/>
            <a:r>
              <a:rPr lang="en-US" dirty="0" smtClean="0"/>
              <a:t>They support customization via Web Parts</a:t>
            </a:r>
          </a:p>
          <a:p>
            <a:pPr lvl="1"/>
            <a:r>
              <a:rPr lang="en-US" dirty="0" smtClean="0"/>
              <a:t>They support customization via SharePoint Designer</a:t>
            </a:r>
          </a:p>
          <a:p>
            <a:pPr lvl="1"/>
            <a:r>
              <a:rPr lang="en-US" dirty="0" smtClean="0"/>
              <a:t>Customized pages impact performance and security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Application Pages are deployed once per farm</a:t>
            </a:r>
          </a:p>
          <a:p>
            <a:pPr lvl="1"/>
            <a:r>
              <a:rPr lang="en-US" dirty="0" smtClean="0"/>
              <a:t>They do not support customization or Web Parts</a:t>
            </a:r>
          </a:p>
          <a:p>
            <a:pPr lvl="1"/>
            <a:r>
              <a:rPr lang="en-US" dirty="0" smtClean="0"/>
              <a:t>They are parsed/compiled as classic ASP.NET pages</a:t>
            </a:r>
          </a:p>
          <a:p>
            <a:pPr lvl="1"/>
            <a:r>
              <a:rPr lang="en-US" dirty="0" smtClean="0"/>
              <a:t>They run faster than Site Pages</a:t>
            </a:r>
          </a:p>
          <a:p>
            <a:pPr lvl="1"/>
            <a:r>
              <a:rPr lang="en-US" dirty="0" smtClean="0"/>
              <a:t>They always support code behind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Application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creating a custom Application Page</a:t>
            </a:r>
          </a:p>
          <a:p>
            <a:pPr lvl="1"/>
            <a:r>
              <a:rPr lang="en-US" dirty="0" smtClean="0"/>
              <a:t>Inherit from 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LayoutsPageBase</a:t>
            </a:r>
          </a:p>
          <a:p>
            <a:pPr lvl="1"/>
            <a:r>
              <a:rPr lang="en-US" dirty="0" smtClean="0"/>
              <a:t>Link to 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application.master</a:t>
            </a:r>
          </a:p>
          <a:p>
            <a:pPr lvl="1"/>
            <a:r>
              <a:rPr lang="en-US" dirty="0" smtClean="0"/>
              <a:t>Add server-side controls and code</a:t>
            </a:r>
          </a:p>
          <a:p>
            <a:pPr lvl="1"/>
            <a:r>
              <a:rPr lang="en-US" dirty="0" smtClean="0"/>
              <a:t>Deploy to LAYOUTS directory</a:t>
            </a:r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763883"/>
            <a:ext cx="7010400" cy="294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'Hello World' Custom Application Page</a:t>
            </a:r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228600" y="1200864"/>
            <a:ext cx="86868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Assembly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="Microsoft.SharePoint, [full 4-part name]"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%&gt;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Language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="C#"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MasterPageFile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="~/_layouts/application.master"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Inherits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="Microsoft.SharePoint.WebControls.LayoutsPageBase"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%&gt;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Import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Namespace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="Microsoft.SharePoint"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%&gt;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script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protected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override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OnLoad(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EventArgs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e) {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SPWeb site = SPContext.Current.Web;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noProof="1" smtClean="0">
                <a:solidFill>
                  <a:srgbClr val="2B91A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SPWeb</a:t>
            </a:r>
            <a:r>
              <a:rPr lang="en-US" sz="14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site = </a:t>
            </a:r>
            <a:r>
              <a:rPr lang="en-US" sz="1400" b="1" noProof="1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this</a:t>
            </a:r>
            <a:r>
              <a:rPr lang="en-US" sz="14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.Web; </a:t>
            </a:r>
            <a:r>
              <a:rPr lang="en-US" sz="1400" b="1" noProof="1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base class provides access to WSS objects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lblSiteTitle.Text = site.Title;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lblSiteID.Text = site.ID.ToString().ToUpper();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}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script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="Main"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="PlaceHolderMain"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Site Title: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Label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="lblSiteTitle"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="server"/&gt;&lt;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br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Site ID: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Label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="lblSiteID"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="PageTitleInTitleArea"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="PlaceHolderPageTitleInTitleArea"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	The Quintessential 'Hello World' of Application Page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CustomApplicationPages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219200"/>
            <a:ext cx="3200400" cy="542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Feature for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can be used with custom applications</a:t>
            </a:r>
          </a:p>
          <a:p>
            <a:pPr lvl="1"/>
            <a:r>
              <a:rPr lang="en-US" dirty="0" smtClean="0"/>
              <a:t>Custom actions provide navigation menu items</a:t>
            </a:r>
            <a:endParaRPr lang="en-US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33400" y="2743200"/>
            <a:ext cx="8001000" cy="3108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&lt;?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xml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version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1.0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encoding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utf-8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?&gt;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xmlns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http://schemas.microsoft.com/sharepoint/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&lt;!--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Add Menu Command to Site Actions Dropdown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--&gt;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CustomAction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HelloApplicationPage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		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GroupId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SiteActions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		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Microsoft.SharePoint.StandardMenu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		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Sequence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2000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		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Hello World Application Page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		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Description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Getting up and going with inline code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UrlAction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Url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~site/_layouts/CustomApplicationPages/Hello.aspx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CustomAction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an ECB Menu Item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1447800"/>
            <a:ext cx="38100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Custom ECB menu items can be added to lists</a:t>
            </a:r>
          </a:p>
          <a:p>
            <a:pPr lvl="1"/>
            <a:r>
              <a:rPr lang="en-US" sz="1600" dirty="0" smtClean="0"/>
              <a:t>Redirect to application page</a:t>
            </a:r>
          </a:p>
          <a:p>
            <a:r>
              <a:rPr lang="en-US" sz="2000" dirty="0" smtClean="0"/>
              <a:t>Registration Types</a:t>
            </a:r>
          </a:p>
          <a:p>
            <a:pPr lvl="1"/>
            <a:r>
              <a:rPr lang="en-US" sz="1600" dirty="0" smtClean="0"/>
              <a:t>List</a:t>
            </a:r>
          </a:p>
          <a:p>
            <a:pPr lvl="1"/>
            <a:r>
              <a:rPr lang="en-US" sz="1600" dirty="0" smtClean="0"/>
              <a:t>Content Type</a:t>
            </a:r>
          </a:p>
          <a:p>
            <a:pPr lvl="1"/>
            <a:r>
              <a:rPr lang="en-US" sz="1600" dirty="0" smtClean="0"/>
              <a:t>File Extension</a:t>
            </a:r>
          </a:p>
          <a:p>
            <a:pPr lvl="1"/>
            <a:endParaRPr lang="en-US" sz="18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33400" y="4038600"/>
            <a:ext cx="8001000" cy="2462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CustomAction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CustomApplicationPage4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RegistrationType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List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RegistrationId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101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		   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ImageUrl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/_layouts/images/GORTL.GIF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Location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EditControlBlock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Sequence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240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Title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Application Page 4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UrlAction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Url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~site/_layouts/CustomApplicationPages/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ApplicationPage4.aspx?ItemId={ItemId}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&amp;amp;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ListId={ListId}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CustomAction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210" y="1371600"/>
            <a:ext cx="3507264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Title 21299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Deployment using Solution Packages</a:t>
            </a:r>
          </a:p>
        </p:txBody>
      </p:sp>
      <p:sp>
        <p:nvSpPr>
          <p:cNvPr id="212997" name="Text Placeholder 21299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Evolution of Web Part Packages from WSS 2.0</a:t>
            </a:r>
          </a:p>
          <a:p>
            <a:pPr lvl="1" defTabSz="914400" eaLnBrk="1" hangingPunct="1"/>
            <a:r>
              <a:rPr lang="en-US" dirty="0" smtClean="0">
                <a:latin typeface="Microsoft Sans Serif" pitchFamily="34" charset="0"/>
              </a:rPr>
              <a:t>Solution Package is a CAB file with .wsp extension</a:t>
            </a:r>
          </a:p>
          <a:p>
            <a:pPr lvl="1"/>
            <a:r>
              <a:rPr lang="en-US" dirty="0" smtClean="0">
                <a:latin typeface="Microsoft Sans Serif" pitchFamily="34" charset="0"/>
              </a:rPr>
              <a:t>Solution Package contains a manifest</a:t>
            </a:r>
          </a:p>
          <a:p>
            <a:pPr lvl="1"/>
            <a:r>
              <a:rPr lang="en-US" dirty="0" smtClean="0">
                <a:latin typeface="Microsoft Sans Serif" pitchFamily="34" charset="0"/>
              </a:rPr>
              <a:t>Solution Package contains files required on Web server</a:t>
            </a:r>
          </a:p>
          <a:p>
            <a:pPr defTabSz="914400" eaLnBrk="1" hangingPunct="1"/>
            <a:endParaRPr lang="en-US" dirty="0" smtClean="0"/>
          </a:p>
          <a:p>
            <a:pPr defTabSz="914400" eaLnBrk="1" hangingPunct="1"/>
            <a:r>
              <a:rPr lang="en-US" dirty="0" smtClean="0"/>
              <a:t>What can be deployed via a Solution Package</a:t>
            </a:r>
          </a:p>
          <a:p>
            <a:pPr lvl="1" defTabSz="914400" eaLnBrk="1" hangingPunct="1"/>
            <a:r>
              <a:rPr lang="en-US" dirty="0" smtClean="0">
                <a:latin typeface="Microsoft Sans Serif" pitchFamily="34" charset="0"/>
              </a:rPr>
              <a:t>Feature definitions</a:t>
            </a:r>
          </a:p>
          <a:p>
            <a:pPr lvl="1" defTabSz="914400" eaLnBrk="1" hangingPunct="1"/>
            <a:r>
              <a:rPr lang="en-US" dirty="0" smtClean="0">
                <a:latin typeface="Microsoft Sans Serif" pitchFamily="34" charset="0"/>
              </a:rPr>
              <a:t>Application Pages</a:t>
            </a:r>
          </a:p>
          <a:p>
            <a:pPr lvl="1" defTabSz="914400" eaLnBrk="1" hangingPunct="1"/>
            <a:r>
              <a:rPr lang="en-US" dirty="0" smtClean="0">
                <a:latin typeface="Microsoft Sans Serif" pitchFamily="34" charset="0"/>
              </a:rPr>
              <a:t>Assembly DLLs</a:t>
            </a:r>
          </a:p>
          <a:p>
            <a:pPr lvl="1" defTabSz="914400" eaLnBrk="1" hangingPunct="1"/>
            <a:r>
              <a:rPr lang="en-US" dirty="0" smtClean="0">
                <a:latin typeface="Microsoft Sans Serif" pitchFamily="34" charset="0"/>
              </a:rPr>
              <a:t>And much more…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using Solution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Deployment done with Solution Packages</a:t>
            </a:r>
          </a:p>
          <a:p>
            <a:pPr lvl="1"/>
            <a:r>
              <a:rPr lang="en-US" dirty="0" smtClean="0"/>
              <a:t>Solution Package is CAB file with .wsp extension</a:t>
            </a:r>
          </a:p>
          <a:p>
            <a:pPr lvl="1"/>
            <a:r>
              <a:rPr lang="en-US" dirty="0" smtClean="0"/>
              <a:t>Created using DDF file and MAKECAB.EXE</a:t>
            </a:r>
          </a:p>
          <a:p>
            <a:pPr lvl="1"/>
            <a:r>
              <a:rPr lang="en-US" dirty="0" smtClean="0"/>
              <a:t>Deployed using STSADM.EXE or WSS Central Admin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352800"/>
            <a:ext cx="7467600" cy="31908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CustomApplicationPages.wsp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599" y="3419475"/>
            <a:ext cx="7239000" cy="276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Package Manifest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lvl="1"/>
            <a:r>
              <a:rPr lang="en-US" dirty="0" smtClean="0"/>
              <a:t>Solution Manifest read by WSS installer</a:t>
            </a:r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1981200"/>
            <a:ext cx="8534400" cy="46935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Solution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SolutionId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9EFFE92B-781D-4c99-BBCC-432D248B899D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		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xmlns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http://schemas.microsoft.com/sharepoint/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FeatureManifests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FeatureManifest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CustomApplicationPages\feature.xml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FeatureManifests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LAYOUTS\CustomApplicationPages\Hello.aspx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LAYOUTS\CustomApplicationPages\ApplicationPage1.aspx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LAYOUTS\CustomApplicationPages\ApplicationPage2.aspx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LAYOUTS\CustomApplicationPages\ApplicationPage3.aspx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LAYOUTS\CustomApplicationPages\ApplicationPage4.aspx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LAYOUTS\CustomApplicationPages\ApplicationPage5.aspx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LAYOUTS\CustomApplicationPages\ApplicationPage6.aspx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TemplateFiles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Assemblies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Assembly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CustomApplicationPages.dll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DeploymentTarget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GlobalAssemblyCache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Assemblies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  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Solution</a:t>
            </a:r>
            <a:r>
              <a:rPr kumimoji="0" lang="en-US" sz="13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3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itle 2170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sz="3200" dirty="0" smtClean="0"/>
              <a:t>Solution Package: install vs. </a:t>
            </a:r>
            <a:r>
              <a:rPr lang="en-US" dirty="0" smtClean="0"/>
              <a:t>d</a:t>
            </a:r>
            <a:r>
              <a:rPr lang="en-US" sz="3200" dirty="0" smtClean="0"/>
              <a:t>eploy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Solution Package Installation</a:t>
            </a:r>
          </a:p>
          <a:p>
            <a:pPr lvl="1"/>
            <a:r>
              <a:rPr lang="en-US" sz="2000" dirty="0" smtClean="0"/>
              <a:t>WSP file copied into configuration database</a:t>
            </a:r>
          </a:p>
          <a:p>
            <a:pPr lvl="1"/>
            <a:r>
              <a:rPr lang="en-US" sz="2000" dirty="0" smtClean="0"/>
              <a:t>Done using </a:t>
            </a:r>
            <a:r>
              <a:rPr lang="en-US" sz="2000" b="1" dirty="0" err="1" smtClean="0">
                <a:solidFill>
                  <a:srgbClr val="000066"/>
                </a:solidFill>
              </a:rPr>
              <a:t>addsolution</a:t>
            </a:r>
            <a:r>
              <a:rPr lang="en-US" sz="2000" dirty="0" smtClean="0"/>
              <a:t> operation of STSADM.EXE</a:t>
            </a:r>
          </a:p>
          <a:p>
            <a:r>
              <a:rPr lang="en-US" sz="2400" dirty="0" smtClean="0"/>
              <a:t>Solution Package Deployment</a:t>
            </a:r>
          </a:p>
          <a:p>
            <a:pPr lvl="1"/>
            <a:r>
              <a:rPr lang="en-US" sz="2000" dirty="0" smtClean="0"/>
              <a:t>WSP files copied to each FE Web Server and deployed</a:t>
            </a:r>
          </a:p>
          <a:p>
            <a:pPr lvl="1"/>
            <a:r>
              <a:rPr lang="en-US" sz="2000" dirty="0" smtClean="0"/>
              <a:t>Done using </a:t>
            </a:r>
            <a:r>
              <a:rPr lang="en-US" sz="2000" b="1" dirty="0" err="1" smtClean="0">
                <a:solidFill>
                  <a:srgbClr val="000066"/>
                </a:solidFill>
              </a:rPr>
              <a:t>deploysolution</a:t>
            </a:r>
            <a:r>
              <a:rPr lang="en-US" sz="2000" dirty="0" smtClean="0"/>
              <a:t> operation of STSADM.EXE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304800" y="3951744"/>
            <a:ext cx="8534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REM – a batch file named DeploySolutionPackage.cmd from CustomApplicationPage project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Echo Generating Solution Package CustomApplicationPages.wsp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if EXIST CustomApplicationPages.wsp del CustomApplicationPages.wsp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cd 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makecab /f Solution\cab.ddf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cd package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200" noProof="1" smtClean="0"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Echo Installing CustomApplicationPages.wsp in WSS Solution Package Store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%STSADM% -o </a:t>
            </a:r>
            <a:r>
              <a:rPr lang="en-US" sz="12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addsolution -filename CustomApplicationPages.wsp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%STSADM% -o </a:t>
            </a:r>
            <a:r>
              <a:rPr lang="en-US" sz="12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execadmsvcjobs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200" noProof="1" smtClean="0"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Echo Deploying Solution Package CustomApplicationPages.wsp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%STSADM% -o </a:t>
            </a:r>
            <a:r>
              <a:rPr lang="en-US" sz="12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deploysolution -name CustomApplicationPages.wsp -immediate -allowGacDeployment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%STSADM% -o </a:t>
            </a:r>
            <a:r>
              <a:rPr lang="en-US" sz="1200" b="1" noProof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execadmsvcjobs</a:t>
            </a:r>
            <a:endParaRPr kumimoji="0" lang="en-US" sz="1200" b="1" i="0" u="none" strike="noStrike" cap="none" normalizeH="0" baseline="0" noProof="1" smtClean="0">
              <a:ln>
                <a:noFill/>
              </a:ln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 Web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depends on IIS Web sites for…</a:t>
            </a:r>
          </a:p>
          <a:p>
            <a:pPr lvl="1"/>
            <a:r>
              <a:rPr lang="en-US" dirty="0" smtClean="0"/>
              <a:t>HTTP listener mechanism</a:t>
            </a:r>
          </a:p>
          <a:p>
            <a:pPr lvl="1"/>
            <a:r>
              <a:rPr lang="en-US" dirty="0" smtClean="0"/>
              <a:t>Process management through Application Pools</a:t>
            </a:r>
          </a:p>
          <a:p>
            <a:pPr lvl="1"/>
            <a:r>
              <a:rPr lang="en-US" dirty="0" smtClean="0"/>
              <a:t>Security and user authentication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81400"/>
            <a:ext cx="8534400" cy="264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Solution Packages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15" y="1219200"/>
            <a:ext cx="771258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Integration with ASP.NET 2.0</a:t>
            </a:r>
          </a:p>
          <a:p>
            <a:pPr lvl="1"/>
            <a:r>
              <a:rPr lang="en-US" dirty="0" smtClean="0"/>
              <a:t>IIS Web sites and Web Applications</a:t>
            </a:r>
          </a:p>
          <a:p>
            <a:pPr lvl="1"/>
            <a:r>
              <a:rPr lang="en-US" dirty="0" smtClean="0"/>
              <a:t>The farm and the configuration database </a:t>
            </a:r>
          </a:p>
          <a:p>
            <a:pPr lvl="1"/>
            <a:r>
              <a:rPr lang="en-US" dirty="0" smtClean="0"/>
              <a:t>Web Application and Content Database</a:t>
            </a:r>
          </a:p>
          <a:p>
            <a:r>
              <a:rPr lang="en-US" dirty="0" smtClean="0"/>
              <a:t>content databases</a:t>
            </a:r>
          </a:p>
          <a:p>
            <a:r>
              <a:rPr lang="en-US" dirty="0" smtClean="0"/>
              <a:t>The web.config file</a:t>
            </a:r>
          </a:p>
          <a:p>
            <a:r>
              <a:rPr lang="en-US" dirty="0" smtClean="0"/>
              <a:t>Site pages versus application pages</a:t>
            </a:r>
          </a:p>
          <a:p>
            <a:r>
              <a:rPr lang="en-US" dirty="0" smtClean="0"/>
              <a:t>Creating custom application pages</a:t>
            </a:r>
          </a:p>
          <a:p>
            <a:r>
              <a:rPr lang="en-US" dirty="0" smtClean="0"/>
              <a:t>Deployment using Solution Packages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 Application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IIS dispatches requests to Application Pools</a:t>
            </a:r>
          </a:p>
          <a:p>
            <a:pPr lvl="1"/>
            <a:r>
              <a:rPr lang="en-US" dirty="0" smtClean="0"/>
              <a:t>Each Application Pool configured to run in own process</a:t>
            </a:r>
          </a:p>
          <a:p>
            <a:pPr lvl="1"/>
            <a:r>
              <a:rPr lang="en-US" dirty="0" smtClean="0"/>
              <a:t>IIS lets you configure Application Pool identity</a:t>
            </a:r>
          </a:p>
          <a:p>
            <a:pPr lvl="1"/>
            <a:r>
              <a:rPr lang="en-US" dirty="0" smtClean="0"/>
              <a:t>App Pool identity can be local or domain account</a:t>
            </a:r>
          </a:p>
          <a:p>
            <a:pPr lvl="1"/>
            <a:endParaRPr lang="en-US" dirty="0"/>
          </a:p>
        </p:txBody>
      </p:sp>
      <p:pic>
        <p:nvPicPr>
          <p:cNvPr id="4" name="Picture 3" descr="Figure02-0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7590" y="3505200"/>
            <a:ext cx="5242810" cy="30385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is a productivity framework on top of IIS</a:t>
            </a:r>
          </a:p>
          <a:p>
            <a:pPr lvl="1"/>
            <a:r>
              <a:rPr lang="en-US" dirty="0" smtClean="0"/>
              <a:t>Integrated with IIS via ISAPI extension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(aspnet_isapi.dll)</a:t>
            </a:r>
          </a:p>
          <a:p>
            <a:pPr lvl="1"/>
            <a:r>
              <a:rPr lang="en-US" dirty="0" smtClean="0"/>
              <a:t>Provides abstractions such as page, request, response</a:t>
            </a:r>
          </a:p>
          <a:p>
            <a:pPr lvl="1"/>
            <a:r>
              <a:rPr lang="en-US" dirty="0" smtClean="0"/>
              <a:t>Integrates with Visual Studio and managed code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web.config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configuration for ASP.NET runtime</a:t>
            </a:r>
            <a:endParaRPr 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914400" y="2133600"/>
            <a:ext cx="7162800" cy="4278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configuration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system.web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customErrors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mode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On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httpRuntime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maxRequestLength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51200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authentication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mode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Windows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identity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impersonate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true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authorization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allow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users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*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&lt;/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authorization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system.web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configuration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ASP.NET development typically based on pages</a:t>
            </a:r>
          </a:p>
          <a:p>
            <a:pPr lvl="1"/>
            <a:r>
              <a:rPr lang="en-US" sz="2000" dirty="0" smtClean="0"/>
              <a:t>Pages are deployed as .ASPX files to Web server</a:t>
            </a:r>
          </a:p>
          <a:p>
            <a:pPr lvl="1"/>
            <a:r>
              <a:rPr lang="en-US" sz="2000" dirty="0" smtClean="0"/>
              <a:t>.ASPX files parsed and compiled on first request</a:t>
            </a:r>
          </a:p>
          <a:p>
            <a:pPr lvl="1"/>
            <a:r>
              <a:rPr lang="en-US" sz="2000" dirty="0" smtClean="0"/>
              <a:t>Compiled page class inherits from </a:t>
            </a:r>
            <a:r>
              <a:rPr lang="en-US" sz="1800" b="1" dirty="0" err="1" smtClean="0">
                <a:latin typeface="Lucida Console" pitchFamily="49" charset="0"/>
              </a:rPr>
              <a:t>System.Web.UI.Page</a:t>
            </a:r>
            <a:endParaRPr lang="en-US" sz="1800" b="1" dirty="0" smtClean="0">
              <a:latin typeface="Lucida Console" pitchFamily="49" charset="0"/>
            </a:endParaRPr>
          </a:p>
          <a:p>
            <a:endParaRPr lang="en-US" sz="24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173569" y="3048000"/>
            <a:ext cx="6294031" cy="363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Page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Language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="C#"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%&gt;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script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protected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override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OnLoad(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EventArgs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e)  {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lblDisplay.Text =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"Hello, ASP.NET"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}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script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html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body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form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="frmMain"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Label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="lblDisplay"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form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body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html</a:t>
            </a:r>
            <a:r>
              <a:rPr kumimoji="0" lang="en-US" sz="16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Pages in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2.0 introduces Master Pages</a:t>
            </a:r>
          </a:p>
          <a:p>
            <a:pPr lvl="1"/>
            <a:r>
              <a:rPr lang="en-US" dirty="0" smtClean="0"/>
              <a:t>Defines common layouts used across content pages</a:t>
            </a:r>
            <a:endParaRPr lang="en-US" dirty="0"/>
          </a:p>
        </p:txBody>
      </p:sp>
      <p:pic>
        <p:nvPicPr>
          <p:cNvPr id="4" name="Picture 3" descr="Figure02-03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590800"/>
            <a:ext cx="4572000" cy="39824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Content Page to Master Page </a:t>
            </a:r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1000" y="4876562"/>
            <a:ext cx="822960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noProof="1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content page linking to default.master --&gt;</a:t>
            </a:r>
            <a:endParaRPr lang="en-US" sz="1400" b="1" noProof="1" smtClean="0">
              <a:latin typeface="Lucida Console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Language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="C#"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MasterPageFile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="~/default.master"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="Page 1"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%&gt;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="Main"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="PlaceHolderMain"&gt;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Unique page content goes here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1000" y="1447800"/>
            <a:ext cx="8229600" cy="3108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default.master --&gt;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&lt;%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Master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%&gt;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html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body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form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="frmMain"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width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="100%"&gt;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h1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 Inc.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h1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&lt;!-- Display Main Body of Page --&gt;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asp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contentplaceholder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="PlaceHolderMain"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runat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="server"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td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table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form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body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&gt;&lt;/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html</a:t>
            </a:r>
            <a:r>
              <a:rPr kumimoji="0" lang="en-US" sz="14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http://intranet.sharepointblackops.com/Courses/GSA401/_layouts/DocIdRedir.aspx?ID=3CC2HQU7XWNV-46-36</Url>
      <Description>3CC2HQU7XWNV-46-36</Description>
    </_dlc_DocIdUrl>
    <_dlc_DocId xmlns="c83d3ea4-1015-4b4b-bfa9-09fbcd7aa64d">3CC2HQU7XWNV-46-36</_dlc_Doc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582959AEF624DAFCB103BC41A5BAF" ma:contentTypeVersion="1" ma:contentTypeDescription="Create a new document." ma:contentTypeScope="" ma:versionID="8d586dc77cf42fd5e895ca6da970339a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034B84F-8F8E-48B7-9EFF-C7DE1A66BD73}"/>
</file>

<file path=customXml/itemProps2.xml><?xml version="1.0" encoding="utf-8"?>
<ds:datastoreItem xmlns:ds="http://schemas.openxmlformats.org/officeDocument/2006/customXml" ds:itemID="{A5547237-B119-45CA-BEFC-A2DA2BDB03E7}"/>
</file>

<file path=customXml/itemProps3.xml><?xml version="1.0" encoding="utf-8"?>
<ds:datastoreItem xmlns:ds="http://schemas.openxmlformats.org/officeDocument/2006/customXml" ds:itemID="{0D0C8E06-A7FA-47FB-B14E-7D4B10DE9A9A}"/>
</file>

<file path=customXml/itemProps4.xml><?xml version="1.0" encoding="utf-8"?>
<ds:datastoreItem xmlns:ds="http://schemas.openxmlformats.org/officeDocument/2006/customXml" ds:itemID="{B9997C34-4956-4119-B9BB-B3B1E258AA3C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2</TotalTime>
  <Words>2170</Words>
  <Application>Microsoft Office PowerPoint</Application>
  <PresentationFormat>On-screen Show (4:3)</PresentationFormat>
  <Paragraphs>478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CPT_Slide_Template</vt:lpstr>
      <vt:lpstr>SharePoint Architecture</vt:lpstr>
      <vt:lpstr>Agenda</vt:lpstr>
      <vt:lpstr>IIS Web Sites</vt:lpstr>
      <vt:lpstr>IIS Application Pools</vt:lpstr>
      <vt:lpstr>The ASP.NET Framework</vt:lpstr>
      <vt:lpstr>The web.config file</vt:lpstr>
      <vt:lpstr>ASP.NET Pages</vt:lpstr>
      <vt:lpstr>Master Pages in ASP.NET</vt:lpstr>
      <vt:lpstr>Linking Content Page to Master Page </vt:lpstr>
      <vt:lpstr>The HTTP Pipeline of ASP.NET</vt:lpstr>
      <vt:lpstr>The WSS-extended Web Application</vt:lpstr>
      <vt:lpstr>The WSS-extended web.config file</vt:lpstr>
      <vt:lpstr>WSS Web Applications</vt:lpstr>
      <vt:lpstr>WSS Extensions to the web.config file</vt:lpstr>
      <vt:lpstr>Important Debugging Settings</vt:lpstr>
      <vt:lpstr>The Virtual File System of a Site</vt:lpstr>
      <vt:lpstr>Processing Pages within a Site</vt:lpstr>
      <vt:lpstr>The _layouts Virtual Directory</vt:lpstr>
      <vt:lpstr>Application Pages</vt:lpstr>
      <vt:lpstr>Site Pages Versus Application Pages</vt:lpstr>
      <vt:lpstr>Creating Custom Application Pages</vt:lpstr>
      <vt:lpstr>'Hello World' Custom Application Page</vt:lpstr>
      <vt:lpstr>Demo: CustomApplicationPages</vt:lpstr>
      <vt:lpstr>Adding a Feature for Navigation</vt:lpstr>
      <vt:lpstr>Adding an ECB Menu Item</vt:lpstr>
      <vt:lpstr>Deployment using Solution Packages</vt:lpstr>
      <vt:lpstr>Deployment using Solution Packages</vt:lpstr>
      <vt:lpstr>Solution Package Manifest</vt:lpstr>
      <vt:lpstr>Solution Package: install vs. deploy</vt:lpstr>
      <vt:lpstr>Deploying Solution Packages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Architecture</dc:title>
  <dc:creator>TedP</dc:creator>
  <cp:lastModifiedBy>Andrew Connell</cp:lastModifiedBy>
  <cp:revision>3</cp:revision>
  <cp:lastPrinted>2010-01-22T22:43:49Z</cp:lastPrinted>
  <dcterms:created xsi:type="dcterms:W3CDTF">2009-05-22T13:26:05Z</dcterms:created>
  <dcterms:modified xsi:type="dcterms:W3CDTF">2010-05-16T23:24:37Z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0x010100A87582959AEF624DAFCB103BC41A5BAF</vt:lpwstr>
  </property>
  <property fmtid="{D5CDD505-2E9C-101B-9397-08002B2CF9AE}" pid="4" name="_dlc_DocIdItemGuid">
    <vt:lpwstr>b42b487d-dddb-4f79-949c-f8c3e4d308f1</vt:lpwstr>
  </property>
</Properties>
</file>