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4C2710"/>
    <a:srgbClr val="87451D"/>
    <a:srgbClr val="1F100B"/>
    <a:srgbClr val="9F002D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80" d="100"/>
          <a:sy n="80" d="100"/>
        </p:scale>
        <p:origin x="-630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79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ustomXml" Target="../customXml/item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06 - Developing Web Parts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06-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2932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06 - Developing Web Parts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5089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2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2188" cy="360045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2188" cy="360045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9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>
            <a:noFill/>
          </a:ln>
        </p:spPr>
      </p:sp>
      <p:sp>
        <p:nvSpPr>
          <p:cNvPr id="48130" name="Rectangle 2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/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06 - Web Part Development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06-</a:t>
            </a:r>
            <a:fld id="{073E6628-0705-4E34-90AA-D61A964D0AF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val="1F100B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val="4C271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 descr="CPT_Arrows_Trans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839200" y="76200"/>
            <a:ext cx="228600" cy="228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Web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User Interface Components that </a:t>
            </a:r>
          </a:p>
          <a:p>
            <a:r>
              <a:rPr lang="en-US" dirty="0" smtClean="0"/>
              <a:t>Support Customization and Personalization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Persistent Web Part Properties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Parts support persistent properties</a:t>
            </a:r>
          </a:p>
          <a:p>
            <a:pPr lvl="1"/>
            <a:r>
              <a:rPr lang="en-US" dirty="0" smtClean="0"/>
              <a:t>Customization data is seen by all users</a:t>
            </a:r>
          </a:p>
          <a:p>
            <a:pPr lvl="1"/>
            <a:r>
              <a:rPr lang="en-US" dirty="0" smtClean="0"/>
              <a:t>Personalization data is seen only by one user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2895600"/>
            <a:ext cx="8534400" cy="3785652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namespace</a:t>
            </a:r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 </a:t>
            </a:r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LitwareWebParts {  </a:t>
            </a:r>
          </a:p>
          <a:p>
            <a:pPr eaLnBrk="0" hangingPunct="0"/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  </a:t>
            </a:r>
            <a:r>
              <a:rPr lang="en-US" sz="1600" b="1" noProof="1">
                <a:solidFill>
                  <a:srgbClr val="0000FF"/>
                </a:solidFill>
                <a:latin typeface="Lucida Console" pitchFamily="49" charset="0"/>
              </a:rPr>
              <a:t>public</a:t>
            </a:r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Lucida Console" pitchFamily="49" charset="0"/>
              </a:rPr>
              <a:t>class</a:t>
            </a:r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 </a:t>
            </a:r>
            <a:r>
              <a:rPr lang="en-US" sz="1600" b="1" noProof="1" smtClean="0">
                <a:solidFill>
                  <a:srgbClr val="008080"/>
                </a:solidFill>
                <a:latin typeface="Lucida Console" pitchFamily="49" charset="0"/>
              </a:rPr>
              <a:t>HelloWorld</a:t>
            </a:r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 </a:t>
            </a:r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: </a:t>
            </a:r>
            <a:r>
              <a:rPr lang="en-US" sz="1600" b="1" noProof="1">
                <a:solidFill>
                  <a:srgbClr val="008080"/>
                </a:solidFill>
                <a:latin typeface="Lucida Console" pitchFamily="49" charset="0"/>
              </a:rPr>
              <a:t>WebPart</a:t>
            </a:r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 </a:t>
            </a:r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{</a:t>
            </a:r>
          </a:p>
          <a:p>
            <a:pPr eaLnBrk="0" hangingPunct="0"/>
            <a:endParaRPr lang="en-US" sz="1600" b="1" noProof="1" smtClean="0">
              <a:solidFill>
                <a:srgbClr val="22233A"/>
              </a:solidFill>
              <a:latin typeface="Lucida Console" pitchFamily="49" charset="0"/>
            </a:endParaRPr>
          </a:p>
          <a:p>
            <a:pPr eaLnBrk="0" hangingPunct="0"/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    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protected</a:t>
            </a:r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string</a:t>
            </a:r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 _ZipCode;</a:t>
            </a:r>
          </a:p>
          <a:p>
            <a:pPr eaLnBrk="0" hangingPunct="0"/>
            <a:endParaRPr lang="en-US" sz="1600" b="1" noProof="1" smtClean="0">
              <a:solidFill>
                <a:srgbClr val="22233A"/>
              </a:solidFill>
              <a:latin typeface="Lucida Console" pitchFamily="49" charset="0"/>
            </a:endParaRPr>
          </a:p>
          <a:p>
            <a:pPr eaLnBrk="0" hangingPunct="0"/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    [ </a:t>
            </a:r>
            <a:r>
              <a:rPr lang="en-US" sz="1600" b="1" noProof="1" smtClean="0">
                <a:solidFill>
                  <a:srgbClr val="008080"/>
                </a:solidFill>
                <a:latin typeface="Lucida Console" pitchFamily="49" charset="0"/>
              </a:rPr>
              <a:t>Personalizable</a:t>
            </a:r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(), </a:t>
            </a:r>
            <a:r>
              <a:rPr lang="en-US" sz="1600" b="1" noProof="1" smtClean="0">
                <a:solidFill>
                  <a:srgbClr val="008080"/>
                </a:solidFill>
                <a:latin typeface="Lucida Console" pitchFamily="49" charset="0"/>
              </a:rPr>
              <a:t>WebBrowsable</a:t>
            </a:r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(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true</a:t>
            </a:r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), </a:t>
            </a:r>
          </a:p>
          <a:p>
            <a:pPr eaLnBrk="0" hangingPunct="0"/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      </a:t>
            </a:r>
            <a:r>
              <a:rPr lang="en-US" sz="1600" b="1" noProof="1" smtClean="0">
                <a:solidFill>
                  <a:srgbClr val="008080"/>
                </a:solidFill>
                <a:latin typeface="Lucida Console" pitchFamily="49" charset="0"/>
              </a:rPr>
              <a:t>WebDisplayName</a:t>
            </a:r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(</a:t>
            </a:r>
            <a:r>
              <a:rPr lang="en-US" sz="1600" b="1" noProof="1" smtClean="0">
                <a:solidFill>
                  <a:srgbClr val="800000"/>
                </a:solidFill>
                <a:latin typeface="Lucida Console" pitchFamily="49" charset="0"/>
              </a:rPr>
              <a:t>"Zip Code"</a:t>
            </a:r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),</a:t>
            </a:r>
          </a:p>
          <a:p>
            <a:pPr eaLnBrk="0" hangingPunct="0"/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      </a:t>
            </a:r>
            <a:r>
              <a:rPr lang="en-US" sz="1600" b="1" noProof="1" smtClean="0">
                <a:solidFill>
                  <a:srgbClr val="008080"/>
                </a:solidFill>
                <a:latin typeface="Lucida Console" pitchFamily="49" charset="0"/>
              </a:rPr>
              <a:t>WebDescription</a:t>
            </a:r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(</a:t>
            </a:r>
            <a:r>
              <a:rPr lang="en-US" sz="1600" b="1" noProof="1" smtClean="0">
                <a:solidFill>
                  <a:srgbClr val="800000"/>
                </a:solidFill>
                <a:latin typeface="Lucida Console" pitchFamily="49" charset="0"/>
              </a:rPr>
              <a:t>"used to track user zip code"</a:t>
            </a:r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)  ]</a:t>
            </a:r>
          </a:p>
          <a:p>
            <a:pPr eaLnBrk="0" hangingPunct="0"/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    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public</a:t>
            </a:r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string</a:t>
            </a:r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 ZipCode {</a:t>
            </a:r>
          </a:p>
          <a:p>
            <a:pPr eaLnBrk="0" hangingPunct="0"/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      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get</a:t>
            </a:r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{ 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return</a:t>
            </a:r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 _ZipCode; }</a:t>
            </a:r>
          </a:p>
          <a:p>
            <a:pPr eaLnBrk="0" hangingPunct="0"/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      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set</a:t>
            </a:r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{ 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value</a:t>
            </a:r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 = _ZipCode; }</a:t>
            </a:r>
          </a:p>
          <a:p>
            <a:pPr eaLnBrk="0" hangingPunct="0"/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    }</a:t>
            </a:r>
          </a:p>
          <a:p>
            <a:pPr eaLnBrk="0" hangingPunct="0"/>
            <a:r>
              <a:rPr lang="en-US" sz="1600" b="1" noProof="1" smtClean="0">
                <a:solidFill>
                  <a:srgbClr val="006600"/>
                </a:solidFill>
                <a:latin typeface="Lucida Console" pitchFamily="49" charset="0"/>
              </a:rPr>
              <a:t>  //...  </a:t>
            </a:r>
            <a:endParaRPr lang="en-US" sz="1600" b="1" noProof="1">
              <a:solidFill>
                <a:srgbClr val="22233A"/>
              </a:solidFill>
              <a:latin typeface="Lucida Console" pitchFamily="49" charset="0"/>
            </a:endParaRPr>
          </a:p>
          <a:p>
            <a:pPr eaLnBrk="0" hangingPunct="0"/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  }</a:t>
            </a:r>
          </a:p>
          <a:p>
            <a:pPr eaLnBrk="0" hangingPunct="0"/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}</a:t>
            </a:r>
            <a:endParaRPr lang="en-US" sz="1600" b="1" noProof="1">
              <a:solidFill>
                <a:srgbClr val="22233A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Part As A Safe Control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Parts usually run on Web Part Pages</a:t>
            </a:r>
          </a:p>
          <a:p>
            <a:pPr lvl="1"/>
            <a:r>
              <a:rPr lang="en-US" dirty="0"/>
              <a:t>Web Parts must be registered as Safe in </a:t>
            </a:r>
            <a:r>
              <a:rPr lang="en-US" dirty="0" err="1"/>
              <a:t>web.config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You must add entry to web.config before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1143000" y="3124200"/>
            <a:ext cx="6695417" cy="30469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2880" tIns="45717" rIns="91434" bIns="45717" anchor="ctr">
            <a:spAutoFit/>
          </a:bodyPr>
          <a:lstStyle/>
          <a:p>
            <a:pPr eaLnBrk="0" hangingPunct="0"/>
            <a:r>
              <a:rPr lang="en-US" sz="1600" b="1" noProof="1" smtClean="0">
                <a:solidFill>
                  <a:srgbClr val="008000"/>
                </a:solidFill>
                <a:latin typeface="Lucida Console" pitchFamily="49" charset="0"/>
              </a:rPr>
              <a:t>&lt;!– web.config in Web Application root directory --&gt;</a:t>
            </a:r>
          </a:p>
          <a:p>
            <a:pPr eaLnBrk="0" hangingPunct="0"/>
            <a:endParaRPr lang="en-US" sz="1600" b="1" noProof="1" smtClean="0">
              <a:solidFill>
                <a:srgbClr val="008000"/>
              </a:solidFill>
              <a:latin typeface="Lucida Console" pitchFamily="49" charset="0"/>
            </a:endParaRPr>
          </a:p>
          <a:p>
            <a:pPr eaLnBrk="0" hangingPunct="0"/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&lt;</a:t>
            </a:r>
            <a:r>
              <a:rPr lang="en-US" sz="1600" b="1" noProof="1" smtClean="0">
                <a:solidFill>
                  <a:srgbClr val="800000"/>
                </a:solidFill>
                <a:latin typeface="Lucida Console" pitchFamily="49" charset="0"/>
              </a:rPr>
              <a:t>configuration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pPr eaLnBrk="0" hangingPunct="0"/>
            <a:r>
              <a:rPr lang="en-US" sz="1600" b="1" noProof="1" smtClean="0">
                <a:solidFill>
                  <a:schemeClr val="tx1"/>
                </a:solidFill>
                <a:latin typeface="Lucida Console" pitchFamily="49" charset="0"/>
              </a:rPr>
              <a:t>  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&lt;</a:t>
            </a:r>
            <a:r>
              <a:rPr lang="en-US" sz="1600" b="1" noProof="1" smtClean="0">
                <a:solidFill>
                  <a:srgbClr val="800000"/>
                </a:solidFill>
                <a:latin typeface="Lucida Console" pitchFamily="49" charset="0"/>
              </a:rPr>
              <a:t>SharePoint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pPr eaLnBrk="0" hangingPunct="0"/>
            <a:r>
              <a:rPr lang="en-US" sz="1600" b="1" noProof="1" smtClean="0">
                <a:solidFill>
                  <a:schemeClr val="tx1"/>
                </a:solidFill>
                <a:latin typeface="Lucida Console" pitchFamily="49" charset="0"/>
              </a:rPr>
              <a:t>    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&lt;</a:t>
            </a:r>
            <a:r>
              <a:rPr lang="en-US" sz="1600" b="1" noProof="1" smtClean="0">
                <a:solidFill>
                  <a:srgbClr val="800000"/>
                </a:solidFill>
                <a:latin typeface="Lucida Console" pitchFamily="49" charset="0"/>
              </a:rPr>
              <a:t>SafeControls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pPr eaLnBrk="0" hangingPunct="0"/>
            <a:r>
              <a:rPr lang="en-US" sz="1600" b="1" noProof="1" smtClean="0">
                <a:solidFill>
                  <a:schemeClr val="tx1"/>
                </a:solidFill>
                <a:latin typeface="Lucida Console" pitchFamily="49" charset="0"/>
              </a:rPr>
              <a:t>      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&lt;</a:t>
            </a:r>
            <a:r>
              <a:rPr lang="en-US" sz="1600" b="1" noProof="1" smtClean="0">
                <a:solidFill>
                  <a:srgbClr val="800000"/>
                </a:solidFill>
                <a:latin typeface="Lucida Console" pitchFamily="49" charset="0"/>
              </a:rPr>
              <a:t>SafeControl</a:t>
            </a:r>
            <a:r>
              <a:rPr lang="en-US" sz="1600" b="1" noProof="1" smtClean="0">
                <a:solidFill>
                  <a:srgbClr val="FF00FF"/>
                </a:solidFill>
                <a:latin typeface="Lucida Console" pitchFamily="49" charset="0"/>
              </a:rPr>
              <a:t> </a:t>
            </a:r>
            <a:r>
              <a:rPr lang="en-US" sz="1600" b="1" noProof="1" smtClean="0">
                <a:solidFill>
                  <a:srgbClr val="FF0000"/>
                </a:solidFill>
                <a:latin typeface="Lucida Console" pitchFamily="49" charset="0"/>
              </a:rPr>
              <a:t>Assembly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="AcmeWebParts"</a:t>
            </a:r>
            <a:endParaRPr lang="en-US" sz="1600" b="1" noProof="1" smtClean="0">
              <a:solidFill>
                <a:srgbClr val="FF00FF"/>
              </a:solidFill>
              <a:latin typeface="Lucida Console" pitchFamily="49" charset="0"/>
            </a:endParaRPr>
          </a:p>
          <a:p>
            <a:pPr eaLnBrk="0" hangingPunct="0"/>
            <a:r>
              <a:rPr lang="en-US" sz="1600" b="1" noProof="1" smtClean="0">
                <a:solidFill>
                  <a:srgbClr val="FF00FF"/>
                </a:solidFill>
                <a:latin typeface="Lucida Console" pitchFamily="49" charset="0"/>
              </a:rPr>
              <a:t>                   </a:t>
            </a:r>
            <a:r>
              <a:rPr lang="en-US" sz="1600" b="1" noProof="1" smtClean="0">
                <a:solidFill>
                  <a:srgbClr val="FF0000"/>
                </a:solidFill>
                <a:latin typeface="Lucida Console" pitchFamily="49" charset="0"/>
              </a:rPr>
              <a:t>Namespace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="AcmeWebParts"</a:t>
            </a:r>
            <a:endParaRPr lang="en-US" sz="1600" b="1" noProof="1" smtClean="0">
              <a:solidFill>
                <a:srgbClr val="FF00FF"/>
              </a:solidFill>
              <a:latin typeface="Lucida Console" pitchFamily="49" charset="0"/>
            </a:endParaRPr>
          </a:p>
          <a:p>
            <a:pPr eaLnBrk="0" hangingPunct="0"/>
            <a:r>
              <a:rPr lang="en-US" sz="1600" b="1" noProof="1" smtClean="0">
                <a:solidFill>
                  <a:srgbClr val="FF0000"/>
                </a:solidFill>
                <a:latin typeface="Lucida Console" pitchFamily="49" charset="0"/>
              </a:rPr>
              <a:t>                   TypeName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="*"</a:t>
            </a:r>
            <a:r>
              <a:rPr lang="en-US" sz="1600" b="1" noProof="1" smtClean="0">
                <a:solidFill>
                  <a:srgbClr val="FF00FF"/>
                </a:solidFill>
                <a:latin typeface="Lucida Console" pitchFamily="49" charset="0"/>
              </a:rPr>
              <a:t> </a:t>
            </a:r>
          </a:p>
          <a:p>
            <a:pPr eaLnBrk="0" hangingPunct="0"/>
            <a:r>
              <a:rPr lang="en-US" sz="1600" b="1" noProof="1" smtClean="0">
                <a:solidFill>
                  <a:srgbClr val="FF0000"/>
                </a:solidFill>
                <a:latin typeface="Lucida Console" pitchFamily="49" charset="0"/>
              </a:rPr>
              <a:t>                   Safe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="True"</a:t>
            </a:r>
            <a:r>
              <a:rPr lang="en-US" sz="1600" b="1" noProof="1" smtClean="0">
                <a:solidFill>
                  <a:srgbClr val="FF00FF"/>
                </a:solidFill>
                <a:latin typeface="Lucida Console" pitchFamily="49" charset="0"/>
              </a:rPr>
              <a:t> 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/&gt;</a:t>
            </a:r>
          </a:p>
          <a:p>
            <a:pPr eaLnBrk="0" hangingPunct="0"/>
            <a:r>
              <a:rPr lang="en-US" sz="1600" b="1" noProof="1" smtClean="0">
                <a:solidFill>
                  <a:schemeClr val="tx1"/>
                </a:solidFill>
                <a:latin typeface="Lucida Console" pitchFamily="49" charset="0"/>
              </a:rPr>
              <a:t>   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&lt;/</a:t>
            </a:r>
            <a:r>
              <a:rPr lang="en-US" sz="1600" b="1" noProof="1" smtClean="0">
                <a:solidFill>
                  <a:srgbClr val="800000"/>
                </a:solidFill>
                <a:latin typeface="Lucida Console" pitchFamily="49" charset="0"/>
              </a:rPr>
              <a:t>SafeControls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pPr eaLnBrk="0" hangingPunct="0"/>
            <a:r>
              <a:rPr lang="en-US" sz="1600" b="1" noProof="1" smtClean="0">
                <a:solidFill>
                  <a:schemeClr val="tx1"/>
                </a:solidFill>
                <a:latin typeface="Lucida Console" pitchFamily="49" charset="0"/>
              </a:rPr>
              <a:t>  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&lt;/</a:t>
            </a:r>
            <a:r>
              <a:rPr lang="en-US" sz="1600" b="1" noProof="1" smtClean="0">
                <a:solidFill>
                  <a:srgbClr val="800000"/>
                </a:solidFill>
                <a:latin typeface="Lucida Console" pitchFamily="49" charset="0"/>
              </a:rPr>
              <a:t>SharePoint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pPr eaLnBrk="0" hangingPunct="0"/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&lt;/</a:t>
            </a:r>
            <a:r>
              <a:rPr lang="en-US" sz="1600" b="1" noProof="1" smtClean="0">
                <a:solidFill>
                  <a:srgbClr val="800000"/>
                </a:solidFill>
                <a:latin typeface="Lucida Console" pitchFamily="49" charset="0"/>
              </a:rPr>
              <a:t>configuration</a:t>
            </a:r>
            <a:r>
              <a:rPr lang="en-US" sz="1600" b="1" noProof="1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  <a:endParaRPr lang="en-US" sz="1600" b="1" noProof="1">
              <a:solidFill>
                <a:srgbClr val="0000FF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Part Security Caveats</a:t>
            </a:r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Parts in \bin subject to security restrictions</a:t>
            </a:r>
          </a:p>
          <a:p>
            <a:pPr lvl="1"/>
            <a:r>
              <a:rPr lang="en-US" dirty="0" smtClean="0"/>
              <a:t>Security restrictions from Code Access Security (CAS)</a:t>
            </a:r>
          </a:p>
          <a:p>
            <a:pPr lvl="1"/>
            <a:r>
              <a:rPr lang="en-US" dirty="0" smtClean="0"/>
              <a:t>You might want to turn off security during development</a:t>
            </a:r>
          </a:p>
          <a:p>
            <a:r>
              <a:rPr lang="en-US" dirty="0" smtClean="0"/>
              <a:t>You can choose between three built-in levels</a:t>
            </a:r>
          </a:p>
          <a:p>
            <a:pPr lvl="4"/>
            <a:r>
              <a:rPr lang="en-US" dirty="0" err="1" smtClean="0"/>
              <a:t>WSS_Minimum</a:t>
            </a:r>
            <a:r>
              <a:rPr lang="en-US" dirty="0" smtClean="0"/>
              <a:t> (default for WSS V3)</a:t>
            </a:r>
          </a:p>
          <a:p>
            <a:pPr lvl="4"/>
            <a:r>
              <a:rPr lang="en-US" dirty="0" err="1" smtClean="0"/>
              <a:t>WSS_Medium</a:t>
            </a:r>
            <a:endParaRPr lang="en-US" dirty="0" smtClean="0"/>
          </a:p>
          <a:p>
            <a:pPr lvl="4"/>
            <a:r>
              <a:rPr lang="en-US" dirty="0" smtClean="0"/>
              <a:t>Full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1163889" y="4495800"/>
            <a:ext cx="5954829" cy="18158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2880" tIns="45717" rIns="91434" bIns="45717" anchor="ctr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8000"/>
                </a:solidFill>
                <a:latin typeface="Lucida Console" pitchFamily="49" charset="0"/>
              </a:rPr>
              <a:t>&lt;!-- web.config --&gt;</a:t>
            </a:r>
            <a:endParaRPr lang="en-US" sz="1600" b="1" dirty="0">
              <a:solidFill>
                <a:srgbClr val="008000"/>
              </a:solidFill>
              <a:latin typeface="Lucida Console" pitchFamily="49" charset="0"/>
            </a:endParaRPr>
          </a:p>
          <a:p>
            <a:pPr eaLnBrk="0" hangingPunct="0"/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Lucida Console" pitchFamily="49" charset="0"/>
              </a:rPr>
              <a:t>configuration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pPr eaLnBrk="0" hangingPunct="0"/>
            <a:r>
              <a:rPr lang="en-US" sz="1600" b="1" dirty="0">
                <a:solidFill>
                  <a:schemeClr val="tx1"/>
                </a:solidFill>
                <a:latin typeface="Lucida Console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&lt;</a:t>
            </a:r>
            <a:r>
              <a:rPr lang="en-US" sz="1600" b="1" dirty="0" smtClean="0">
                <a:solidFill>
                  <a:srgbClr val="800000"/>
                </a:solidFill>
                <a:latin typeface="Lucida Console" pitchFamily="49" charset="0"/>
              </a:rPr>
              <a:t>system.web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&gt;</a:t>
            </a:r>
            <a:endParaRPr lang="en-US" sz="1600" b="1" dirty="0">
              <a:solidFill>
                <a:schemeClr val="tx1"/>
              </a:solidFill>
              <a:latin typeface="Lucida Console" pitchFamily="49" charset="0"/>
            </a:endParaRPr>
          </a:p>
          <a:p>
            <a:pPr eaLnBrk="0" hangingPunct="0"/>
            <a:r>
              <a:rPr lang="en-US" sz="1600" b="1" dirty="0">
                <a:solidFill>
                  <a:schemeClr val="tx1"/>
                </a:solidFill>
                <a:latin typeface="Lucida Console" pitchFamily="49" charset="0"/>
              </a:rPr>
              <a:t>    </a:t>
            </a:r>
            <a:r>
              <a:rPr lang="en-US" sz="1600" b="1" dirty="0" smtClean="0">
                <a:solidFill>
                  <a:srgbClr val="008000"/>
                </a:solidFill>
                <a:latin typeface="Lucida Console" pitchFamily="49" charset="0"/>
              </a:rPr>
              <a:t>&lt;!-- default setting for WSS and MOSS --&gt;</a:t>
            </a:r>
            <a:endParaRPr lang="en-US" sz="1600" b="1" dirty="0">
              <a:solidFill>
                <a:srgbClr val="0000FF"/>
              </a:solidFill>
              <a:latin typeface="Lucida Console" pitchFamily="49" charset="0"/>
            </a:endParaRPr>
          </a:p>
          <a:p>
            <a:pPr eaLnBrk="0" hangingPunct="0"/>
            <a:r>
              <a:rPr lang="en-US" sz="1600" b="1" dirty="0">
                <a:solidFill>
                  <a:schemeClr val="tx1"/>
                </a:solidFill>
                <a:latin typeface="Lucida Console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&lt;</a:t>
            </a:r>
            <a:r>
              <a:rPr lang="en-US" sz="1600" b="1" dirty="0">
                <a:solidFill>
                  <a:srgbClr val="800000"/>
                </a:solidFill>
                <a:latin typeface="Lucida Console" pitchFamily="49" charset="0"/>
              </a:rPr>
              <a:t>trust</a:t>
            </a:r>
            <a:r>
              <a:rPr lang="en-US" sz="1600" b="1" dirty="0">
                <a:solidFill>
                  <a:srgbClr val="FF00FF"/>
                </a:solidFill>
                <a:latin typeface="Lucida Console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Lucida Console" pitchFamily="49" charset="0"/>
              </a:rPr>
              <a:t>level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=“</a:t>
            </a:r>
            <a:r>
              <a:rPr lang="en-US" sz="1600" b="1" dirty="0" err="1" smtClean="0">
                <a:solidFill>
                  <a:srgbClr val="0000FF"/>
                </a:solidFill>
                <a:latin typeface="Lucida Console" pitchFamily="49" charset="0"/>
              </a:rPr>
              <a:t>WSS_Minimal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"</a:t>
            </a:r>
            <a:r>
              <a:rPr lang="en-US" sz="1600" b="1" dirty="0" smtClean="0">
                <a:solidFill>
                  <a:srgbClr val="FF00FF"/>
                </a:solidFill>
                <a:latin typeface="Lucida Console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Lucida Console" pitchFamily="49" charset="0"/>
              </a:rPr>
              <a:t>originUrl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=""</a:t>
            </a:r>
            <a:r>
              <a:rPr lang="en-US" sz="1600" b="1" dirty="0">
                <a:solidFill>
                  <a:srgbClr val="FF00FF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Lucida Console" pitchFamily="49" charset="0"/>
              </a:rPr>
              <a:t>/&gt;</a:t>
            </a:r>
            <a:endParaRPr lang="en-US" sz="1600" b="1" dirty="0">
              <a:solidFill>
                <a:schemeClr val="tx1"/>
              </a:solidFill>
              <a:latin typeface="Lucida Console" pitchFamily="49" charset="0"/>
            </a:endParaRPr>
          </a:p>
          <a:p>
            <a:pPr eaLnBrk="0" hangingPunct="0"/>
            <a:r>
              <a:rPr lang="en-US" sz="1600" b="1" dirty="0">
                <a:solidFill>
                  <a:schemeClr val="tx1"/>
                </a:solidFill>
                <a:latin typeface="Lucida Console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&lt;/</a:t>
            </a:r>
            <a:r>
              <a:rPr lang="en-US" sz="1600" b="1" dirty="0">
                <a:solidFill>
                  <a:srgbClr val="800000"/>
                </a:solidFill>
                <a:latin typeface="Lucida Console" pitchFamily="49" charset="0"/>
              </a:rPr>
              <a:t>system.web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&gt;</a:t>
            </a:r>
          </a:p>
          <a:p>
            <a:pPr eaLnBrk="0" hangingPunct="0"/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&lt;/</a:t>
            </a:r>
            <a:r>
              <a:rPr lang="en-US" sz="1600" b="1" dirty="0">
                <a:solidFill>
                  <a:srgbClr val="800000"/>
                </a:solidFill>
                <a:latin typeface="Lucida Console" pitchFamily="49" charset="0"/>
              </a:rPr>
              <a:t>configuration</a:t>
            </a:r>
            <a:r>
              <a:rPr lang="en-US" sz="1600" b="1" dirty="0">
                <a:solidFill>
                  <a:srgbClr val="0000FF"/>
                </a:solidFill>
                <a:latin typeface="Lucida Console" pitchFamily="49" charset="0"/>
              </a:rPr>
              <a:t>&gt;</a:t>
            </a:r>
            <a:endParaRPr lang="en-US" sz="1600" b="1" dirty="0">
              <a:solidFill>
                <a:schemeClr val="tx1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 Part Gallery (WPG)</a:t>
            </a:r>
            <a:endParaRPr lang="en-US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WPG is scoped at Site Collection level</a:t>
            </a:r>
          </a:p>
          <a:p>
            <a:pPr lvl="1"/>
            <a:r>
              <a:rPr lang="en-US" dirty="0" smtClean="0"/>
              <a:t>Contains list of Web Parts available to place on pages</a:t>
            </a:r>
          </a:p>
          <a:p>
            <a:pPr lvl="1"/>
            <a:r>
              <a:rPr lang="en-US" dirty="0" smtClean="0"/>
              <a:t>Contains .</a:t>
            </a:r>
            <a:r>
              <a:rPr lang="en-US" dirty="0" err="1" smtClean="0"/>
              <a:t>webpart</a:t>
            </a:r>
            <a:r>
              <a:rPr lang="en-US" dirty="0" smtClean="0"/>
              <a:t> files and .</a:t>
            </a:r>
            <a:r>
              <a:rPr lang="en-US" dirty="0" err="1" smtClean="0"/>
              <a:t>dwp</a:t>
            </a:r>
            <a:r>
              <a:rPr lang="en-US" dirty="0" smtClean="0"/>
              <a:t> files</a:t>
            </a:r>
          </a:p>
        </p:txBody>
      </p:sp>
      <p:pic>
        <p:nvPicPr>
          <p:cNvPr id="2048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41650"/>
            <a:ext cx="7848600" cy="3359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Web Parts from the Gallery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provides standard dialog for adding parts</a:t>
            </a:r>
            <a:endParaRPr lang="en-US" dirty="0"/>
          </a:p>
        </p:txBody>
      </p:sp>
      <p:pic>
        <p:nvPicPr>
          <p:cNvPr id="4" name="Picture 3" descr="Figure04-05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5000" y="2133600"/>
            <a:ext cx="4943475" cy="42513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SmallTimeParts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webpart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Web Part Deployment Feature</a:t>
            </a:r>
          </a:p>
          <a:p>
            <a:pPr lvl="1"/>
            <a:r>
              <a:rPr lang="en-US" dirty="0" smtClean="0"/>
              <a:t>Web Part Solution Package</a:t>
            </a:r>
          </a:p>
          <a:p>
            <a:pPr lvl="1"/>
            <a:r>
              <a:rPr lang="en-US" dirty="0" smtClean="0"/>
              <a:t>Custom CAS Settings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219200"/>
            <a:ext cx="3200400" cy="54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.</a:t>
            </a:r>
            <a:r>
              <a:rPr lang="en-US" dirty="0" err="1" smtClean="0"/>
              <a:t>webpart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.</a:t>
            </a:r>
            <a:r>
              <a:rPr lang="en-US" sz="2000" dirty="0" err="1" smtClean="0"/>
              <a:t>webpart</a:t>
            </a:r>
            <a:r>
              <a:rPr lang="en-US" sz="2000" dirty="0" smtClean="0"/>
              <a:t> file needs to be included with WP deployment feature</a:t>
            </a:r>
          </a:p>
          <a:p>
            <a:pPr lvl="1">
              <a:buNone/>
            </a:pPr>
            <a:endParaRPr lang="en-US" sz="1600" dirty="0" smtClean="0"/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spcBef>
                <a:spcPts val="1800"/>
              </a:spcBef>
            </a:pPr>
            <a:r>
              <a:rPr lang="en-US" sz="2000" dirty="0" smtClean="0"/>
              <a:t>Modules is then used to provision .</a:t>
            </a:r>
            <a:r>
              <a:rPr lang="en-US" sz="2000" dirty="0" err="1" smtClean="0"/>
              <a:t>webpart</a:t>
            </a:r>
            <a:r>
              <a:rPr lang="en-US" sz="2000" dirty="0" smtClean="0"/>
              <a:t> file into Web part Gallery</a:t>
            </a:r>
          </a:p>
          <a:p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1905000"/>
            <a:ext cx="8518031" cy="2800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2880" tIns="45717" rIns="91434" bIns="45717" anchor="ctr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&lt;</a:t>
            </a:r>
            <a:r>
              <a:rPr lang="en-US" sz="1100" b="1" dirty="0" err="1" smtClean="0">
                <a:solidFill>
                  <a:srgbClr val="A31515"/>
                </a:solidFill>
                <a:latin typeface="Lucida Console"/>
              </a:rPr>
              <a:t>webParts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 &lt;</a:t>
            </a:r>
            <a:r>
              <a:rPr lang="en-US" sz="1100" b="1" dirty="0" err="1" smtClean="0">
                <a:solidFill>
                  <a:srgbClr val="A31515"/>
                </a:solidFill>
                <a:latin typeface="Lucida Console"/>
              </a:rPr>
              <a:t>webPart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  <a:latin typeface="Lucida Console"/>
              </a:rPr>
              <a:t>xmlns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="http://schemas.microsoft.com/WebPart/v3"&gt;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   &lt;</a:t>
            </a:r>
            <a:r>
              <a:rPr lang="en-US" sz="1100" b="1" dirty="0" err="1" smtClean="0">
                <a:solidFill>
                  <a:srgbClr val="A31515"/>
                </a:solidFill>
                <a:latin typeface="Lucida Console"/>
              </a:rPr>
              <a:t>metaData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     &lt;</a:t>
            </a:r>
            <a:r>
              <a:rPr lang="en-US" sz="1100" b="1" dirty="0" smtClean="0">
                <a:solidFill>
                  <a:srgbClr val="A31515"/>
                </a:solidFill>
                <a:latin typeface="Lucida Console"/>
              </a:rPr>
              <a:t>type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Lucida Console"/>
              </a:rPr>
              <a:t>name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="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/>
              </a:rPr>
              <a:t>SmallTimeParts.JimBob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/>
              </a:rPr>
              <a:t>SmallTimeParts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, [full 4-part assembly name]" /&gt;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     &lt;</a:t>
            </a:r>
            <a:r>
              <a:rPr lang="en-US" sz="1100" b="1" dirty="0" err="1" smtClean="0">
                <a:solidFill>
                  <a:srgbClr val="A31515"/>
                </a:solidFill>
                <a:latin typeface="Lucida Console"/>
              </a:rPr>
              <a:t>importErrorMessage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&gt;Cannot import this Web Part.&lt;/</a:t>
            </a:r>
            <a:r>
              <a:rPr lang="en-US" sz="1100" b="1" dirty="0" err="1" smtClean="0">
                <a:solidFill>
                  <a:srgbClr val="A31515"/>
                </a:solidFill>
                <a:latin typeface="Lucida Console"/>
              </a:rPr>
              <a:t>importErrorMessage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   &lt;/</a:t>
            </a:r>
            <a:r>
              <a:rPr lang="en-US" sz="1100" b="1" dirty="0" err="1" smtClean="0">
                <a:solidFill>
                  <a:srgbClr val="A31515"/>
                </a:solidFill>
                <a:latin typeface="Lucida Console"/>
              </a:rPr>
              <a:t>metaData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   &lt;</a:t>
            </a:r>
            <a:r>
              <a:rPr lang="en-US" sz="1100" b="1" dirty="0" smtClean="0">
                <a:solidFill>
                  <a:srgbClr val="A31515"/>
                </a:solidFill>
                <a:latin typeface="Lucida Console"/>
              </a:rPr>
              <a:t>data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     &lt;</a:t>
            </a:r>
            <a:r>
              <a:rPr lang="en-US" sz="1100" b="1" dirty="0" smtClean="0">
                <a:solidFill>
                  <a:srgbClr val="A31515"/>
                </a:solidFill>
                <a:latin typeface="Lucida Console"/>
              </a:rPr>
              <a:t>properties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       &lt;!--</a:t>
            </a:r>
            <a:r>
              <a:rPr lang="en-US" sz="1100" b="1" dirty="0" smtClean="0">
                <a:solidFill>
                  <a:srgbClr val="008000"/>
                </a:solidFill>
                <a:latin typeface="Lucida Console"/>
              </a:rPr>
              <a:t> standard Web Part properties 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--&gt;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       &lt;</a:t>
            </a:r>
            <a:r>
              <a:rPr lang="en-US" sz="1100" b="1" dirty="0" smtClean="0">
                <a:solidFill>
                  <a:srgbClr val="A31515"/>
                </a:solidFill>
                <a:latin typeface="Lucida Console"/>
              </a:rPr>
              <a:t>property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Lucida Console"/>
              </a:rPr>
              <a:t>name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="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/>
              </a:rPr>
              <a:t>ChromeType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" </a:t>
            </a:r>
            <a:r>
              <a:rPr lang="en-US" sz="1100" b="1" dirty="0" smtClean="0">
                <a:solidFill>
                  <a:srgbClr val="FF0000"/>
                </a:solidFill>
                <a:latin typeface="Lucida Console"/>
              </a:rPr>
              <a:t>type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="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/>
              </a:rPr>
              <a:t>chrometype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"&gt;Default&lt;/</a:t>
            </a:r>
            <a:r>
              <a:rPr lang="en-US" sz="1100" b="1" dirty="0" smtClean="0">
                <a:solidFill>
                  <a:srgbClr val="A31515"/>
                </a:solidFill>
                <a:latin typeface="Lucida Console"/>
              </a:rPr>
              <a:t>property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       &lt;</a:t>
            </a:r>
            <a:r>
              <a:rPr lang="en-US" sz="1100" b="1" dirty="0" smtClean="0">
                <a:solidFill>
                  <a:srgbClr val="A31515"/>
                </a:solidFill>
                <a:latin typeface="Lucida Console"/>
              </a:rPr>
              <a:t>property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Lucida Console"/>
              </a:rPr>
              <a:t>name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="Title" </a:t>
            </a:r>
            <a:r>
              <a:rPr lang="en-US" sz="1100" b="1" dirty="0" smtClean="0">
                <a:solidFill>
                  <a:srgbClr val="FF0000"/>
                </a:solidFill>
                <a:latin typeface="Lucida Console"/>
              </a:rPr>
              <a:t>type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="string"&gt;Jim Bob's Web Part&lt;/</a:t>
            </a:r>
            <a:r>
              <a:rPr lang="en-US" sz="1100" b="1" dirty="0" smtClean="0">
                <a:solidFill>
                  <a:srgbClr val="A31515"/>
                </a:solidFill>
                <a:latin typeface="Lucida Console"/>
              </a:rPr>
              <a:t>property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       &lt;</a:t>
            </a:r>
            <a:r>
              <a:rPr lang="en-US" sz="1100" b="1" dirty="0" smtClean="0">
                <a:solidFill>
                  <a:srgbClr val="A31515"/>
                </a:solidFill>
                <a:latin typeface="Lucida Console"/>
              </a:rPr>
              <a:t>property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Lucida Console"/>
              </a:rPr>
              <a:t>name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="Description" </a:t>
            </a:r>
            <a:r>
              <a:rPr lang="en-US" sz="1100" b="1" dirty="0" smtClean="0">
                <a:solidFill>
                  <a:srgbClr val="FF0000"/>
                </a:solidFill>
                <a:latin typeface="Lucida Console"/>
              </a:rPr>
              <a:t>type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="string"&gt;Some valuable description goes here&lt;/</a:t>
            </a:r>
            <a:r>
              <a:rPr lang="en-US" sz="1100" b="1" dirty="0" smtClean="0">
                <a:solidFill>
                  <a:srgbClr val="A31515"/>
                </a:solidFill>
                <a:latin typeface="Lucida Console"/>
              </a:rPr>
              <a:t>property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     &lt;/</a:t>
            </a:r>
            <a:r>
              <a:rPr lang="en-US" sz="1100" b="1" dirty="0" smtClean="0">
                <a:solidFill>
                  <a:srgbClr val="A31515"/>
                </a:solidFill>
                <a:latin typeface="Lucida Console"/>
              </a:rPr>
              <a:t>properties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   &lt;/</a:t>
            </a:r>
            <a:r>
              <a:rPr lang="en-US" sz="1100" b="1" dirty="0" smtClean="0">
                <a:solidFill>
                  <a:srgbClr val="A31515"/>
                </a:solidFill>
                <a:latin typeface="Lucida Console"/>
              </a:rPr>
              <a:t>data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 &lt;/</a:t>
            </a:r>
            <a:r>
              <a:rPr lang="en-US" sz="1100" b="1" dirty="0" err="1" smtClean="0">
                <a:solidFill>
                  <a:srgbClr val="A31515"/>
                </a:solidFill>
                <a:latin typeface="Lucida Console"/>
              </a:rPr>
              <a:t>webPart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&lt;/</a:t>
            </a:r>
            <a:r>
              <a:rPr lang="en-US" sz="1100" b="1" dirty="0" err="1" smtClean="0">
                <a:solidFill>
                  <a:srgbClr val="A31515"/>
                </a:solidFill>
                <a:latin typeface="Lucida Console"/>
              </a:rPr>
              <a:t>webParts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&gt;</a:t>
            </a:r>
            <a:endParaRPr lang="en-US" sz="1000" b="1" dirty="0" smtClean="0">
              <a:solidFill>
                <a:srgbClr val="0000FF"/>
              </a:solidFill>
              <a:latin typeface="Times New Roman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5257800"/>
            <a:ext cx="8382000" cy="14465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45717" rIns="91434" bIns="45717" anchor="ctr">
            <a:spAutoFit/>
          </a:bodyPr>
          <a:lstStyle/>
          <a:p>
            <a:r>
              <a:rPr lang="en-US" sz="1100" b="1" dirty="0" smtClean="0">
                <a:solidFill>
                  <a:srgbClr val="006600"/>
                </a:solidFill>
                <a:latin typeface="Lucida Console"/>
              </a:rPr>
              <a:t>&lt;!-- this module goes in the feature used to deploy your Web Parts --&gt;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&lt;</a:t>
            </a:r>
            <a:r>
              <a:rPr lang="en-US" sz="1100" b="1" dirty="0" smtClean="0">
                <a:solidFill>
                  <a:srgbClr val="A31515"/>
                </a:solidFill>
                <a:latin typeface="Lucida Console"/>
              </a:rPr>
              <a:t>Module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Lucida Console"/>
              </a:rPr>
              <a:t>Name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="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/>
              </a:rPr>
              <a:t>SmallTimeParts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“ </a:t>
            </a:r>
            <a:r>
              <a:rPr lang="en-US" sz="1100" b="1" dirty="0" smtClean="0">
                <a:solidFill>
                  <a:srgbClr val="FF0000"/>
                </a:solidFill>
                <a:latin typeface="Lucida Console"/>
              </a:rPr>
              <a:t>List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="113“ </a:t>
            </a:r>
            <a:r>
              <a:rPr lang="en-US" sz="1100" b="1" dirty="0" err="1" smtClean="0">
                <a:solidFill>
                  <a:srgbClr val="FF0000"/>
                </a:solidFill>
                <a:latin typeface="Lucida Console"/>
              </a:rPr>
              <a:t>Url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="_catalogs/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/>
              </a:rPr>
              <a:t>wp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“ </a:t>
            </a:r>
            <a:r>
              <a:rPr lang="en-US" sz="1100" b="1" dirty="0" smtClean="0">
                <a:solidFill>
                  <a:srgbClr val="FF0000"/>
                </a:solidFill>
                <a:latin typeface="Lucida Console"/>
              </a:rPr>
              <a:t>Path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="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/>
              </a:rPr>
              <a:t>dwp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“ </a:t>
            </a:r>
            <a:r>
              <a:rPr lang="en-US" sz="1100" b="1" dirty="0" err="1" smtClean="0">
                <a:solidFill>
                  <a:srgbClr val="FF0000"/>
                </a:solidFill>
                <a:latin typeface="Lucida Console"/>
              </a:rPr>
              <a:t>RootWebOnly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="true"&gt;</a:t>
            </a:r>
          </a:p>
          <a:p>
            <a:endParaRPr lang="en-US" sz="1100" b="1" dirty="0" smtClean="0">
              <a:solidFill>
                <a:srgbClr val="0000FF"/>
              </a:solidFill>
              <a:latin typeface="Lucida Console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 &lt;</a:t>
            </a:r>
            <a:r>
              <a:rPr lang="en-US" sz="1100" b="1" dirty="0" smtClean="0">
                <a:solidFill>
                  <a:srgbClr val="A31515"/>
                </a:solidFill>
                <a:latin typeface="Lucida Console"/>
              </a:rPr>
              <a:t>File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100" b="1" dirty="0" err="1" smtClean="0">
                <a:solidFill>
                  <a:srgbClr val="FF0000"/>
                </a:solidFill>
                <a:latin typeface="Lucida Console"/>
              </a:rPr>
              <a:t>Url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="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/>
              </a:rPr>
              <a:t>JimBob.webpart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" </a:t>
            </a:r>
            <a:r>
              <a:rPr lang="en-US" sz="1100" b="1" dirty="0" smtClean="0">
                <a:solidFill>
                  <a:srgbClr val="FF0000"/>
                </a:solidFill>
                <a:latin typeface="Lucida Console"/>
              </a:rPr>
              <a:t>Type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="</a:t>
            </a:r>
            <a:r>
              <a:rPr lang="en-US" sz="1100" b="1" dirty="0" err="1" smtClean="0">
                <a:solidFill>
                  <a:srgbClr val="0000FF"/>
                </a:solidFill>
                <a:latin typeface="Lucida Console"/>
              </a:rPr>
              <a:t>GhostableInLibrary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" &gt;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   &lt;</a:t>
            </a:r>
            <a:r>
              <a:rPr lang="en-US" sz="1100" b="1" dirty="0" smtClean="0">
                <a:solidFill>
                  <a:srgbClr val="A31515"/>
                </a:solidFill>
                <a:latin typeface="Lucida Console"/>
              </a:rPr>
              <a:t>Property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Lucida Console"/>
              </a:rPr>
              <a:t>Name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="Group" </a:t>
            </a:r>
            <a:r>
              <a:rPr lang="en-US" sz="1100" b="1" dirty="0" smtClean="0">
                <a:solidFill>
                  <a:srgbClr val="FF0000"/>
                </a:solidFill>
                <a:latin typeface="Lucida Console"/>
              </a:rPr>
              <a:t>Value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="A Set of Smalltime Web Parts" /&gt;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  &lt;/</a:t>
            </a:r>
            <a:r>
              <a:rPr lang="en-US" sz="1100" b="1" dirty="0" smtClean="0">
                <a:solidFill>
                  <a:srgbClr val="A31515"/>
                </a:solidFill>
                <a:latin typeface="Lucida Console"/>
              </a:rPr>
              <a:t>File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endParaRPr lang="en-US" sz="1100" b="1" dirty="0" smtClean="0">
              <a:solidFill>
                <a:srgbClr val="0000FF"/>
              </a:solidFill>
              <a:latin typeface="Lucida Console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&lt;/</a:t>
            </a:r>
            <a:r>
              <a:rPr lang="en-US" sz="1100" b="1" dirty="0" smtClean="0">
                <a:solidFill>
                  <a:srgbClr val="A31515"/>
                </a:solidFill>
                <a:latin typeface="Lucida Console"/>
              </a:rPr>
              <a:t>Module</a:t>
            </a:r>
            <a:r>
              <a:rPr lang="en-US" sz="1100" b="1" dirty="0" smtClean="0">
                <a:solidFill>
                  <a:srgbClr val="0000FF"/>
                </a:solidFill>
                <a:latin typeface="Lucida Console"/>
              </a:rPr>
              <a:t>&gt;</a:t>
            </a:r>
            <a:endParaRPr lang="en-US" sz="1000" b="1" dirty="0" smtClean="0">
              <a:solidFill>
                <a:schemeClr val="accent5">
                  <a:lumMod val="50000"/>
                </a:schemeClr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Manifest for WP Deployment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57200" y="1371600"/>
            <a:ext cx="8077200" cy="52629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45717" rIns="91434" bIns="45717" anchor="ctr">
            <a:spAutoFit/>
          </a:bodyPr>
          <a:lstStyle/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&lt;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Solution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SolutionId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="DEADBEEF-BADD-BADD-BADD-BADBADBADBAD" 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xmlns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="http://schemas.microsoft.com/sharepoint/"&gt;</a:t>
            </a:r>
          </a:p>
          <a:p>
            <a:endParaRPr lang="en-US" sz="1200" b="1" noProof="1" smtClean="0">
              <a:solidFill>
                <a:srgbClr val="0000FF"/>
              </a:solidFill>
              <a:latin typeface="Lucida Console"/>
            </a:endParaRP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&lt;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FeatureManifests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&lt;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FeatureManifest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Location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="SmallTimeParts\feature.xml" /&gt;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&lt;/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FeatureManifests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&lt;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TemplateFiles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&lt;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TemplateFile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Location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="IMAGES\TPG\compass.gif"/&gt;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&lt;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TemplateFile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Location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="IMAGES\TPG\SmallCompass.gif"/&gt;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&lt;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TemplateFile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Location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="IMAGES\TPG\SmallBinoculars.gif"/&gt;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&lt;/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TemplateFiles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endParaRPr lang="en-US" sz="1200" b="1" noProof="1" smtClean="0">
              <a:solidFill>
                <a:srgbClr val="0000FF"/>
              </a:solidFill>
              <a:latin typeface="Lucida Console"/>
            </a:endParaRP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&lt;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Assemblies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&lt;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Assembly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DeploymentTarget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="WebApplication"  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Location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="SmallTimeParts.dll"&gt;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  &lt;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SafeControls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    &lt;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SafeControl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Assembly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="SmallTimeParts, [full 4-part assembly name]" 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                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Namespace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="SmallTimeParts"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TypeName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="*"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Safe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="True"/&gt;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  &lt;/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SafeControls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&lt;/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Assembly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&lt;/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Assemblies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&gt;    </a:t>
            </a:r>
          </a:p>
          <a:p>
            <a:endParaRPr lang="en-US" sz="1200" b="1" noProof="1" smtClean="0">
              <a:solidFill>
                <a:srgbClr val="0000FF"/>
              </a:solidFill>
              <a:latin typeface="Lucida Console"/>
            </a:endParaRP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&lt;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CodeAccessSecurity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200" b="1" noProof="1" smtClean="0">
                <a:solidFill>
                  <a:srgbClr val="006600"/>
                </a:solidFill>
                <a:latin typeface="Lucida Console"/>
              </a:rPr>
              <a:t>    &lt;!-- use when custom CAS policy is needed for deployment in \bin --&gt;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&lt;/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CodeAccessSecurity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endParaRPr lang="en-US" sz="1200" b="1" noProof="1" smtClean="0">
              <a:solidFill>
                <a:srgbClr val="0000FF"/>
              </a:solidFill>
              <a:latin typeface="Lucida Console"/>
            </a:endParaRP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&lt;/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Solution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&gt;</a:t>
            </a:r>
            <a:endParaRPr lang="en-US" sz="1050" b="1" noProof="1" smtClean="0">
              <a:solidFill>
                <a:srgbClr val="0000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Manifest for WP Deployment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290227"/>
            <a:ext cx="8763000" cy="52629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45717" rIns="91434" bIns="45717" anchor="ctr">
            <a:spAutoFit/>
          </a:bodyPr>
          <a:lstStyle/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&lt;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Solution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SolutionId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="DEADBEEF-BADD-BADD-BADD-BADBADBADBAD“ 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     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xmlns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="http://schemas.microsoft.com/sharepoint/"&gt;</a:t>
            </a:r>
          </a:p>
          <a:p>
            <a:r>
              <a:rPr lang="en-US" sz="1200" b="1" noProof="1" smtClean="0">
                <a:solidFill>
                  <a:srgbClr val="006600"/>
                </a:solidFill>
                <a:latin typeface="Lucida Console"/>
              </a:rPr>
              <a:t>  &lt;!-- other solution elements omitted for clairty --&gt; </a:t>
            </a:r>
            <a:endParaRPr lang="en-US" sz="1200" b="1" noProof="1" smtClean="0">
              <a:solidFill>
                <a:srgbClr val="0000FF"/>
              </a:solidFill>
              <a:latin typeface="Lucida Console"/>
            </a:endParaRP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&lt;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CodeAccessSecurity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endParaRPr lang="en-US" sz="1200" b="1" noProof="1" smtClean="0">
              <a:solidFill>
                <a:srgbClr val="0000FF"/>
              </a:solidFill>
              <a:latin typeface="Lucida Console"/>
            </a:endParaRP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&lt;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PolicyItem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&gt;    </a:t>
            </a:r>
          </a:p>
          <a:p>
            <a:r>
              <a:rPr lang="en-US" sz="1200" b="1" noProof="1" smtClean="0">
                <a:solidFill>
                  <a:srgbClr val="006600"/>
                </a:solidFill>
                <a:latin typeface="Lucida Console"/>
              </a:rPr>
              <a:t>      &lt;!-- create permission set for this policy --&gt; 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  &lt;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PermissionSet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class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="NamedPermissionSet"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version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="1" 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                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Description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="Permission set for SmallTimeParts assembly"&gt;</a:t>
            </a:r>
            <a:endParaRPr lang="en-US" sz="1200" b="1" noProof="1" smtClean="0">
              <a:solidFill>
                <a:srgbClr val="006600"/>
              </a:solidFill>
              <a:latin typeface="Lucida Console"/>
            </a:endParaRPr>
          </a:p>
          <a:p>
            <a:r>
              <a:rPr lang="en-US" sz="1200" b="1" noProof="1" smtClean="0">
                <a:solidFill>
                  <a:srgbClr val="006600"/>
                </a:solidFill>
                <a:latin typeface="Lucida Console"/>
              </a:rPr>
              <a:t>        &lt;!-- add generic .NET CAS security permission --&gt;</a:t>
            </a:r>
            <a:endParaRPr lang="en-US" sz="1200" b="1" noProof="1" smtClean="0">
              <a:solidFill>
                <a:srgbClr val="0000FF"/>
              </a:solidFill>
              <a:latin typeface="Lucida Console"/>
            </a:endParaRP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    &lt;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IPermission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class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="SecurityPermission"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version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="1“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                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Flags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="Execution, UnmanagedCode, ControlThread" /&gt;</a:t>
            </a:r>
            <a:endParaRPr lang="en-US" sz="1200" b="1" noProof="1" smtClean="0">
              <a:solidFill>
                <a:srgbClr val="006600"/>
              </a:solidFill>
              <a:latin typeface="Lucida Console"/>
            </a:endParaRPr>
          </a:p>
          <a:p>
            <a:endParaRPr lang="en-US" sz="1200" b="1" noProof="1" smtClean="0">
              <a:solidFill>
                <a:srgbClr val="006600"/>
              </a:solidFill>
              <a:latin typeface="Lucida Console"/>
            </a:endParaRPr>
          </a:p>
          <a:p>
            <a:r>
              <a:rPr lang="en-US" sz="1200" b="1" noProof="1" smtClean="0">
                <a:solidFill>
                  <a:srgbClr val="006600"/>
                </a:solidFill>
                <a:latin typeface="Lucida Console"/>
              </a:rPr>
              <a:t>        &lt;!-- add ASP.NET hosting permission --&gt;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    &lt;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IPermission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class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="AspNetHostingPermission”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version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="1"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Level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="High" /&gt;</a:t>
            </a:r>
            <a:endParaRPr lang="en-US" sz="1200" b="1" noProof="1" smtClean="0">
              <a:solidFill>
                <a:srgbClr val="006600"/>
              </a:solidFill>
              <a:latin typeface="Lucida Console"/>
            </a:endParaRPr>
          </a:p>
          <a:p>
            <a:endParaRPr lang="en-US" sz="1200" b="1" noProof="1" smtClean="0">
              <a:solidFill>
                <a:srgbClr val="006600"/>
              </a:solidFill>
              <a:latin typeface="Lucida Console"/>
            </a:endParaRPr>
          </a:p>
          <a:p>
            <a:r>
              <a:rPr lang="en-US" sz="1200" b="1" noProof="1" smtClean="0">
                <a:solidFill>
                  <a:srgbClr val="006600"/>
                </a:solidFill>
                <a:latin typeface="Lucida Console"/>
              </a:rPr>
              <a:t>        &lt;!-- add SharePoint permission --&gt;</a:t>
            </a:r>
            <a:endParaRPr lang="en-US" sz="1200" b="1" noProof="1" smtClean="0">
              <a:solidFill>
                <a:srgbClr val="0000FF"/>
              </a:solidFill>
              <a:latin typeface="Lucida Console"/>
            </a:endParaRP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    &lt;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IPermission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class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="Microsoft.SharePoint.Security.SharePointPermission, [asm name]"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        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version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="1"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ObjectModel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="true"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Impersonate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="true"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UnsafeSaveOnGet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="true" /&gt;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  &lt;/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PermissionSet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  </a:t>
            </a:r>
            <a:r>
              <a:rPr lang="en-US" sz="1200" b="1" noProof="1" smtClean="0">
                <a:solidFill>
                  <a:srgbClr val="006600"/>
                </a:solidFill>
                <a:latin typeface="Lucida Console"/>
              </a:rPr>
              <a:t> &lt;!-- add assembly to be associated with this policy --&gt;</a:t>
            </a:r>
            <a:endParaRPr lang="en-US" sz="1200" b="1" noProof="1" smtClean="0">
              <a:solidFill>
                <a:srgbClr val="0000FF"/>
              </a:solidFill>
              <a:latin typeface="Lucida Console"/>
            </a:endParaRP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  &lt;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Assemblies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    &lt;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Assembly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200" b="1" noProof="1" smtClean="0">
                <a:solidFill>
                  <a:srgbClr val="FF0000"/>
                </a:solidFill>
                <a:latin typeface="Lucida Console"/>
              </a:rPr>
              <a:t>Name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="SmallTimeParts"  /&gt;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  &lt;/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Assemblies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&gt;    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  &lt;/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PolicyItem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endParaRPr lang="en-US" sz="1200" b="1" noProof="1" smtClean="0">
              <a:solidFill>
                <a:srgbClr val="0000FF"/>
              </a:solidFill>
              <a:latin typeface="Lucida Console"/>
            </a:endParaRP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  &lt;/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CodeAccessSecurity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&gt;</a:t>
            </a:r>
          </a:p>
          <a:p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&lt;/</a:t>
            </a:r>
            <a:r>
              <a:rPr lang="en-US" sz="1200" b="1" noProof="1" smtClean="0">
                <a:solidFill>
                  <a:srgbClr val="A31515"/>
                </a:solidFill>
                <a:latin typeface="Lucida Console"/>
              </a:rPr>
              <a:t>Solution</a:t>
            </a:r>
            <a:r>
              <a:rPr lang="en-US" sz="1200" b="1" noProof="1" smtClean="0">
                <a:solidFill>
                  <a:srgbClr val="0000FF"/>
                </a:solidFill>
                <a:latin typeface="Lucida Console"/>
              </a:rPr>
              <a:t>&gt;</a:t>
            </a:r>
            <a:endParaRPr lang="en-US" sz="1050" b="1" noProof="1" smtClean="0">
              <a:solidFill>
                <a:srgbClr val="0000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LitwareWebParts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</a:p>
          <a:p>
            <a:pPr lvl="1"/>
            <a:r>
              <a:rPr lang="en-US" dirty="0" smtClean="0"/>
              <a:t>Editor Parts</a:t>
            </a:r>
          </a:p>
          <a:p>
            <a:pPr lvl="1"/>
            <a:r>
              <a:rPr lang="en-US" dirty="0" smtClean="0"/>
              <a:t>Web Part Verbs</a:t>
            </a:r>
          </a:p>
          <a:p>
            <a:pPr lvl="1"/>
            <a:r>
              <a:rPr lang="en-US" dirty="0" smtClean="0"/>
              <a:t>Web Part Connections</a:t>
            </a:r>
          </a:p>
          <a:p>
            <a:pPr lvl="1"/>
            <a:r>
              <a:rPr lang="en-US" dirty="0" smtClean="0"/>
              <a:t>Asynchronous Processing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433512"/>
            <a:ext cx="3276600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ym typeface="Wingdings" pitchFamily="2" charset="2"/>
              </a:rPr>
              <a:t>Agenda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Developing ASP.NET Web Parts for WSS 3.0</a:t>
            </a:r>
          </a:p>
          <a:p>
            <a:r>
              <a:rPr lang="en-US" dirty="0" smtClean="0">
                <a:sym typeface="Wingdings" pitchFamily="2" charset="2"/>
              </a:rPr>
              <a:t>Persistent Web Part properties</a:t>
            </a:r>
          </a:p>
          <a:p>
            <a:r>
              <a:rPr lang="en-US" dirty="0" smtClean="0">
                <a:sym typeface="Wingdings" pitchFamily="2" charset="2"/>
              </a:rPr>
              <a:t>Importing Web Parts into the Web Part Gallery</a:t>
            </a:r>
          </a:p>
          <a:p>
            <a:r>
              <a:rPr lang="en-US" dirty="0" smtClean="0">
                <a:sym typeface="Wingdings" pitchFamily="2" charset="2"/>
              </a:rPr>
              <a:t>Creating a feature to for deploying Web Parts</a:t>
            </a:r>
          </a:p>
          <a:p>
            <a:r>
              <a:rPr lang="en-US" dirty="0" smtClean="0">
                <a:sym typeface="Wingdings" pitchFamily="2" charset="2"/>
              </a:rPr>
              <a:t>Advanced Web Part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Editor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WSS provides standard editor parts</a:t>
            </a:r>
            <a:endParaRPr lang="en-US" dirty="0"/>
          </a:p>
        </p:txBody>
      </p:sp>
      <p:pic>
        <p:nvPicPr>
          <p:cNvPr id="4" name="Picture 3" descr="Figure04-06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133600"/>
            <a:ext cx="3733800" cy="44281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Custom Editor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Editor Parts provide more control</a:t>
            </a:r>
          </a:p>
          <a:p>
            <a:pPr lvl="1"/>
            <a:r>
              <a:rPr lang="en-US" dirty="0" smtClean="0"/>
              <a:t>Control over rendering</a:t>
            </a:r>
          </a:p>
          <a:p>
            <a:pPr lvl="1"/>
            <a:r>
              <a:rPr lang="en-US" dirty="0" smtClean="0"/>
              <a:t>Control over validation</a:t>
            </a:r>
            <a:endParaRPr lang="en-US" dirty="0"/>
          </a:p>
        </p:txBody>
      </p:sp>
      <p:pic>
        <p:nvPicPr>
          <p:cNvPr id="4" name="Picture 3" descr="Figure04-07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2057400"/>
            <a:ext cx="3262455" cy="45402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Part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add menu items to Web Parts</a:t>
            </a:r>
          </a:p>
          <a:p>
            <a:pPr lvl="1"/>
            <a:r>
              <a:rPr lang="en-US" dirty="0" smtClean="0"/>
              <a:t>Supports client-side handlers through JavaScript</a:t>
            </a:r>
          </a:p>
          <a:p>
            <a:pPr lvl="1"/>
            <a:r>
              <a:rPr lang="en-US" dirty="0" smtClean="0"/>
              <a:t>Supports server-side handlers through managed code</a:t>
            </a:r>
            <a:endParaRPr lang="en-US" dirty="0"/>
          </a:p>
        </p:txBody>
      </p:sp>
      <p:pic>
        <p:nvPicPr>
          <p:cNvPr id="4" name="Picture 3" descr="Figure04-08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3024187"/>
            <a:ext cx="4737306" cy="345281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Part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provides Web Part Connection model</a:t>
            </a:r>
          </a:p>
          <a:p>
            <a:pPr lvl="1"/>
            <a:r>
              <a:rPr lang="en-US" dirty="0" smtClean="0"/>
              <a:t>Provider Web Part supplies data</a:t>
            </a:r>
          </a:p>
          <a:p>
            <a:pPr lvl="1"/>
            <a:r>
              <a:rPr lang="en-US" dirty="0" smtClean="0"/>
              <a:t>Consumer Web Parts retrieve data</a:t>
            </a:r>
          </a:p>
          <a:p>
            <a:pPr lvl="1"/>
            <a:r>
              <a:rPr lang="en-US" dirty="0" smtClean="0"/>
              <a:t>WSS provides UI elements to establish connections</a:t>
            </a:r>
            <a:endParaRPr lang="en-US" dirty="0"/>
          </a:p>
        </p:txBody>
      </p:sp>
      <p:pic>
        <p:nvPicPr>
          <p:cNvPr id="4" name="Picture 3" descr="Figure04-09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3352800"/>
            <a:ext cx="6647716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Processing with Web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5181600"/>
          </a:xfrm>
        </p:spPr>
        <p:txBody>
          <a:bodyPr/>
          <a:lstStyle/>
          <a:p>
            <a:r>
              <a:rPr lang="en-US" dirty="0" smtClean="0"/>
              <a:t>Critical for Web Parts that call across network</a:t>
            </a:r>
          </a:p>
          <a:p>
            <a:pPr lvl="1"/>
            <a:r>
              <a:rPr lang="en-US" dirty="0" smtClean="0"/>
              <a:t>Async tasks initiated from OnPreRender event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438400"/>
            <a:ext cx="7086600" cy="418921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Developing ASP.NET Web Parts for WSS 3.0</a:t>
            </a:r>
          </a:p>
          <a:p>
            <a:r>
              <a:rPr lang="en-US" dirty="0" smtClean="0">
                <a:sym typeface="Wingdings" pitchFamily="2" charset="2"/>
              </a:rPr>
              <a:t>Persistent Web Part properties</a:t>
            </a:r>
          </a:p>
          <a:p>
            <a:r>
              <a:rPr lang="en-US" dirty="0" smtClean="0">
                <a:sym typeface="Wingdings" pitchFamily="2" charset="2"/>
              </a:rPr>
              <a:t>Importing Web Parts into the Web Part Gallery</a:t>
            </a:r>
          </a:p>
          <a:p>
            <a:r>
              <a:rPr lang="en-US" dirty="0" smtClean="0">
                <a:sym typeface="Wingdings" pitchFamily="2" charset="2"/>
              </a:rPr>
              <a:t>Creating a feature to for deploying Web Parts</a:t>
            </a:r>
          </a:p>
          <a:p>
            <a:r>
              <a:rPr lang="en-US" dirty="0" smtClean="0">
                <a:sym typeface="Wingdings" pitchFamily="2" charset="2"/>
              </a:rPr>
              <a:t>Advanced Web Part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Parts</a:t>
            </a:r>
          </a:p>
        </p:txBody>
      </p:sp>
      <p:sp>
        <p:nvSpPr>
          <p:cNvPr id="107528" name="Rectangle 8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915400" cy="5257800"/>
          </a:xfrm>
        </p:spPr>
        <p:txBody>
          <a:bodyPr/>
          <a:lstStyle/>
          <a:p>
            <a:r>
              <a:rPr lang="en-US" dirty="0"/>
              <a:t>Web Parts </a:t>
            </a:r>
            <a:r>
              <a:rPr lang="en-US" dirty="0" smtClean="0"/>
              <a:t>are used </a:t>
            </a:r>
            <a:r>
              <a:rPr lang="en-US" dirty="0"/>
              <a:t>to build portal-style applications</a:t>
            </a:r>
          </a:p>
          <a:p>
            <a:pPr lvl="1"/>
            <a:r>
              <a:rPr lang="en-US" dirty="0"/>
              <a:t>Content </a:t>
            </a:r>
            <a:r>
              <a:rPr lang="en-US" dirty="0" smtClean="0"/>
              <a:t>is modular, </a:t>
            </a:r>
            <a:r>
              <a:rPr lang="en-US" dirty="0"/>
              <a:t>consistent and easy to navigate </a:t>
            </a:r>
          </a:p>
          <a:p>
            <a:pPr lvl="1"/>
            <a:r>
              <a:rPr lang="en-US" dirty="0" smtClean="0"/>
              <a:t>Configurable chrome: border and title bar</a:t>
            </a:r>
          </a:p>
          <a:p>
            <a:pPr lvl="1"/>
            <a:r>
              <a:rPr lang="en-US" dirty="0" smtClean="0"/>
              <a:t>Web </a:t>
            </a:r>
            <a:r>
              <a:rPr lang="en-US" dirty="0"/>
              <a:t>Parts </a:t>
            </a:r>
            <a:r>
              <a:rPr lang="en-US" dirty="0" smtClean="0"/>
              <a:t>support </a:t>
            </a:r>
            <a:r>
              <a:rPr lang="en-US" dirty="0"/>
              <a:t>for </a:t>
            </a:r>
            <a:r>
              <a:rPr lang="en-US" dirty="0" smtClean="0"/>
              <a:t>customization/personalization</a:t>
            </a:r>
            <a:endParaRPr lang="en-US" dirty="0"/>
          </a:p>
        </p:txBody>
      </p:sp>
      <p:pic>
        <p:nvPicPr>
          <p:cNvPr id="5" name="Picture 4" descr="Figure04-02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8570" y="3276600"/>
            <a:ext cx="5908030" cy="327660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Part History</a:t>
            </a:r>
          </a:p>
        </p:txBody>
      </p:sp>
      <p:sp>
        <p:nvSpPr>
          <p:cNvPr id="10854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Windows SharePoint Services 2.0 (WSS V2)</a:t>
            </a:r>
          </a:p>
          <a:p>
            <a:pPr lvl="1"/>
            <a:r>
              <a:rPr lang="en-US" sz="2000" dirty="0"/>
              <a:t>Designed with its own Web Part infrastructure</a:t>
            </a:r>
          </a:p>
          <a:p>
            <a:pPr lvl="1"/>
            <a:r>
              <a:rPr lang="en-US" sz="2000" dirty="0"/>
              <a:t>WSS serializes/stores/retrieves personalization </a:t>
            </a:r>
            <a:r>
              <a:rPr lang="en-US" sz="2000" dirty="0" smtClean="0"/>
              <a:t>data</a:t>
            </a:r>
            <a:endParaRPr lang="en-US" sz="2000" dirty="0"/>
          </a:p>
          <a:p>
            <a:r>
              <a:rPr lang="en-US" sz="2400" dirty="0" smtClean="0"/>
              <a:t>ASP.NET </a:t>
            </a:r>
            <a:r>
              <a:rPr lang="en-US" sz="2400" dirty="0"/>
              <a:t>2.0</a:t>
            </a:r>
          </a:p>
          <a:p>
            <a:pPr lvl="1"/>
            <a:r>
              <a:rPr lang="en-US" sz="2000" dirty="0"/>
              <a:t>Designed with </a:t>
            </a:r>
            <a:r>
              <a:rPr lang="en-US" sz="2000" dirty="0" smtClean="0"/>
              <a:t>a newer </a:t>
            </a:r>
            <a:r>
              <a:rPr lang="en-US" sz="2000" dirty="0"/>
              <a:t>universal Web Part infrastructure</a:t>
            </a:r>
          </a:p>
          <a:p>
            <a:pPr lvl="1"/>
            <a:r>
              <a:rPr lang="en-US" sz="2000" dirty="0"/>
              <a:t>Serializes/stores/retrieves personalization data</a:t>
            </a:r>
          </a:p>
          <a:p>
            <a:pPr lvl="1"/>
            <a:r>
              <a:rPr lang="en-US" sz="2000" dirty="0"/>
              <a:t>More flexible and more extensible than WSS</a:t>
            </a:r>
          </a:p>
          <a:p>
            <a:pPr lvl="1"/>
            <a:r>
              <a:rPr lang="en-US" sz="2000" dirty="0"/>
              <a:t>ASP.NET 2.0 does not support WSS v2 Web </a:t>
            </a:r>
            <a:r>
              <a:rPr lang="en-US" sz="2000" dirty="0" smtClean="0"/>
              <a:t>Parts</a:t>
            </a:r>
            <a:endParaRPr lang="en-US" sz="2000" dirty="0"/>
          </a:p>
          <a:p>
            <a:r>
              <a:rPr lang="en-US" sz="2400" dirty="0"/>
              <a:t>Windows SharePoint Services 2007 (WSS V3)</a:t>
            </a:r>
          </a:p>
          <a:p>
            <a:pPr lvl="1"/>
            <a:r>
              <a:rPr lang="en-US" sz="2000" dirty="0"/>
              <a:t>Supports WSS V2 style Web Parts</a:t>
            </a:r>
          </a:p>
          <a:p>
            <a:pPr lvl="1"/>
            <a:r>
              <a:rPr lang="en-US" sz="2000" dirty="0"/>
              <a:t>Supports ASP.NET 2.0 style Web Parts (preferred)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ASP.NET Web Part Page Structure</a:t>
            </a: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Part Page in ASP.NET 2.0</a:t>
            </a:r>
          </a:p>
          <a:p>
            <a:pPr lvl="1"/>
            <a:r>
              <a:rPr lang="en-US" dirty="0" smtClean="0"/>
              <a:t>One instance of the </a:t>
            </a:r>
            <a:r>
              <a:rPr lang="en-US" dirty="0" err="1" smtClean="0"/>
              <a:t>WebPartManager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One or more Web Part Zones </a:t>
            </a:r>
          </a:p>
          <a:p>
            <a:pPr lvl="1"/>
            <a:r>
              <a:rPr lang="en-US" dirty="0" smtClean="0"/>
              <a:t>Optionally an Editor Zone and/or a Catalog Zone</a:t>
            </a:r>
            <a:endParaRPr lang="en-US" dirty="0"/>
          </a:p>
        </p:txBody>
      </p:sp>
      <p:sp>
        <p:nvSpPr>
          <p:cNvPr id="109588" name="Rectangle 20"/>
          <p:cNvSpPr>
            <a:spLocks noChangeArrowheads="1"/>
          </p:cNvSpPr>
          <p:nvPr/>
        </p:nvSpPr>
        <p:spPr bwMode="auto">
          <a:xfrm>
            <a:off x="1219200" y="3352800"/>
            <a:ext cx="6553200" cy="3276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2353"/>
                  <a:invGamma/>
                </a:schemeClr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1571523" y="3476445"/>
            <a:ext cx="2342945" cy="3476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Arial" charset="0"/>
              </a:rPr>
              <a:t>WebPartManager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1571523" y="3923392"/>
            <a:ext cx="1973006" cy="25823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91440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Arial" charset="0"/>
              </a:rPr>
              <a:t>WebPartZone (Left)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3544529" y="3923392"/>
            <a:ext cx="1973006" cy="25823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91440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Arial" charset="0"/>
              </a:rPr>
              <a:t>WebPartZone (Right)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5517536" y="3923392"/>
            <a:ext cx="1973006" cy="129118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91440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Arial" charset="0"/>
              </a:rPr>
              <a:t>Editor Zone</a:t>
            </a:r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5517536" y="5214573"/>
            <a:ext cx="1973006" cy="1291181"/>
          </a:xfrm>
          <a:prstGeom prst="rect">
            <a:avLst/>
          </a:prstGeom>
          <a:solidFill>
            <a:srgbClr val="FFFF8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91440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Arial" charset="0"/>
              </a:rPr>
              <a:t>Catalog Zone</a:t>
            </a:r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818149" y="4343400"/>
            <a:ext cx="1479755" cy="34762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charset="0"/>
              </a:rPr>
              <a:t>Web Part 1</a:t>
            </a:r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auto">
          <a:xfrm>
            <a:off x="1818149" y="4910174"/>
            <a:ext cx="1479755" cy="34762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charset="0"/>
              </a:rPr>
              <a:t>Web Part 2</a:t>
            </a:r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3791155" y="4343400"/>
            <a:ext cx="1479755" cy="34762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Arial" charset="0"/>
              </a:rPr>
              <a:t>Web Part 3</a:t>
            </a:r>
          </a:p>
        </p:txBody>
      </p:sp>
      <p:sp>
        <p:nvSpPr>
          <p:cNvPr id="109581" name="Rectangle 13"/>
          <p:cNvSpPr>
            <a:spLocks noChangeArrowheads="1"/>
          </p:cNvSpPr>
          <p:nvPr/>
        </p:nvSpPr>
        <p:spPr bwMode="auto">
          <a:xfrm>
            <a:off x="3791155" y="4840008"/>
            <a:ext cx="1479755" cy="34762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Arial" charset="0"/>
              </a:rPr>
              <a:t>Web Part 4</a:t>
            </a:r>
          </a:p>
        </p:txBody>
      </p:sp>
      <p:sp>
        <p:nvSpPr>
          <p:cNvPr id="109582" name="Rectangle 14"/>
          <p:cNvSpPr>
            <a:spLocks noChangeArrowheads="1"/>
          </p:cNvSpPr>
          <p:nvPr/>
        </p:nvSpPr>
        <p:spPr bwMode="auto">
          <a:xfrm>
            <a:off x="3791155" y="5336616"/>
            <a:ext cx="1479755" cy="34762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Arial" charset="0"/>
              </a:rPr>
              <a:t>Web Part 5</a:t>
            </a:r>
          </a:p>
        </p:txBody>
      </p:sp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5764161" y="4221357"/>
            <a:ext cx="1479755" cy="347626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Arial" charset="0"/>
              </a:rPr>
              <a:t>Editor Part 1</a:t>
            </a:r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5764161" y="4717965"/>
            <a:ext cx="1479755" cy="347626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Arial" charset="0"/>
              </a:rPr>
              <a:t>Editor Part 2</a:t>
            </a:r>
          </a:p>
        </p:txBody>
      </p:sp>
      <p:sp>
        <p:nvSpPr>
          <p:cNvPr id="109585" name="Rectangle 17"/>
          <p:cNvSpPr>
            <a:spLocks noChangeArrowheads="1"/>
          </p:cNvSpPr>
          <p:nvPr/>
        </p:nvSpPr>
        <p:spPr bwMode="auto">
          <a:xfrm>
            <a:off x="5764161" y="5512538"/>
            <a:ext cx="1479755" cy="347626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Arial" charset="0"/>
              </a:rPr>
              <a:t>Catalog Part 1</a:t>
            </a:r>
          </a:p>
        </p:txBody>
      </p: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5764161" y="6009146"/>
            <a:ext cx="1479755" cy="347626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100" b="1">
                <a:solidFill>
                  <a:schemeClr val="tx1"/>
                </a:solidFill>
                <a:latin typeface="Arial" charset="0"/>
              </a:rPr>
              <a:t>Catalog Part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SharePoint's Web Part Implementation</a:t>
            </a:r>
            <a:endParaRPr lang="en-US" dirty="0"/>
          </a:p>
        </p:txBody>
      </p:sp>
      <p:pic>
        <p:nvPicPr>
          <p:cNvPr id="4" name="Picture 3" descr="Figure04-01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1219200"/>
            <a:ext cx="5181600" cy="54496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WSS Web Part Page Structure</a:t>
            </a:r>
            <a:endParaRPr 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Part Pages in WSS </a:t>
            </a:r>
          </a:p>
          <a:p>
            <a:pPr lvl="1"/>
            <a:r>
              <a:rPr lang="en-US" dirty="0" smtClean="0"/>
              <a:t>Inherits from the WSS </a:t>
            </a:r>
            <a:r>
              <a:rPr lang="en-US" dirty="0" err="1" smtClean="0"/>
              <a:t>WebPartPage</a:t>
            </a:r>
            <a:r>
              <a:rPr lang="en-US" dirty="0" smtClean="0"/>
              <a:t> base class </a:t>
            </a:r>
          </a:p>
          <a:p>
            <a:pPr lvl="1"/>
            <a:r>
              <a:rPr lang="en-US" dirty="0" smtClean="0"/>
              <a:t>Contains one </a:t>
            </a:r>
            <a:r>
              <a:rPr lang="en-US" dirty="0" err="1" smtClean="0"/>
              <a:t>SPWebPartManager</a:t>
            </a:r>
            <a:r>
              <a:rPr lang="en-US" dirty="0" smtClean="0"/>
              <a:t> control</a:t>
            </a:r>
          </a:p>
          <a:p>
            <a:pPr lvl="1"/>
            <a:r>
              <a:rPr lang="en-US" dirty="0" smtClean="0"/>
              <a:t>Contains one or more WSS </a:t>
            </a:r>
            <a:r>
              <a:rPr lang="en-US" dirty="0" err="1" smtClean="0"/>
              <a:t>WebPartZone</a:t>
            </a:r>
            <a:r>
              <a:rPr lang="en-US" dirty="0" smtClean="0"/>
              <a:t> controls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3352800"/>
            <a:ext cx="6019800" cy="3276600"/>
            <a:chOff x="624" y="1680"/>
            <a:chExt cx="4464" cy="2544"/>
          </a:xfrm>
        </p:grpSpPr>
        <p:sp>
          <p:nvSpPr>
            <p:cNvPr id="130053" name="Rectangle 5"/>
            <p:cNvSpPr>
              <a:spLocks noChangeArrowheads="1"/>
            </p:cNvSpPr>
            <p:nvPr/>
          </p:nvSpPr>
          <p:spPr bwMode="auto">
            <a:xfrm>
              <a:off x="624" y="1680"/>
              <a:ext cx="4464" cy="254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82353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 sz="1600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1776"/>
              <a:ext cx="4032" cy="2352"/>
              <a:chOff x="480" y="480"/>
              <a:chExt cx="4608" cy="2928"/>
            </a:xfrm>
          </p:grpSpPr>
          <p:sp>
            <p:nvSpPr>
              <p:cNvPr id="130055" name="Rectangle 7"/>
              <p:cNvSpPr>
                <a:spLocks noChangeArrowheads="1"/>
              </p:cNvSpPr>
              <p:nvPr/>
            </p:nvSpPr>
            <p:spPr bwMode="auto">
              <a:xfrm>
                <a:off x="480" y="480"/>
                <a:ext cx="1824" cy="336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  <a:latin typeface="Arial" charset="0"/>
                  </a:rPr>
                  <a:t>SPWebPartManager</a:t>
                </a:r>
              </a:p>
            </p:txBody>
          </p:sp>
          <p:sp>
            <p:nvSpPr>
              <p:cNvPr id="130056" name="Rectangle 8"/>
              <p:cNvSpPr>
                <a:spLocks noChangeArrowheads="1"/>
              </p:cNvSpPr>
              <p:nvPr/>
            </p:nvSpPr>
            <p:spPr bwMode="auto">
              <a:xfrm>
                <a:off x="480" y="912"/>
                <a:ext cx="1536" cy="2496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tIns="91440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  <a:latin typeface="Arial" charset="0"/>
                  </a:rPr>
                  <a:t>WebPartZone (Left)</a:t>
                </a:r>
              </a:p>
            </p:txBody>
          </p:sp>
          <p:sp>
            <p:nvSpPr>
              <p:cNvPr id="130057" name="Rectangle 9"/>
              <p:cNvSpPr>
                <a:spLocks noChangeArrowheads="1"/>
              </p:cNvSpPr>
              <p:nvPr/>
            </p:nvSpPr>
            <p:spPr bwMode="auto">
              <a:xfrm>
                <a:off x="2016" y="912"/>
                <a:ext cx="1536" cy="249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tIns="91440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  <a:latin typeface="Arial" charset="0"/>
                  </a:rPr>
                  <a:t>WebPartZone (Right)</a:t>
                </a:r>
              </a:p>
            </p:txBody>
          </p:sp>
          <p:sp>
            <p:nvSpPr>
              <p:cNvPr id="130058" name="Rectangle 10"/>
              <p:cNvSpPr>
                <a:spLocks noChangeArrowheads="1"/>
              </p:cNvSpPr>
              <p:nvPr/>
            </p:nvSpPr>
            <p:spPr bwMode="auto">
              <a:xfrm>
                <a:off x="3552" y="912"/>
                <a:ext cx="1536" cy="1248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tIns="91440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  <a:latin typeface="Arial" charset="0"/>
                  </a:rPr>
                  <a:t>Editor Zone</a:t>
                </a:r>
              </a:p>
            </p:txBody>
          </p:sp>
          <p:sp>
            <p:nvSpPr>
              <p:cNvPr id="130059" name="Rectangle 11"/>
              <p:cNvSpPr>
                <a:spLocks noChangeArrowheads="1"/>
              </p:cNvSpPr>
              <p:nvPr/>
            </p:nvSpPr>
            <p:spPr bwMode="auto">
              <a:xfrm>
                <a:off x="3552" y="2160"/>
                <a:ext cx="1536" cy="1248"/>
              </a:xfrm>
              <a:prstGeom prst="rect">
                <a:avLst/>
              </a:prstGeom>
              <a:solidFill>
                <a:srgbClr val="FFFF8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tIns="91440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  <a:latin typeface="Arial" charset="0"/>
                  </a:rPr>
                  <a:t>Catalog Zone</a:t>
                </a:r>
              </a:p>
            </p:txBody>
          </p:sp>
          <p:sp>
            <p:nvSpPr>
              <p:cNvPr id="130060" name="Rectangle 12"/>
              <p:cNvSpPr>
                <a:spLocks noChangeArrowheads="1"/>
              </p:cNvSpPr>
              <p:nvPr/>
            </p:nvSpPr>
            <p:spPr bwMode="auto">
              <a:xfrm>
                <a:off x="672" y="1200"/>
                <a:ext cx="1152" cy="33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  <a:latin typeface="Arial" charset="0"/>
                  </a:rPr>
                  <a:t>Web Part 1</a:t>
                </a:r>
              </a:p>
            </p:txBody>
          </p:sp>
          <p:sp>
            <p:nvSpPr>
              <p:cNvPr id="130061" name="Rectangle 13"/>
              <p:cNvSpPr>
                <a:spLocks noChangeArrowheads="1"/>
              </p:cNvSpPr>
              <p:nvPr/>
            </p:nvSpPr>
            <p:spPr bwMode="auto">
              <a:xfrm>
                <a:off x="672" y="1680"/>
                <a:ext cx="1152" cy="33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  <a:latin typeface="Arial" charset="0"/>
                  </a:rPr>
                  <a:t>Web Part 2</a:t>
                </a:r>
              </a:p>
            </p:txBody>
          </p:sp>
          <p:sp>
            <p:nvSpPr>
              <p:cNvPr id="130062" name="Rectangle 14"/>
              <p:cNvSpPr>
                <a:spLocks noChangeArrowheads="1"/>
              </p:cNvSpPr>
              <p:nvPr/>
            </p:nvSpPr>
            <p:spPr bwMode="auto">
              <a:xfrm>
                <a:off x="2208" y="1200"/>
                <a:ext cx="1152" cy="33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  <a:latin typeface="Arial" charset="0"/>
                  </a:rPr>
                  <a:t>Web Part 3</a:t>
                </a:r>
              </a:p>
            </p:txBody>
          </p:sp>
          <p:sp>
            <p:nvSpPr>
              <p:cNvPr id="130063" name="Rectangle 15"/>
              <p:cNvSpPr>
                <a:spLocks noChangeArrowheads="1"/>
              </p:cNvSpPr>
              <p:nvPr/>
            </p:nvSpPr>
            <p:spPr bwMode="auto">
              <a:xfrm>
                <a:off x="2208" y="1680"/>
                <a:ext cx="1152" cy="33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  <a:latin typeface="Arial" charset="0"/>
                  </a:rPr>
                  <a:t>Web Part 4</a:t>
                </a:r>
              </a:p>
            </p:txBody>
          </p:sp>
          <p:sp>
            <p:nvSpPr>
              <p:cNvPr id="130064" name="Rectangle 16"/>
              <p:cNvSpPr>
                <a:spLocks noChangeArrowheads="1"/>
              </p:cNvSpPr>
              <p:nvPr/>
            </p:nvSpPr>
            <p:spPr bwMode="auto">
              <a:xfrm>
                <a:off x="2208" y="2160"/>
                <a:ext cx="1152" cy="33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  <a:latin typeface="Arial" charset="0"/>
                  </a:rPr>
                  <a:t>Web Part 5</a:t>
                </a:r>
              </a:p>
            </p:txBody>
          </p:sp>
          <p:sp>
            <p:nvSpPr>
              <p:cNvPr id="130065" name="Rectangle 17"/>
              <p:cNvSpPr>
                <a:spLocks noChangeArrowheads="1"/>
              </p:cNvSpPr>
              <p:nvPr/>
            </p:nvSpPr>
            <p:spPr bwMode="auto">
              <a:xfrm>
                <a:off x="3744" y="1200"/>
                <a:ext cx="1152" cy="33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  <a:latin typeface="Arial" charset="0"/>
                  </a:rPr>
                  <a:t>Editor Part 1</a:t>
                </a:r>
              </a:p>
            </p:txBody>
          </p:sp>
          <p:sp>
            <p:nvSpPr>
              <p:cNvPr id="130066" name="Rectangle 18"/>
              <p:cNvSpPr>
                <a:spLocks noChangeArrowheads="1"/>
              </p:cNvSpPr>
              <p:nvPr/>
            </p:nvSpPr>
            <p:spPr bwMode="auto">
              <a:xfrm>
                <a:off x="3744" y="1680"/>
                <a:ext cx="1152" cy="33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  <a:latin typeface="Arial" charset="0"/>
                  </a:rPr>
                  <a:t>Editor Part 2</a:t>
                </a:r>
              </a:p>
            </p:txBody>
          </p:sp>
          <p:sp>
            <p:nvSpPr>
              <p:cNvPr id="130067" name="Rectangle 19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1152" cy="33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  <a:latin typeface="Arial" charset="0"/>
                  </a:rPr>
                  <a:t>Catalog Part 1</a:t>
                </a:r>
              </a:p>
            </p:txBody>
          </p:sp>
          <p:sp>
            <p:nvSpPr>
              <p:cNvPr id="130068" name="Rectangle 20"/>
              <p:cNvSpPr>
                <a:spLocks noChangeArrowheads="1"/>
              </p:cNvSpPr>
              <p:nvPr/>
            </p:nvSpPr>
            <p:spPr bwMode="auto">
              <a:xfrm>
                <a:off x="3744" y="2928"/>
                <a:ext cx="1152" cy="336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200" b="1">
                    <a:solidFill>
                      <a:schemeClr val="tx1"/>
                    </a:solidFill>
                    <a:latin typeface="Arial" charset="0"/>
                  </a:rPr>
                  <a:t>Catalog Part 2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Developing Web Parts</a:t>
            </a:r>
            <a:endParaRPr lang="en-US"/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new class library DLL project</a:t>
            </a:r>
          </a:p>
          <a:p>
            <a:pPr lvl="1"/>
            <a:r>
              <a:rPr lang="en-US" dirty="0" smtClean="0"/>
              <a:t>Create class that inherits from ASP.NET Web Part class</a:t>
            </a:r>
          </a:p>
          <a:p>
            <a:pPr lvl="1"/>
            <a:r>
              <a:rPr lang="en-US" dirty="0" smtClean="0"/>
              <a:t>Override methods as required (e.g. </a:t>
            </a:r>
            <a:r>
              <a:rPr lang="en-US" dirty="0" err="1" smtClean="0"/>
              <a:t>RenderContents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Deploy Web Part DLL</a:t>
            </a:r>
          </a:p>
          <a:p>
            <a:pPr lvl="1"/>
            <a:r>
              <a:rPr lang="en-US" dirty="0" smtClean="0"/>
              <a:t>Compile DLL into \bin directory</a:t>
            </a:r>
          </a:p>
          <a:p>
            <a:pPr lvl="1"/>
            <a:r>
              <a:rPr lang="en-US" dirty="0" smtClean="0"/>
              <a:t>Configure DLL in </a:t>
            </a:r>
            <a:r>
              <a:rPr lang="en-US" dirty="0" err="1" smtClean="0"/>
              <a:t>web.config</a:t>
            </a:r>
            <a:r>
              <a:rPr lang="en-US" dirty="0" smtClean="0"/>
              <a:t> file </a:t>
            </a:r>
            <a:r>
              <a:rPr lang="en-US" dirty="0" err="1" smtClean="0"/>
              <a:t>SafeControl</a:t>
            </a:r>
            <a:r>
              <a:rPr lang="en-US" dirty="0" smtClean="0"/>
              <a:t>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Import Web Part into a WSS site collection</a:t>
            </a:r>
          </a:p>
          <a:p>
            <a:pPr lvl="1"/>
            <a:r>
              <a:rPr lang="en-US" dirty="0" smtClean="0"/>
              <a:t>Add Web Part class to Web Part Gallery</a:t>
            </a:r>
          </a:p>
          <a:p>
            <a:pPr lvl="1"/>
            <a:r>
              <a:rPr lang="en-US" dirty="0" smtClean="0"/>
              <a:t>Add Web Part to zone on a Web Part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2.0 Web Parts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04800" y="2514600"/>
            <a:ext cx="8534400" cy="3293209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1" noProof="1">
                <a:solidFill>
                  <a:srgbClr val="0000FF"/>
                </a:solidFill>
                <a:latin typeface="Lucida Console" pitchFamily="49" charset="0"/>
              </a:rPr>
              <a:t>using</a:t>
            </a:r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 System;</a:t>
            </a:r>
          </a:p>
          <a:p>
            <a:pPr eaLnBrk="0" hangingPunct="0"/>
            <a:r>
              <a:rPr lang="en-US" sz="1600" b="1" noProof="1">
                <a:solidFill>
                  <a:srgbClr val="0000FF"/>
                </a:solidFill>
                <a:latin typeface="Lucida Console" pitchFamily="49" charset="0"/>
              </a:rPr>
              <a:t>using</a:t>
            </a:r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 System.Web.UI;</a:t>
            </a:r>
          </a:p>
          <a:p>
            <a:pPr eaLnBrk="0" hangingPunct="0"/>
            <a:r>
              <a:rPr lang="en-US" sz="1600" b="1" noProof="1">
                <a:solidFill>
                  <a:srgbClr val="0000FF"/>
                </a:solidFill>
                <a:latin typeface="Lucida Console" pitchFamily="49" charset="0"/>
              </a:rPr>
              <a:t>using</a:t>
            </a:r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 System.Web.UI.WebControls.WebParts;</a:t>
            </a:r>
          </a:p>
          <a:p>
            <a:pPr eaLnBrk="0" hangingPunct="0"/>
            <a:endParaRPr lang="en-US" sz="1600" b="1" noProof="1">
              <a:solidFill>
                <a:srgbClr val="22233A"/>
              </a:solidFill>
              <a:latin typeface="Lucida Console" pitchFamily="49" charset="0"/>
            </a:endParaRPr>
          </a:p>
          <a:p>
            <a:pPr eaLnBrk="0" hangingPunct="0"/>
            <a:r>
              <a:rPr lang="en-US" sz="1600" b="1" noProof="1">
                <a:solidFill>
                  <a:srgbClr val="0000FF"/>
                </a:solidFill>
                <a:latin typeface="Lucida Console" pitchFamily="49" charset="0"/>
              </a:rPr>
              <a:t>namespace</a:t>
            </a:r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 LitwareWebParts {  </a:t>
            </a:r>
          </a:p>
          <a:p>
            <a:pPr eaLnBrk="0" hangingPunct="0"/>
            <a:endParaRPr lang="en-US" sz="1600" b="1" noProof="1">
              <a:solidFill>
                <a:srgbClr val="22233A"/>
              </a:solidFill>
              <a:latin typeface="Lucida Console" pitchFamily="49" charset="0"/>
            </a:endParaRPr>
          </a:p>
          <a:p>
            <a:pPr eaLnBrk="0" hangingPunct="0"/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  </a:t>
            </a:r>
            <a:r>
              <a:rPr lang="en-US" sz="1600" b="1" noProof="1">
                <a:solidFill>
                  <a:srgbClr val="0000FF"/>
                </a:solidFill>
                <a:latin typeface="Lucida Console" pitchFamily="49" charset="0"/>
              </a:rPr>
              <a:t>public</a:t>
            </a:r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Lucida Console" pitchFamily="49" charset="0"/>
              </a:rPr>
              <a:t>class</a:t>
            </a:r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 </a:t>
            </a:r>
            <a:r>
              <a:rPr lang="en-US" sz="1600" b="1" noProof="1" smtClean="0">
                <a:solidFill>
                  <a:srgbClr val="008080"/>
                </a:solidFill>
                <a:latin typeface="Lucida Console" pitchFamily="49" charset="0"/>
              </a:rPr>
              <a:t>HelloWorld</a:t>
            </a:r>
            <a:r>
              <a:rPr lang="en-US" sz="1600" b="1" noProof="1" smtClean="0">
                <a:solidFill>
                  <a:srgbClr val="22233A"/>
                </a:solidFill>
                <a:latin typeface="Lucida Console" pitchFamily="49" charset="0"/>
              </a:rPr>
              <a:t> </a:t>
            </a:r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: </a:t>
            </a:r>
            <a:r>
              <a:rPr lang="en-US" sz="1600" b="1" noProof="1">
                <a:solidFill>
                  <a:srgbClr val="008080"/>
                </a:solidFill>
                <a:latin typeface="Lucida Console" pitchFamily="49" charset="0"/>
              </a:rPr>
              <a:t>WebPart</a:t>
            </a:r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 {</a:t>
            </a:r>
          </a:p>
          <a:p>
            <a:pPr eaLnBrk="0" hangingPunct="0"/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   </a:t>
            </a:r>
          </a:p>
          <a:p>
            <a:pPr eaLnBrk="0" hangingPunct="0"/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    </a:t>
            </a:r>
            <a:r>
              <a:rPr lang="en-US" sz="1600" b="1" noProof="1">
                <a:solidFill>
                  <a:srgbClr val="0000FF"/>
                </a:solidFill>
                <a:latin typeface="Lucida Console" pitchFamily="49" charset="0"/>
              </a:rPr>
              <a:t>protected</a:t>
            </a:r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Lucida Console" pitchFamily="49" charset="0"/>
              </a:rPr>
              <a:t>override</a:t>
            </a:r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Lucida Console" pitchFamily="49" charset="0"/>
              </a:rPr>
              <a:t>void</a:t>
            </a:r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 RenderContents(</a:t>
            </a:r>
            <a:r>
              <a:rPr lang="en-US" sz="1600" b="1" noProof="1">
                <a:solidFill>
                  <a:srgbClr val="008080"/>
                </a:solidFill>
                <a:latin typeface="Lucida Console" pitchFamily="49" charset="0"/>
              </a:rPr>
              <a:t>HtmlTextWriter</a:t>
            </a:r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 writer) {</a:t>
            </a:r>
          </a:p>
          <a:p>
            <a:pPr eaLnBrk="0" hangingPunct="0"/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      writer.Write(</a:t>
            </a:r>
            <a:r>
              <a:rPr lang="en-US" sz="1600" b="1" noProof="1">
                <a:solidFill>
                  <a:srgbClr val="800000"/>
                </a:solidFill>
                <a:latin typeface="Lucida Console" pitchFamily="49" charset="0"/>
              </a:rPr>
              <a:t>"Hello, world"</a:t>
            </a:r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);</a:t>
            </a:r>
          </a:p>
          <a:p>
            <a:pPr eaLnBrk="0" hangingPunct="0"/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    }</a:t>
            </a:r>
          </a:p>
          <a:p>
            <a:pPr eaLnBrk="0" hangingPunct="0"/>
            <a:r>
              <a:rPr lang="en-US" sz="1600" b="1" noProof="1">
                <a:solidFill>
                  <a:srgbClr val="22233A"/>
                </a:solidFill>
                <a:latin typeface="Lucida Console" pitchFamily="49" charset="0"/>
              </a:rPr>
              <a:t>  }</a:t>
            </a:r>
            <a:endParaRPr lang="en-US" sz="1600" b="1" dirty="0">
              <a:solidFill>
                <a:srgbClr val="22233A"/>
              </a:solidFill>
              <a:latin typeface="Lucida Console" pitchFamily="49" charset="0"/>
            </a:endParaRPr>
          </a:p>
          <a:p>
            <a:pPr eaLnBrk="0" hangingPunct="0"/>
            <a:r>
              <a:rPr lang="en-US" sz="1600" b="1" dirty="0">
                <a:solidFill>
                  <a:srgbClr val="22233A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Web Parts derive from the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WebPart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base class</a:t>
            </a:r>
          </a:p>
          <a:p>
            <a:pPr marL="682625" marR="0" lvl="1" indent="-3349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1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All Web Parts inherit common functionally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1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T_Slide_Template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7582959AEF624DAFCB103BC41A5BAF" ma:contentTypeVersion="1" ma:contentTypeDescription="Create a new document." ma:contentTypeScope="" ma:versionID="8d586dc77cf42fd5e895ca6da970339a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http://intranet.sharepointblackops.com/Courses/GSA401/_layouts/DocIdRedir.aspx?ID=3CC2HQU7XWNV-46-39</Url>
      <Description>3CC2HQU7XWNV-46-39</Description>
    </_dlc_DocIdUrl>
    <_dlc_DocId xmlns="c83d3ea4-1015-4b4b-bfa9-09fbcd7aa64d">3CC2HQU7XWNV-46-39</_dlc_Doc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75EE528-0AC0-4877-B903-E18F6BD63A39}"/>
</file>

<file path=customXml/itemProps2.xml><?xml version="1.0" encoding="utf-8"?>
<ds:datastoreItem xmlns:ds="http://schemas.openxmlformats.org/officeDocument/2006/customXml" ds:itemID="{A5547237-B119-45CA-BEFC-A2DA2BDB03E7}"/>
</file>

<file path=customXml/itemProps3.xml><?xml version="1.0" encoding="utf-8"?>
<ds:datastoreItem xmlns:ds="http://schemas.openxmlformats.org/officeDocument/2006/customXml" ds:itemID="{6034B84F-8F8E-48B7-9EFF-C7DE1A66BD73}"/>
</file>

<file path=customXml/itemProps4.xml><?xml version="1.0" encoding="utf-8"?>
<ds:datastoreItem xmlns:ds="http://schemas.openxmlformats.org/officeDocument/2006/customXml" ds:itemID="{415BA5D6-D064-4F12-AAE3-7466B80C01D5}"/>
</file>

<file path=docProps/app.xml><?xml version="1.0" encoding="utf-8"?>
<Properties xmlns="http://schemas.openxmlformats.org/officeDocument/2006/extended-properties" xmlns:vt="http://schemas.openxmlformats.org/officeDocument/2006/docPropsVTypes">
  <Template>CPT_Slide_Template</Template>
  <TotalTime>14</TotalTime>
  <Words>1903</Words>
  <Application>Microsoft Office PowerPoint</Application>
  <PresentationFormat>On-screen Show (4:3)</PresentationFormat>
  <Paragraphs>376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CPT_Slide_Template</vt:lpstr>
      <vt:lpstr>Developing Web Parts</vt:lpstr>
      <vt:lpstr>Agenda</vt:lpstr>
      <vt:lpstr>Web Parts</vt:lpstr>
      <vt:lpstr>Web Part History</vt:lpstr>
      <vt:lpstr>ASP.NET Web Part Page Structure</vt:lpstr>
      <vt:lpstr>SharePoint's Web Part Implementation</vt:lpstr>
      <vt:lpstr>WSS Web Part Page Structure</vt:lpstr>
      <vt:lpstr>Overview of Developing Web Parts</vt:lpstr>
      <vt:lpstr>ASP.NET 2.0 Web Parts</vt:lpstr>
      <vt:lpstr>Persistent Web Part Properties</vt:lpstr>
      <vt:lpstr>Web Part As A Safe Control</vt:lpstr>
      <vt:lpstr>Web Part Security Caveats</vt:lpstr>
      <vt:lpstr>The Web Part Gallery (WPG)</vt:lpstr>
      <vt:lpstr>Adding Web Parts from the Gallery</vt:lpstr>
      <vt:lpstr>Demo: SmallTimeParts</vt:lpstr>
      <vt:lpstr>Provisioning .webpart files</vt:lpstr>
      <vt:lpstr>Solution Manifest for WP Deployment</vt:lpstr>
      <vt:lpstr>Solution Manifest for WP Deployment</vt:lpstr>
      <vt:lpstr>Demo: LitwareWebParts</vt:lpstr>
      <vt:lpstr>Standard Editor Parts</vt:lpstr>
      <vt:lpstr>A Custom Editor Part</vt:lpstr>
      <vt:lpstr>Web Part Verbs</vt:lpstr>
      <vt:lpstr>Web Part Connections</vt:lpstr>
      <vt:lpstr>Async Processing with Web Parts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Web Parts</dc:title>
  <dc:creator>TedP</dc:creator>
  <cp:lastModifiedBy>Andrew Connell</cp:lastModifiedBy>
  <cp:revision>4</cp:revision>
  <dcterms:created xsi:type="dcterms:W3CDTF">2009-05-22T13:47:29Z</dcterms:created>
  <dcterms:modified xsi:type="dcterms:W3CDTF">2010-05-16T23:24:59Z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0x010100A87582959AEF624DAFCB103BC41A5BAF</vt:lpwstr>
  </property>
  <property fmtid="{D5CDD505-2E9C-101B-9397-08002B2CF9AE}" pid="4" name="_dlc_DocIdItemGuid">
    <vt:lpwstr>003dd237-f9f0-490e-87c7-9613adb6b424</vt:lpwstr>
  </property>
</Properties>
</file>