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6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2710"/>
    <a:srgbClr val="87451D"/>
    <a:srgbClr val="1F100B"/>
    <a:srgbClr val="9F002D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46" autoAdjust="0"/>
    <p:restoredTop sz="91557" autoAdjust="0"/>
  </p:normalViewPr>
  <p:slideViewPr>
    <p:cSldViewPr>
      <p:cViewPr>
        <p:scale>
          <a:sx n="78" d="100"/>
          <a:sy n="78" d="100"/>
        </p:scale>
        <p:origin x="-8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ustomXml" Target="../customXml/item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08 - Silverlight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08-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6846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08 - Silverlight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5353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Image Placeholder 14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6" name="Notes Placeholder 1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Lighting up SharePoint with Silverlight 2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08-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Lighting up SharePoint with Silverlight 2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08-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features</a:t>
            </a:r>
            <a:r>
              <a:rPr lang="en-US" baseline="0" dirty="0" smtClean="0"/>
              <a:t> Silverlight 3: http://timheuer.com/blog/archive/2009/03/18/silverlight-3-whats-new-a-guide.aspx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Lighting up SharePoint with Silverlight 2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08-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Lighting up SharePoint with Silverlight 2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08-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Lighting up SharePoint with Silverlight 2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08-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Lighting up SharePoint with Silverlight 2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08-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Lighting up SharePoint with Silverlight 2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08-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Lighting up SharePoint with Silverlight 2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08-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Lighting up SharePoint with Silverlight 2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08-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2" name="Picture 11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7" name="Rectangle 16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Silverlight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Lighting Up SharePoint with </a:t>
            </a:r>
            <a:r>
              <a:rPr lang="en-US" dirty="0" err="1" smtClean="0"/>
              <a:t>Silverlight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Hosting</a:t>
            </a:r>
            <a:r>
              <a:rPr lang="nl-BE" dirty="0" smtClean="0"/>
              <a:t> Silverlight in Web Part - 1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334000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Silverlight.js</a:t>
            </a:r>
          </a:p>
          <a:p>
            <a:pPr lvl="1"/>
            <a:r>
              <a:rPr lang="nl-BE" dirty="0" smtClean="0"/>
              <a:t>Comes </a:t>
            </a:r>
            <a:r>
              <a:rPr lang="nl-BE" dirty="0" err="1" smtClean="0"/>
              <a:t>with</a:t>
            </a:r>
            <a:r>
              <a:rPr lang="nl-BE" dirty="0" smtClean="0"/>
              <a:t> the Silverlight 3 SDK</a:t>
            </a:r>
          </a:p>
          <a:p>
            <a:pPr lvl="1"/>
            <a:r>
              <a:rPr lang="nl-BE" dirty="0" err="1" smtClean="0"/>
              <a:t>Location</a:t>
            </a:r>
            <a:r>
              <a:rPr lang="nl-BE" dirty="0" smtClean="0"/>
              <a:t>:</a:t>
            </a:r>
          </a:p>
          <a:p>
            <a:pPr lvl="1">
              <a:buNone/>
            </a:pPr>
            <a:r>
              <a:rPr lang="nl-BE" dirty="0" smtClean="0"/>
              <a:t>    </a:t>
            </a:r>
            <a:r>
              <a:rPr lang="nl-BE" sz="2000" dirty="0" smtClean="0"/>
              <a:t>C:\Program Files\Microsoft </a:t>
            </a:r>
            <a:r>
              <a:rPr lang="nl-BE" sz="2000" dirty="0" err="1" smtClean="0"/>
              <a:t>SDKs</a:t>
            </a:r>
            <a:r>
              <a:rPr lang="nl-BE" sz="2000" dirty="0" smtClean="0"/>
              <a:t>\Silverlight\v3.0\Tools</a:t>
            </a:r>
          </a:p>
          <a:p>
            <a:pPr lvl="1"/>
            <a:r>
              <a:rPr lang="nl-BE" dirty="0" smtClean="0"/>
              <a:t>Must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deployed</a:t>
            </a:r>
            <a:r>
              <a:rPr lang="nl-BE" dirty="0" smtClean="0"/>
              <a:t> in the 12 </a:t>
            </a:r>
            <a:r>
              <a:rPr lang="nl-BE" dirty="0" err="1" smtClean="0"/>
              <a:t>Hive</a:t>
            </a:r>
            <a:endParaRPr lang="nl-BE" dirty="0" smtClean="0"/>
          </a:p>
          <a:p>
            <a:pPr lvl="1"/>
            <a:r>
              <a:rPr lang="nl-BE" dirty="0" smtClean="0"/>
              <a:t>Must be loaded in </a:t>
            </a:r>
            <a:r>
              <a:rPr lang="nl-BE" dirty="0" err="1" smtClean="0"/>
              <a:t>OnPreRender</a:t>
            </a:r>
            <a:r>
              <a:rPr lang="nl-BE" dirty="0" smtClean="0"/>
              <a:t> event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Heavy Silverlight </a:t>
            </a:r>
            <a:r>
              <a:rPr lang="nl-BE" dirty="0" err="1" smtClean="0"/>
              <a:t>usage</a:t>
            </a:r>
            <a:r>
              <a:rPr lang="nl-BE" dirty="0" smtClean="0"/>
              <a:t> in SharePoint:</a:t>
            </a:r>
          </a:p>
          <a:p>
            <a:pPr lvl="1"/>
            <a:r>
              <a:rPr lang="nl-BE" dirty="0" err="1" smtClean="0"/>
              <a:t>Deploy</a:t>
            </a:r>
            <a:r>
              <a:rPr lang="nl-BE" dirty="0" smtClean="0"/>
              <a:t> as </a:t>
            </a:r>
            <a:r>
              <a:rPr lang="nl-BE" dirty="0" err="1" smtClean="0"/>
              <a:t>ControlTemplate</a:t>
            </a:r>
            <a:r>
              <a:rPr lang="nl-BE" dirty="0" smtClean="0"/>
              <a:t> to </a:t>
            </a:r>
            <a:r>
              <a:rPr lang="nl-BE" dirty="0" err="1" smtClean="0"/>
              <a:t>AdditionalPageHead</a:t>
            </a:r>
            <a:r>
              <a:rPr lang="nl-BE" dirty="0" smtClean="0"/>
              <a:t> </a:t>
            </a:r>
            <a:r>
              <a:rPr lang="nl-BE" dirty="0" err="1" smtClean="0"/>
              <a:t>delegate</a:t>
            </a:r>
            <a:r>
              <a:rPr lang="nl-BE" dirty="0" smtClean="0"/>
              <a:t> </a:t>
            </a:r>
            <a:r>
              <a:rPr lang="nl-BE" dirty="0" err="1" smtClean="0"/>
              <a:t>control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1575" y="3781425"/>
            <a:ext cx="7743825" cy="140017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Hosting</a:t>
            </a:r>
            <a:r>
              <a:rPr lang="nl-BE" dirty="0" smtClean="0"/>
              <a:t> Silverlight in Web Part - 2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334000"/>
          </a:xfrm>
        </p:spPr>
        <p:txBody>
          <a:bodyPr/>
          <a:lstStyle/>
          <a:p>
            <a:r>
              <a:rPr lang="nl-BE" dirty="0" err="1" smtClean="0"/>
              <a:t>Add</a:t>
            </a:r>
            <a:r>
              <a:rPr lang="nl-BE" dirty="0" smtClean="0"/>
              <a:t> Silverlight </a:t>
            </a:r>
            <a:r>
              <a:rPr lang="nl-BE" dirty="0" err="1" smtClean="0"/>
              <a:t>obect</a:t>
            </a:r>
            <a:r>
              <a:rPr lang="nl-BE" dirty="0" smtClean="0"/>
              <a:t> in </a:t>
            </a:r>
            <a:r>
              <a:rPr lang="nl-BE" dirty="0" err="1" smtClean="0"/>
              <a:t>Render</a:t>
            </a:r>
            <a:r>
              <a:rPr lang="nl-BE" dirty="0" smtClean="0"/>
              <a:t> </a:t>
            </a:r>
            <a:r>
              <a:rPr lang="nl-BE" dirty="0" err="1" smtClean="0"/>
              <a:t>method</a:t>
            </a:r>
            <a:endParaRPr lang="nl-BE" dirty="0" smtClean="0"/>
          </a:p>
          <a:p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117585"/>
            <a:ext cx="7458075" cy="329261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1300"/>
            <a:ext cx="8229600" cy="671513"/>
          </a:xfrm>
          <a:noFill/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Silverlight</a:t>
            </a:r>
            <a:r>
              <a:rPr lang="en-US" dirty="0" smtClean="0"/>
              <a:t> Enabled Web Part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/>
          <a:p>
            <a:r>
              <a:rPr lang="en-US" dirty="0" smtClean="0"/>
              <a:t>Important Concepts</a:t>
            </a:r>
          </a:p>
          <a:p>
            <a:pPr lvl="1"/>
            <a:r>
              <a:rPr lang="en-US" dirty="0" smtClean="0"/>
              <a:t>Developing a </a:t>
            </a:r>
            <a:r>
              <a:rPr lang="en-US" dirty="0" err="1" smtClean="0"/>
              <a:t>Silverlight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	enabled Web Part</a:t>
            </a:r>
          </a:p>
          <a:p>
            <a:pPr lvl="1"/>
            <a:r>
              <a:rPr lang="en-US" dirty="0" smtClean="0"/>
              <a:t>Packaging the Web Part</a:t>
            </a:r>
          </a:p>
          <a:p>
            <a:pPr lvl="1"/>
            <a:r>
              <a:rPr lang="en-US" dirty="0" smtClean="0"/>
              <a:t>Deploying the Web Part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8786" y="1295400"/>
            <a:ext cx="347184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Communication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Silverlight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Silverlight.InitParameters</a:t>
            </a:r>
            <a:endParaRPr lang="en-US" b="1" dirty="0" smtClean="0"/>
          </a:p>
          <a:p>
            <a:pPr lvl="1"/>
            <a:r>
              <a:rPr lang="en-US" dirty="0" smtClean="0"/>
              <a:t>Small amount of initialization data</a:t>
            </a:r>
          </a:p>
          <a:p>
            <a:pPr lvl="1"/>
            <a:r>
              <a:rPr lang="en-US" dirty="0" smtClean="0"/>
              <a:t>Pass as comma delimited string</a:t>
            </a:r>
          </a:p>
          <a:p>
            <a:pPr lvl="2"/>
            <a:r>
              <a:rPr lang="en-US" dirty="0" smtClean="0"/>
              <a:t>Key1=value1,key2=value2,…</a:t>
            </a:r>
          </a:p>
          <a:p>
            <a:pPr lvl="1"/>
            <a:r>
              <a:rPr lang="en-US" dirty="0" smtClean="0"/>
              <a:t>Process as </a:t>
            </a:r>
            <a:r>
              <a:rPr lang="en-US" dirty="0" err="1" smtClean="0"/>
              <a:t>IDictionary</a:t>
            </a:r>
            <a:r>
              <a:rPr lang="en-US" dirty="0" smtClean="0"/>
              <a:t> in </a:t>
            </a:r>
            <a:r>
              <a:rPr lang="en-US" dirty="0" err="1" smtClean="0"/>
              <a:t>Application_StartUp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Hidden INPUT Field (two-way)</a:t>
            </a:r>
          </a:p>
          <a:p>
            <a:pPr lvl="1"/>
            <a:r>
              <a:rPr lang="en-US" dirty="0" smtClean="0"/>
              <a:t>Pass client ID with </a:t>
            </a:r>
            <a:r>
              <a:rPr lang="en-US" dirty="0" err="1" smtClean="0"/>
              <a:t>InitParameters</a:t>
            </a:r>
            <a:endParaRPr lang="en-US" dirty="0" smtClean="0"/>
          </a:p>
          <a:p>
            <a:pPr lvl="1"/>
            <a:r>
              <a:rPr lang="en-US" dirty="0" smtClean="0"/>
              <a:t>Cross-Browser compatible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XML Data Island</a:t>
            </a:r>
          </a:p>
          <a:p>
            <a:pPr lvl="1"/>
            <a:r>
              <a:rPr lang="en-US" dirty="0" smtClean="0"/>
              <a:t>Pass ID with </a:t>
            </a:r>
            <a:r>
              <a:rPr lang="en-US" dirty="0" err="1" smtClean="0"/>
              <a:t>InitParameters</a:t>
            </a:r>
            <a:endParaRPr lang="en-US" dirty="0" smtClean="0"/>
          </a:p>
          <a:p>
            <a:pPr lvl="1"/>
            <a:r>
              <a:rPr lang="en-US" dirty="0" smtClean="0"/>
              <a:t>Works only in IE but useful for XML 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Consuming</a:t>
            </a:r>
            <a:r>
              <a:rPr lang="nl-BE" dirty="0" smtClean="0"/>
              <a:t> Web 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OOB SharePoint Web Services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System.Net.HttpWebRequest</a:t>
            </a:r>
            <a:r>
              <a:rPr lang="en-US" dirty="0" smtClean="0"/>
              <a:t> (Asynchronously)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Custom SharePoint Web Services </a:t>
            </a:r>
          </a:p>
          <a:p>
            <a:pPr lvl="1"/>
            <a:r>
              <a:rPr lang="en-US" dirty="0" smtClean="0"/>
              <a:t>Enable for AJAX Scripting</a:t>
            </a:r>
          </a:p>
          <a:p>
            <a:pPr lvl="1"/>
            <a:r>
              <a:rPr lang="en-US" dirty="0" smtClean="0"/>
              <a:t>Deploy in ISAPI (run in context of SharePoint)</a:t>
            </a:r>
          </a:p>
          <a:p>
            <a:pPr lvl="1"/>
            <a:r>
              <a:rPr lang="en-US" dirty="0" smtClean="0"/>
              <a:t>AJAX Client Side Web Service Proxies are possible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Custom SharePoint WCF Services</a:t>
            </a:r>
          </a:p>
          <a:p>
            <a:pPr lvl="1"/>
            <a:r>
              <a:rPr lang="en-US" dirty="0" smtClean="0"/>
              <a:t>Does not run in context of SharePoint</a:t>
            </a:r>
          </a:p>
          <a:p>
            <a:pPr lvl="1"/>
            <a:r>
              <a:rPr lang="en-US" dirty="0" smtClean="0"/>
              <a:t>Service proxy in </a:t>
            </a:r>
            <a:r>
              <a:rPr lang="en-US" dirty="0" err="1" smtClean="0"/>
              <a:t>Silverlight</a:t>
            </a:r>
            <a:r>
              <a:rPr lang="en-US" dirty="0" smtClean="0"/>
              <a:t> application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 Binding in XAML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Grid</a:t>
            </a:r>
            <a:r>
              <a:rPr lang="nl-BE" dirty="0" smtClean="0"/>
              <a:t> and </a:t>
            </a:r>
            <a:r>
              <a:rPr lang="nl-BE" dirty="0" err="1" smtClean="0"/>
              <a:t>StackPanel</a:t>
            </a:r>
            <a:r>
              <a:rPr lang="nl-BE" dirty="0" smtClean="0"/>
              <a:t> </a:t>
            </a:r>
            <a:r>
              <a:rPr lang="nl-BE" dirty="0" err="1" smtClean="0"/>
              <a:t>elements</a:t>
            </a:r>
            <a:endParaRPr lang="nl-BE" dirty="0" smtClean="0"/>
          </a:p>
          <a:p>
            <a:r>
              <a:rPr lang="nl-BE" dirty="0" err="1" smtClean="0"/>
              <a:t>Define</a:t>
            </a:r>
            <a:r>
              <a:rPr lang="nl-BE" dirty="0" smtClean="0"/>
              <a:t> {Binding} in XAML</a:t>
            </a:r>
          </a:p>
          <a:p>
            <a:endParaRPr lang="nl-B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75" y="2724150"/>
            <a:ext cx="7310192" cy="200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 Binding in Code </a:t>
            </a:r>
            <a:r>
              <a:rPr lang="nl-BE" dirty="0" err="1" smtClean="0"/>
              <a:t>Behind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Data is </a:t>
            </a:r>
            <a:r>
              <a:rPr lang="nl-BE" dirty="0" err="1" smtClean="0"/>
              <a:t>represented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</a:t>
            </a:r>
            <a:r>
              <a:rPr lang="nl-BE" dirty="0" err="1" smtClean="0"/>
              <a:t>class</a:t>
            </a:r>
            <a:endParaRPr lang="nl-BE" dirty="0" smtClean="0"/>
          </a:p>
          <a:p>
            <a:r>
              <a:rPr lang="nl-BE" dirty="0" err="1" smtClean="0"/>
              <a:t>Objects</a:t>
            </a:r>
            <a:r>
              <a:rPr lang="nl-BE" dirty="0" smtClean="0"/>
              <a:t> of </a:t>
            </a:r>
            <a:r>
              <a:rPr lang="nl-BE" dirty="0" err="1" smtClean="0"/>
              <a:t>class</a:t>
            </a:r>
            <a:r>
              <a:rPr lang="nl-BE" dirty="0" smtClean="0"/>
              <a:t> are </a:t>
            </a:r>
            <a:r>
              <a:rPr lang="nl-BE" dirty="0" err="1" smtClean="0"/>
              <a:t>collected</a:t>
            </a:r>
            <a:r>
              <a:rPr lang="nl-BE" dirty="0" smtClean="0"/>
              <a:t> in </a:t>
            </a:r>
            <a:r>
              <a:rPr lang="nl-BE" b="1" dirty="0" err="1" smtClean="0"/>
              <a:t>ObservableCollection</a:t>
            </a:r>
            <a:r>
              <a:rPr lang="nl-BE" dirty="0" smtClean="0"/>
              <a:t>&lt;</a:t>
            </a:r>
            <a:r>
              <a:rPr lang="nl-BE" dirty="0" err="1" smtClean="0"/>
              <a:t>class</a:t>
            </a:r>
            <a:r>
              <a:rPr lang="nl-BE" dirty="0" smtClean="0"/>
              <a:t>&gt; </a:t>
            </a:r>
          </a:p>
          <a:p>
            <a:r>
              <a:rPr lang="nl-BE" dirty="0" smtClean="0"/>
              <a:t>Controls </a:t>
            </a:r>
            <a:r>
              <a:rPr lang="nl-BE" dirty="0" err="1" smtClean="0"/>
              <a:t>expose</a:t>
            </a:r>
            <a:r>
              <a:rPr lang="nl-BE" dirty="0" smtClean="0"/>
              <a:t> </a:t>
            </a:r>
            <a:r>
              <a:rPr lang="nl-BE" b="1" dirty="0" err="1" smtClean="0"/>
              <a:t>ItemsSource</a:t>
            </a:r>
            <a:r>
              <a:rPr lang="nl-BE" dirty="0" smtClean="0"/>
              <a:t> </a:t>
            </a:r>
            <a:r>
              <a:rPr lang="nl-BE" dirty="0" err="1" smtClean="0"/>
              <a:t>property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binding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4114800"/>
            <a:ext cx="1905000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sz="1600" b="1" u="sng" dirty="0" err="1" smtClean="0">
                <a:solidFill>
                  <a:schemeClr val="tx2"/>
                </a:solidFill>
              </a:rPr>
              <a:t>Book</a:t>
            </a:r>
            <a:r>
              <a:rPr lang="nl-BE" sz="1600" b="1" u="sng" dirty="0" smtClean="0">
                <a:solidFill>
                  <a:schemeClr val="tx2"/>
                </a:solidFill>
              </a:rPr>
              <a:t> </a:t>
            </a:r>
            <a:r>
              <a:rPr lang="nl-BE" sz="1600" b="1" u="sng" dirty="0">
                <a:solidFill>
                  <a:schemeClr val="tx2"/>
                </a:solidFill>
              </a:rPr>
              <a:t>Class</a:t>
            </a:r>
            <a:endParaRPr lang="nl-BE" sz="1600" dirty="0">
              <a:solidFill>
                <a:schemeClr val="tx2"/>
              </a:solidFill>
            </a:endParaRPr>
          </a:p>
          <a:p>
            <a:pPr>
              <a:buFontTx/>
              <a:buChar char="-"/>
              <a:defRPr/>
            </a:pPr>
            <a:r>
              <a:rPr lang="nl-BE" sz="1600" dirty="0" err="1" smtClean="0">
                <a:solidFill>
                  <a:schemeClr val="tx2"/>
                </a:solidFill>
              </a:rPr>
              <a:t>Title</a:t>
            </a:r>
            <a:endParaRPr lang="nl-BE" sz="1600" dirty="0">
              <a:solidFill>
                <a:schemeClr val="tx2"/>
              </a:solidFill>
            </a:endParaRPr>
          </a:p>
          <a:p>
            <a:pPr>
              <a:buFontTx/>
              <a:buChar char="-"/>
              <a:defRPr/>
            </a:pPr>
            <a:r>
              <a:rPr lang="nl-BE" sz="1600" dirty="0" err="1" smtClean="0">
                <a:solidFill>
                  <a:schemeClr val="tx2"/>
                </a:solidFill>
              </a:rPr>
              <a:t>Author</a:t>
            </a:r>
            <a:endParaRPr lang="nl-BE" sz="1600" dirty="0" smtClean="0">
              <a:solidFill>
                <a:schemeClr val="tx2"/>
              </a:solidFill>
            </a:endParaRPr>
          </a:p>
          <a:p>
            <a:pPr>
              <a:buFontTx/>
              <a:buChar char="-"/>
              <a:defRPr/>
            </a:pPr>
            <a:r>
              <a:rPr lang="nl-BE" sz="1600" dirty="0" smtClean="0">
                <a:solidFill>
                  <a:schemeClr val="tx2"/>
                </a:solidFill>
              </a:rPr>
              <a:t>Publisher</a:t>
            </a:r>
            <a:endParaRPr lang="nl-BE" sz="1600" dirty="0">
              <a:solidFill>
                <a:schemeClr val="tx2"/>
              </a:solidFill>
            </a:endParaRPr>
          </a:p>
          <a:p>
            <a:pPr>
              <a:buFontTx/>
              <a:buChar char="-"/>
              <a:defRPr/>
            </a:pPr>
            <a:r>
              <a:rPr lang="nl-BE" sz="1600" dirty="0" err="1" smtClean="0">
                <a:solidFill>
                  <a:schemeClr val="tx2"/>
                </a:solidFill>
              </a:rPr>
              <a:t>Description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971800" y="4267200"/>
            <a:ext cx="2743200" cy="990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>
              <a:defRPr/>
            </a:pPr>
            <a:r>
              <a:rPr lang="nl-BE" sz="1600" dirty="0">
                <a:solidFill>
                  <a:schemeClr val="tx2"/>
                </a:solidFill>
              </a:rPr>
              <a:t>ObservableCollection</a:t>
            </a:r>
            <a:br>
              <a:rPr lang="nl-BE" sz="1600" dirty="0">
                <a:solidFill>
                  <a:schemeClr val="tx2"/>
                </a:solidFill>
              </a:rPr>
            </a:br>
            <a:r>
              <a:rPr lang="nl-BE" sz="1600" dirty="0" smtClean="0">
                <a:solidFill>
                  <a:schemeClr val="tx2"/>
                </a:solidFill>
              </a:rPr>
              <a:t>&lt;</a:t>
            </a:r>
            <a:r>
              <a:rPr lang="nl-BE" sz="1600" dirty="0" err="1" smtClean="0">
                <a:solidFill>
                  <a:schemeClr val="tx2"/>
                </a:solidFill>
              </a:rPr>
              <a:t>Book</a:t>
            </a:r>
            <a:r>
              <a:rPr lang="nl-BE" sz="1600" dirty="0" smtClean="0">
                <a:solidFill>
                  <a:schemeClr val="tx2"/>
                </a:solidFill>
              </a:rPr>
              <a:t>&gt; </a:t>
            </a:r>
            <a:r>
              <a:rPr lang="nl-BE" sz="1600" dirty="0">
                <a:solidFill>
                  <a:schemeClr val="tx2"/>
                </a:solidFill>
              </a:rPr>
              <a:t>instance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400800" y="4457700"/>
            <a:ext cx="24384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>
              <a:defRPr/>
            </a:pPr>
            <a:r>
              <a:rPr lang="nl-BE" sz="1800" dirty="0">
                <a:solidFill>
                  <a:schemeClr val="tx2"/>
                </a:solidFill>
              </a:rPr>
              <a:t>XAML Element</a:t>
            </a:r>
            <a:endParaRPr lang="en-US" sz="1800" dirty="0">
              <a:solidFill>
                <a:schemeClr val="tx2"/>
              </a:solidFill>
            </a:endParaRPr>
          </a:p>
        </p:txBody>
      </p:sp>
      <p:cxnSp>
        <p:nvCxnSpPr>
          <p:cNvPr id="7" name="Straight Arrow Connector 9"/>
          <p:cNvCxnSpPr>
            <a:cxnSpLocks noChangeShapeType="1"/>
            <a:stCxn id="5" idx="1"/>
            <a:endCxn id="4" idx="3"/>
          </p:cNvCxnSpPr>
          <p:nvPr/>
        </p:nvCxnSpPr>
        <p:spPr bwMode="auto">
          <a:xfrm rot="10800000">
            <a:off x="2286000" y="4762500"/>
            <a:ext cx="6858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" name="Straight Arrow Connector 11"/>
          <p:cNvCxnSpPr>
            <a:cxnSpLocks noChangeShapeType="1"/>
            <a:endCxn id="5" idx="2"/>
          </p:cNvCxnSpPr>
          <p:nvPr/>
        </p:nvCxnSpPr>
        <p:spPr bwMode="auto">
          <a:xfrm rot="5400000" flipH="1" flipV="1">
            <a:off x="4038601" y="5562600"/>
            <a:ext cx="609600" cy="31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" name="Straight Arrow Connector 13"/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5715000" y="4762500"/>
            <a:ext cx="6858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" name="Straight Connector 15"/>
          <p:cNvCxnSpPr>
            <a:cxnSpLocks noChangeShapeType="1"/>
          </p:cNvCxnSpPr>
          <p:nvPr/>
        </p:nvCxnSpPr>
        <p:spPr bwMode="auto">
          <a:xfrm>
            <a:off x="228600" y="5638800"/>
            <a:ext cx="8610600" cy="1588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1" name="Flowchart: Magnetic Disk 10"/>
          <p:cNvSpPr/>
          <p:nvPr/>
        </p:nvSpPr>
        <p:spPr bwMode="auto">
          <a:xfrm>
            <a:off x="3429000" y="5797550"/>
            <a:ext cx="1828800" cy="6096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nl-BE" sz="1600" dirty="0">
                <a:solidFill>
                  <a:schemeClr val="tx2"/>
                </a:solidFill>
              </a:rPr>
              <a:t>External Data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Updating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 XAML:</a:t>
            </a:r>
          </a:p>
          <a:p>
            <a:pPr lvl="1"/>
            <a:r>
              <a:rPr lang="nl-BE" dirty="0" smtClean="0"/>
              <a:t>Set </a:t>
            </a:r>
            <a:r>
              <a:rPr lang="nl-BE" dirty="0" err="1" smtClean="0"/>
              <a:t>BindingMode</a:t>
            </a:r>
            <a:r>
              <a:rPr lang="nl-BE" dirty="0" smtClean="0"/>
              <a:t> </a:t>
            </a:r>
            <a:r>
              <a:rPr lang="nl-BE" dirty="0" err="1" smtClean="0"/>
              <a:t>property</a:t>
            </a:r>
            <a:endParaRPr lang="nl-BE" dirty="0" smtClean="0"/>
          </a:p>
          <a:p>
            <a:pPr lvl="2"/>
            <a:r>
              <a:rPr lang="nl-BE" dirty="0" err="1" smtClean="0"/>
              <a:t>OneWay</a:t>
            </a:r>
            <a:endParaRPr lang="nl-BE" dirty="0" smtClean="0"/>
          </a:p>
          <a:p>
            <a:pPr lvl="2"/>
            <a:r>
              <a:rPr lang="nl-BE" dirty="0" err="1" smtClean="0"/>
              <a:t>OneTime</a:t>
            </a:r>
            <a:endParaRPr lang="nl-BE" dirty="0" smtClean="0"/>
          </a:p>
          <a:p>
            <a:pPr lvl="2"/>
            <a:r>
              <a:rPr lang="nl-BE" dirty="0" err="1" smtClean="0"/>
              <a:t>TwoWay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In </a:t>
            </a:r>
            <a:r>
              <a:rPr lang="nl-BE" dirty="0" err="1" smtClean="0"/>
              <a:t>Book</a:t>
            </a:r>
            <a:r>
              <a:rPr lang="nl-BE" dirty="0" smtClean="0"/>
              <a:t> </a:t>
            </a:r>
            <a:r>
              <a:rPr lang="nl-BE" dirty="0" err="1" smtClean="0"/>
              <a:t>class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 smtClean="0"/>
              <a:t>Implement</a:t>
            </a:r>
            <a:r>
              <a:rPr lang="nl-BE" dirty="0" smtClean="0"/>
              <a:t> </a:t>
            </a:r>
            <a:r>
              <a:rPr lang="nl-BE" dirty="0" err="1" smtClean="0"/>
              <a:t>INotifyPropertyChanged</a:t>
            </a:r>
            <a:endParaRPr lang="nl-BE" dirty="0" smtClean="0"/>
          </a:p>
          <a:p>
            <a:pPr lvl="1"/>
            <a:r>
              <a:rPr lang="nl-BE" dirty="0" err="1" smtClean="0"/>
              <a:t>Raise</a:t>
            </a:r>
            <a:r>
              <a:rPr lang="nl-BE" dirty="0" smtClean="0"/>
              <a:t> </a:t>
            </a:r>
            <a:r>
              <a:rPr lang="nl-BE" dirty="0" err="1" smtClean="0"/>
              <a:t>NotifyPropertyChanged</a:t>
            </a:r>
            <a:endParaRPr lang="en-US" dirty="0" smtClean="0"/>
          </a:p>
          <a:p>
            <a:pPr lvl="1"/>
            <a:endParaRPr lang="nl-B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1300"/>
            <a:ext cx="8229600" cy="671513"/>
          </a:xfrm>
          <a:noFill/>
        </p:spPr>
        <p:txBody>
          <a:bodyPr/>
          <a:lstStyle/>
          <a:p>
            <a:r>
              <a:rPr lang="en-US" dirty="0" smtClean="0"/>
              <a:t>Demo: Data binding to SharePoint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/>
          <a:p>
            <a:r>
              <a:rPr lang="en-US" dirty="0" smtClean="0"/>
              <a:t>Important Concepts</a:t>
            </a:r>
          </a:p>
          <a:p>
            <a:pPr lvl="1"/>
            <a:r>
              <a:rPr lang="en-US" dirty="0" err="1" smtClean="0"/>
              <a:t>InitParams</a:t>
            </a:r>
            <a:endParaRPr lang="en-US" dirty="0" smtClean="0"/>
          </a:p>
          <a:p>
            <a:pPr lvl="1"/>
            <a:r>
              <a:rPr lang="en-US" dirty="0" err="1" smtClean="0"/>
              <a:t>HttpWebRequest</a:t>
            </a:r>
            <a:endParaRPr lang="en-US" dirty="0" smtClean="0"/>
          </a:p>
          <a:p>
            <a:pPr lvl="1"/>
            <a:r>
              <a:rPr lang="en-US" dirty="0" err="1" smtClean="0"/>
              <a:t>ItemsSource</a:t>
            </a:r>
            <a:endParaRPr lang="en-US" dirty="0" smtClean="0"/>
          </a:p>
          <a:p>
            <a:pPr lvl="1"/>
            <a:r>
              <a:rPr lang="en-US" dirty="0" err="1" smtClean="0"/>
              <a:t>DataContext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771900"/>
            <a:ext cx="5343525" cy="2842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72175" y="1552575"/>
            <a:ext cx="27908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Downloading</a:t>
            </a:r>
            <a:r>
              <a:rPr lang="nl-BE" dirty="0" smtClean="0"/>
              <a:t> Media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WebClient</a:t>
            </a:r>
            <a:r>
              <a:rPr lang="nl-BE" dirty="0" smtClean="0"/>
              <a:t> object</a:t>
            </a:r>
          </a:p>
          <a:p>
            <a:pPr lvl="1"/>
            <a:r>
              <a:rPr lang="nl-BE" dirty="0" err="1" smtClean="0"/>
              <a:t>Streams</a:t>
            </a:r>
            <a:endParaRPr lang="nl-BE" dirty="0" smtClean="0"/>
          </a:p>
          <a:p>
            <a:pPr lvl="1"/>
            <a:r>
              <a:rPr lang="nl-BE" dirty="0" err="1" smtClean="0"/>
              <a:t>Asynchronous</a:t>
            </a:r>
            <a:endParaRPr lang="nl-BE" dirty="0" smtClean="0"/>
          </a:p>
          <a:p>
            <a:pPr lvl="1"/>
            <a:r>
              <a:rPr lang="nl-BE" dirty="0" err="1" smtClean="0"/>
              <a:t>OpenReadCompleted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nl-BE" dirty="0" smtClean="0"/>
              <a:t>Pass </a:t>
            </a:r>
            <a:r>
              <a:rPr lang="nl-BE" dirty="0" err="1" smtClean="0"/>
              <a:t>Incoming</a:t>
            </a:r>
            <a:r>
              <a:rPr lang="nl-BE" dirty="0" smtClean="0"/>
              <a:t> </a:t>
            </a:r>
            <a:r>
              <a:rPr lang="nl-BE" dirty="0" err="1" smtClean="0"/>
              <a:t>Stream</a:t>
            </a:r>
            <a:r>
              <a:rPr lang="nl-BE" dirty="0" smtClean="0"/>
              <a:t> to </a:t>
            </a:r>
          </a:p>
          <a:p>
            <a:pPr lvl="1"/>
            <a:r>
              <a:rPr lang="nl-BE" dirty="0" err="1" smtClean="0"/>
              <a:t>Pictures</a:t>
            </a:r>
            <a:r>
              <a:rPr lang="nl-BE" dirty="0" smtClean="0"/>
              <a:t> go </a:t>
            </a:r>
            <a:r>
              <a:rPr lang="nl-BE" dirty="0" err="1" smtClean="0"/>
              <a:t>into</a:t>
            </a:r>
            <a:r>
              <a:rPr lang="nl-BE" dirty="0" smtClean="0"/>
              <a:t> </a:t>
            </a:r>
            <a:r>
              <a:rPr lang="nl-BE" dirty="0" err="1" smtClean="0"/>
              <a:t>an</a:t>
            </a:r>
            <a:r>
              <a:rPr lang="nl-BE" dirty="0" smtClean="0"/>
              <a:t> Image Element</a:t>
            </a:r>
          </a:p>
          <a:p>
            <a:pPr lvl="1"/>
            <a:r>
              <a:rPr lang="nl-BE" dirty="0" err="1" smtClean="0"/>
              <a:t>Videos</a:t>
            </a:r>
            <a:r>
              <a:rPr lang="nl-BE" dirty="0" smtClean="0"/>
              <a:t> go </a:t>
            </a:r>
            <a:r>
              <a:rPr lang="nl-BE" dirty="0" err="1" smtClean="0"/>
              <a:t>into</a:t>
            </a:r>
            <a:r>
              <a:rPr lang="nl-BE" dirty="0" smtClean="0"/>
              <a:t> a </a:t>
            </a:r>
            <a:r>
              <a:rPr lang="nl-BE" dirty="0" err="1" smtClean="0"/>
              <a:t>MediaElement</a:t>
            </a:r>
            <a:endParaRPr lang="nl-BE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Silverlight</a:t>
            </a:r>
            <a:r>
              <a:rPr lang="en-US" dirty="0" smtClean="0"/>
              <a:t>?</a:t>
            </a:r>
          </a:p>
          <a:p>
            <a:r>
              <a:rPr lang="en-US" dirty="0" smtClean="0"/>
              <a:t>SharePoint Configuration</a:t>
            </a:r>
          </a:p>
          <a:p>
            <a:r>
              <a:rPr lang="en-US" dirty="0" smtClean="0"/>
              <a:t>Silverlight 3 and SharePoint</a:t>
            </a:r>
          </a:p>
          <a:p>
            <a:pPr lvl="1"/>
            <a:r>
              <a:rPr lang="en-US" dirty="0" smtClean="0"/>
              <a:t>Get Started</a:t>
            </a:r>
          </a:p>
          <a:p>
            <a:pPr lvl="1"/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Data Transfer between </a:t>
            </a:r>
            <a:r>
              <a:rPr lang="en-US" dirty="0" err="1" smtClean="0"/>
              <a:t>Silverlight</a:t>
            </a:r>
            <a:r>
              <a:rPr lang="en-US" dirty="0" smtClean="0"/>
              <a:t> and SharePoint</a:t>
            </a:r>
          </a:p>
          <a:p>
            <a:pPr lvl="1"/>
            <a:r>
              <a:rPr lang="en-US" dirty="0" smtClean="0"/>
              <a:t>Data binding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 </a:t>
            </a:r>
            <a:r>
              <a:rPr lang="nl-BE" dirty="0" err="1" smtClean="0"/>
              <a:t>Across</a:t>
            </a:r>
            <a:r>
              <a:rPr lang="nl-BE" dirty="0" smtClean="0"/>
              <a:t> </a:t>
            </a:r>
            <a:r>
              <a:rPr lang="nl-BE" dirty="0" err="1" smtClean="0"/>
              <a:t>Domains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By</a:t>
            </a:r>
            <a:r>
              <a:rPr lang="nl-BE" dirty="0" smtClean="0"/>
              <a:t> </a:t>
            </a:r>
            <a:r>
              <a:rPr lang="nl-BE" dirty="0" err="1" smtClean="0"/>
              <a:t>default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allowed</a:t>
            </a:r>
            <a:endParaRPr lang="nl-BE" dirty="0" smtClean="0"/>
          </a:p>
          <a:p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required</a:t>
            </a:r>
            <a:r>
              <a:rPr lang="nl-BE" dirty="0" smtClean="0"/>
              <a:t>, </a:t>
            </a:r>
            <a:r>
              <a:rPr lang="nl-BE" dirty="0" err="1" smtClean="0"/>
              <a:t>add</a:t>
            </a:r>
            <a:r>
              <a:rPr lang="nl-BE" dirty="0" smtClean="0"/>
              <a:t> </a:t>
            </a:r>
            <a:r>
              <a:rPr lang="nl-BE" dirty="0" err="1" smtClean="0"/>
              <a:t>client</a:t>
            </a:r>
            <a:r>
              <a:rPr lang="nl-BE" dirty="0" smtClean="0"/>
              <a:t> </a:t>
            </a:r>
            <a:r>
              <a:rPr lang="nl-BE" dirty="0" err="1" smtClean="0"/>
              <a:t>access</a:t>
            </a:r>
            <a:r>
              <a:rPr lang="nl-BE" dirty="0" smtClean="0"/>
              <a:t> </a:t>
            </a:r>
            <a:r>
              <a:rPr lang="nl-BE" dirty="0" err="1" smtClean="0"/>
              <a:t>policy</a:t>
            </a:r>
            <a:r>
              <a:rPr lang="nl-BE" dirty="0" smtClean="0"/>
              <a:t> to the root of the site via SharePoint Designer</a:t>
            </a:r>
            <a:r>
              <a:rPr lang="en-US" dirty="0" smtClean="0"/>
              <a:t> or Feature</a:t>
            </a:r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7038" y="3200400"/>
            <a:ext cx="4957162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 we need </a:t>
            </a:r>
            <a:r>
              <a:rPr lang="en-US" dirty="0" err="1" smtClean="0"/>
              <a:t>Silverlight</a:t>
            </a:r>
            <a:endParaRPr lang="en-US" dirty="0" smtClean="0"/>
          </a:p>
          <a:p>
            <a:r>
              <a:rPr lang="en-US" dirty="0" err="1" smtClean="0"/>
              <a:t>Silverlight</a:t>
            </a:r>
            <a:r>
              <a:rPr lang="en-US" dirty="0" smtClean="0"/>
              <a:t>  Integrating with SharePoint</a:t>
            </a:r>
          </a:p>
          <a:p>
            <a:r>
              <a:rPr lang="en-US" dirty="0" smtClean="0"/>
              <a:t>Where to deploy the </a:t>
            </a:r>
            <a:r>
              <a:rPr lang="en-US" dirty="0" err="1" smtClean="0"/>
              <a:t>Silverlight</a:t>
            </a:r>
            <a:r>
              <a:rPr lang="en-US" dirty="0" smtClean="0"/>
              <a:t> application</a:t>
            </a:r>
          </a:p>
          <a:p>
            <a:r>
              <a:rPr lang="en-US" dirty="0" smtClean="0"/>
              <a:t>Communication between </a:t>
            </a:r>
            <a:r>
              <a:rPr lang="en-US" dirty="0" err="1" smtClean="0"/>
              <a:t>Silverlight</a:t>
            </a:r>
            <a:r>
              <a:rPr lang="en-US" dirty="0" smtClean="0"/>
              <a:t> and SharePoint</a:t>
            </a:r>
          </a:p>
          <a:p>
            <a:r>
              <a:rPr lang="en-US" dirty="0" smtClean="0"/>
              <a:t>Data binding</a:t>
            </a:r>
          </a:p>
          <a:p>
            <a:r>
              <a:rPr lang="en-US" dirty="0" smtClean="0"/>
              <a:t>Downloading Media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Silverlight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8552" name="Rectangle 8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839200" cy="5181600"/>
          </a:xfrm>
        </p:spPr>
        <p:txBody>
          <a:bodyPr/>
          <a:lstStyle/>
          <a:p>
            <a:r>
              <a:rPr lang="en-US" dirty="0" smtClean="0"/>
              <a:t>Rich User Presentation (XAML + Code-Behind)</a:t>
            </a:r>
          </a:p>
          <a:p>
            <a:r>
              <a:rPr lang="en-US" dirty="0" err="1" smtClean="0"/>
              <a:t>Silverlight</a:t>
            </a:r>
            <a:r>
              <a:rPr lang="en-US" dirty="0" smtClean="0"/>
              <a:t> 1.0 is 100% JavaScript-driven</a:t>
            </a:r>
          </a:p>
          <a:p>
            <a:r>
              <a:rPr lang="en-US" dirty="0" smtClean="0"/>
              <a:t>Silverlight 2 uses managed code (small .NET Framework footprint)</a:t>
            </a:r>
          </a:p>
          <a:p>
            <a:r>
              <a:rPr lang="en-US" dirty="0" smtClean="0"/>
              <a:t>Silverlight 3 supports .NET RIA Services</a:t>
            </a:r>
          </a:p>
          <a:p>
            <a:r>
              <a:rPr lang="en-US" dirty="0" smtClean="0"/>
              <a:t>Applications are packaged as ZIP files (.XAP extension)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3698" y="5410200"/>
            <a:ext cx="3035478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Getting</a:t>
            </a:r>
            <a:r>
              <a:rPr lang="nl-BE" dirty="0" smtClean="0"/>
              <a:t> </a:t>
            </a:r>
            <a:r>
              <a:rPr lang="nl-BE" dirty="0" err="1" smtClean="0"/>
              <a:t>Started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Silverlight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Silverlight 3 </a:t>
            </a:r>
            <a:r>
              <a:rPr lang="nl-BE" dirty="0" err="1" smtClean="0"/>
              <a:t>Runtime</a:t>
            </a:r>
            <a:endParaRPr lang="nl-BE" dirty="0" smtClean="0"/>
          </a:p>
          <a:p>
            <a:r>
              <a:rPr lang="nl-BE" dirty="0" smtClean="0"/>
              <a:t>Silverlight 3 SDK</a:t>
            </a:r>
          </a:p>
          <a:p>
            <a:r>
              <a:rPr lang="nl-BE" dirty="0" smtClean="0"/>
              <a:t>Visual Studio 2008</a:t>
            </a:r>
          </a:p>
          <a:p>
            <a:pPr lvl="1"/>
            <a:r>
              <a:rPr lang="nl-BE" dirty="0" smtClean="0"/>
              <a:t>Microsoft </a:t>
            </a:r>
            <a:r>
              <a:rPr lang="nl-BE" dirty="0" err="1" smtClean="0"/>
              <a:t>Silverlight</a:t>
            </a:r>
            <a:r>
              <a:rPr lang="nl-BE" dirty="0" smtClean="0"/>
              <a:t> Tools Visual Studio 2008</a:t>
            </a:r>
          </a:p>
          <a:p>
            <a:pPr lvl="2"/>
            <a:r>
              <a:rPr lang="nl-BE" dirty="0" smtClean="0"/>
              <a:t>Silverlight 3 </a:t>
            </a:r>
            <a:r>
              <a:rPr lang="nl-BE" dirty="0" err="1" smtClean="0"/>
              <a:t>Application</a:t>
            </a:r>
            <a:r>
              <a:rPr lang="nl-BE" dirty="0" smtClean="0"/>
              <a:t> Project </a:t>
            </a:r>
            <a:r>
              <a:rPr lang="nl-BE" dirty="0" err="1" smtClean="0"/>
              <a:t>Template</a:t>
            </a:r>
            <a:endParaRPr lang="nl-BE" dirty="0" smtClean="0"/>
          </a:p>
          <a:p>
            <a:pPr lvl="2"/>
            <a:r>
              <a:rPr lang="nl-BE" dirty="0" smtClean="0"/>
              <a:t>Silverlight 3 </a:t>
            </a:r>
            <a:r>
              <a:rPr lang="nl-BE" dirty="0" err="1" smtClean="0"/>
              <a:t>Class</a:t>
            </a:r>
            <a:r>
              <a:rPr lang="nl-BE" dirty="0" smtClean="0"/>
              <a:t> </a:t>
            </a:r>
            <a:r>
              <a:rPr lang="nl-BE" dirty="0" err="1" smtClean="0"/>
              <a:t>Library</a:t>
            </a:r>
            <a:r>
              <a:rPr lang="nl-BE" dirty="0" smtClean="0"/>
              <a:t> Project </a:t>
            </a:r>
            <a:r>
              <a:rPr lang="nl-BE" dirty="0" err="1" smtClean="0"/>
              <a:t>Template</a:t>
            </a:r>
            <a:endParaRPr lang="nl-BE" dirty="0" smtClean="0"/>
          </a:p>
          <a:p>
            <a:pPr lvl="2"/>
            <a:r>
              <a:rPr lang="nl-BE" dirty="0" smtClean="0"/>
              <a:t>Silverlight 3 </a:t>
            </a:r>
            <a:r>
              <a:rPr lang="nl-BE" dirty="0" err="1" smtClean="0"/>
              <a:t>Navigation</a:t>
            </a:r>
            <a:r>
              <a:rPr lang="nl-BE" dirty="0" smtClean="0"/>
              <a:t> </a:t>
            </a:r>
            <a:r>
              <a:rPr lang="nl-BE" dirty="0" err="1" smtClean="0"/>
              <a:t>Application</a:t>
            </a:r>
            <a:r>
              <a:rPr lang="nl-BE" dirty="0" smtClean="0"/>
              <a:t> </a:t>
            </a:r>
            <a:r>
              <a:rPr lang="nl-BE" dirty="0" err="1" smtClean="0"/>
              <a:t>Template</a:t>
            </a:r>
            <a:endParaRPr lang="nl-BE" dirty="0" smtClean="0"/>
          </a:p>
          <a:p>
            <a:pPr lvl="2"/>
            <a:r>
              <a:rPr lang="nl-BE" dirty="0" smtClean="0"/>
              <a:t>XAML </a:t>
            </a:r>
            <a:r>
              <a:rPr lang="nl-BE" dirty="0" err="1" smtClean="0"/>
              <a:t>IntelliSense</a:t>
            </a:r>
            <a:endParaRPr lang="nl-BE" dirty="0" smtClean="0"/>
          </a:p>
          <a:p>
            <a:pPr lvl="2"/>
            <a:r>
              <a:rPr lang="nl-BE" dirty="0" err="1" smtClean="0"/>
              <a:t>Limited</a:t>
            </a:r>
            <a:r>
              <a:rPr lang="nl-BE" dirty="0" smtClean="0"/>
              <a:t> Design </a:t>
            </a:r>
            <a:r>
              <a:rPr lang="nl-BE" dirty="0" err="1" smtClean="0"/>
              <a:t>Experience</a:t>
            </a:r>
            <a:endParaRPr lang="nl-BE" dirty="0" smtClean="0"/>
          </a:p>
          <a:p>
            <a:r>
              <a:rPr lang="nl-BE" dirty="0" err="1" smtClean="0"/>
              <a:t>Expression</a:t>
            </a:r>
            <a:r>
              <a:rPr lang="nl-BE" dirty="0" smtClean="0"/>
              <a:t> </a:t>
            </a:r>
            <a:r>
              <a:rPr lang="nl-BE" dirty="0" err="1" smtClean="0"/>
              <a:t>Blend</a:t>
            </a:r>
            <a:r>
              <a:rPr lang="nl-BE" dirty="0" smtClean="0"/>
              <a:t> 3</a:t>
            </a:r>
          </a:p>
          <a:p>
            <a:pPr lvl="1"/>
            <a:r>
              <a:rPr lang="nl-BE" dirty="0" err="1" smtClean="0"/>
              <a:t>Rich</a:t>
            </a:r>
            <a:r>
              <a:rPr lang="nl-BE" dirty="0" smtClean="0"/>
              <a:t> Design </a:t>
            </a:r>
            <a:r>
              <a:rPr lang="nl-BE" dirty="0" err="1" smtClean="0"/>
              <a:t>Experience</a:t>
            </a:r>
            <a:endParaRPr lang="nl-BE" dirty="0" smtClean="0"/>
          </a:p>
          <a:p>
            <a:pPr lvl="1"/>
            <a:r>
              <a:rPr lang="nl-BE" dirty="0" err="1" smtClean="0"/>
              <a:t>Sync</a:t>
            </a:r>
            <a:r>
              <a:rPr lang="nl-BE" dirty="0" smtClean="0"/>
              <a:t> </a:t>
            </a:r>
            <a:r>
              <a:rPr lang="nl-BE" dirty="0" err="1" smtClean="0"/>
              <a:t>options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project in Visual Studio 2008</a:t>
            </a:r>
          </a:p>
          <a:p>
            <a:endParaRPr lang="nl-B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Silverlight</a:t>
            </a:r>
            <a:r>
              <a:rPr lang="nl-BE" dirty="0" smtClean="0"/>
              <a:t> and SharePoint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scenarios </a:t>
            </a:r>
          </a:p>
          <a:p>
            <a:pPr lvl="1"/>
            <a:r>
              <a:rPr lang="en-US" dirty="0" smtClean="0"/>
              <a:t>Complex and dynamic interaction with data in dashboard pages (charting, reporting, ...)</a:t>
            </a:r>
          </a:p>
          <a:p>
            <a:pPr lvl="1"/>
            <a:r>
              <a:rPr lang="en-US" dirty="0" smtClean="0"/>
              <a:t>Visualize multimedia data stored in SharePoint</a:t>
            </a:r>
          </a:p>
          <a:p>
            <a:pPr lvl="1"/>
            <a:r>
              <a:rPr lang="en-US" dirty="0" smtClean="0"/>
              <a:t>Rich navigation controls</a:t>
            </a:r>
          </a:p>
          <a:p>
            <a:pPr lvl="1"/>
            <a:r>
              <a:rPr lang="en-US" dirty="0" smtClean="0"/>
              <a:t>Interactive field types, Web parts and pages</a:t>
            </a:r>
          </a:p>
          <a:p>
            <a:pPr lvl="1"/>
            <a:r>
              <a:rPr lang="en-US" dirty="0" smtClean="0"/>
              <a:t>Off-load more work to the clients</a:t>
            </a:r>
          </a:p>
          <a:p>
            <a:endParaRPr lang="nl-B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SharePoint Server </a:t>
            </a:r>
            <a:r>
              <a:rPr lang="nl-BE" dirty="0" err="1" smtClean="0"/>
              <a:t>Configuration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WSS 3.0 Service Pack 1 adds support for .NET Framework 3.5</a:t>
            </a:r>
          </a:p>
          <a:p>
            <a:pPr lvl="1"/>
            <a:r>
              <a:rPr lang="nl-BE" dirty="0" smtClean="0"/>
              <a:t>.NET </a:t>
            </a:r>
            <a:r>
              <a:rPr lang="nl-BE" dirty="0" err="1" smtClean="0"/>
              <a:t>Framework</a:t>
            </a:r>
            <a:r>
              <a:rPr lang="nl-BE" dirty="0" smtClean="0"/>
              <a:t> 3.5 </a:t>
            </a:r>
            <a:r>
              <a:rPr lang="nl-BE" dirty="0" err="1" smtClean="0"/>
              <a:t>needed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Silverlight 3</a:t>
            </a:r>
          </a:p>
          <a:p>
            <a:pPr lvl="1"/>
            <a:r>
              <a:rPr lang="nl-BE" dirty="0" smtClean="0"/>
              <a:t>.NET </a:t>
            </a:r>
            <a:r>
              <a:rPr lang="nl-BE" dirty="0" err="1" smtClean="0"/>
              <a:t>Framework</a:t>
            </a:r>
            <a:r>
              <a:rPr lang="nl-BE" dirty="0" smtClean="0"/>
              <a:t> 2.0 is fine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Silverlight</a:t>
            </a:r>
            <a:r>
              <a:rPr lang="nl-BE" dirty="0" smtClean="0"/>
              <a:t> 1.0</a:t>
            </a:r>
            <a:br>
              <a:rPr lang="nl-BE" dirty="0" smtClean="0"/>
            </a:br>
            <a:endParaRPr lang="nl-BE" dirty="0" smtClean="0"/>
          </a:p>
          <a:p>
            <a:r>
              <a:rPr lang="nl-BE" dirty="0" smtClean="0"/>
              <a:t>MIME type </a:t>
            </a:r>
            <a:r>
              <a:rPr lang="nl-BE" dirty="0" err="1" smtClean="0"/>
              <a:t>registration</a:t>
            </a:r>
            <a:r>
              <a:rPr lang="nl-BE" dirty="0" smtClean="0"/>
              <a:t> of the .XAP file </a:t>
            </a:r>
            <a:r>
              <a:rPr lang="nl-BE" dirty="0" err="1" smtClean="0"/>
              <a:t>extension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IIS Web </a:t>
            </a:r>
            <a:r>
              <a:rPr lang="nl-BE" dirty="0" err="1" smtClean="0"/>
              <a:t>application</a:t>
            </a:r>
            <a:endParaRPr lang="nl-BE" dirty="0" smtClean="0"/>
          </a:p>
          <a:p>
            <a:pPr lvl="1"/>
            <a:r>
              <a:rPr lang="nl-BE" dirty="0" err="1" smtClean="0"/>
              <a:t>Format</a:t>
            </a:r>
            <a:r>
              <a:rPr lang="nl-BE" dirty="0" smtClean="0"/>
              <a:t>: </a:t>
            </a:r>
            <a:r>
              <a:rPr lang="nl-BE" dirty="0" err="1" smtClean="0"/>
              <a:t>application</a:t>
            </a:r>
            <a:r>
              <a:rPr lang="nl-BE" dirty="0" smtClean="0"/>
              <a:t>/</a:t>
            </a:r>
            <a:r>
              <a:rPr lang="nl-BE" dirty="0" err="1" smtClean="0"/>
              <a:t>x-silverlight-app</a:t>
            </a:r>
            <a:endParaRPr lang="nl-BE" dirty="0" smtClean="0"/>
          </a:p>
          <a:p>
            <a:pPr lvl="1"/>
            <a:r>
              <a:rPr lang="nl-BE" dirty="0" err="1" smtClean="0"/>
              <a:t>Automatically</a:t>
            </a:r>
            <a:r>
              <a:rPr lang="nl-BE" dirty="0" smtClean="0"/>
              <a:t> </a:t>
            </a:r>
            <a:r>
              <a:rPr lang="nl-BE" dirty="0" err="1" smtClean="0"/>
              <a:t>included</a:t>
            </a:r>
            <a:r>
              <a:rPr lang="nl-BE" dirty="0" smtClean="0"/>
              <a:t> as of IIS 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XAML Essentials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b="1" dirty="0" err="1" smtClean="0"/>
              <a:t>App.xaml</a:t>
            </a:r>
            <a:endParaRPr lang="nl-BE" b="1" dirty="0" smtClean="0"/>
          </a:p>
          <a:p>
            <a:pPr lvl="1"/>
            <a:r>
              <a:rPr lang="nl-BE" dirty="0" smtClean="0"/>
              <a:t>Entry Point of the </a:t>
            </a:r>
            <a:r>
              <a:rPr lang="nl-BE" dirty="0" err="1" smtClean="0"/>
              <a:t>Silverlight</a:t>
            </a:r>
            <a:r>
              <a:rPr lang="nl-BE" dirty="0" smtClean="0"/>
              <a:t> </a:t>
            </a:r>
            <a:r>
              <a:rPr lang="nl-BE" dirty="0" err="1" smtClean="0"/>
              <a:t>application</a:t>
            </a:r>
            <a:endParaRPr lang="nl-BE" dirty="0" smtClean="0"/>
          </a:p>
          <a:p>
            <a:pPr lvl="1"/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contain</a:t>
            </a:r>
            <a:r>
              <a:rPr lang="nl-BE" dirty="0" smtClean="0"/>
              <a:t> </a:t>
            </a:r>
            <a:r>
              <a:rPr lang="nl-BE" dirty="0" err="1" smtClean="0"/>
              <a:t>Application</a:t>
            </a:r>
            <a:r>
              <a:rPr lang="nl-BE" dirty="0" smtClean="0"/>
              <a:t> Resources </a:t>
            </a:r>
          </a:p>
          <a:p>
            <a:pPr lvl="1">
              <a:buNone/>
            </a:pPr>
            <a:r>
              <a:rPr lang="nl-BE" dirty="0" smtClean="0"/>
              <a:t>    </a:t>
            </a:r>
            <a:r>
              <a:rPr lang="nl-BE" dirty="0" err="1" smtClean="0"/>
              <a:t>such</a:t>
            </a:r>
            <a:r>
              <a:rPr lang="nl-BE" dirty="0" smtClean="0"/>
              <a:t> as </a:t>
            </a:r>
            <a:r>
              <a:rPr lang="nl-BE" dirty="0" err="1" smtClean="0"/>
              <a:t>styles</a:t>
            </a:r>
            <a:endParaRPr lang="nl-BE" dirty="0" smtClean="0"/>
          </a:p>
          <a:p>
            <a:r>
              <a:rPr lang="nl-BE" b="1" dirty="0" err="1" smtClean="0"/>
              <a:t>MainPage.xaml</a:t>
            </a:r>
            <a:endParaRPr lang="nl-BE" b="1" dirty="0" smtClean="0"/>
          </a:p>
          <a:p>
            <a:pPr lvl="1"/>
            <a:r>
              <a:rPr lang="nl-BE" dirty="0" err="1" smtClean="0"/>
              <a:t>UserControl</a:t>
            </a:r>
            <a:endParaRPr lang="nl-BE" dirty="0" smtClean="0"/>
          </a:p>
          <a:p>
            <a:pPr lvl="1"/>
            <a:r>
              <a:rPr lang="nl-BE" dirty="0" smtClean="0"/>
              <a:t>Canvas </a:t>
            </a:r>
            <a:r>
              <a:rPr lang="nl-BE" dirty="0" err="1" smtClean="0"/>
              <a:t>vs</a:t>
            </a:r>
            <a:r>
              <a:rPr lang="nl-BE" dirty="0" smtClean="0"/>
              <a:t> </a:t>
            </a:r>
            <a:r>
              <a:rPr lang="nl-BE" dirty="0" err="1" smtClean="0"/>
              <a:t>Grid</a:t>
            </a:r>
            <a:endParaRPr lang="nl-BE" dirty="0" smtClean="0"/>
          </a:p>
          <a:p>
            <a:pPr lvl="1"/>
            <a:r>
              <a:rPr lang="nl-BE" dirty="0" err="1" smtClean="0"/>
              <a:t>TextBlock</a:t>
            </a:r>
            <a:endParaRPr lang="nl-BE" dirty="0" smtClean="0"/>
          </a:p>
          <a:p>
            <a:pPr lvl="1"/>
            <a:r>
              <a:rPr lang="nl-BE" dirty="0" err="1" smtClean="0"/>
              <a:t>StoryBoard</a:t>
            </a:r>
            <a:endParaRPr lang="nl-BE" dirty="0" smtClean="0"/>
          </a:p>
          <a:p>
            <a:r>
              <a:rPr lang="nl-BE" b="1" dirty="0" err="1" smtClean="0"/>
              <a:t>MyControl.xaml</a:t>
            </a:r>
            <a:endParaRPr lang="nl-BE" b="1" dirty="0" smtClean="0"/>
          </a:p>
          <a:p>
            <a:pPr lvl="1"/>
            <a:r>
              <a:rPr lang="nl-BE" dirty="0" err="1" smtClean="0"/>
              <a:t>Re-usable</a:t>
            </a:r>
            <a:r>
              <a:rPr lang="nl-BE" dirty="0" smtClean="0"/>
              <a:t> </a:t>
            </a:r>
            <a:r>
              <a:rPr lang="nl-BE" dirty="0" err="1" smtClean="0"/>
              <a:t>control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71703" y="1219200"/>
            <a:ext cx="2096072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XAML Code </a:t>
            </a:r>
            <a:r>
              <a:rPr lang="nl-BE" dirty="0" err="1" smtClean="0"/>
              <a:t>Behind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 smtClean="0"/>
              <a:t>App.xaml.cs</a:t>
            </a:r>
            <a:endParaRPr lang="nl-BE" b="1" dirty="0" smtClean="0"/>
          </a:p>
          <a:p>
            <a:pPr lvl="1"/>
            <a:r>
              <a:rPr lang="nl-BE" dirty="0" err="1" smtClean="0"/>
              <a:t>Application</a:t>
            </a:r>
            <a:r>
              <a:rPr lang="nl-BE" dirty="0" smtClean="0"/>
              <a:t>_</a:t>
            </a:r>
            <a:r>
              <a:rPr lang="nl-BE" dirty="0" err="1" smtClean="0"/>
              <a:t>Startup</a:t>
            </a:r>
            <a:r>
              <a:rPr lang="nl-BE" dirty="0" smtClean="0"/>
              <a:t> is place </a:t>
            </a:r>
            <a:r>
              <a:rPr lang="nl-BE" dirty="0" err="1" smtClean="0"/>
              <a:t>where</a:t>
            </a:r>
            <a:r>
              <a:rPr lang="nl-BE" dirty="0" smtClean="0"/>
              <a:t> </a:t>
            </a:r>
            <a:r>
              <a:rPr lang="nl-BE" dirty="0" err="1" smtClean="0"/>
              <a:t>incoming</a:t>
            </a:r>
            <a:r>
              <a:rPr lang="nl-BE" dirty="0" smtClean="0"/>
              <a:t> parameters are </a:t>
            </a:r>
            <a:r>
              <a:rPr lang="nl-BE" dirty="0" err="1" smtClean="0"/>
              <a:t>processed</a:t>
            </a:r>
            <a:r>
              <a:rPr lang="nl-BE" dirty="0" smtClean="0"/>
              <a:t> and </a:t>
            </a:r>
            <a:r>
              <a:rPr lang="nl-BE" dirty="0" err="1" smtClean="0"/>
              <a:t>MainPage</a:t>
            </a:r>
            <a:r>
              <a:rPr lang="nl-BE" dirty="0" smtClean="0"/>
              <a:t> object is </a:t>
            </a:r>
            <a:r>
              <a:rPr lang="nl-BE" dirty="0" err="1" smtClean="0"/>
              <a:t>created</a:t>
            </a:r>
            <a:endParaRPr lang="nl-BE" dirty="0" smtClean="0"/>
          </a:p>
          <a:p>
            <a:r>
              <a:rPr lang="nl-BE" b="1" dirty="0" err="1" smtClean="0"/>
              <a:t>MainPage.xaml.cs</a:t>
            </a:r>
            <a:endParaRPr lang="nl-BE" b="1" dirty="0" smtClean="0"/>
          </a:p>
          <a:p>
            <a:pPr lvl="1"/>
            <a:r>
              <a:rPr lang="nl-BE" dirty="0" err="1" smtClean="0"/>
              <a:t>Handle</a:t>
            </a:r>
            <a:r>
              <a:rPr lang="nl-BE" dirty="0" smtClean="0"/>
              <a:t> </a:t>
            </a:r>
            <a:r>
              <a:rPr lang="nl-BE" dirty="0" err="1" smtClean="0"/>
              <a:t>events</a:t>
            </a:r>
            <a:endParaRPr lang="nl-BE" dirty="0" smtClean="0"/>
          </a:p>
          <a:p>
            <a:pPr lvl="1"/>
            <a:r>
              <a:rPr lang="nl-BE" dirty="0" err="1" smtClean="0"/>
              <a:t>Dynamically</a:t>
            </a:r>
            <a:r>
              <a:rPr lang="nl-BE" dirty="0" smtClean="0"/>
              <a:t> </a:t>
            </a:r>
            <a:r>
              <a:rPr lang="nl-BE" dirty="0" err="1" smtClean="0"/>
              <a:t>create</a:t>
            </a:r>
            <a:r>
              <a:rPr lang="nl-BE" dirty="0" smtClean="0"/>
              <a:t> XAML </a:t>
            </a:r>
            <a:r>
              <a:rPr lang="nl-BE" dirty="0" err="1" smtClean="0"/>
              <a:t>elements</a:t>
            </a:r>
            <a:endParaRPr lang="nl-BE" dirty="0" smtClean="0"/>
          </a:p>
          <a:p>
            <a:pPr lvl="1"/>
            <a:r>
              <a:rPr lang="nl-BE" dirty="0" err="1" smtClean="0"/>
              <a:t>Connect</a:t>
            </a:r>
            <a:r>
              <a:rPr lang="nl-BE" dirty="0" smtClean="0"/>
              <a:t> to browser DOM</a:t>
            </a:r>
          </a:p>
          <a:p>
            <a:pPr lvl="1"/>
            <a:r>
              <a:rPr lang="nl-BE" dirty="0" err="1" smtClean="0"/>
              <a:t>Connect</a:t>
            </a:r>
            <a:r>
              <a:rPr lang="nl-BE" dirty="0" smtClean="0"/>
              <a:t> to </a:t>
            </a:r>
            <a:r>
              <a:rPr lang="nl-BE" dirty="0" err="1" smtClean="0"/>
              <a:t>external</a:t>
            </a:r>
            <a:r>
              <a:rPr lang="nl-BE" dirty="0" smtClean="0"/>
              <a:t> data (e.g. Web Services)</a:t>
            </a:r>
          </a:p>
          <a:p>
            <a:r>
              <a:rPr lang="nl-BE" b="1" dirty="0" err="1" smtClean="0"/>
              <a:t>MyControl.xaml.cs</a:t>
            </a:r>
            <a:endParaRPr lang="nl-BE" b="1" dirty="0" smtClean="0"/>
          </a:p>
          <a:p>
            <a:pPr lvl="1"/>
            <a:r>
              <a:rPr lang="nl-BE" dirty="0" err="1" smtClean="0"/>
              <a:t>Code-behind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control</a:t>
            </a:r>
            <a:endParaRPr lang="nl-BE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Where</a:t>
            </a:r>
            <a:r>
              <a:rPr lang="nl-BE" dirty="0" smtClean="0"/>
              <a:t> to </a:t>
            </a:r>
            <a:r>
              <a:rPr lang="nl-BE" dirty="0" err="1" smtClean="0"/>
              <a:t>deploy</a:t>
            </a:r>
            <a:r>
              <a:rPr lang="nl-BE" dirty="0" smtClean="0"/>
              <a:t> the XAP?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b="1" dirty="0" smtClean="0"/>
              <a:t>Scope = Site</a:t>
            </a:r>
          </a:p>
          <a:p>
            <a:pPr lvl="1"/>
            <a:r>
              <a:rPr lang="nl-BE" dirty="0" smtClean="0"/>
              <a:t>Document </a:t>
            </a:r>
            <a:r>
              <a:rPr lang="nl-BE" dirty="0" err="1" smtClean="0"/>
              <a:t>Library</a:t>
            </a:r>
            <a:r>
              <a:rPr lang="nl-BE" dirty="0" smtClean="0"/>
              <a:t> in Site</a:t>
            </a:r>
            <a:br>
              <a:rPr lang="nl-BE" dirty="0" smtClean="0"/>
            </a:br>
            <a:endParaRPr lang="nl-BE" dirty="0" smtClean="0"/>
          </a:p>
          <a:p>
            <a:r>
              <a:rPr lang="nl-BE" b="1" dirty="0" smtClean="0"/>
              <a:t>Scope = IIS Web </a:t>
            </a:r>
            <a:r>
              <a:rPr lang="nl-BE" b="1" dirty="0" err="1" smtClean="0"/>
              <a:t>Application</a:t>
            </a:r>
            <a:endParaRPr lang="nl-BE" b="1" dirty="0" smtClean="0"/>
          </a:p>
          <a:p>
            <a:pPr lvl="1"/>
            <a:r>
              <a:rPr lang="nl-BE" dirty="0" err="1" smtClean="0"/>
              <a:t>ClientBin</a:t>
            </a:r>
            <a:r>
              <a:rPr lang="nl-BE" dirty="0" smtClean="0"/>
              <a:t> folder in IIS Web </a:t>
            </a:r>
            <a:r>
              <a:rPr lang="nl-BE" dirty="0" err="1" smtClean="0"/>
              <a:t>App</a:t>
            </a:r>
            <a:r>
              <a:rPr lang="nl-BE" dirty="0" smtClean="0"/>
              <a:t> folder</a:t>
            </a:r>
            <a:br>
              <a:rPr lang="nl-BE" dirty="0" smtClean="0"/>
            </a:br>
            <a:endParaRPr lang="nl-BE" dirty="0" smtClean="0"/>
          </a:p>
          <a:p>
            <a:r>
              <a:rPr lang="nl-BE" b="1" dirty="0" smtClean="0"/>
              <a:t>Scope = Server</a:t>
            </a:r>
          </a:p>
          <a:p>
            <a:pPr lvl="1"/>
            <a:r>
              <a:rPr lang="nl-BE" dirty="0" err="1" smtClean="0"/>
              <a:t>Layouts</a:t>
            </a:r>
            <a:r>
              <a:rPr lang="nl-BE" dirty="0" smtClean="0"/>
              <a:t> folder</a:t>
            </a:r>
          </a:p>
          <a:p>
            <a:pPr lvl="1"/>
            <a:r>
              <a:rPr lang="nl-BE" dirty="0" err="1" smtClean="0"/>
              <a:t>ControlTemplates</a:t>
            </a:r>
            <a:r>
              <a:rPr lang="nl-BE" dirty="0" smtClean="0"/>
              <a:t> folder</a:t>
            </a:r>
          </a:p>
          <a:p>
            <a:endParaRPr lang="nl-BE" dirty="0" smtClean="0"/>
          </a:p>
          <a:p>
            <a:r>
              <a:rPr lang="nl-BE" b="1" dirty="0" smtClean="0"/>
              <a:t>Scope = Web Part</a:t>
            </a:r>
          </a:p>
          <a:p>
            <a:pPr lvl="1"/>
            <a:r>
              <a:rPr lang="nl-BE" dirty="0" err="1" smtClean="0"/>
              <a:t>Embedded</a:t>
            </a:r>
            <a:r>
              <a:rPr lang="nl-BE" dirty="0" smtClean="0"/>
              <a:t> Resource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PT_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7582959AEF624DAFCB103BC41A5BAF" ma:contentTypeVersion="1" ma:contentTypeDescription="Create a new document." ma:contentTypeScope="" ma:versionID="8d586dc77cf42fd5e895ca6da970339a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_dlc_DocIdUrl xmlns="c83d3ea4-1015-4b4b-bfa9-09fbcd7aa64d">
      <Url>http://intranet.sharepointblackops.com/Courses/GSA401/_layouts/DocIdRedir.aspx?ID=3CC2HQU7XWNV-46-40</Url>
      <Description>3CC2HQU7XWNV-46-40</Description>
    </_dlc_DocIdUrl>
    <_dlc_DocId xmlns="c83d3ea4-1015-4b4b-bfa9-09fbcd7aa64d">3CC2HQU7XWNV-46-40</_dlc_Doc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B6B1801-753C-40C7-9511-4776B90D3CEB}"/>
</file>

<file path=customXml/itemProps2.xml><?xml version="1.0" encoding="utf-8"?>
<ds:datastoreItem xmlns:ds="http://schemas.openxmlformats.org/officeDocument/2006/customXml" ds:itemID="{A5547237-B119-45CA-BEFC-A2DA2BDB03E7}"/>
</file>

<file path=customXml/itemProps3.xml><?xml version="1.0" encoding="utf-8"?>
<ds:datastoreItem xmlns:ds="http://schemas.openxmlformats.org/officeDocument/2006/customXml" ds:itemID="{6034B84F-8F8E-48B7-9EFF-C7DE1A66BD73}"/>
</file>

<file path=customXml/itemProps4.xml><?xml version="1.0" encoding="utf-8"?>
<ds:datastoreItem xmlns:ds="http://schemas.openxmlformats.org/officeDocument/2006/customXml" ds:itemID="{A1070F8A-9572-44FB-9E80-2108F343D39D}"/>
</file>

<file path=docProps/app.xml><?xml version="1.0" encoding="utf-8"?>
<Properties xmlns="http://schemas.openxmlformats.org/officeDocument/2006/extended-properties" xmlns:vt="http://schemas.openxmlformats.org/officeDocument/2006/docPropsVTypes">
  <Template>CPT_TEMPLATE</Template>
  <TotalTime>98</TotalTime>
  <Words>670</Words>
  <Application>Microsoft Office PowerPoint</Application>
  <PresentationFormat>On-screen Show (4:3)</PresentationFormat>
  <Paragraphs>190</Paragraphs>
  <Slides>21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CPT_TEMPLATE</vt:lpstr>
      <vt:lpstr>Silverlight</vt:lpstr>
      <vt:lpstr>Agenda</vt:lpstr>
      <vt:lpstr>What is Silverlight?</vt:lpstr>
      <vt:lpstr>Getting Started with Silverlight</vt:lpstr>
      <vt:lpstr>Silverlight and SharePoint</vt:lpstr>
      <vt:lpstr>SharePoint Server Configuration</vt:lpstr>
      <vt:lpstr>XAML Essentials</vt:lpstr>
      <vt:lpstr>XAML Code Behind</vt:lpstr>
      <vt:lpstr>Where to deploy the XAP?</vt:lpstr>
      <vt:lpstr>Hosting Silverlight in Web Part - 1 </vt:lpstr>
      <vt:lpstr>Hosting Silverlight in Web Part - 2 </vt:lpstr>
      <vt:lpstr>Demo: Silverlight Enabled Web Part</vt:lpstr>
      <vt:lpstr>Communication with Silverlight</vt:lpstr>
      <vt:lpstr>Consuming Web Services</vt:lpstr>
      <vt:lpstr>Data Binding in XAML</vt:lpstr>
      <vt:lpstr>Data Binding in Code Behind</vt:lpstr>
      <vt:lpstr>Updating data</vt:lpstr>
      <vt:lpstr>Demo: Data binding to SharePoint</vt:lpstr>
      <vt:lpstr>Downloading Media</vt:lpstr>
      <vt:lpstr>Data Across Domains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Silverlight</dc:title>
  <dc:creator>TedP</dc:creator>
  <cp:lastModifiedBy>Andrew Connell</cp:lastModifiedBy>
  <cp:revision>16</cp:revision>
  <dcterms:created xsi:type="dcterms:W3CDTF">2009-07-13T13:06:56Z</dcterms:created>
  <dcterms:modified xsi:type="dcterms:W3CDTF">2010-02-03T11:41:08Z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0x010100A87582959AEF624DAFCB103BC41A5BAF</vt:lpwstr>
  </property>
  <property fmtid="{D5CDD505-2E9C-101B-9397-08002B2CF9AE}" pid="4" name="_dlc_DocIdItemGuid">
    <vt:lpwstr>55b5f819-ebf8-44af-ae93-f31e0bbba29e</vt:lpwstr>
  </property>
</Properties>
</file>