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80" d="100"/>
          <a:sy n="80" d="100"/>
        </p:scale>
        <p:origin x="-12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79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09-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000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225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0003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00035" name="Rectangle 3000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0105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01059" name="Rectangle 3010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Lists and Content Types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09-</a:t>
            </a:r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PT_Arrows_Trans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39200" y="76200"/>
            <a:ext cx="228600" cy="22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Lists and Content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Designing and Implementing</a:t>
            </a:r>
          </a:p>
          <a:p>
            <a:r>
              <a:rPr lang="en-US" smtClean="0"/>
              <a:t>Types for Content Storage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Site Column in a List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Site Columns can be used in List Definitions</a:t>
            </a:r>
          </a:p>
          <a:p>
            <a:pPr lvl="1"/>
            <a:r>
              <a:rPr lang="en-US" sz="2000" dirty="0" smtClean="0"/>
              <a:t>A Site </a:t>
            </a:r>
            <a:r>
              <a:rPr lang="en-US" sz="2000" dirty="0"/>
              <a:t>column represents a reusable, named column definition</a:t>
            </a:r>
          </a:p>
          <a:p>
            <a:pPr lvl="1"/>
            <a:r>
              <a:rPr lang="en-US" sz="2000" dirty="0"/>
              <a:t>Site </a:t>
            </a:r>
            <a:r>
              <a:rPr lang="en-US" sz="2000" dirty="0" smtClean="0"/>
              <a:t>columns are </a:t>
            </a:r>
            <a:r>
              <a:rPr lang="en-US" sz="2000" dirty="0"/>
              <a:t>used in lists, document </a:t>
            </a:r>
            <a:r>
              <a:rPr lang="en-US" sz="2000" dirty="0" smtClean="0"/>
              <a:t>libraries </a:t>
            </a:r>
            <a:r>
              <a:rPr lang="en-US" sz="2000" dirty="0"/>
              <a:t>or content types</a:t>
            </a:r>
          </a:p>
          <a:p>
            <a:pPr lvl="1"/>
            <a:r>
              <a:rPr lang="en-US" sz="2000" dirty="0"/>
              <a:t>Updates to a site column can optionally be pushed out to lists, document libraries and content types where it has been used</a:t>
            </a:r>
          </a:p>
        </p:txBody>
      </p:sp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5334000" cy="225753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8229600" cy="671513"/>
          </a:xfrm>
          <a:noFill/>
        </p:spPr>
        <p:txBody>
          <a:bodyPr/>
          <a:lstStyle/>
          <a:p>
            <a:r>
              <a:rPr lang="en-US" dirty="0" smtClean="0"/>
              <a:t>Demo: Creating </a:t>
            </a:r>
            <a:r>
              <a:rPr lang="en-US" dirty="0"/>
              <a:t>Site Columns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46233"/>
            <a:ext cx="7217598" cy="35925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Content Types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Foundation for content management in WSS v3</a:t>
            </a:r>
          </a:p>
          <a:p>
            <a:pPr lvl="1"/>
            <a:r>
              <a:rPr lang="en-US"/>
              <a:t>Reusable definition for list schema </a:t>
            </a:r>
          </a:p>
          <a:p>
            <a:pPr lvl="1"/>
            <a:r>
              <a:rPr lang="en-US"/>
              <a:t>Defines constraints and requirements for an item type</a:t>
            </a:r>
          </a:p>
          <a:p>
            <a:pPr lvl="1"/>
            <a:r>
              <a:rPr lang="en-US"/>
              <a:t>Created by users and developers</a:t>
            </a:r>
          </a:p>
          <a:p>
            <a:pPr lvl="1"/>
            <a:r>
              <a:rPr lang="en-US"/>
              <a:t>Reused and extended by users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for Content Types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Proposals for software projects</a:t>
            </a:r>
          </a:p>
          <a:p>
            <a:pPr lvl="1"/>
            <a:r>
              <a:rPr lang="en-US" dirty="0"/>
              <a:t>Requires author</a:t>
            </a:r>
          </a:p>
          <a:p>
            <a:pPr lvl="1"/>
            <a:r>
              <a:rPr lang="en-US" dirty="0"/>
              <a:t>Requires data for scheduling and budgeting</a:t>
            </a:r>
          </a:p>
          <a:p>
            <a:pPr lvl="1"/>
            <a:r>
              <a:rPr lang="en-US" dirty="0"/>
              <a:t>Requires reviews by technical and finance </a:t>
            </a:r>
            <a:r>
              <a:rPr lang="en-US" dirty="0" smtClean="0"/>
              <a:t>departments</a:t>
            </a:r>
            <a:endParaRPr lang="en-US" dirty="0"/>
          </a:p>
          <a:p>
            <a:r>
              <a:rPr lang="en-US" dirty="0"/>
              <a:t>Customer presentation</a:t>
            </a:r>
          </a:p>
          <a:p>
            <a:pPr lvl="1"/>
            <a:r>
              <a:rPr lang="en-US" dirty="0"/>
              <a:t>Requires author</a:t>
            </a:r>
          </a:p>
          <a:p>
            <a:pPr lvl="1"/>
            <a:r>
              <a:rPr lang="en-US" dirty="0"/>
              <a:t>Requires reviews by legal and art </a:t>
            </a:r>
            <a:r>
              <a:rPr lang="en-US" dirty="0" smtClean="0"/>
              <a:t>departments</a:t>
            </a:r>
            <a:endParaRPr lang="en-US" dirty="0"/>
          </a:p>
          <a:p>
            <a:r>
              <a:rPr lang="en-US" dirty="0"/>
              <a:t>Customer report for consulting work</a:t>
            </a:r>
          </a:p>
          <a:p>
            <a:pPr lvl="1"/>
            <a:r>
              <a:rPr lang="en-US" dirty="0"/>
              <a:t>Requires consultant name</a:t>
            </a:r>
          </a:p>
          <a:p>
            <a:pPr lvl="1"/>
            <a:r>
              <a:rPr lang="en-US" dirty="0"/>
              <a:t>Requires hourly billing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Types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 content type definition can include…</a:t>
            </a:r>
          </a:p>
          <a:p>
            <a:pPr lvl="1"/>
            <a:r>
              <a:rPr lang="en-US"/>
              <a:t>Columns to represent metadata or properties</a:t>
            </a:r>
          </a:p>
          <a:p>
            <a:pPr lvl="1"/>
            <a:r>
              <a:rPr lang="en-US"/>
              <a:t>A document template on which to base documents of this type</a:t>
            </a:r>
          </a:p>
          <a:p>
            <a:pPr lvl="1"/>
            <a:r>
              <a:rPr lang="en-US"/>
              <a:t>Custom forms for New, Edit, and Display use with content type</a:t>
            </a:r>
          </a:p>
          <a:p>
            <a:pPr lvl="1"/>
            <a:r>
              <a:rPr lang="en-US"/>
              <a:t>Event handlers</a:t>
            </a:r>
          </a:p>
          <a:p>
            <a:pPr lvl="1"/>
            <a:r>
              <a:rPr lang="en-US"/>
              <a:t>Workflows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Multiple Content Types</a:t>
            </a:r>
          </a:p>
        </p:txBody>
      </p:sp>
      <p:sp>
        <p:nvSpPr>
          <p:cNvPr id="13108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can support multiple content types</a:t>
            </a:r>
          </a:p>
          <a:p>
            <a:pPr lvl="1"/>
            <a:r>
              <a:rPr lang="en-US" dirty="0"/>
              <a:t>Makes it possible to support heterogeneous content</a:t>
            </a:r>
          </a:p>
          <a:p>
            <a:pPr lvl="1"/>
            <a:r>
              <a:rPr lang="en-US" dirty="0" smtClean="0"/>
              <a:t>The “New </a:t>
            </a:r>
            <a:r>
              <a:rPr lang="en-US" dirty="0"/>
              <a:t>button” becomes a dropdown list</a:t>
            </a:r>
          </a:p>
          <a:p>
            <a:pPr lvl="1"/>
            <a:r>
              <a:rPr lang="en-US" dirty="0"/>
              <a:t>Input and display forms change depending on content type</a:t>
            </a:r>
          </a:p>
        </p:txBody>
      </p:sp>
      <p:pic>
        <p:nvPicPr>
          <p:cNvPr id="131085" name="Picture 13" descr="C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581400"/>
            <a:ext cx="3391350" cy="28956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Inheriting Content Types</a:t>
            </a:r>
            <a:endParaRPr lang="en-US" sz="2800"/>
          </a:p>
        </p:txBody>
      </p:sp>
      <p:sp>
        <p:nvSpPr>
          <p:cNvPr id="13313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base definition reuse across multiple types</a:t>
            </a:r>
          </a:p>
          <a:p>
            <a:pPr lvl="1"/>
            <a:r>
              <a:rPr lang="en-US" dirty="0"/>
              <a:t>Core properties can be defined in base content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 smtClean="0"/>
              <a:t>The Base </a:t>
            </a:r>
            <a:r>
              <a:rPr lang="en-US" dirty="0"/>
              <a:t>content type </a:t>
            </a:r>
            <a:r>
              <a:rPr lang="en-US" dirty="0" smtClean="0"/>
              <a:t>is inherited </a:t>
            </a:r>
            <a:r>
              <a:rPr lang="en-US" dirty="0"/>
              <a:t>by more specific content types</a:t>
            </a:r>
          </a:p>
        </p:txBody>
      </p:sp>
      <p:cxnSp>
        <p:nvCxnSpPr>
          <p:cNvPr id="133125" name="AutoShape 5"/>
          <p:cNvCxnSpPr>
            <a:cxnSpLocks noChangeShapeType="1"/>
          </p:cNvCxnSpPr>
          <p:nvPr/>
        </p:nvCxnSpPr>
        <p:spPr bwMode="auto">
          <a:xfrm rot="5400000">
            <a:off x="4266477" y="4213271"/>
            <a:ext cx="339464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309819" y="3320013"/>
            <a:ext cx="2309813" cy="582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Base Document</a:t>
            </a: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4548187" y="5818137"/>
            <a:ext cx="2309813" cy="5826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400" b="1">
                <a:solidFill>
                  <a:schemeClr val="bg1"/>
                </a:solidFill>
              </a:rPr>
              <a:t>Litware Presentation</a:t>
            </a:r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1981200" y="5818137"/>
            <a:ext cx="2309813" cy="5826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Litware Proposal</a:t>
            </a:r>
          </a:p>
        </p:txBody>
      </p:sp>
      <p:cxnSp>
        <p:nvCxnSpPr>
          <p:cNvPr id="19" name="Straight Arrow Connector 18"/>
          <p:cNvCxnSpPr>
            <a:stCxn id="133131" idx="2"/>
            <a:endCxn id="133136" idx="0"/>
          </p:cNvCxnSpPr>
          <p:nvPr/>
        </p:nvCxnSpPr>
        <p:spPr>
          <a:xfrm rot="5400000">
            <a:off x="4230896" y="4136506"/>
            <a:ext cx="46766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4446956" y="4773248"/>
            <a:ext cx="990600" cy="8929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3483710" y="4800601"/>
            <a:ext cx="935890" cy="914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3309819" y="4370337"/>
            <a:ext cx="2309813" cy="582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400" b="1">
                <a:solidFill>
                  <a:schemeClr val="bg1"/>
                </a:solidFill>
              </a:rPr>
              <a:t>Litware Document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8229600" cy="671513"/>
          </a:xfrm>
          <a:noFill/>
        </p:spPr>
        <p:txBody>
          <a:bodyPr/>
          <a:lstStyle/>
          <a:p>
            <a:r>
              <a:rPr lang="en-US" dirty="0" smtClean="0"/>
              <a:t>Demo: Creating </a:t>
            </a:r>
            <a:r>
              <a:rPr lang="en-US" dirty="0"/>
              <a:t>Content Types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945" y="1649946"/>
            <a:ext cx="6984255" cy="4522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LitwareTypes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648200" cy="5181600"/>
          </a:xfrm>
        </p:spPr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Defining WSS types in features using CAML</a:t>
            </a:r>
          </a:p>
          <a:p>
            <a:pPr lvl="1"/>
            <a:r>
              <a:rPr lang="en-US" dirty="0" smtClean="0"/>
              <a:t>Defining site columns</a:t>
            </a:r>
          </a:p>
          <a:p>
            <a:pPr lvl="1"/>
            <a:r>
              <a:rPr lang="en-US" dirty="0" smtClean="0"/>
              <a:t>Custom field types</a:t>
            </a:r>
          </a:p>
          <a:p>
            <a:pPr lvl="1"/>
            <a:r>
              <a:rPr lang="en-US" dirty="0" smtClean="0"/>
              <a:t>Defining content types</a:t>
            </a:r>
          </a:p>
          <a:p>
            <a:pPr lvl="1"/>
            <a:r>
              <a:rPr lang="en-US" dirty="0" smtClean="0"/>
              <a:t>Defining list schemas</a:t>
            </a:r>
          </a:p>
          <a:p>
            <a:pPr lvl="1"/>
            <a:r>
              <a:rPr lang="en-US" dirty="0" smtClean="0"/>
              <a:t>Creating event handlers</a:t>
            </a:r>
            <a:endParaRPr 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524000"/>
            <a:ext cx="3352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le 2682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smtClean="0"/>
              <a:t>WSS 3.0 Events</a:t>
            </a:r>
          </a:p>
        </p:txBody>
      </p:sp>
      <p:sp>
        <p:nvSpPr>
          <p:cNvPr id="268291" name="Text Placeholder 268290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81600"/>
          </a:xfrm>
        </p:spPr>
        <p:txBody>
          <a:bodyPr>
            <a:normAutofit/>
          </a:bodyPr>
          <a:lstStyle/>
          <a:p>
            <a:pPr defTabSz="914400" eaLnBrk="1" hangingPunct="1"/>
            <a:r>
              <a:rPr lang="en-US" sz="2400" dirty="0" smtClean="0"/>
              <a:t>Events architecture has significantly improved</a:t>
            </a:r>
          </a:p>
          <a:p>
            <a:pPr lvl="1" defTabSz="914400" eaLnBrk="1" hangingPunct="1"/>
            <a:r>
              <a:rPr lang="en-US" sz="2000" dirty="0" smtClean="0">
                <a:latin typeface="Microsoft Sans Serif" pitchFamily="34" charset="0"/>
              </a:rPr>
              <a:t>Events are supported for lists, document libraries and content types</a:t>
            </a:r>
          </a:p>
          <a:p>
            <a:pPr lvl="1" defTabSz="914400" eaLnBrk="1" hangingPunct="1"/>
            <a:r>
              <a:rPr lang="en-US" sz="2000" dirty="0" smtClean="0">
                <a:latin typeface="Microsoft Sans Serif" pitchFamily="34" charset="0"/>
              </a:rPr>
              <a:t>Events are supported for changes to list schema as well as items</a:t>
            </a:r>
          </a:p>
          <a:p>
            <a:pPr lvl="1" defTabSz="914400" eaLnBrk="1" hangingPunct="1"/>
            <a:r>
              <a:rPr lang="en-US" sz="2000" dirty="0" smtClean="0">
                <a:latin typeface="Microsoft Sans Serif" pitchFamily="34" charset="0"/>
              </a:rPr>
              <a:t>Events are supported at site collection and site level</a:t>
            </a:r>
          </a:p>
          <a:p>
            <a:pPr lvl="1" defTabSz="914400" eaLnBrk="1" hangingPunct="1"/>
            <a:r>
              <a:rPr lang="en-US" sz="2000" dirty="0" smtClean="0">
                <a:latin typeface="Microsoft Sans Serif" pitchFamily="34" charset="0"/>
              </a:rPr>
              <a:t>Events are supported for incoming email messages</a:t>
            </a:r>
          </a:p>
          <a:p>
            <a:pPr lvl="1" defTabSz="914400" eaLnBrk="1" hangingPunct="1"/>
            <a:r>
              <a:rPr lang="en-US" sz="2000" dirty="0" smtClean="0">
                <a:latin typeface="Microsoft Sans Serif" pitchFamily="34" charset="0"/>
              </a:rPr>
              <a:t>Support for synchronous events and asynchronous events</a:t>
            </a:r>
          </a:p>
          <a:p>
            <a:pPr lvl="1" defTabSz="914400" eaLnBrk="1" hangingPunct="1"/>
            <a:r>
              <a:rPr lang="en-US" sz="2000" dirty="0" smtClean="0">
                <a:latin typeface="Microsoft Sans Serif" pitchFamily="34" charset="0"/>
              </a:rPr>
              <a:t>Synchronous events occur before the fact and are cancel-able</a:t>
            </a:r>
          </a:p>
          <a:p>
            <a:pPr lvl="1" defTabSz="914400" eaLnBrk="1" hangingPunct="1"/>
            <a:endParaRPr lang="en-US" sz="2000" dirty="0" smtClean="0">
              <a:latin typeface="Microsoft Sans Serif" pitchFamily="34" charset="0"/>
            </a:endParaRPr>
          </a:p>
          <a:p>
            <a:pPr defTabSz="914400" eaLnBrk="1" hangingPunct="1"/>
            <a:r>
              <a:rPr lang="en-US" sz="2400" dirty="0" smtClean="0"/>
              <a:t>How do you get events to work</a:t>
            </a:r>
          </a:p>
          <a:p>
            <a:pPr lvl="1" defTabSz="914400" eaLnBrk="1" hangingPunct="1"/>
            <a:r>
              <a:rPr lang="en-US" sz="2000" dirty="0" smtClean="0">
                <a:latin typeface="Microsoft Sans Serif" pitchFamily="34" charset="0"/>
              </a:rPr>
              <a:t>Create a custom class inheriting a WSS receiver class </a:t>
            </a:r>
            <a:br>
              <a:rPr lang="en-US" sz="2000" dirty="0" smtClean="0">
                <a:latin typeface="Microsoft Sans Serif" pitchFamily="34" charset="0"/>
              </a:rPr>
            </a:br>
            <a:r>
              <a:rPr lang="en-US" sz="1400" dirty="0" smtClean="0">
                <a:latin typeface="Microsoft Sans Serif" pitchFamily="34" charset="0"/>
              </a:rPr>
              <a:t>e.g. </a:t>
            </a:r>
            <a:r>
              <a:rPr lang="en-US" sz="1400" dirty="0" err="1" smtClean="0">
                <a:latin typeface="Microsoft Sans Serif" pitchFamily="34" charset="0"/>
              </a:rPr>
              <a:t>SPItemEventReceiver</a:t>
            </a:r>
            <a:r>
              <a:rPr lang="en-US" sz="1400" dirty="0" smtClean="0">
                <a:latin typeface="Microsoft Sans Serif" pitchFamily="34" charset="0"/>
              </a:rPr>
              <a:t> or </a:t>
            </a:r>
            <a:r>
              <a:rPr lang="en-US" sz="1400" dirty="0" err="1" smtClean="0">
                <a:latin typeface="Microsoft Sans Serif" pitchFamily="34" charset="0"/>
              </a:rPr>
              <a:t>SPWebEventReciever</a:t>
            </a:r>
            <a:endParaRPr lang="en-US" sz="1400" dirty="0" smtClean="0">
              <a:latin typeface="Microsoft Sans Serif" pitchFamily="34" charset="0"/>
            </a:endParaRPr>
          </a:p>
          <a:p>
            <a:pPr lvl="1" defTabSz="914400" eaLnBrk="1" hangingPunct="1"/>
            <a:r>
              <a:rPr lang="en-US" sz="2000" dirty="0" smtClean="0">
                <a:latin typeface="Microsoft Sans Serif" pitchFamily="34" charset="0"/>
              </a:rPr>
              <a:t>Compile class into assembly DLL and install in GAC</a:t>
            </a:r>
          </a:p>
          <a:p>
            <a:pPr lvl="1" defTabSz="914400" eaLnBrk="1" hangingPunct="1"/>
            <a:r>
              <a:rPr lang="en-US" sz="2000" dirty="0" smtClean="0">
                <a:latin typeface="Microsoft Sans Serif" pitchFamily="34" charset="0"/>
              </a:rPr>
              <a:t>Add event configuration by installing and activating a feature</a:t>
            </a:r>
            <a:endParaRPr lang="en-US" sz="1400" dirty="0" smtClean="0">
              <a:latin typeface="Microsoft Sans Serif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storage enhancements in WSS 3.0</a:t>
            </a:r>
          </a:p>
          <a:p>
            <a:r>
              <a:rPr lang="en-US" dirty="0" smtClean="0"/>
              <a:t>Querying data in lists</a:t>
            </a:r>
          </a:p>
          <a:p>
            <a:r>
              <a:rPr lang="en-US" dirty="0" smtClean="0"/>
              <a:t>WSS storage fundamentals</a:t>
            </a:r>
          </a:p>
          <a:p>
            <a:pPr lvl="1"/>
            <a:r>
              <a:rPr lang="en-US" dirty="0" smtClean="0"/>
              <a:t>Site columns</a:t>
            </a:r>
          </a:p>
          <a:p>
            <a:pPr lvl="1"/>
            <a:r>
              <a:rPr lang="en-US" dirty="0" smtClean="0"/>
              <a:t>Custom field types</a:t>
            </a:r>
          </a:p>
          <a:p>
            <a:pPr lvl="1"/>
            <a:r>
              <a:rPr lang="en-US" dirty="0" smtClean="0"/>
              <a:t>Content types</a:t>
            </a:r>
          </a:p>
          <a:p>
            <a:r>
              <a:rPr lang="en-US" dirty="0" smtClean="0"/>
              <a:t>Provisioning lists and document libraries </a:t>
            </a:r>
          </a:p>
          <a:p>
            <a:r>
              <a:rPr lang="en-US" dirty="0" smtClean="0"/>
              <a:t>Event handling with receiver classes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itle 2887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smtClean="0"/>
              <a:t>Item-level Events</a:t>
            </a:r>
          </a:p>
        </p:txBody>
      </p:sp>
      <p:sp>
        <p:nvSpPr>
          <p:cNvPr id="30722" name="TextBox 288771"/>
          <p:cNvSpPr txBox="1">
            <a:spLocks noChangeArrowheads="1"/>
          </p:cNvSpPr>
          <p:nvPr/>
        </p:nvSpPr>
        <p:spPr bwMode="auto">
          <a:xfrm>
            <a:off x="228600" y="1676400"/>
            <a:ext cx="8763000" cy="26776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namespace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Litware {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TimesheetEventReceiver : Microsoft.SharePoint.SPItemEventReceiver  {    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override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ItemUpdating(SPItemEventProperties properties) {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  SPWeb web = properties.OpenWeb();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  SPListItem timesheet = web.Lists[properties.ListId].GetItemById(properties.ListItemId);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200" b="1" noProof="1">
                <a:solidFill>
                  <a:srgbClr val="008000"/>
                </a:solidFill>
                <a:latin typeface="Courier New" pitchFamily="49" charset="0"/>
              </a:rPr>
              <a:t>// check to make sure date is not day in future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(Convert.ToDateTime(timesheet[</a:t>
            </a:r>
            <a:r>
              <a:rPr lang="en-US" sz="1200" b="1" noProof="1">
                <a:solidFill>
                  <a:srgbClr val="800000"/>
                </a:solidFill>
                <a:latin typeface="Courier New" pitchFamily="49" charset="0"/>
              </a:rPr>
              <a:t>"Submitted On"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]).CompareTo(DateTime.Today) &gt; 0) {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    properties.ErrorMessage = </a:t>
            </a:r>
            <a:r>
              <a:rPr lang="en-US" sz="1200" b="1" noProof="1">
                <a:solidFill>
                  <a:srgbClr val="800000"/>
                </a:solidFill>
                <a:latin typeface="Courier New" pitchFamily="49" charset="0"/>
              </a:rPr>
              <a:t>"You cannot enter </a:t>
            </a:r>
            <a:r>
              <a:rPr lang="en-US" sz="1200" b="1" dirty="0">
                <a:solidFill>
                  <a:srgbClr val="800000"/>
                </a:solidFill>
                <a:latin typeface="Courier New" pitchFamily="49" charset="0"/>
              </a:rPr>
              <a:t>future </a:t>
            </a:r>
            <a:r>
              <a:rPr lang="en-US" sz="1200" b="1" noProof="1">
                <a:solidFill>
                  <a:srgbClr val="800000"/>
                </a:solidFill>
                <a:latin typeface="Courier New" pitchFamily="49" charset="0"/>
              </a:rPr>
              <a:t>timesheet</a:t>
            </a:r>
            <a:r>
              <a:rPr lang="en-US" sz="1200" b="1" dirty="0">
                <a:solidFill>
                  <a:srgbClr val="800000"/>
                </a:solidFill>
                <a:latin typeface="Courier New" pitchFamily="49" charset="0"/>
              </a:rPr>
              <a:t>s</a:t>
            </a:r>
            <a:r>
              <a:rPr lang="en-US" sz="1200" b="1" noProof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    properties.Cancel = 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true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b="1" noProof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0723" name="TextBox 288772"/>
          <p:cNvSpPr txBox="1">
            <a:spLocks noChangeArrowheads="1"/>
          </p:cNvSpPr>
          <p:nvPr/>
        </p:nvSpPr>
        <p:spPr bwMode="auto">
          <a:xfrm>
            <a:off x="228600" y="5005388"/>
            <a:ext cx="8763000" cy="10144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SPList list = web.Lists[</a:t>
            </a:r>
            <a:r>
              <a:rPr lang="en-US" sz="1200" b="1" noProof="1">
                <a:solidFill>
                  <a:srgbClr val="800000"/>
                </a:solidFill>
                <a:latin typeface="Courier New" pitchFamily="49" charset="0"/>
              </a:rPr>
              <a:t>"Timesheets"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list.EventReceivers.Add(SPEventReceiverType.ItemAdding,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sz="1200" b="1" noProof="1">
                <a:solidFill>
                  <a:srgbClr val="800000"/>
                </a:solidFill>
                <a:latin typeface="Courier New" pitchFamily="49" charset="0"/>
              </a:rPr>
              <a:t>"Litware</a:t>
            </a:r>
            <a:r>
              <a:rPr lang="en-US" sz="1200" b="1" dirty="0">
                <a:solidFill>
                  <a:srgbClr val="800000"/>
                </a:solidFill>
                <a:latin typeface="Courier New" pitchFamily="49" charset="0"/>
              </a:rPr>
              <a:t>Assembly</a:t>
            </a:r>
            <a:r>
              <a:rPr lang="en-US" sz="1200" b="1" noProof="1">
                <a:solidFill>
                  <a:srgbClr val="800000"/>
                </a:solidFill>
                <a:latin typeface="Courier New" pitchFamily="49" charset="0"/>
              </a:rPr>
              <a:t>, </a:t>
            </a:r>
            <a:r>
              <a:rPr lang="en-US" sz="1200" b="1" noProof="1" smtClean="0">
                <a:solidFill>
                  <a:srgbClr val="800000"/>
                </a:solidFill>
                <a:latin typeface="Courier New" pitchFamily="49" charset="0"/>
              </a:rPr>
              <a:t>[asm name]"</a:t>
            </a:r>
            <a:r>
              <a:rPr lang="en-US" sz="1200" b="1" noProof="1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endParaRPr lang="en-US" sz="1200" b="1" noProof="1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sz="1200" b="1" noProof="1">
                <a:solidFill>
                  <a:srgbClr val="800000"/>
                </a:solidFill>
                <a:latin typeface="Courier New" pitchFamily="49" charset="0"/>
              </a:rPr>
              <a:t>"Litware.TimesheetEventReceiver"</a:t>
            </a:r>
            <a:r>
              <a:rPr lang="en-US" sz="1200" b="1" noProof="1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1200" b="1" noProof="1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0724" name="TextBox 288773"/>
          <p:cNvSpPr txBox="1">
            <a:spLocks noChangeArrowheads="1"/>
          </p:cNvSpPr>
          <p:nvPr/>
        </p:nvSpPr>
        <p:spPr bwMode="auto">
          <a:xfrm>
            <a:off x="152400" y="1249363"/>
            <a:ext cx="6865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Define the receiver class by inheriting from </a:t>
            </a:r>
            <a:r>
              <a:rPr lang="en-US" dirty="0" err="1"/>
              <a:t>SPItemEventReceiver</a:t>
            </a:r>
            <a:endParaRPr lang="en-US" dirty="0"/>
          </a:p>
        </p:txBody>
      </p:sp>
      <p:sp>
        <p:nvSpPr>
          <p:cNvPr id="30725" name="TextBox 288774"/>
          <p:cNvSpPr txBox="1">
            <a:spLocks noChangeArrowheads="1"/>
          </p:cNvSpPr>
          <p:nvPr/>
        </p:nvSpPr>
        <p:spPr bwMode="auto">
          <a:xfrm>
            <a:off x="228600" y="4572000"/>
            <a:ext cx="6942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Register receiver class through either OM code or feature element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storage enhancements in WSS 3.0</a:t>
            </a:r>
          </a:p>
          <a:p>
            <a:r>
              <a:rPr lang="en-US" dirty="0" smtClean="0"/>
              <a:t>Querying data in lists</a:t>
            </a:r>
          </a:p>
          <a:p>
            <a:r>
              <a:rPr lang="en-US" dirty="0" smtClean="0"/>
              <a:t>WSS storage fundamentals</a:t>
            </a:r>
          </a:p>
          <a:p>
            <a:pPr lvl="1"/>
            <a:r>
              <a:rPr lang="en-US" dirty="0" smtClean="0"/>
              <a:t>Site columns</a:t>
            </a:r>
          </a:p>
          <a:p>
            <a:pPr lvl="1"/>
            <a:r>
              <a:rPr lang="en-US" dirty="0" smtClean="0"/>
              <a:t>Custom field types</a:t>
            </a:r>
          </a:p>
          <a:p>
            <a:pPr lvl="1"/>
            <a:r>
              <a:rPr lang="en-US" dirty="0" smtClean="0"/>
              <a:t>Content types</a:t>
            </a:r>
          </a:p>
          <a:p>
            <a:r>
              <a:rPr lang="en-US" dirty="0" smtClean="0"/>
              <a:t>Provisioning lists and document libraries </a:t>
            </a:r>
          </a:p>
          <a:p>
            <a:r>
              <a:rPr lang="en-US" dirty="0" smtClean="0"/>
              <a:t>Event handling with receiver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Content Storage in WSS</a:t>
            </a:r>
            <a:endParaRPr lang="en-US" dirty="0"/>
          </a:p>
        </p:txBody>
      </p:sp>
      <p:sp>
        <p:nvSpPr>
          <p:cNvPr id="108552" name="Rectangle 8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39200" cy="5181600"/>
          </a:xfrm>
        </p:spPr>
        <p:txBody>
          <a:bodyPr/>
          <a:lstStyle/>
          <a:p>
            <a:r>
              <a:rPr lang="en-US" dirty="0" smtClean="0"/>
              <a:t>All storage in WSS is based on the concept of lists</a:t>
            </a:r>
          </a:p>
          <a:p>
            <a:pPr lvl="1"/>
            <a:r>
              <a:rPr lang="en-US" dirty="0" smtClean="0"/>
              <a:t>Everything is modeled in terms of rows and columns</a:t>
            </a:r>
          </a:p>
          <a:p>
            <a:pPr lvl="1"/>
            <a:r>
              <a:rPr lang="en-US" dirty="0" smtClean="0"/>
              <a:t>The Document Library is really just a hybrid list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WSS adds value on top of the generic list concept</a:t>
            </a:r>
          </a:p>
          <a:p>
            <a:pPr lvl="1"/>
            <a:r>
              <a:rPr lang="en-US" dirty="0" smtClean="0"/>
              <a:t>Transparent content storage in SQL Server</a:t>
            </a:r>
          </a:p>
          <a:p>
            <a:pPr lvl="1"/>
            <a:r>
              <a:rPr lang="en-US" dirty="0" smtClean="0"/>
              <a:t>Automatic generation of the user interface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Storage </a:t>
            </a:r>
            <a:r>
              <a:rPr lang="en-US" dirty="0" smtClean="0"/>
              <a:t>Enhancements in WSS3</a:t>
            </a:r>
            <a:endParaRPr lang="en-US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Parity </a:t>
            </a:r>
            <a:r>
              <a:rPr lang="en-US" sz="2400" dirty="0"/>
              <a:t>between lists and document libraries</a:t>
            </a:r>
          </a:p>
          <a:p>
            <a:pPr lvl="1"/>
            <a:r>
              <a:rPr lang="en-US" sz="2000" dirty="0"/>
              <a:t>Folders </a:t>
            </a:r>
            <a:r>
              <a:rPr lang="en-US" sz="2000" dirty="0" smtClean="0"/>
              <a:t>are supported </a:t>
            </a:r>
            <a:r>
              <a:rPr lang="en-US" sz="2000" dirty="0"/>
              <a:t>for lists as well as document libraries</a:t>
            </a:r>
          </a:p>
          <a:p>
            <a:pPr lvl="1"/>
            <a:r>
              <a:rPr lang="en-US" sz="2000" dirty="0"/>
              <a:t>Versioning </a:t>
            </a:r>
            <a:r>
              <a:rPr lang="en-US" sz="2000" dirty="0" smtClean="0"/>
              <a:t>is supported </a:t>
            </a:r>
            <a:r>
              <a:rPr lang="en-US" sz="2000" dirty="0"/>
              <a:t>for list items as well as </a:t>
            </a:r>
            <a:r>
              <a:rPr lang="en-US" sz="2000" dirty="0" smtClean="0"/>
              <a:t>documents</a:t>
            </a:r>
            <a:endParaRPr lang="en-US" sz="2000" dirty="0"/>
          </a:p>
          <a:p>
            <a:pPr lvl="1"/>
            <a:r>
              <a:rPr lang="en-US" sz="2000" dirty="0"/>
              <a:t>Events </a:t>
            </a:r>
            <a:r>
              <a:rPr lang="en-US" sz="2000" dirty="0" smtClean="0"/>
              <a:t>are supported </a:t>
            </a:r>
            <a:r>
              <a:rPr lang="en-US" sz="2000" dirty="0"/>
              <a:t>on lists as well as </a:t>
            </a:r>
            <a:r>
              <a:rPr lang="en-US" sz="2000" dirty="0" smtClean="0"/>
              <a:t>in document </a:t>
            </a:r>
            <a:r>
              <a:rPr lang="en-US" sz="2000" dirty="0"/>
              <a:t>libraries</a:t>
            </a:r>
          </a:p>
          <a:p>
            <a:r>
              <a:rPr lang="en-US" sz="2400" dirty="0" smtClean="0"/>
              <a:t>List </a:t>
            </a:r>
            <a:r>
              <a:rPr lang="en-US" sz="2400" dirty="0"/>
              <a:t>and Document Library Enhancements</a:t>
            </a:r>
          </a:p>
          <a:p>
            <a:pPr lvl="1"/>
            <a:r>
              <a:rPr lang="en-US" sz="2000" dirty="0"/>
              <a:t>New productivity-oriented built-in field types</a:t>
            </a:r>
          </a:p>
          <a:p>
            <a:pPr lvl="1"/>
            <a:r>
              <a:rPr lang="en-US" sz="2000" dirty="0"/>
              <a:t>Wide list support allowing 100s of columns (e.g. surveys)</a:t>
            </a:r>
          </a:p>
          <a:p>
            <a:pPr lvl="1"/>
            <a:r>
              <a:rPr lang="en-US" sz="2000" dirty="0"/>
              <a:t>Custom column indexing to improve performance</a:t>
            </a:r>
          </a:p>
          <a:p>
            <a:pPr lvl="1"/>
            <a:r>
              <a:rPr lang="en-US" sz="2000" dirty="0"/>
              <a:t>Cross web queries, list views and lookup fields</a:t>
            </a:r>
          </a:p>
          <a:p>
            <a:pPr lvl="1"/>
            <a:r>
              <a:rPr lang="en-US" sz="2000" dirty="0"/>
              <a:t>Enhanced versioning with major and minor versions</a:t>
            </a:r>
          </a:p>
          <a:p>
            <a:pPr lvl="1"/>
            <a:r>
              <a:rPr lang="en-US" sz="2000" dirty="0"/>
              <a:t>Lists and document libraries automatically support RSS feeds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List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list data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Enumerating through list items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38200" y="2133600"/>
            <a:ext cx="72390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SPListItem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newItem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list.Items.Add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newItem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[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"Title"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"Litware Goes Public!"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newItem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[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"Body"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 We all live in exciting times."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newItem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[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"Expires"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DateTime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.Now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+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TimeSpan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.FromDays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(2);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newItem.Update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38200" y="4205407"/>
            <a:ext cx="7315200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SPListItem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item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list.Items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 {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SPField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field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list.Fields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 {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field.Hidden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!=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&amp;&amp; !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field.ReadOnlyField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Console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.WriteLine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"{0} = {1}"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field.Title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item[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field.Id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]);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 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SPQuery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SPQuery</a:t>
            </a:r>
            <a:r>
              <a:rPr lang="en-US" dirty="0" smtClean="0"/>
              <a:t> supports CAML-based queries</a:t>
            </a:r>
          </a:p>
          <a:p>
            <a:pPr lvl="1"/>
            <a:r>
              <a:rPr lang="en-US" dirty="0" smtClean="0"/>
              <a:t>Faster access than enumerating through all list items</a:t>
            </a:r>
          </a:p>
          <a:p>
            <a:pPr lvl="1"/>
            <a:r>
              <a:rPr lang="en-US" dirty="0" smtClean="0"/>
              <a:t>Limited to a single list per query</a:t>
            </a:r>
            <a:endParaRPr lang="en-US" dirty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457200" y="2895600"/>
            <a:ext cx="81534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SPQuery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query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SPQuery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query.ViewFields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FieldRef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Name='Title'/&gt;&lt;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FieldRef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Name='Expires'/&gt;"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query.Query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@"&lt;Where&gt;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&lt;Lt&gt;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FieldRef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Name='Expires' /&gt;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&lt;Value Type='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DateTime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'&gt;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&lt;Today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A31515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&lt;/Value&gt;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&lt;/Lt&gt;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&lt;/Where&gt;"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SPList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list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site.Lists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[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"Litware News"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SPListItemCollection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items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list.GetItems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(query);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SPListItem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expiredItem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items)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Console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.WriteLine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expiredItem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[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"Title"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Lucida Console" pitchFamily="49" charset="0"/>
                <a:cs typeface="Times New Roman" pitchFamily="18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SPSiteDataQuery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SPSiteDataQuery</a:t>
            </a:r>
            <a:r>
              <a:rPr lang="en-US" dirty="0" smtClean="0"/>
              <a:t> can extend across lists/sites</a:t>
            </a:r>
          </a:p>
          <a:p>
            <a:pPr lvl="1"/>
            <a:r>
              <a:rPr lang="en-US" dirty="0" smtClean="0"/>
              <a:t>Introduced in WSS 3.0</a:t>
            </a:r>
          </a:p>
          <a:p>
            <a:pPr lvl="1"/>
            <a:r>
              <a:rPr lang="en-US" dirty="0" smtClean="0"/>
              <a:t>Scope can be Site, </a:t>
            </a:r>
            <a:r>
              <a:rPr lang="en-US" dirty="0" err="1" smtClean="0"/>
              <a:t>SiteCollection</a:t>
            </a:r>
            <a:r>
              <a:rPr lang="en-US" dirty="0" smtClean="0"/>
              <a:t> or Recursive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457200" y="2895600"/>
            <a:ext cx="81534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SPSiteDataQuery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query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SPSiteDataQuery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query.Lists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@"&lt;Lists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ServerTemplate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='104' /&gt;"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query.ViewFields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FieldRef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Name='Title'/&gt;&lt;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FieldRef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Name='Created'/&gt;"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query.Webs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"&lt;Webs Scope='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SiteCollection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' /&gt;"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string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queryText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@"&lt;Where&gt;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Eq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FieldRef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Name='Created' /&gt;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&lt;Value Type=""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DateTime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""&gt;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&lt;Today /&gt;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&lt;/Value&gt;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Eq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&lt;/Where&gt;"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query.Query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queryText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DataTable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table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site.GetSiteData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(query);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foreach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DataRow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row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table.Rows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 {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Console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.WriteLine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(row[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"Title"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].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ToString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()); }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with Managing Content</a:t>
            </a:r>
            <a:endParaRPr lang="en-US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Problems with managing content in large companies</a:t>
            </a:r>
          </a:p>
          <a:p>
            <a:pPr lvl="1"/>
            <a:r>
              <a:rPr lang="en-US" sz="2000" dirty="0" smtClean="0"/>
              <a:t>There are many document types identified in an organization, but there is no clear way to enforce standards</a:t>
            </a:r>
          </a:p>
          <a:p>
            <a:pPr lvl="1"/>
            <a:r>
              <a:rPr lang="en-US" sz="2000" dirty="0" smtClean="0"/>
              <a:t>There's a need to create different types of documents and store them all in one central location</a:t>
            </a:r>
          </a:p>
          <a:p>
            <a:pPr lvl="1"/>
            <a:r>
              <a:rPr lang="en-US" sz="2000" dirty="0" smtClean="0"/>
              <a:t>Content management applications should make a list of actions available to users depending on the type of content or document</a:t>
            </a:r>
          </a:p>
          <a:p>
            <a:r>
              <a:rPr lang="en-US" sz="2400" dirty="0" smtClean="0"/>
              <a:t>WSS provides new features to solve these problems</a:t>
            </a:r>
          </a:p>
          <a:p>
            <a:pPr lvl="1"/>
            <a:r>
              <a:rPr lang="en-US" sz="2000" dirty="0" smtClean="0"/>
              <a:t>Site Columns</a:t>
            </a:r>
          </a:p>
          <a:p>
            <a:pPr lvl="1"/>
            <a:r>
              <a:rPr lang="en-US" sz="2000" dirty="0" smtClean="0"/>
              <a:t>Content Types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 Columns</a:t>
            </a:r>
            <a:endParaRPr 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181600"/>
          </a:xfrm>
        </p:spPr>
        <p:txBody>
          <a:bodyPr/>
          <a:lstStyle/>
          <a:p>
            <a:r>
              <a:rPr lang="en-US" dirty="0" smtClean="0"/>
              <a:t>Site columns are reusable column definitions</a:t>
            </a:r>
          </a:p>
          <a:p>
            <a:pPr lvl="1"/>
            <a:r>
              <a:rPr lang="en-US" dirty="0" smtClean="0"/>
              <a:t>Site columns can be reused across multiple lists</a:t>
            </a:r>
          </a:p>
          <a:p>
            <a:pPr lvl="1"/>
            <a:r>
              <a:rPr lang="en-US" dirty="0" smtClean="0"/>
              <a:t>Site columns are scoped to site in the Site Column Gallery</a:t>
            </a:r>
          </a:p>
          <a:p>
            <a:pPr lvl="1"/>
            <a:r>
              <a:rPr lang="en-US" dirty="0" smtClean="0"/>
              <a:t>Site columns are visible within the site collection to all child sites</a:t>
            </a:r>
            <a:endParaRPr lang="en-US" dirty="0"/>
          </a:p>
        </p:txBody>
      </p:sp>
      <p:pic>
        <p:nvPicPr>
          <p:cNvPr id="195589" name="Picture 5" descr="SiteColum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429000"/>
            <a:ext cx="42672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4|20.3|9.9"/>
</p:tagLst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http://intranet.sharepointblackops.com/Courses/GSA401/_layouts/DocIdRedir.aspx?ID=3CC2HQU7XWNV-46-41</Url>
      <Description>3CC2HQU7XWNV-46-41</Description>
    </_dlc_DocIdUrl>
    <_dlc_DocId xmlns="c83d3ea4-1015-4b4b-bfa9-09fbcd7aa64d">3CC2HQU7XWNV-46-41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05BEE7F-3A4D-45BE-A5A4-EF91B2F61291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6034B84F-8F8E-48B7-9EFF-C7DE1A66BD73}"/>
</file>

<file path=customXml/itemProps4.xml><?xml version="1.0" encoding="utf-8"?>
<ds:datastoreItem xmlns:ds="http://schemas.openxmlformats.org/officeDocument/2006/customXml" ds:itemID="{C921040C-3E8C-4D15-A562-664FEDC33922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7</TotalTime>
  <Words>1505</Words>
  <Application>Microsoft Office PowerPoint</Application>
  <PresentationFormat>On-screen Show (4:3)</PresentationFormat>
  <Paragraphs>283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CPT_Slide_Template</vt:lpstr>
      <vt:lpstr>Lists and Content Types</vt:lpstr>
      <vt:lpstr>Agenda</vt:lpstr>
      <vt:lpstr>Motivation: Content Storage in WSS</vt:lpstr>
      <vt:lpstr>Platform Storage Enhancements in WSS3</vt:lpstr>
      <vt:lpstr>Accessing List Data</vt:lpstr>
      <vt:lpstr>SPQuery</vt:lpstr>
      <vt:lpstr>SPSiteDataQuery</vt:lpstr>
      <vt:lpstr>Issues with Managing Content</vt:lpstr>
      <vt:lpstr>Site Columns</vt:lpstr>
      <vt:lpstr>Using a Site Column in a List</vt:lpstr>
      <vt:lpstr>Demo: Creating Site Columns</vt:lpstr>
      <vt:lpstr>Introduction to Content Types</vt:lpstr>
      <vt:lpstr>Examples for Content Types</vt:lpstr>
      <vt:lpstr>Content Types</vt:lpstr>
      <vt:lpstr>Supporting Multiple Content Types</vt:lpstr>
      <vt:lpstr>Inheriting Content Types</vt:lpstr>
      <vt:lpstr>Demo: Creating Content Types</vt:lpstr>
      <vt:lpstr>Demo: LitwareTypes</vt:lpstr>
      <vt:lpstr>WSS 3.0 Events</vt:lpstr>
      <vt:lpstr>Item-level Events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Content Types</dc:title>
  <dc:creator>TedP</dc:creator>
  <cp:lastModifiedBy>Andrew Connell</cp:lastModifiedBy>
  <cp:revision>4</cp:revision>
  <cp:lastPrinted>2010-01-22T22:47:18Z</cp:lastPrinted>
  <dcterms:created xsi:type="dcterms:W3CDTF">2009-05-22T14:12:35Z</dcterms:created>
  <dcterms:modified xsi:type="dcterms:W3CDTF">2010-05-16T23:25:19Z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cff6120d-c980-4f9d-8781-c98bd801a9b0</vt:lpwstr>
  </property>
</Properties>
</file>