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notesSlides/notesSlide19.xml" ContentType="application/vnd.openxmlformats-officedocument.presentationml.notesSlide+xml"/>
  <Override PartName="/ppt/slideLayouts/slideLayout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46" autoAdjust="0"/>
    <p:restoredTop sz="90033" autoAdjust="0"/>
  </p:normalViewPr>
  <p:slideViewPr>
    <p:cSldViewPr>
      <p:cViewPr>
        <p:scale>
          <a:sx n="80" d="100"/>
          <a:sy n="80" d="100"/>
        </p:scale>
        <p:origin x="-1206" y="-3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79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10 - Document Libraries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10-</a:t>
            </a:r>
            <a:fld id="{E8376170-4F0A-4BF6-8C2A-9A4A0182561F}" type="slidenum">
              <a:rPr lang="en-US" smtClean="0"/>
              <a:pPr/>
              <a:t>‹#›</a:t>
            </a:fld>
            <a:endParaRPr lang="en-US" dirty="0"/>
          </a:p>
        </p:txBody>
      </p:sp>
    </p:spTree>
    <p:extLst>
      <p:ext uri="{BB962C8B-B14F-4D97-AF65-F5344CB8AC3E}">
        <p14:creationId xmlns:p14="http://schemas.microsoft.com/office/powerpoint/2010/main" val="345092748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10 - Document Libraries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val="29044796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err="1" smtClean="0"/>
              <a:t>Only</a:t>
            </a:r>
            <a:r>
              <a:rPr lang="nl-BE" dirty="0" smtClean="0"/>
              <a:t> demo DocumentManager1.aspx, DocumentManager2.aspx, DocumentManager3.aspx</a:t>
            </a:r>
            <a:endParaRPr lang="nl-BE" dirty="0"/>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10-</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err="1" smtClean="0"/>
              <a:t>Only</a:t>
            </a:r>
            <a:r>
              <a:rPr lang="nl-BE" dirty="0" smtClean="0"/>
              <a:t> demo DocumentManager4.aspx</a:t>
            </a:r>
            <a:endParaRPr lang="nl-BE" dirty="0"/>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smtClean="0"/>
              <a:t>The Open XML Formats SDK 1.0 simplifies the manipulation of </a:t>
            </a:r>
            <a:r>
              <a:rPr lang="en-US" sz="900" dirty="0" err="1" smtClean="0"/>
              <a:t>OpenXML</a:t>
            </a:r>
            <a:r>
              <a:rPr lang="en-US" sz="900" dirty="0" smtClean="0"/>
              <a:t> packages. The Open XML Application Programming Interface (API) encapsulates many of the common tasks that you typically perform on </a:t>
            </a:r>
            <a:r>
              <a:rPr lang="en-US" sz="900" dirty="0" err="1" smtClean="0"/>
              <a:t>OpenXML</a:t>
            </a:r>
            <a:r>
              <a:rPr lang="en-US" sz="900" dirty="0" smtClean="0"/>
              <a:t> packages, so you can perform complex operations with just a few lines of code. Some common tasks:</a:t>
            </a:r>
          </a:p>
          <a:p>
            <a:endParaRPr lang="en-US" sz="900" dirty="0" smtClean="0"/>
          </a:p>
          <a:p>
            <a:r>
              <a:rPr lang="en-US" sz="900" dirty="0" smtClean="0"/>
              <a:t>Search. With a few lines of code, you can search a collection of Excel 2007 worksheets for some arbitrary data.</a:t>
            </a:r>
          </a:p>
          <a:p>
            <a:endParaRPr lang="en-US" sz="900" dirty="0" smtClean="0"/>
          </a:p>
          <a:p>
            <a:r>
              <a:rPr lang="en-US" sz="900" dirty="0" smtClean="0"/>
              <a:t>Document assembly. You can create documents by combining the document parts of existing documents programmatically. For example, you can pull slides from various PowerPoint 2007 presentations to create a single presentation.</a:t>
            </a:r>
          </a:p>
          <a:p>
            <a:endParaRPr lang="en-US" sz="900" dirty="0" smtClean="0"/>
          </a:p>
          <a:p>
            <a:r>
              <a:rPr lang="en-US" sz="900" dirty="0" smtClean="0"/>
              <a:t>Validation. With a few lines of code, you can validate the document parts in a package or validate an entire package against a schema.</a:t>
            </a:r>
          </a:p>
          <a:p>
            <a:endParaRPr lang="en-US" sz="900" dirty="0" smtClean="0"/>
          </a:p>
          <a:p>
            <a:r>
              <a:rPr lang="en-US" sz="900" dirty="0" smtClean="0"/>
              <a:t>Data update. With the Open XML object model, you can easily modify the data in multiple packages.</a:t>
            </a:r>
          </a:p>
          <a:p>
            <a:endParaRPr lang="en-US" sz="900" dirty="0" smtClean="0"/>
          </a:p>
          <a:p>
            <a:r>
              <a:rPr lang="en-US" sz="900" dirty="0" smtClean="0"/>
              <a:t>Privacy. With a few lines of code, you can remove comments and other personal information from a document before it is distributed.</a:t>
            </a:r>
          </a:p>
          <a:p>
            <a:endParaRPr lang="en-US" sz="900" dirty="0" smtClean="0"/>
          </a:p>
          <a:p>
            <a:r>
              <a:rPr lang="en-US" sz="900" dirty="0" smtClean="0"/>
              <a:t>You can use the Open XML API in any language supported by the Microsoft .NET Framework®. The help topics presented in this SDK provide code samples in Microsoft Visual C#® and Microsoft Visual Basic® .NET.</a:t>
            </a:r>
          </a:p>
          <a:p>
            <a:endParaRPr lang="en-US" sz="900" dirty="0" smtClean="0"/>
          </a:p>
          <a:p>
            <a:r>
              <a:rPr lang="en-US" sz="900" dirty="0" smtClean="0"/>
              <a:t>Using the code samples in the help topics in this SDK as a starting point, you can take advantage of the </a:t>
            </a:r>
            <a:r>
              <a:rPr lang="en-US" sz="900" dirty="0" err="1" smtClean="0"/>
              <a:t>OpenXML</a:t>
            </a:r>
            <a:r>
              <a:rPr lang="en-US" sz="900" dirty="0" smtClean="0"/>
              <a:t> standards in the 2007 Microsoft Office system. The Open XML API relieves much of the tedium of working with Open Packaging Conventions documents and is well worth your time to explore.</a:t>
            </a:r>
          </a:p>
          <a:p>
            <a:endParaRPr lang="nl-BE" sz="900" dirty="0"/>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10-</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2" name="Slide Number Placeholder 6"/>
          <p:cNvSpPr>
            <a:spLocks noGrp="1"/>
          </p:cNvSpPr>
          <p:nvPr>
            <p:ph type="sldNum" sz="quarter" idx="13"/>
          </p:nvPr>
        </p:nvSpPr>
        <p:spPr/>
        <p:txBody>
          <a:bodyPr/>
          <a:lstStyle/>
          <a:p>
            <a:r>
              <a:rPr lang="en-US" smtClean="0"/>
              <a:t>10-</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Rot="1" noChangeAspect="1" noChangeArrowheads="1" noTextEdit="1"/>
          </p:cNvSpPr>
          <p:nvPr>
            <p:ph type="sldImg"/>
          </p:nvPr>
        </p:nvSpPr>
        <p:spPr>
          <a:ln/>
        </p:spPr>
      </p:sp>
      <p:sp>
        <p:nvSpPr>
          <p:cNvPr id="109573" name="Rectangle 5"/>
          <p:cNvSpPr>
            <a:spLocks noGrp="1" noChangeArrowheads="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Document Libraries</a:t>
            </a:r>
            <a:endParaRPr lang="en-US"/>
          </a:p>
        </p:txBody>
      </p:sp>
      <p:sp>
        <p:nvSpPr>
          <p:cNvPr id="5" name="Date Placeholder 4"/>
          <p:cNvSpPr>
            <a:spLocks noGrp="1"/>
          </p:cNvSpPr>
          <p:nvPr>
            <p:ph type="dt" idx="11"/>
          </p:nvPr>
        </p:nvSpPr>
        <p:spPr/>
        <p:txBody>
          <a:bodyPr/>
          <a:lstStyle/>
          <a:p>
            <a:r>
              <a:rPr lang="en-US" smtClean="0"/>
              <a:t>v3.1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able Placeholder 2"/>
          <p:cNvSpPr>
            <a:spLocks noGrp="1"/>
          </p:cNvSpPr>
          <p:nvPr>
            <p:ph type="tbl" idx="1"/>
          </p:nvPr>
        </p:nvSpPr>
        <p:spPr/>
        <p:txBody>
          <a:bodyPr rtlCol="0"/>
          <a:lstStyle/>
          <a:p>
            <a:pPr lvl="0"/>
            <a:endParaRPr lang="en-US" noProof="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descr="CPT_Arrows_Trans.gif"/>
          <p:cNvPicPr>
            <a:picLocks noChangeAspect="1"/>
          </p:cNvPicPr>
          <p:nvPr/>
        </p:nvPicPr>
        <p:blipFill>
          <a:blip r:embed="rId9" cstate="print"/>
          <a:stretch>
            <a:fillRect/>
          </a:stretch>
        </p:blipFill>
        <p:spPr>
          <a:xfrm>
            <a:off x="8839200" y="76200"/>
            <a:ext cx="228600" cy="22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Document Libraries</a:t>
            </a:r>
            <a:endParaRPr lang="en-US" dirty="0"/>
          </a:p>
        </p:txBody>
      </p:sp>
      <p:sp>
        <p:nvSpPr>
          <p:cNvPr id="3" name="Subtitle 2"/>
          <p:cNvSpPr>
            <a:spLocks noGrp="1"/>
          </p:cNvSpPr>
          <p:nvPr>
            <p:ph type="subTitle" idx="1"/>
          </p:nvPr>
        </p:nvSpPr>
        <p:spPr/>
        <p:txBody>
          <a:bodyPr/>
          <a:lstStyle/>
          <a:p>
            <a:r>
              <a:rPr lang="en-US" dirty="0" smtClean="0"/>
              <a:t>Developing WSS Solutions </a:t>
            </a:r>
          </a:p>
          <a:p>
            <a:r>
              <a:rPr lang="en-US" dirty="0" smtClean="0"/>
              <a:t>for Document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Forms Library</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400050" y="1371600"/>
            <a:ext cx="7296150" cy="2514600"/>
          </a:xfrm>
          <a:prstGeom prst="rect">
            <a:avLst/>
          </a:prstGeom>
          <a:noFill/>
          <a:ln w="9525">
            <a:solidFill>
              <a:schemeClr val="tx1"/>
            </a:solid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485775" y="4371975"/>
            <a:ext cx="7743825" cy="1495425"/>
          </a:xfrm>
          <a:prstGeom prst="rect">
            <a:avLst/>
          </a:prstGeom>
          <a:noFill/>
          <a:ln w="9525">
            <a:solidFill>
              <a:schemeClr val="tx1"/>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Demo: Document Manager</a:t>
            </a:r>
            <a:endParaRPr lang="nl-BE" dirty="0"/>
          </a:p>
        </p:txBody>
      </p:sp>
      <p:pic>
        <p:nvPicPr>
          <p:cNvPr id="3075" name="Picture 3"/>
          <p:cNvPicPr>
            <a:picLocks noChangeAspect="1" noChangeArrowheads="1"/>
          </p:cNvPicPr>
          <p:nvPr/>
        </p:nvPicPr>
        <p:blipFill>
          <a:blip r:embed="rId3" cstate="print"/>
          <a:srcRect/>
          <a:stretch>
            <a:fillRect/>
          </a:stretch>
        </p:blipFill>
        <p:spPr bwMode="auto">
          <a:xfrm>
            <a:off x="2971800" y="1333499"/>
            <a:ext cx="3048000" cy="5207000"/>
          </a:xfrm>
          <a:prstGeom prst="rect">
            <a:avLst/>
          </a:prstGeom>
          <a:noFill/>
          <a:ln w="9525">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itle 530433"/>
          <p:cNvSpPr>
            <a:spLocks noGrp="1" noChangeArrowheads="1"/>
          </p:cNvSpPr>
          <p:nvPr>
            <p:ph type="title"/>
          </p:nvPr>
        </p:nvSpPr>
        <p:spPr/>
        <p:txBody>
          <a:bodyPr/>
          <a:lstStyle/>
          <a:p>
            <a:r>
              <a:rPr lang="fr-BE" smtClean="0"/>
              <a:t>Office Open XML File Formats</a:t>
            </a:r>
            <a:endParaRPr lang="en-GB" dirty="0" smtClean="0"/>
          </a:p>
        </p:txBody>
      </p:sp>
      <p:graphicFrame>
        <p:nvGraphicFramePr>
          <p:cNvPr id="8194" name="Table 530434"/>
          <p:cNvGraphicFramePr>
            <a:graphicFrameLocks noGrp="1"/>
          </p:cNvGraphicFramePr>
          <p:nvPr/>
        </p:nvGraphicFramePr>
        <p:xfrm>
          <a:off x="876300" y="1295400"/>
          <a:ext cx="7696200" cy="426720"/>
        </p:xfrm>
        <a:graphic>
          <a:graphicData uri="http://schemas.openxmlformats.org/drawingml/2006/table">
            <a:tbl>
              <a:tblPr/>
              <a:tblGrid>
                <a:gridCol w="3848100"/>
                <a:gridCol w="38481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Macro-Free</a:t>
                      </a:r>
                      <a:endParaRPr kumimoji="0" lang="en-GB" sz="2200" b="0" i="0" u="none" strike="noStrike" cap="none" normalizeH="0" baseline="0" smtClean="0">
                        <a:ln>
                          <a:noFill/>
                        </a:ln>
                        <a:solidFill>
                          <a:schemeClr val="bg1"/>
                        </a:solidFill>
                        <a:effectLst/>
                        <a:latin typeface="Tahoma"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3333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Macro-Enabled</a:t>
                      </a: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333333"/>
                    </a:solidFill>
                  </a:tcPr>
                </a:tc>
              </a:tr>
            </a:tbl>
          </a:graphicData>
        </a:graphic>
      </p:graphicFrame>
      <p:graphicFrame>
        <p:nvGraphicFramePr>
          <p:cNvPr id="8202" name="Table 530442"/>
          <p:cNvGraphicFramePr>
            <a:graphicFrameLocks noGrp="1"/>
          </p:cNvGraphicFramePr>
          <p:nvPr/>
        </p:nvGraphicFramePr>
        <p:xfrm>
          <a:off x="876300" y="1771650"/>
          <a:ext cx="7696200" cy="4008120"/>
        </p:xfrm>
        <a:graphic>
          <a:graphicData uri="http://schemas.openxmlformats.org/drawingml/2006/table">
            <a:tbl>
              <a:tblPr/>
              <a:tblGrid>
                <a:gridCol w="1924050"/>
                <a:gridCol w="1924050"/>
                <a:gridCol w="1924050"/>
                <a:gridCol w="192405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Document</a:t>
                      </a:r>
                      <a:endParaRPr kumimoji="0" lang="en-GB" sz="2200" b="0" i="0" u="none" strike="noStrike" cap="none" normalizeH="0" baseline="0" smtClean="0">
                        <a:ln>
                          <a:noFill/>
                        </a:ln>
                        <a:solidFill>
                          <a:schemeClr val="bg1"/>
                        </a:solidFill>
                        <a:effectLst/>
                        <a:latin typeface="Tahoma"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3333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Template</a:t>
                      </a: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3333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Document</a:t>
                      </a: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3333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Template</a:t>
                      </a: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333333"/>
                    </a:solidFill>
                  </a:tcPr>
                </a:tc>
              </a:tr>
              <a:tr h="1193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r>
              <a:tr h="1193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BBE0E3"/>
                    </a:solidFill>
                  </a:tcPr>
                </a:tc>
              </a:tr>
              <a:tr h="1193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28575"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BBE0E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200" b="0" i="0" u="none" strike="noStrike" cap="none" normalizeH="0" baseline="0" smtClean="0">
                        <a:ln>
                          <a:noFill/>
                        </a:ln>
                        <a:solidFill>
                          <a:schemeClr val="bg1"/>
                        </a:solidFill>
                        <a:effectLst/>
                        <a:latin typeface="Tahoma" charset="0"/>
                      </a:endParaRPr>
                    </a:p>
                  </a:txBody>
                  <a:tcPr horzOverflow="overflow">
                    <a:lnL w="12700"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BBE0E3"/>
                    </a:solidFill>
                  </a:tcPr>
                </a:tc>
              </a:tr>
            </a:tbl>
          </a:graphicData>
        </a:graphic>
      </p:graphicFrame>
      <p:pic>
        <p:nvPicPr>
          <p:cNvPr id="8229" name="Rectangle 530469"/>
          <p:cNvPicPr>
            <a:picLocks noChangeAspect="1" noChangeArrowheads="1"/>
          </p:cNvPicPr>
          <p:nvPr/>
        </p:nvPicPr>
        <p:blipFill>
          <a:blip r:embed="rId3" cstate="print"/>
          <a:srcRect/>
          <a:stretch>
            <a:fillRect/>
          </a:stretch>
        </p:blipFill>
        <p:spPr bwMode="auto">
          <a:xfrm>
            <a:off x="1524000" y="3657600"/>
            <a:ext cx="533400" cy="493713"/>
          </a:xfrm>
          <a:prstGeom prst="rect">
            <a:avLst/>
          </a:prstGeom>
          <a:noFill/>
          <a:ln w="28575" algn="ctr">
            <a:solidFill>
              <a:schemeClr val="bg2"/>
            </a:solidFill>
            <a:miter lim="800000"/>
            <a:headEnd/>
            <a:tailEnd/>
          </a:ln>
        </p:spPr>
      </p:pic>
      <p:pic>
        <p:nvPicPr>
          <p:cNvPr id="8230" name="Rectangle 530470"/>
          <p:cNvPicPr>
            <a:picLocks noChangeAspect="1" noChangeArrowheads="1"/>
          </p:cNvPicPr>
          <p:nvPr/>
        </p:nvPicPr>
        <p:blipFill>
          <a:blip r:embed="rId4" cstate="print"/>
          <a:srcRect/>
          <a:stretch>
            <a:fillRect/>
          </a:stretch>
        </p:blipFill>
        <p:spPr bwMode="auto">
          <a:xfrm>
            <a:off x="1524000" y="4876800"/>
            <a:ext cx="533400" cy="493713"/>
          </a:xfrm>
          <a:prstGeom prst="rect">
            <a:avLst/>
          </a:prstGeom>
          <a:noFill/>
          <a:ln w="28575" algn="ctr">
            <a:solidFill>
              <a:schemeClr val="bg2"/>
            </a:solidFill>
            <a:miter lim="800000"/>
            <a:headEnd/>
            <a:tailEnd/>
          </a:ln>
        </p:spPr>
      </p:pic>
      <p:pic>
        <p:nvPicPr>
          <p:cNvPr id="8231" name="Rectangle 530471"/>
          <p:cNvPicPr>
            <a:picLocks noChangeAspect="1" noChangeArrowheads="1"/>
          </p:cNvPicPr>
          <p:nvPr/>
        </p:nvPicPr>
        <p:blipFill>
          <a:blip r:embed="rId5" cstate="print"/>
          <a:srcRect/>
          <a:stretch>
            <a:fillRect/>
          </a:stretch>
        </p:blipFill>
        <p:spPr bwMode="auto">
          <a:xfrm>
            <a:off x="1524000" y="2514600"/>
            <a:ext cx="533400" cy="492125"/>
          </a:xfrm>
          <a:prstGeom prst="rect">
            <a:avLst/>
          </a:prstGeom>
          <a:noFill/>
          <a:ln w="28575" algn="ctr">
            <a:solidFill>
              <a:schemeClr val="bg2"/>
            </a:solidFill>
            <a:miter lim="800000"/>
            <a:headEnd/>
            <a:tailEnd/>
          </a:ln>
        </p:spPr>
      </p:pic>
      <p:sp>
        <p:nvSpPr>
          <p:cNvPr id="8232" name="TextBox 530472"/>
          <p:cNvSpPr txBox="1">
            <a:spLocks noChangeArrowheads="1"/>
          </p:cNvSpPr>
          <p:nvPr/>
        </p:nvSpPr>
        <p:spPr bwMode="auto">
          <a:xfrm>
            <a:off x="1485900" y="2952750"/>
            <a:ext cx="601663" cy="336550"/>
          </a:xfrm>
          <a:prstGeom prst="rect">
            <a:avLst/>
          </a:prstGeom>
          <a:noFill/>
          <a:ln w="9525">
            <a:noFill/>
            <a:miter lim="800000"/>
            <a:headEnd/>
            <a:tailEnd/>
          </a:ln>
        </p:spPr>
        <p:txBody>
          <a:bodyPr wrap="none">
            <a:spAutoFit/>
          </a:bodyPr>
          <a:lstStyle/>
          <a:p>
            <a:r>
              <a:rPr lang="fr-BE" sz="1600">
                <a:solidFill>
                  <a:schemeClr val="tx1"/>
                </a:solidFill>
              </a:rPr>
              <a:t>docx</a:t>
            </a:r>
            <a:endParaRPr lang="en-GB" sz="1600">
              <a:solidFill>
                <a:schemeClr val="tx1"/>
              </a:solidFill>
            </a:endParaRPr>
          </a:p>
        </p:txBody>
      </p:sp>
      <p:pic>
        <p:nvPicPr>
          <p:cNvPr id="8233" name="Rectangle 530473"/>
          <p:cNvPicPr>
            <a:picLocks noChangeAspect="1" noChangeArrowheads="1"/>
          </p:cNvPicPr>
          <p:nvPr/>
        </p:nvPicPr>
        <p:blipFill>
          <a:blip r:embed="rId5" cstate="print"/>
          <a:srcRect/>
          <a:stretch>
            <a:fillRect/>
          </a:stretch>
        </p:blipFill>
        <p:spPr bwMode="auto">
          <a:xfrm>
            <a:off x="3429000" y="2514600"/>
            <a:ext cx="533400" cy="492125"/>
          </a:xfrm>
          <a:prstGeom prst="rect">
            <a:avLst/>
          </a:prstGeom>
          <a:noFill/>
          <a:ln w="28575" algn="ctr">
            <a:solidFill>
              <a:schemeClr val="bg2"/>
            </a:solidFill>
            <a:miter lim="800000"/>
            <a:headEnd/>
            <a:tailEnd/>
          </a:ln>
        </p:spPr>
      </p:pic>
      <p:sp>
        <p:nvSpPr>
          <p:cNvPr id="8234" name="TextBox 530474"/>
          <p:cNvSpPr txBox="1">
            <a:spLocks noChangeArrowheads="1"/>
          </p:cNvSpPr>
          <p:nvPr/>
        </p:nvSpPr>
        <p:spPr bwMode="auto">
          <a:xfrm>
            <a:off x="3390900" y="2952750"/>
            <a:ext cx="576263" cy="336550"/>
          </a:xfrm>
          <a:prstGeom prst="rect">
            <a:avLst/>
          </a:prstGeom>
          <a:noFill/>
          <a:ln w="9525">
            <a:noFill/>
            <a:miter lim="800000"/>
            <a:headEnd/>
            <a:tailEnd/>
          </a:ln>
        </p:spPr>
        <p:txBody>
          <a:bodyPr wrap="none">
            <a:spAutoFit/>
          </a:bodyPr>
          <a:lstStyle/>
          <a:p>
            <a:r>
              <a:rPr lang="fr-BE" sz="1600">
                <a:solidFill>
                  <a:schemeClr val="tx1"/>
                </a:solidFill>
              </a:rPr>
              <a:t>dotx</a:t>
            </a:r>
            <a:endParaRPr lang="en-GB" sz="1600">
              <a:solidFill>
                <a:schemeClr val="tx1"/>
              </a:solidFill>
            </a:endParaRPr>
          </a:p>
        </p:txBody>
      </p:sp>
      <p:pic>
        <p:nvPicPr>
          <p:cNvPr id="8235" name="Rectangle 530475"/>
          <p:cNvPicPr>
            <a:picLocks noChangeAspect="1" noChangeArrowheads="1"/>
          </p:cNvPicPr>
          <p:nvPr/>
        </p:nvPicPr>
        <p:blipFill>
          <a:blip r:embed="rId5" cstate="print"/>
          <a:srcRect/>
          <a:stretch>
            <a:fillRect/>
          </a:stretch>
        </p:blipFill>
        <p:spPr bwMode="auto">
          <a:xfrm>
            <a:off x="5334000" y="2514600"/>
            <a:ext cx="533400" cy="492125"/>
          </a:xfrm>
          <a:prstGeom prst="rect">
            <a:avLst/>
          </a:prstGeom>
          <a:noFill/>
          <a:ln w="28575" algn="ctr">
            <a:solidFill>
              <a:schemeClr val="bg2"/>
            </a:solidFill>
            <a:miter lim="800000"/>
            <a:headEnd/>
            <a:tailEnd/>
          </a:ln>
        </p:spPr>
      </p:pic>
      <p:sp>
        <p:nvSpPr>
          <p:cNvPr id="8236" name="TextBox 530476"/>
          <p:cNvSpPr txBox="1">
            <a:spLocks noChangeArrowheads="1"/>
          </p:cNvSpPr>
          <p:nvPr/>
        </p:nvSpPr>
        <p:spPr bwMode="auto">
          <a:xfrm>
            <a:off x="5295900" y="2952750"/>
            <a:ext cx="673100" cy="336550"/>
          </a:xfrm>
          <a:prstGeom prst="rect">
            <a:avLst/>
          </a:prstGeom>
          <a:noFill/>
          <a:ln w="9525">
            <a:noFill/>
            <a:miter lim="800000"/>
            <a:headEnd/>
            <a:tailEnd/>
          </a:ln>
        </p:spPr>
        <p:txBody>
          <a:bodyPr wrap="none">
            <a:spAutoFit/>
          </a:bodyPr>
          <a:lstStyle/>
          <a:p>
            <a:r>
              <a:rPr lang="fr-BE" sz="1600">
                <a:solidFill>
                  <a:schemeClr val="tx1"/>
                </a:solidFill>
              </a:rPr>
              <a:t>docm</a:t>
            </a:r>
            <a:endParaRPr lang="en-GB" sz="1600">
              <a:solidFill>
                <a:schemeClr val="tx1"/>
              </a:solidFill>
            </a:endParaRPr>
          </a:p>
        </p:txBody>
      </p:sp>
      <p:pic>
        <p:nvPicPr>
          <p:cNvPr id="8237" name="Rectangle 530477"/>
          <p:cNvPicPr>
            <a:picLocks noChangeAspect="1" noChangeArrowheads="1"/>
          </p:cNvPicPr>
          <p:nvPr/>
        </p:nvPicPr>
        <p:blipFill>
          <a:blip r:embed="rId5" cstate="print"/>
          <a:srcRect/>
          <a:stretch>
            <a:fillRect/>
          </a:stretch>
        </p:blipFill>
        <p:spPr bwMode="auto">
          <a:xfrm>
            <a:off x="7239000" y="2514600"/>
            <a:ext cx="533400" cy="492125"/>
          </a:xfrm>
          <a:prstGeom prst="rect">
            <a:avLst/>
          </a:prstGeom>
          <a:noFill/>
          <a:ln w="28575" algn="ctr">
            <a:solidFill>
              <a:schemeClr val="bg2"/>
            </a:solidFill>
            <a:miter lim="800000"/>
            <a:headEnd/>
            <a:tailEnd/>
          </a:ln>
        </p:spPr>
      </p:pic>
      <p:sp>
        <p:nvSpPr>
          <p:cNvPr id="8238" name="TextBox 530478"/>
          <p:cNvSpPr txBox="1">
            <a:spLocks noChangeArrowheads="1"/>
          </p:cNvSpPr>
          <p:nvPr/>
        </p:nvSpPr>
        <p:spPr bwMode="auto">
          <a:xfrm>
            <a:off x="7200900" y="2952750"/>
            <a:ext cx="647700" cy="336550"/>
          </a:xfrm>
          <a:prstGeom prst="rect">
            <a:avLst/>
          </a:prstGeom>
          <a:noFill/>
          <a:ln w="9525">
            <a:noFill/>
            <a:miter lim="800000"/>
            <a:headEnd/>
            <a:tailEnd/>
          </a:ln>
        </p:spPr>
        <p:txBody>
          <a:bodyPr wrap="none">
            <a:spAutoFit/>
          </a:bodyPr>
          <a:lstStyle/>
          <a:p>
            <a:r>
              <a:rPr lang="fr-BE" sz="1600">
                <a:solidFill>
                  <a:schemeClr val="tx1"/>
                </a:solidFill>
              </a:rPr>
              <a:t>dotm</a:t>
            </a:r>
            <a:endParaRPr lang="en-GB" sz="1600">
              <a:solidFill>
                <a:schemeClr val="tx1"/>
              </a:solidFill>
            </a:endParaRPr>
          </a:p>
        </p:txBody>
      </p:sp>
      <p:sp>
        <p:nvSpPr>
          <p:cNvPr id="8239" name="TextBox 530479"/>
          <p:cNvSpPr txBox="1">
            <a:spLocks noChangeArrowheads="1"/>
          </p:cNvSpPr>
          <p:nvPr/>
        </p:nvSpPr>
        <p:spPr bwMode="auto">
          <a:xfrm>
            <a:off x="1447800" y="4191000"/>
            <a:ext cx="577850" cy="336550"/>
          </a:xfrm>
          <a:prstGeom prst="rect">
            <a:avLst/>
          </a:prstGeom>
          <a:noFill/>
          <a:ln w="9525">
            <a:noFill/>
            <a:miter lim="800000"/>
            <a:headEnd/>
            <a:tailEnd/>
          </a:ln>
        </p:spPr>
        <p:txBody>
          <a:bodyPr wrap="none">
            <a:spAutoFit/>
          </a:bodyPr>
          <a:lstStyle/>
          <a:p>
            <a:r>
              <a:rPr lang="fr-BE" sz="1600">
                <a:solidFill>
                  <a:schemeClr val="tx1"/>
                </a:solidFill>
              </a:rPr>
              <a:t>pptx</a:t>
            </a:r>
            <a:endParaRPr lang="en-GB" sz="1600">
              <a:solidFill>
                <a:schemeClr val="tx1"/>
              </a:solidFill>
            </a:endParaRPr>
          </a:p>
        </p:txBody>
      </p:sp>
      <p:pic>
        <p:nvPicPr>
          <p:cNvPr id="8240" name="Rectangle 530480"/>
          <p:cNvPicPr>
            <a:picLocks noChangeAspect="1" noChangeArrowheads="1"/>
          </p:cNvPicPr>
          <p:nvPr/>
        </p:nvPicPr>
        <p:blipFill>
          <a:blip r:embed="rId3" cstate="print"/>
          <a:srcRect/>
          <a:stretch>
            <a:fillRect/>
          </a:stretch>
        </p:blipFill>
        <p:spPr bwMode="auto">
          <a:xfrm>
            <a:off x="3429000" y="3657600"/>
            <a:ext cx="533400" cy="493713"/>
          </a:xfrm>
          <a:prstGeom prst="rect">
            <a:avLst/>
          </a:prstGeom>
          <a:noFill/>
          <a:ln w="28575" algn="ctr">
            <a:solidFill>
              <a:schemeClr val="bg2"/>
            </a:solidFill>
            <a:miter lim="800000"/>
            <a:headEnd/>
            <a:tailEnd/>
          </a:ln>
        </p:spPr>
      </p:pic>
      <p:sp>
        <p:nvSpPr>
          <p:cNvPr id="8241" name="TextBox 530481"/>
          <p:cNvSpPr txBox="1">
            <a:spLocks noChangeArrowheads="1"/>
          </p:cNvSpPr>
          <p:nvPr/>
        </p:nvSpPr>
        <p:spPr bwMode="auto">
          <a:xfrm>
            <a:off x="3352800" y="4191000"/>
            <a:ext cx="576263" cy="336550"/>
          </a:xfrm>
          <a:prstGeom prst="rect">
            <a:avLst/>
          </a:prstGeom>
          <a:noFill/>
          <a:ln w="9525">
            <a:noFill/>
            <a:miter lim="800000"/>
            <a:headEnd/>
            <a:tailEnd/>
          </a:ln>
        </p:spPr>
        <p:txBody>
          <a:bodyPr wrap="none">
            <a:spAutoFit/>
          </a:bodyPr>
          <a:lstStyle/>
          <a:p>
            <a:r>
              <a:rPr lang="fr-BE" sz="1600">
                <a:solidFill>
                  <a:schemeClr val="tx1"/>
                </a:solidFill>
              </a:rPr>
              <a:t>potx</a:t>
            </a:r>
            <a:endParaRPr lang="en-GB" sz="1600">
              <a:solidFill>
                <a:schemeClr val="tx1"/>
              </a:solidFill>
            </a:endParaRPr>
          </a:p>
        </p:txBody>
      </p:sp>
      <p:pic>
        <p:nvPicPr>
          <p:cNvPr id="8242" name="Rectangle 530482"/>
          <p:cNvPicPr>
            <a:picLocks noChangeAspect="1" noChangeArrowheads="1"/>
          </p:cNvPicPr>
          <p:nvPr/>
        </p:nvPicPr>
        <p:blipFill>
          <a:blip r:embed="rId3" cstate="print"/>
          <a:srcRect/>
          <a:stretch>
            <a:fillRect/>
          </a:stretch>
        </p:blipFill>
        <p:spPr bwMode="auto">
          <a:xfrm>
            <a:off x="5334000" y="3657600"/>
            <a:ext cx="533400" cy="493713"/>
          </a:xfrm>
          <a:prstGeom prst="rect">
            <a:avLst/>
          </a:prstGeom>
          <a:noFill/>
          <a:ln w="28575" algn="ctr">
            <a:solidFill>
              <a:schemeClr val="bg2"/>
            </a:solidFill>
            <a:miter lim="800000"/>
            <a:headEnd/>
            <a:tailEnd/>
          </a:ln>
        </p:spPr>
      </p:pic>
      <p:sp>
        <p:nvSpPr>
          <p:cNvPr id="8243" name="TextBox 530483"/>
          <p:cNvSpPr txBox="1">
            <a:spLocks noChangeArrowheads="1"/>
          </p:cNvSpPr>
          <p:nvPr/>
        </p:nvSpPr>
        <p:spPr bwMode="auto">
          <a:xfrm>
            <a:off x="5257800" y="4191000"/>
            <a:ext cx="649288" cy="336550"/>
          </a:xfrm>
          <a:prstGeom prst="rect">
            <a:avLst/>
          </a:prstGeom>
          <a:noFill/>
          <a:ln w="9525">
            <a:noFill/>
            <a:miter lim="800000"/>
            <a:headEnd/>
            <a:tailEnd/>
          </a:ln>
        </p:spPr>
        <p:txBody>
          <a:bodyPr wrap="none">
            <a:spAutoFit/>
          </a:bodyPr>
          <a:lstStyle/>
          <a:p>
            <a:r>
              <a:rPr lang="fr-BE" sz="1600">
                <a:solidFill>
                  <a:schemeClr val="tx1"/>
                </a:solidFill>
              </a:rPr>
              <a:t>pptm</a:t>
            </a:r>
            <a:endParaRPr lang="en-GB" sz="1600">
              <a:solidFill>
                <a:schemeClr val="tx1"/>
              </a:solidFill>
            </a:endParaRPr>
          </a:p>
        </p:txBody>
      </p:sp>
      <p:pic>
        <p:nvPicPr>
          <p:cNvPr id="8244" name="Rectangle 530484"/>
          <p:cNvPicPr>
            <a:picLocks noChangeAspect="1" noChangeArrowheads="1"/>
          </p:cNvPicPr>
          <p:nvPr/>
        </p:nvPicPr>
        <p:blipFill>
          <a:blip r:embed="rId3" cstate="print"/>
          <a:srcRect/>
          <a:stretch>
            <a:fillRect/>
          </a:stretch>
        </p:blipFill>
        <p:spPr bwMode="auto">
          <a:xfrm>
            <a:off x="7239000" y="3657600"/>
            <a:ext cx="533400" cy="493713"/>
          </a:xfrm>
          <a:prstGeom prst="rect">
            <a:avLst/>
          </a:prstGeom>
          <a:noFill/>
          <a:ln w="28575" algn="ctr">
            <a:solidFill>
              <a:schemeClr val="bg2"/>
            </a:solidFill>
            <a:miter lim="800000"/>
            <a:headEnd/>
            <a:tailEnd/>
          </a:ln>
        </p:spPr>
      </p:pic>
      <p:sp>
        <p:nvSpPr>
          <p:cNvPr id="8245" name="TextBox 530485"/>
          <p:cNvSpPr txBox="1">
            <a:spLocks noChangeArrowheads="1"/>
          </p:cNvSpPr>
          <p:nvPr/>
        </p:nvSpPr>
        <p:spPr bwMode="auto">
          <a:xfrm>
            <a:off x="7162800" y="4191000"/>
            <a:ext cx="647700" cy="336550"/>
          </a:xfrm>
          <a:prstGeom prst="rect">
            <a:avLst/>
          </a:prstGeom>
          <a:noFill/>
          <a:ln w="9525">
            <a:noFill/>
            <a:miter lim="800000"/>
            <a:headEnd/>
            <a:tailEnd/>
          </a:ln>
        </p:spPr>
        <p:txBody>
          <a:bodyPr wrap="none">
            <a:spAutoFit/>
          </a:bodyPr>
          <a:lstStyle/>
          <a:p>
            <a:r>
              <a:rPr lang="fr-BE" sz="1600">
                <a:solidFill>
                  <a:schemeClr val="tx1"/>
                </a:solidFill>
              </a:rPr>
              <a:t>potm</a:t>
            </a:r>
            <a:endParaRPr lang="en-GB" sz="1600">
              <a:solidFill>
                <a:schemeClr val="tx1"/>
              </a:solidFill>
            </a:endParaRPr>
          </a:p>
        </p:txBody>
      </p:sp>
      <p:sp>
        <p:nvSpPr>
          <p:cNvPr id="8246" name="TextBox 530486"/>
          <p:cNvSpPr txBox="1">
            <a:spLocks noChangeArrowheads="1"/>
          </p:cNvSpPr>
          <p:nvPr/>
        </p:nvSpPr>
        <p:spPr bwMode="auto">
          <a:xfrm>
            <a:off x="1514475" y="5353050"/>
            <a:ext cx="520700" cy="336550"/>
          </a:xfrm>
          <a:prstGeom prst="rect">
            <a:avLst/>
          </a:prstGeom>
          <a:noFill/>
          <a:ln w="9525">
            <a:noFill/>
            <a:miter lim="800000"/>
            <a:headEnd/>
            <a:tailEnd/>
          </a:ln>
        </p:spPr>
        <p:txBody>
          <a:bodyPr wrap="none">
            <a:spAutoFit/>
          </a:bodyPr>
          <a:lstStyle/>
          <a:p>
            <a:r>
              <a:rPr lang="fr-BE" sz="1600">
                <a:solidFill>
                  <a:schemeClr val="tx1"/>
                </a:solidFill>
              </a:rPr>
              <a:t>xlsx</a:t>
            </a:r>
            <a:endParaRPr lang="en-GB" sz="1600">
              <a:solidFill>
                <a:schemeClr val="tx1"/>
              </a:solidFill>
            </a:endParaRPr>
          </a:p>
        </p:txBody>
      </p:sp>
      <p:pic>
        <p:nvPicPr>
          <p:cNvPr id="8247" name="Rectangle 530487"/>
          <p:cNvPicPr>
            <a:picLocks noChangeAspect="1" noChangeArrowheads="1"/>
          </p:cNvPicPr>
          <p:nvPr/>
        </p:nvPicPr>
        <p:blipFill>
          <a:blip r:embed="rId4" cstate="print"/>
          <a:srcRect/>
          <a:stretch>
            <a:fillRect/>
          </a:stretch>
        </p:blipFill>
        <p:spPr bwMode="auto">
          <a:xfrm>
            <a:off x="3429000" y="4876800"/>
            <a:ext cx="533400" cy="493713"/>
          </a:xfrm>
          <a:prstGeom prst="rect">
            <a:avLst/>
          </a:prstGeom>
          <a:noFill/>
          <a:ln w="28575" algn="ctr">
            <a:solidFill>
              <a:schemeClr val="bg2"/>
            </a:solidFill>
            <a:miter lim="800000"/>
            <a:headEnd/>
            <a:tailEnd/>
          </a:ln>
        </p:spPr>
      </p:pic>
      <p:sp>
        <p:nvSpPr>
          <p:cNvPr id="8248" name="TextBox 530488"/>
          <p:cNvSpPr txBox="1">
            <a:spLocks noChangeArrowheads="1"/>
          </p:cNvSpPr>
          <p:nvPr/>
        </p:nvSpPr>
        <p:spPr bwMode="auto">
          <a:xfrm>
            <a:off x="3419475" y="5353050"/>
            <a:ext cx="498475" cy="336550"/>
          </a:xfrm>
          <a:prstGeom prst="rect">
            <a:avLst/>
          </a:prstGeom>
          <a:noFill/>
          <a:ln w="9525">
            <a:noFill/>
            <a:miter lim="800000"/>
            <a:headEnd/>
            <a:tailEnd/>
          </a:ln>
        </p:spPr>
        <p:txBody>
          <a:bodyPr wrap="none">
            <a:spAutoFit/>
          </a:bodyPr>
          <a:lstStyle/>
          <a:p>
            <a:r>
              <a:rPr lang="fr-BE" sz="1600">
                <a:solidFill>
                  <a:schemeClr val="tx1"/>
                </a:solidFill>
              </a:rPr>
              <a:t>xltx</a:t>
            </a:r>
            <a:endParaRPr lang="en-GB" sz="1600">
              <a:solidFill>
                <a:schemeClr val="tx1"/>
              </a:solidFill>
            </a:endParaRPr>
          </a:p>
        </p:txBody>
      </p:sp>
      <p:pic>
        <p:nvPicPr>
          <p:cNvPr id="8249" name="Rectangle 530489"/>
          <p:cNvPicPr>
            <a:picLocks noChangeAspect="1" noChangeArrowheads="1"/>
          </p:cNvPicPr>
          <p:nvPr/>
        </p:nvPicPr>
        <p:blipFill>
          <a:blip r:embed="rId4" cstate="print"/>
          <a:srcRect/>
          <a:stretch>
            <a:fillRect/>
          </a:stretch>
        </p:blipFill>
        <p:spPr bwMode="auto">
          <a:xfrm>
            <a:off x="5334000" y="4876800"/>
            <a:ext cx="533400" cy="493713"/>
          </a:xfrm>
          <a:prstGeom prst="rect">
            <a:avLst/>
          </a:prstGeom>
          <a:noFill/>
          <a:ln w="28575" algn="ctr">
            <a:solidFill>
              <a:schemeClr val="bg2"/>
            </a:solidFill>
            <a:miter lim="800000"/>
            <a:headEnd/>
            <a:tailEnd/>
          </a:ln>
        </p:spPr>
      </p:pic>
      <p:sp>
        <p:nvSpPr>
          <p:cNvPr id="8250" name="TextBox 530490"/>
          <p:cNvSpPr txBox="1">
            <a:spLocks noChangeArrowheads="1"/>
          </p:cNvSpPr>
          <p:nvPr/>
        </p:nvSpPr>
        <p:spPr bwMode="auto">
          <a:xfrm>
            <a:off x="5324475" y="5353050"/>
            <a:ext cx="592138" cy="336550"/>
          </a:xfrm>
          <a:prstGeom prst="rect">
            <a:avLst/>
          </a:prstGeom>
          <a:noFill/>
          <a:ln w="9525">
            <a:noFill/>
            <a:miter lim="800000"/>
            <a:headEnd/>
            <a:tailEnd/>
          </a:ln>
        </p:spPr>
        <p:txBody>
          <a:bodyPr wrap="none">
            <a:spAutoFit/>
          </a:bodyPr>
          <a:lstStyle/>
          <a:p>
            <a:r>
              <a:rPr lang="fr-BE" sz="1600">
                <a:solidFill>
                  <a:schemeClr val="tx1"/>
                </a:solidFill>
              </a:rPr>
              <a:t>xlsm</a:t>
            </a:r>
            <a:endParaRPr lang="en-GB" sz="1600">
              <a:solidFill>
                <a:schemeClr val="tx1"/>
              </a:solidFill>
            </a:endParaRPr>
          </a:p>
        </p:txBody>
      </p:sp>
      <p:pic>
        <p:nvPicPr>
          <p:cNvPr id="8251" name="Rectangle 530491"/>
          <p:cNvPicPr>
            <a:picLocks noChangeAspect="1" noChangeArrowheads="1"/>
          </p:cNvPicPr>
          <p:nvPr/>
        </p:nvPicPr>
        <p:blipFill>
          <a:blip r:embed="rId4" cstate="print"/>
          <a:srcRect/>
          <a:stretch>
            <a:fillRect/>
          </a:stretch>
        </p:blipFill>
        <p:spPr bwMode="auto">
          <a:xfrm>
            <a:off x="7239000" y="4876800"/>
            <a:ext cx="533400" cy="493713"/>
          </a:xfrm>
          <a:prstGeom prst="rect">
            <a:avLst/>
          </a:prstGeom>
          <a:noFill/>
          <a:ln w="28575" algn="ctr">
            <a:solidFill>
              <a:schemeClr val="bg2"/>
            </a:solidFill>
            <a:miter lim="800000"/>
            <a:headEnd/>
            <a:tailEnd/>
          </a:ln>
        </p:spPr>
      </p:pic>
      <p:sp>
        <p:nvSpPr>
          <p:cNvPr id="8252" name="TextBox 530492"/>
          <p:cNvSpPr txBox="1">
            <a:spLocks noChangeArrowheads="1"/>
          </p:cNvSpPr>
          <p:nvPr/>
        </p:nvSpPr>
        <p:spPr bwMode="auto">
          <a:xfrm>
            <a:off x="7229475" y="5353050"/>
            <a:ext cx="569913" cy="336550"/>
          </a:xfrm>
          <a:prstGeom prst="rect">
            <a:avLst/>
          </a:prstGeom>
          <a:noFill/>
          <a:ln w="9525">
            <a:noFill/>
            <a:miter lim="800000"/>
            <a:headEnd/>
            <a:tailEnd/>
          </a:ln>
        </p:spPr>
        <p:txBody>
          <a:bodyPr wrap="none">
            <a:spAutoFit/>
          </a:bodyPr>
          <a:lstStyle/>
          <a:p>
            <a:r>
              <a:rPr lang="fr-BE" sz="1600">
                <a:solidFill>
                  <a:schemeClr val="tx1"/>
                </a:solidFill>
              </a:rPr>
              <a:t>xltm</a:t>
            </a:r>
            <a:endParaRPr lang="en-GB" sz="1600">
              <a:solidFill>
                <a:schemeClr val="tx1"/>
              </a:solidFill>
            </a:endParaRPr>
          </a:p>
        </p:txBody>
      </p:sp>
      <p:graphicFrame>
        <p:nvGraphicFramePr>
          <p:cNvPr id="8253" name="Table 530493"/>
          <p:cNvGraphicFramePr>
            <a:graphicFrameLocks noGrp="1"/>
          </p:cNvGraphicFramePr>
          <p:nvPr/>
        </p:nvGraphicFramePr>
        <p:xfrm>
          <a:off x="866775" y="5829300"/>
          <a:ext cx="7696200" cy="426720"/>
        </p:xfrm>
        <a:graphic>
          <a:graphicData uri="http://schemas.openxmlformats.org/drawingml/2006/table">
            <a:tbl>
              <a:tblPr/>
              <a:tblGrid>
                <a:gridCol w="7696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2200" b="0" i="0" u="none" strike="noStrike" cap="none" normalizeH="0" baseline="0" smtClean="0">
                          <a:ln>
                            <a:noFill/>
                          </a:ln>
                          <a:solidFill>
                            <a:schemeClr val="bg1"/>
                          </a:solidFill>
                          <a:effectLst/>
                          <a:latin typeface="Tahoma" charset="0"/>
                        </a:rPr>
                        <a:t>Open Packaging Convention</a:t>
                      </a:r>
                      <a:endParaRPr kumimoji="0" lang="en-GB" sz="2200" b="0" i="0" u="none" strike="noStrike" cap="none" normalizeH="0" baseline="0" smtClean="0">
                        <a:ln>
                          <a:noFill/>
                        </a:ln>
                        <a:solidFill>
                          <a:schemeClr val="bg1"/>
                        </a:solidFill>
                        <a:effectLst/>
                        <a:latin typeface="Tahoma" charset="0"/>
                      </a:endParaRPr>
                    </a:p>
                  </a:txBody>
                  <a:tcPr horzOverflow="overflow">
                    <a:lnL w="28575" cap="flat" cmpd="sng" algn="ctr">
                      <a:solidFill>
                        <a:srgbClr val="000000"/>
                      </a:solidFill>
                      <a:prstDash val="solid"/>
                      <a:round/>
                      <a:headEnd type="none" w="med" len="med"/>
                      <a:tailEnd type="none" w="lg" len="lg"/>
                    </a:lnL>
                    <a:lnR w="28575" cap="flat" cmpd="sng" algn="ctr">
                      <a:solidFill>
                        <a:srgbClr val="000000"/>
                      </a:solidFill>
                      <a:prstDash val="solid"/>
                      <a:round/>
                      <a:headEnd type="none" w="med" len="med"/>
                      <a:tailEnd type="none" w="lg" len="lg"/>
                    </a:lnR>
                    <a:lnT w="28575" cap="flat" cmpd="sng" algn="ctr">
                      <a:solidFill>
                        <a:srgbClr val="000000"/>
                      </a:solidFill>
                      <a:prstDash val="solid"/>
                      <a:round/>
                      <a:headEnd type="none" w="med" len="med"/>
                      <a:tailEnd type="none" w="lg" len="lg"/>
                    </a:lnT>
                    <a:lnB w="28575" cap="flat" cmpd="sng" algn="ctr">
                      <a:solidFill>
                        <a:srgbClr val="000000"/>
                      </a:solidFill>
                      <a:prstDash val="solid"/>
                      <a:round/>
                      <a:headEnd type="none" w="med" len="med"/>
                      <a:tailEnd type="none" w="lg" len="lg"/>
                    </a:lnB>
                    <a:lnTlToBr>
                      <a:noFill/>
                    </a:lnTlToBr>
                    <a:lnBlToTr>
                      <a:noFill/>
                    </a:lnBlToTr>
                    <a:solidFill>
                      <a:srgbClr val="333333"/>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Title 485377"/>
          <p:cNvSpPr>
            <a:spLocks noGrp="1" noChangeArrowheads="1"/>
          </p:cNvSpPr>
          <p:nvPr>
            <p:ph type="title"/>
          </p:nvPr>
        </p:nvSpPr>
        <p:spPr/>
        <p:txBody>
          <a:bodyPr/>
          <a:lstStyle/>
          <a:p>
            <a:r>
              <a:rPr lang="fr-BE" dirty="0" smtClean="0"/>
              <a:t>Basic Open XML File Components</a:t>
            </a:r>
            <a:endParaRPr lang="en-GB" dirty="0" smtClean="0"/>
          </a:p>
        </p:txBody>
      </p:sp>
      <p:sp>
        <p:nvSpPr>
          <p:cNvPr id="485379" name="Text Placeholder 485378"/>
          <p:cNvSpPr>
            <a:spLocks noGrp="1" noChangeArrowheads="1"/>
          </p:cNvSpPr>
          <p:nvPr>
            <p:ph type="body" idx="1"/>
          </p:nvPr>
        </p:nvSpPr>
        <p:spPr/>
        <p:txBody>
          <a:bodyPr/>
          <a:lstStyle/>
          <a:p>
            <a:r>
              <a:rPr lang="en-GB" dirty="0" smtClean="0"/>
              <a:t>Package</a:t>
            </a:r>
          </a:p>
          <a:p>
            <a:pPr lvl="1"/>
            <a:r>
              <a:rPr lang="en-GB" dirty="0" smtClean="0"/>
              <a:t>ZIP Container itself (e.g. Proposal.docx)</a:t>
            </a:r>
          </a:p>
          <a:p>
            <a:r>
              <a:rPr lang="en-GB" dirty="0" smtClean="0"/>
              <a:t>Part </a:t>
            </a:r>
          </a:p>
          <a:p>
            <a:pPr lvl="1"/>
            <a:r>
              <a:rPr lang="en-GB" dirty="0" smtClean="0"/>
              <a:t>The “files” inside the package holding the content</a:t>
            </a:r>
          </a:p>
          <a:p>
            <a:pPr lvl="1"/>
            <a:r>
              <a:rPr lang="en-GB" dirty="0" smtClean="0"/>
              <a:t>Most parts are XML but could also be b</a:t>
            </a:r>
            <a:r>
              <a:rPr lang="fr-BE" dirty="0" err="1" smtClean="0"/>
              <a:t>inary</a:t>
            </a:r>
            <a:endParaRPr lang="fr-BE" dirty="0" smtClean="0"/>
          </a:p>
          <a:p>
            <a:r>
              <a:rPr lang="en-GB" dirty="0" smtClean="0"/>
              <a:t>Content Types</a:t>
            </a:r>
          </a:p>
          <a:p>
            <a:pPr lvl="1"/>
            <a:r>
              <a:rPr lang="en-GB" dirty="0" smtClean="0"/>
              <a:t>Each part has a content type that is enforced on open</a:t>
            </a:r>
          </a:p>
          <a:p>
            <a:r>
              <a:rPr lang="en-GB" dirty="0" smtClean="0"/>
              <a:t>Relationships</a:t>
            </a:r>
          </a:p>
          <a:p>
            <a:pPr lvl="1"/>
            <a:r>
              <a:rPr lang="en-GB" dirty="0" smtClean="0"/>
              <a:t>Associations between package and top-level parts</a:t>
            </a:r>
          </a:p>
          <a:p>
            <a:pPr lvl="1"/>
            <a:r>
              <a:rPr lang="en-GB" dirty="0" smtClean="0"/>
              <a:t>Associations between parent parts and child parts</a:t>
            </a:r>
          </a:p>
          <a:p>
            <a:pPr lvl="1"/>
            <a:endParaRPr lang="en-GB"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Inside a Package</a:t>
            </a:r>
            <a:endParaRPr lang="en-US" dirty="0"/>
          </a:p>
        </p:txBody>
      </p:sp>
      <p:pic>
        <p:nvPicPr>
          <p:cNvPr id="9218" name="Picture 2" descr="D:\TPG_Courseware\IWSS\Chapter07\Figure06-06.bmp"/>
          <p:cNvPicPr>
            <a:picLocks noChangeAspect="1" noChangeArrowheads="1"/>
          </p:cNvPicPr>
          <p:nvPr/>
        </p:nvPicPr>
        <p:blipFill>
          <a:blip r:embed="rId3" cstate="print"/>
          <a:srcRect/>
          <a:stretch>
            <a:fillRect/>
          </a:stretch>
        </p:blipFill>
        <p:spPr bwMode="auto">
          <a:xfrm>
            <a:off x="381000" y="1447800"/>
            <a:ext cx="8314495" cy="4953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itle 443393"/>
          <p:cNvSpPr>
            <a:spLocks noGrp="1" noChangeArrowheads="1"/>
          </p:cNvSpPr>
          <p:nvPr>
            <p:ph type="title"/>
          </p:nvPr>
        </p:nvSpPr>
        <p:spPr/>
        <p:txBody>
          <a:bodyPr/>
          <a:lstStyle/>
          <a:p>
            <a:r>
              <a:rPr lang="fr-BE" smtClean="0"/>
              <a:t>Programming with Open XML formats</a:t>
            </a:r>
            <a:endParaRPr lang="en-GB" dirty="0" smtClean="0"/>
          </a:p>
        </p:txBody>
      </p:sp>
      <p:sp>
        <p:nvSpPr>
          <p:cNvPr id="443395" name="Text Placeholder 443394"/>
          <p:cNvSpPr>
            <a:spLocks noGrp="1" noChangeArrowheads="1"/>
          </p:cNvSpPr>
          <p:nvPr>
            <p:ph type="body" idx="1"/>
          </p:nvPr>
        </p:nvSpPr>
        <p:spPr>
          <a:xfrm>
            <a:off x="381000" y="1371600"/>
            <a:ext cx="8382000" cy="5181600"/>
          </a:xfrm>
        </p:spPr>
        <p:txBody>
          <a:bodyPr/>
          <a:lstStyle/>
          <a:p>
            <a:r>
              <a:rPr lang="en-US" dirty="0" smtClean="0"/>
              <a:t>Use classes in </a:t>
            </a:r>
            <a:r>
              <a:rPr lang="en-US" dirty="0" err="1" smtClean="0"/>
              <a:t>System.IO.Packaging</a:t>
            </a:r>
            <a:r>
              <a:rPr lang="en-US" dirty="0" smtClean="0"/>
              <a:t> namespace</a:t>
            </a:r>
          </a:p>
          <a:p>
            <a:pPr lvl="1"/>
            <a:r>
              <a:rPr lang="en-US" dirty="0" smtClean="0"/>
              <a:t>Part of the WindowsBase.dll </a:t>
            </a:r>
          </a:p>
          <a:p>
            <a:pPr lvl="1"/>
            <a:r>
              <a:rPr lang="en-US" dirty="0" smtClean="0"/>
              <a:t>.NET Framework 3.0</a:t>
            </a:r>
          </a:p>
        </p:txBody>
      </p:sp>
      <p:pic>
        <p:nvPicPr>
          <p:cNvPr id="6" name="Picture 2" descr="D:\TPG_Courseware\IWSS\Chapter07\Figure06-07.bmp"/>
          <p:cNvPicPr>
            <a:picLocks noChangeAspect="1" noChangeArrowheads="1"/>
          </p:cNvPicPr>
          <p:nvPr/>
        </p:nvPicPr>
        <p:blipFill>
          <a:blip r:embed="rId3" cstate="print"/>
          <a:srcRect/>
          <a:stretch>
            <a:fillRect/>
          </a:stretch>
        </p:blipFill>
        <p:spPr bwMode="auto">
          <a:xfrm>
            <a:off x="2257425" y="2905125"/>
            <a:ext cx="4448175" cy="35718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defTabSz="914400" eaLnBrk="1" hangingPunct="1"/>
            <a:r>
              <a:rPr lang="nl-BE" smtClean="0"/>
              <a:t>System.IO.Packaging</a:t>
            </a:r>
            <a:endParaRPr lang="en-US" smtClean="0"/>
          </a:p>
        </p:txBody>
      </p:sp>
      <p:pic>
        <p:nvPicPr>
          <p:cNvPr id="27650" name="Rectangle 571392"/>
          <p:cNvPicPr>
            <a:picLocks noChangeAspect="1" noChangeArrowheads="1"/>
          </p:cNvPicPr>
          <p:nvPr/>
        </p:nvPicPr>
        <p:blipFill>
          <a:blip r:embed="rId3" cstate="print"/>
          <a:srcRect/>
          <a:stretch>
            <a:fillRect/>
          </a:stretch>
        </p:blipFill>
        <p:spPr bwMode="auto">
          <a:xfrm>
            <a:off x="2363787" y="1219200"/>
            <a:ext cx="6399213" cy="5419725"/>
          </a:xfrm>
          <a:prstGeom prst="rect">
            <a:avLst/>
          </a:prstGeom>
          <a:noFill/>
          <a:ln w="9525">
            <a:noFill/>
            <a:miter lim="800000"/>
            <a:headEnd/>
            <a:tailEnd/>
          </a:ln>
        </p:spPr>
      </p:pic>
      <p:sp>
        <p:nvSpPr>
          <p:cNvPr id="5" name="Rectangle 4"/>
          <p:cNvSpPr/>
          <p:nvPr/>
        </p:nvSpPr>
        <p:spPr bwMode="auto">
          <a:xfrm>
            <a:off x="458787" y="2514600"/>
            <a:ext cx="2286000" cy="381000"/>
          </a:xfrm>
          <a:prstGeom prst="rect">
            <a:avLst/>
          </a:prstGeom>
          <a:ln>
            <a:headEnd type="none" w="med" len="med"/>
            <a:tailEnd type="triangle" w="lg" len="lg"/>
          </a:ln>
        </p:spPr>
        <p:style>
          <a:lnRef idx="3">
            <a:schemeClr val="lt1"/>
          </a:lnRef>
          <a:fillRef idx="1">
            <a:schemeClr val="accent6"/>
          </a:fillRef>
          <a:effectRef idx="1">
            <a:schemeClr val="accent6"/>
          </a:effectRef>
          <a:fontRef idx="minor">
            <a:schemeClr val="lt1"/>
          </a:fontRef>
        </p:style>
        <p:txBody>
          <a:bodyPr wrap="none" anchor="ctr"/>
          <a:lstStyle/>
          <a:p>
            <a:r>
              <a:rPr lang="nl-BE">
                <a:solidFill>
                  <a:schemeClr val="bg1"/>
                </a:solidFill>
              </a:rPr>
              <a:t>Windowsbase.dll</a:t>
            </a:r>
            <a:endParaRPr lang="en-US">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itle 336897"/>
          <p:cNvSpPr>
            <a:spLocks noGrp="1" noChangeArrowheads="1"/>
          </p:cNvSpPr>
          <p:nvPr>
            <p:ph type="title"/>
          </p:nvPr>
        </p:nvSpPr>
        <p:spPr/>
        <p:txBody>
          <a:bodyPr/>
          <a:lstStyle/>
          <a:p>
            <a:pPr marL="0" indent="0" defTabSz="914400" eaLnBrk="1" hangingPunct="1"/>
            <a:r>
              <a:rPr lang="en-US" smtClean="0"/>
              <a:t>Office XML Data Store</a:t>
            </a:r>
          </a:p>
        </p:txBody>
      </p:sp>
      <p:sp>
        <p:nvSpPr>
          <p:cNvPr id="336899" name="Text Placeholder 336898"/>
          <p:cNvSpPr>
            <a:spLocks noGrp="1" noChangeArrowheads="1"/>
          </p:cNvSpPr>
          <p:nvPr>
            <p:ph type="body" idx="1"/>
          </p:nvPr>
        </p:nvSpPr>
        <p:spPr>
          <a:xfrm>
            <a:off x="381000" y="1417638"/>
            <a:ext cx="8410575" cy="4911725"/>
          </a:xfrm>
        </p:spPr>
        <p:txBody>
          <a:bodyPr/>
          <a:lstStyle/>
          <a:p>
            <a:pPr defTabSz="914400" eaLnBrk="1" hangingPunct="1"/>
            <a:r>
              <a:rPr lang="en-US" dirty="0" smtClean="0"/>
              <a:t>Customer-defined XML stored </a:t>
            </a:r>
            <a:br>
              <a:rPr lang="en-US" dirty="0" smtClean="0"/>
            </a:br>
            <a:r>
              <a:rPr lang="en-US" dirty="0" smtClean="0"/>
              <a:t>separately rest of document parts</a:t>
            </a:r>
          </a:p>
          <a:p>
            <a:pPr defTabSz="914400" eaLnBrk="1" hangingPunct="1"/>
            <a:r>
              <a:rPr lang="en-US" dirty="0" smtClean="0"/>
              <a:t>Any XML can be stored </a:t>
            </a:r>
          </a:p>
          <a:p>
            <a:pPr lvl="1" defTabSz="914400" eaLnBrk="1" hangingPunct="1"/>
            <a:r>
              <a:rPr lang="en-US" dirty="0" smtClean="0">
                <a:latin typeface="Microsoft Sans Serif" pitchFamily="34" charset="0"/>
              </a:rPr>
              <a:t>Document properties</a:t>
            </a:r>
          </a:p>
          <a:p>
            <a:pPr lvl="1" defTabSz="914400" eaLnBrk="1" hangingPunct="1"/>
            <a:r>
              <a:rPr lang="en-US" dirty="0" smtClean="0">
                <a:latin typeface="Microsoft Sans Serif" pitchFamily="34" charset="0"/>
              </a:rPr>
              <a:t>WSS meta-data</a:t>
            </a:r>
          </a:p>
          <a:p>
            <a:pPr lvl="1" defTabSz="914400" eaLnBrk="1" hangingPunct="1"/>
            <a:r>
              <a:rPr lang="en-US" dirty="0" smtClean="0">
                <a:latin typeface="Microsoft Sans Serif" pitchFamily="34" charset="0"/>
              </a:rPr>
              <a:t>Custom XML (with or without XML schema)</a:t>
            </a:r>
          </a:p>
          <a:p>
            <a:pPr defTabSz="914400" eaLnBrk="1" hangingPunct="1"/>
            <a:r>
              <a:rPr lang="en-US" dirty="0" smtClean="0"/>
              <a:t>XML data is available as an editable </a:t>
            </a:r>
            <a:br>
              <a:rPr lang="en-US" dirty="0" smtClean="0"/>
            </a:br>
            <a:r>
              <a:rPr lang="en-US" dirty="0" smtClean="0"/>
              <a:t>tree (using familiar DOM) within Word</a:t>
            </a:r>
          </a:p>
          <a:p>
            <a:pPr defTabSz="914400" eaLnBrk="1" hangingPunct="1"/>
            <a:r>
              <a:rPr lang="en-US" dirty="0" smtClean="0"/>
              <a:t>External applications (client/server) can process the store or populate the store</a:t>
            </a:r>
          </a:p>
        </p:txBody>
      </p:sp>
      <p:grpSp>
        <p:nvGrpSpPr>
          <p:cNvPr id="2" name="Group 15"/>
          <p:cNvGrpSpPr>
            <a:grpSpLocks/>
          </p:cNvGrpSpPr>
          <p:nvPr/>
        </p:nvGrpSpPr>
        <p:grpSpPr bwMode="auto">
          <a:xfrm>
            <a:off x="6400800" y="1219200"/>
            <a:ext cx="2362200" cy="2362200"/>
            <a:chOff x="3984" y="1056"/>
            <a:chExt cx="1536" cy="1536"/>
          </a:xfrm>
        </p:grpSpPr>
        <p:sp>
          <p:nvSpPr>
            <p:cNvPr id="336902" name="Rectangle 336901"/>
            <p:cNvSpPr>
              <a:spLocks noChangeArrowheads="1"/>
            </p:cNvSpPr>
            <p:nvPr/>
          </p:nvSpPr>
          <p:spPr bwMode="auto">
            <a:xfrm>
              <a:off x="3984" y="1056"/>
              <a:ext cx="1536" cy="960"/>
            </a:xfrm>
            <a:prstGeom prst="rect">
              <a:avLst/>
            </a:prstGeom>
            <a:gradFill rotWithShape="1">
              <a:gsLst>
                <a:gs pos="0">
                  <a:schemeClr val="accent1"/>
                </a:gs>
                <a:gs pos="100000">
                  <a:schemeClr val="accent1">
                    <a:gamma/>
                    <a:shade val="72157"/>
                    <a:invGamma/>
                  </a:schemeClr>
                </a:gs>
              </a:gsLst>
              <a:lin ang="5400000" scaled="1"/>
            </a:gradFill>
            <a:ln w="9525" cap="flat" cmpd="sng" algn="ctr">
              <a:solidFill>
                <a:schemeClr val="bg1"/>
              </a:solidFill>
              <a:prstDash val="solid"/>
              <a:miter lim="800000"/>
              <a:headEnd type="none" w="med" len="med"/>
              <a:tailEnd type="none" w="med" len="med"/>
            </a:ln>
            <a:effectLst/>
          </p:spPr>
          <p:txBody>
            <a:bodyPr wrap="none" anchor="ctr"/>
            <a:lstStyle/>
            <a:p>
              <a:pPr algn="ctr"/>
              <a:endParaRPr lang="en-GB" sz="1300">
                <a:solidFill>
                  <a:srgbClr val="000000"/>
                </a:solidFill>
                <a:latin typeface="Segoe" pitchFamily="34" charset="0"/>
              </a:endParaRPr>
            </a:p>
          </p:txBody>
        </p:sp>
        <p:sp>
          <p:nvSpPr>
            <p:cNvPr id="32773" name="TextBox 336902"/>
            <p:cNvSpPr txBox="1">
              <a:spLocks noChangeArrowheads="1"/>
            </p:cNvSpPr>
            <p:nvPr/>
          </p:nvSpPr>
          <p:spPr bwMode="auto">
            <a:xfrm>
              <a:off x="4026" y="1056"/>
              <a:ext cx="908" cy="212"/>
            </a:xfrm>
            <a:prstGeom prst="rect">
              <a:avLst/>
            </a:prstGeom>
            <a:noFill/>
            <a:ln w="9525">
              <a:noFill/>
              <a:miter lim="800000"/>
              <a:headEnd/>
              <a:tailEnd/>
            </a:ln>
          </p:spPr>
          <p:txBody>
            <a:bodyPr wrap="none">
              <a:spAutoFit/>
            </a:bodyPr>
            <a:lstStyle/>
            <a:p>
              <a:r>
                <a:rPr lang="fr-BE" sz="1600">
                  <a:solidFill>
                    <a:schemeClr val="tx1"/>
                  </a:solidFill>
                </a:rPr>
                <a:t>Doc/Template</a:t>
              </a:r>
              <a:endParaRPr lang="en-GB" sz="1600">
                <a:solidFill>
                  <a:schemeClr val="tx1"/>
                </a:solidFill>
              </a:endParaRPr>
            </a:p>
          </p:txBody>
        </p:sp>
        <p:sp>
          <p:nvSpPr>
            <p:cNvPr id="32774" name="Rectangle 336903"/>
            <p:cNvSpPr>
              <a:spLocks noChangeArrowheads="1"/>
            </p:cNvSpPr>
            <p:nvPr/>
          </p:nvSpPr>
          <p:spPr bwMode="auto">
            <a:xfrm>
              <a:off x="4068" y="1284"/>
              <a:ext cx="672" cy="696"/>
            </a:xfrm>
            <a:prstGeom prst="rect">
              <a:avLst/>
            </a:prstGeom>
            <a:gradFill rotWithShape="1">
              <a:gsLst>
                <a:gs pos="0">
                  <a:srgbClr val="FFCC00"/>
                </a:gs>
                <a:gs pos="100000">
                  <a:srgbClr val="DBAF00"/>
                </a:gs>
              </a:gsLst>
              <a:lin ang="5400000" scaled="1"/>
            </a:gradFill>
            <a:ln w="9525" algn="ctr">
              <a:solidFill>
                <a:schemeClr val="bg1"/>
              </a:solidFill>
              <a:miter lim="800000"/>
              <a:headEnd/>
              <a:tailEnd/>
            </a:ln>
          </p:spPr>
          <p:txBody>
            <a:bodyPr wrap="none" anchor="ctr"/>
            <a:lstStyle/>
            <a:p>
              <a:pPr algn="ctr"/>
              <a:r>
                <a:rPr lang="en-US" sz="1500" b="1">
                  <a:latin typeface="Segoe" pitchFamily="34" charset="0"/>
                </a:rPr>
                <a:t>Doc </a:t>
              </a:r>
              <a:br>
                <a:rPr lang="en-US" sz="1500" b="1">
                  <a:latin typeface="Segoe" pitchFamily="34" charset="0"/>
                </a:rPr>
              </a:br>
              <a:r>
                <a:rPr lang="en-US" sz="1500" b="1">
                  <a:latin typeface="Segoe" pitchFamily="34" charset="0"/>
                </a:rPr>
                <a:t>Parts</a:t>
              </a:r>
            </a:p>
          </p:txBody>
        </p:sp>
        <p:sp>
          <p:nvSpPr>
            <p:cNvPr id="32775" name="Rectangle 336905"/>
            <p:cNvSpPr>
              <a:spLocks noChangeArrowheads="1"/>
            </p:cNvSpPr>
            <p:nvPr/>
          </p:nvSpPr>
          <p:spPr bwMode="auto">
            <a:xfrm>
              <a:off x="4776" y="1290"/>
              <a:ext cx="672" cy="336"/>
            </a:xfrm>
            <a:prstGeom prst="rect">
              <a:avLst/>
            </a:prstGeom>
            <a:gradFill rotWithShape="1">
              <a:gsLst>
                <a:gs pos="0">
                  <a:srgbClr val="FF7C80"/>
                </a:gs>
                <a:gs pos="100000">
                  <a:srgbClr val="CA6265"/>
                </a:gs>
              </a:gsLst>
              <a:lin ang="5400000" scaled="1"/>
            </a:gradFill>
            <a:ln w="9525" algn="ctr">
              <a:solidFill>
                <a:schemeClr val="bg1"/>
              </a:solidFill>
              <a:miter lim="800000"/>
              <a:headEnd/>
              <a:tailEnd/>
            </a:ln>
          </p:spPr>
          <p:txBody>
            <a:bodyPr wrap="none" anchor="ctr"/>
            <a:lstStyle/>
            <a:p>
              <a:pPr algn="ctr"/>
              <a:r>
                <a:rPr lang="en-US" sz="1500" b="1">
                  <a:latin typeface="Segoe" pitchFamily="34" charset="0"/>
                </a:rPr>
                <a:t>VBA</a:t>
              </a:r>
            </a:p>
          </p:txBody>
        </p:sp>
        <p:sp>
          <p:nvSpPr>
            <p:cNvPr id="32776" name="Can 336906"/>
            <p:cNvSpPr>
              <a:spLocks noChangeArrowheads="1"/>
            </p:cNvSpPr>
            <p:nvPr/>
          </p:nvSpPr>
          <p:spPr bwMode="auto">
            <a:xfrm>
              <a:off x="4896" y="1680"/>
              <a:ext cx="432" cy="288"/>
            </a:xfrm>
            <a:prstGeom prst="can">
              <a:avLst>
                <a:gd name="adj" fmla="val 25000"/>
              </a:avLst>
            </a:prstGeom>
            <a:gradFill rotWithShape="1">
              <a:gsLst>
                <a:gs pos="0">
                  <a:srgbClr val="FF5050"/>
                </a:gs>
                <a:gs pos="100000">
                  <a:srgbClr val="FF5E5E"/>
                </a:gs>
              </a:gsLst>
              <a:lin ang="5400000" scaled="1"/>
            </a:gradFill>
            <a:ln w="9525" algn="ctr">
              <a:solidFill>
                <a:schemeClr val="bg1"/>
              </a:solidFill>
              <a:round/>
              <a:headEnd/>
              <a:tailEnd type="none" w="lg" len="lg"/>
            </a:ln>
          </p:spPr>
          <p:txBody>
            <a:bodyPr wrap="none" anchor="ctr"/>
            <a:lstStyle/>
            <a:p>
              <a:pPr algn="ctr"/>
              <a:r>
                <a:rPr lang="fr-BE" sz="1400"/>
                <a:t>XML</a:t>
              </a:r>
              <a:endParaRPr lang="en-GB" sz="1400"/>
            </a:p>
          </p:txBody>
        </p:sp>
        <p:sp>
          <p:nvSpPr>
            <p:cNvPr id="32777" name="Rectangle 336908"/>
            <p:cNvSpPr>
              <a:spLocks noChangeArrowheads="1"/>
            </p:cNvSpPr>
            <p:nvPr/>
          </p:nvSpPr>
          <p:spPr bwMode="auto">
            <a:xfrm>
              <a:off x="3984" y="2256"/>
              <a:ext cx="1536" cy="336"/>
            </a:xfrm>
            <a:prstGeom prst="rect">
              <a:avLst/>
            </a:prstGeom>
            <a:gradFill rotWithShape="0">
              <a:gsLst>
                <a:gs pos="0">
                  <a:srgbClr val="0099FF"/>
                </a:gs>
                <a:gs pos="100000">
                  <a:srgbClr val="0074C2"/>
                </a:gs>
              </a:gsLst>
              <a:lin ang="5400000" scaled="1"/>
            </a:gradFill>
            <a:ln w="9525" algn="ctr">
              <a:solidFill>
                <a:schemeClr val="bg1"/>
              </a:solidFill>
              <a:miter lim="800000"/>
              <a:headEnd/>
              <a:tailEnd/>
            </a:ln>
          </p:spPr>
          <p:txBody>
            <a:bodyPr wrap="none" anchor="ctr"/>
            <a:lstStyle/>
            <a:p>
              <a:pPr algn="ctr"/>
              <a:r>
                <a:rPr lang="en-US" sz="1700" b="1">
                  <a:latin typeface="Segoe" pitchFamily="34" charset="0"/>
                </a:rPr>
                <a:t>External App</a:t>
              </a:r>
            </a:p>
          </p:txBody>
        </p:sp>
        <p:sp>
          <p:nvSpPr>
            <p:cNvPr id="32778" name="Straight Connector 336909"/>
            <p:cNvSpPr>
              <a:spLocks noChangeShapeType="1"/>
            </p:cNvSpPr>
            <p:nvPr/>
          </p:nvSpPr>
          <p:spPr bwMode="auto">
            <a:xfrm flipV="1">
              <a:off x="5118" y="1968"/>
              <a:ext cx="0" cy="288"/>
            </a:xfrm>
            <a:prstGeom prst="line">
              <a:avLst/>
            </a:prstGeom>
            <a:noFill/>
            <a:ln w="9525" algn="ctr">
              <a:solidFill>
                <a:schemeClr val="bg1"/>
              </a:solidFill>
              <a:round/>
              <a:headEnd/>
              <a:tailEnd type="triangle" w="lg" len="lg"/>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Demo: Document Manager</a:t>
            </a:r>
            <a:endParaRPr lang="nl-BE" dirty="0"/>
          </a:p>
        </p:txBody>
      </p:sp>
      <p:pic>
        <p:nvPicPr>
          <p:cNvPr id="4098" name="Picture 2"/>
          <p:cNvPicPr>
            <a:picLocks noChangeAspect="1" noChangeArrowheads="1"/>
          </p:cNvPicPr>
          <p:nvPr/>
        </p:nvPicPr>
        <p:blipFill>
          <a:blip r:embed="rId3" cstate="print"/>
          <a:srcRect/>
          <a:stretch>
            <a:fillRect/>
          </a:stretch>
        </p:blipFill>
        <p:spPr bwMode="auto">
          <a:xfrm>
            <a:off x="2974341" y="1343025"/>
            <a:ext cx="3045459" cy="5210175"/>
          </a:xfrm>
          <a:prstGeom prst="rect">
            <a:avLst/>
          </a:prstGeom>
          <a:noFill/>
          <a:ln w="9525">
            <a:solidFill>
              <a:schemeClr val="tx1"/>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Open XML </a:t>
            </a:r>
            <a:r>
              <a:rPr lang="nl-BE" dirty="0" err="1" smtClean="0"/>
              <a:t>Format</a:t>
            </a:r>
            <a:r>
              <a:rPr lang="nl-BE" dirty="0" smtClean="0"/>
              <a:t> SDK 1.0</a:t>
            </a:r>
            <a:endParaRPr lang="nl-BE" dirty="0"/>
          </a:p>
        </p:txBody>
      </p:sp>
      <p:sp>
        <p:nvSpPr>
          <p:cNvPr id="3" name="Text Placeholder 2"/>
          <p:cNvSpPr>
            <a:spLocks noGrp="1"/>
          </p:cNvSpPr>
          <p:nvPr>
            <p:ph type="body" idx="1"/>
          </p:nvPr>
        </p:nvSpPr>
        <p:spPr/>
        <p:txBody>
          <a:bodyPr/>
          <a:lstStyle/>
          <a:p>
            <a:r>
              <a:rPr lang="nl-BE" dirty="0" err="1" smtClean="0"/>
              <a:t>Simplifies</a:t>
            </a:r>
            <a:r>
              <a:rPr lang="nl-BE" dirty="0" smtClean="0"/>
              <a:t> the </a:t>
            </a:r>
            <a:r>
              <a:rPr lang="nl-BE" dirty="0" err="1" smtClean="0"/>
              <a:t>manipulation</a:t>
            </a:r>
            <a:r>
              <a:rPr lang="nl-BE" dirty="0" smtClean="0"/>
              <a:t> of </a:t>
            </a:r>
            <a:r>
              <a:rPr lang="nl-BE" dirty="0" err="1" smtClean="0"/>
              <a:t>OpenXML</a:t>
            </a:r>
            <a:r>
              <a:rPr lang="nl-BE" dirty="0" smtClean="0"/>
              <a:t> </a:t>
            </a:r>
            <a:r>
              <a:rPr lang="nl-BE" dirty="0" err="1" smtClean="0"/>
              <a:t>packages</a:t>
            </a:r>
            <a:endParaRPr lang="nl-BE" dirty="0" smtClean="0"/>
          </a:p>
          <a:p>
            <a:r>
              <a:rPr lang="nl-BE" dirty="0" err="1" smtClean="0"/>
              <a:t>OpenXML</a:t>
            </a:r>
            <a:r>
              <a:rPr lang="nl-BE" dirty="0" smtClean="0"/>
              <a:t> API</a:t>
            </a:r>
          </a:p>
          <a:p>
            <a:pPr lvl="1"/>
            <a:r>
              <a:rPr lang="nl-BE" dirty="0" smtClean="0"/>
              <a:t>Search</a:t>
            </a:r>
          </a:p>
          <a:p>
            <a:pPr lvl="1"/>
            <a:r>
              <a:rPr lang="nl-BE" dirty="0" smtClean="0"/>
              <a:t>Document </a:t>
            </a:r>
            <a:r>
              <a:rPr lang="nl-BE" dirty="0" err="1" smtClean="0"/>
              <a:t>manipulation</a:t>
            </a:r>
            <a:endParaRPr lang="nl-BE" dirty="0" smtClean="0"/>
          </a:p>
          <a:p>
            <a:pPr lvl="1"/>
            <a:r>
              <a:rPr lang="nl-BE" dirty="0" err="1" smtClean="0"/>
              <a:t>Validation</a:t>
            </a:r>
            <a:endParaRPr lang="nl-BE" dirty="0" smtClean="0"/>
          </a:p>
          <a:p>
            <a:pPr lvl="1"/>
            <a:r>
              <a:rPr lang="nl-BE" dirty="0" smtClean="0"/>
              <a:t>Data update</a:t>
            </a:r>
          </a:p>
          <a:p>
            <a:r>
              <a:rPr lang="nl-BE" dirty="0" smtClean="0"/>
              <a:t>Download </a:t>
            </a:r>
            <a:r>
              <a:rPr lang="nl-BE" sz="1800" dirty="0" smtClean="0">
                <a:solidFill>
                  <a:schemeClr val="tx2"/>
                </a:solidFill>
              </a:rPr>
              <a:t>http://www.microsoft.com/downloads/details.aspx?FamilyId=AD0B72FB-4A1D-4C52-BDB5-7DD7E816D046&amp;displaylang=en</a:t>
            </a:r>
            <a:endParaRPr lang="nl-BE" dirty="0" smtClean="0">
              <a:solidFill>
                <a:schemeClr val="tx2"/>
              </a:solidFill>
            </a:endParaRPr>
          </a:p>
          <a:p>
            <a:endParaRPr lang="nl-B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Agenda</a:t>
            </a:r>
          </a:p>
        </p:txBody>
      </p:sp>
      <p:sp>
        <p:nvSpPr>
          <p:cNvPr id="65539" name="Rectangle 3"/>
          <p:cNvSpPr>
            <a:spLocks noGrp="1" noChangeArrowheads="1"/>
          </p:cNvSpPr>
          <p:nvPr>
            <p:ph type="body" idx="1"/>
          </p:nvPr>
        </p:nvSpPr>
        <p:spPr/>
        <p:txBody>
          <a:bodyPr/>
          <a:lstStyle/>
          <a:p>
            <a:r>
              <a:rPr lang="en-US" dirty="0" smtClean="0"/>
              <a:t>Programming with the </a:t>
            </a:r>
            <a:r>
              <a:rPr lang="en-US" dirty="0" err="1" smtClean="0"/>
              <a:t>SPDocumentLibrary</a:t>
            </a:r>
            <a:r>
              <a:rPr lang="en-US" dirty="0" smtClean="0"/>
              <a:t> class</a:t>
            </a:r>
          </a:p>
          <a:p>
            <a:r>
              <a:rPr lang="en-US" dirty="0" smtClean="0"/>
              <a:t>Documents as </a:t>
            </a:r>
            <a:r>
              <a:rPr lang="en-US" dirty="0" err="1" smtClean="0"/>
              <a:t>SPListItem</a:t>
            </a:r>
            <a:r>
              <a:rPr lang="en-US" dirty="0" smtClean="0"/>
              <a:t> and SPFile objects</a:t>
            </a:r>
          </a:p>
          <a:p>
            <a:r>
              <a:rPr lang="en-US" dirty="0" smtClean="0"/>
              <a:t>Libraries with custom document templates</a:t>
            </a:r>
          </a:p>
          <a:p>
            <a:r>
              <a:rPr lang="en-US" dirty="0" smtClean="0"/>
              <a:t>InfoPath and Forms Libraries</a:t>
            </a:r>
          </a:p>
          <a:p>
            <a:r>
              <a:rPr lang="en-US" dirty="0" smtClean="0"/>
              <a:t>The Office Open XML File Formats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itle 443393"/>
          <p:cNvSpPr>
            <a:spLocks noGrp="1" noChangeArrowheads="1"/>
          </p:cNvSpPr>
          <p:nvPr>
            <p:ph type="title"/>
          </p:nvPr>
        </p:nvSpPr>
        <p:spPr/>
        <p:txBody>
          <a:bodyPr/>
          <a:lstStyle/>
          <a:p>
            <a:r>
              <a:rPr lang="fr-BE" dirty="0" err="1" smtClean="0"/>
              <a:t>Programming</a:t>
            </a:r>
            <a:r>
              <a:rPr lang="fr-BE" dirty="0" smtClean="0"/>
              <a:t> </a:t>
            </a:r>
            <a:r>
              <a:rPr lang="fr-BE" dirty="0" err="1" smtClean="0"/>
              <a:t>with</a:t>
            </a:r>
            <a:r>
              <a:rPr lang="fr-BE" dirty="0" smtClean="0"/>
              <a:t> Open XML SDK</a:t>
            </a:r>
            <a:endParaRPr lang="en-GB" dirty="0" smtClean="0"/>
          </a:p>
        </p:txBody>
      </p:sp>
      <p:sp>
        <p:nvSpPr>
          <p:cNvPr id="443395" name="Text Placeholder 443394"/>
          <p:cNvSpPr>
            <a:spLocks noGrp="1" noChangeArrowheads="1"/>
          </p:cNvSpPr>
          <p:nvPr>
            <p:ph type="body" idx="1"/>
          </p:nvPr>
        </p:nvSpPr>
        <p:spPr>
          <a:xfrm>
            <a:off x="381000" y="1371600"/>
            <a:ext cx="8382000" cy="5181600"/>
          </a:xfrm>
        </p:spPr>
        <p:txBody>
          <a:bodyPr/>
          <a:lstStyle/>
          <a:p>
            <a:r>
              <a:rPr lang="en-US" dirty="0" smtClean="0"/>
              <a:t>Use </a:t>
            </a:r>
            <a:r>
              <a:rPr lang="en-US" dirty="0" err="1" smtClean="0"/>
              <a:t>DocumentFormat.OpenXml.dll</a:t>
            </a:r>
            <a:r>
              <a:rPr lang="en-US" dirty="0" smtClean="0"/>
              <a:t> </a:t>
            </a:r>
          </a:p>
          <a:p>
            <a:pPr lvl="1"/>
            <a:r>
              <a:rPr lang="en-US" dirty="0" smtClean="0"/>
              <a:t>Classes inside </a:t>
            </a:r>
            <a:r>
              <a:rPr lang="en-US" dirty="0" err="1" smtClean="0"/>
              <a:t>Document.Format.OpenXml.Packaging</a:t>
            </a:r>
            <a:r>
              <a:rPr lang="en-US" dirty="0" smtClean="0"/>
              <a:t> namespace</a:t>
            </a:r>
            <a:endParaRPr lang="en-GB" dirty="0" smtClean="0"/>
          </a:p>
        </p:txBody>
      </p:sp>
      <p:pic>
        <p:nvPicPr>
          <p:cNvPr id="1026" name="Picture 2"/>
          <p:cNvPicPr>
            <a:picLocks noChangeAspect="1" noChangeArrowheads="1"/>
          </p:cNvPicPr>
          <p:nvPr/>
        </p:nvPicPr>
        <p:blipFill>
          <a:blip r:embed="rId3" cstate="print"/>
          <a:srcRect/>
          <a:stretch>
            <a:fillRect/>
          </a:stretch>
        </p:blipFill>
        <p:spPr bwMode="auto">
          <a:xfrm>
            <a:off x="3200400" y="2514600"/>
            <a:ext cx="5029200" cy="41245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524000" y="1422480"/>
            <a:ext cx="7262813" cy="5168819"/>
          </a:xfrm>
          <a:prstGeom prst="rect">
            <a:avLst/>
          </a:prstGeom>
          <a:noFill/>
          <a:ln w="9525">
            <a:noFill/>
            <a:miter lim="800000"/>
            <a:headEnd/>
            <a:tailEnd/>
          </a:ln>
          <a:effectLst/>
        </p:spPr>
      </p:pic>
      <p:sp>
        <p:nvSpPr>
          <p:cNvPr id="2" name="Title 1"/>
          <p:cNvSpPr>
            <a:spLocks noGrp="1"/>
          </p:cNvSpPr>
          <p:nvPr>
            <p:ph type="title"/>
          </p:nvPr>
        </p:nvSpPr>
        <p:spPr/>
        <p:txBody>
          <a:bodyPr/>
          <a:lstStyle/>
          <a:p>
            <a:pPr marL="0" indent="0" defTabSz="914400" eaLnBrk="1" hangingPunct="1"/>
            <a:r>
              <a:rPr lang="nl-BE" dirty="0" err="1" smtClean="0"/>
              <a:t>DocumentFormat.OpenXml.Packing</a:t>
            </a:r>
            <a:endParaRPr lang="en-US" dirty="0" smtClean="0"/>
          </a:p>
        </p:txBody>
      </p:sp>
      <p:sp>
        <p:nvSpPr>
          <p:cNvPr id="5" name="Rectangle 4"/>
          <p:cNvSpPr/>
          <p:nvPr/>
        </p:nvSpPr>
        <p:spPr bwMode="auto">
          <a:xfrm>
            <a:off x="228600" y="1524000"/>
            <a:ext cx="3351214" cy="381000"/>
          </a:xfrm>
          <a:prstGeom prst="rect">
            <a:avLst/>
          </a:prstGeom>
          <a:ln>
            <a:headEnd type="none" w="med" len="med"/>
            <a:tailEnd type="triangle" w="lg" len="lg"/>
          </a:ln>
        </p:spPr>
        <p:style>
          <a:lnRef idx="3">
            <a:schemeClr val="lt1"/>
          </a:lnRef>
          <a:fillRef idx="1">
            <a:schemeClr val="accent6"/>
          </a:fillRef>
          <a:effectRef idx="1">
            <a:schemeClr val="accent6"/>
          </a:effectRef>
          <a:fontRef idx="minor">
            <a:schemeClr val="lt1"/>
          </a:fontRef>
        </p:style>
        <p:txBody>
          <a:bodyPr wrap="none" anchor="ctr"/>
          <a:lstStyle/>
          <a:p>
            <a:r>
              <a:rPr lang="nl-BE" dirty="0" err="1" smtClean="0">
                <a:solidFill>
                  <a:schemeClr val="bg1"/>
                </a:solidFill>
              </a:rPr>
              <a:t>DocumentFormat.OpenXml.dll</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Validation</a:t>
            </a:r>
            <a:r>
              <a:rPr lang="nl-BE" dirty="0" smtClean="0"/>
              <a:t> of a Document</a:t>
            </a:r>
            <a:endParaRPr lang="nl-BE" dirty="0"/>
          </a:p>
        </p:txBody>
      </p:sp>
      <p:pic>
        <p:nvPicPr>
          <p:cNvPr id="5122" name="Picture 2"/>
          <p:cNvPicPr>
            <a:picLocks noChangeAspect="1" noChangeArrowheads="1"/>
          </p:cNvPicPr>
          <p:nvPr/>
        </p:nvPicPr>
        <p:blipFill>
          <a:blip r:embed="rId3" cstate="print"/>
          <a:srcRect/>
          <a:stretch>
            <a:fillRect/>
          </a:stretch>
        </p:blipFill>
        <p:spPr bwMode="auto">
          <a:xfrm>
            <a:off x="762000" y="1905000"/>
            <a:ext cx="7585563" cy="3967162"/>
          </a:xfrm>
          <a:prstGeom prst="rect">
            <a:avLst/>
          </a:prstGeom>
          <a:noFill/>
          <a:ln w="9525">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791200" y="1524000"/>
            <a:ext cx="2941843" cy="4495800"/>
          </a:xfrm>
          <a:prstGeom prst="rect">
            <a:avLst/>
          </a:prstGeom>
          <a:noFill/>
          <a:ln w="9525">
            <a:solidFill>
              <a:schemeClr val="tx1"/>
            </a:solidFill>
            <a:miter lim="800000"/>
            <a:headEnd/>
            <a:tailEnd/>
          </a:ln>
          <a:effectLst/>
        </p:spPr>
      </p:pic>
      <p:sp>
        <p:nvSpPr>
          <p:cNvPr id="2" name="Title 1"/>
          <p:cNvSpPr>
            <a:spLocks noGrp="1"/>
          </p:cNvSpPr>
          <p:nvPr>
            <p:ph type="title"/>
          </p:nvPr>
        </p:nvSpPr>
        <p:spPr/>
        <p:txBody>
          <a:bodyPr/>
          <a:lstStyle/>
          <a:p>
            <a:r>
              <a:rPr lang="nl-BE" dirty="0" smtClean="0"/>
              <a:t>Demo: </a:t>
            </a:r>
            <a:r>
              <a:rPr lang="nl-BE" dirty="0" err="1" smtClean="0"/>
              <a:t>HelloDocx</a:t>
            </a:r>
            <a:r>
              <a:rPr lang="nl-BE" dirty="0" smtClean="0"/>
              <a:t> </a:t>
            </a:r>
            <a:endParaRPr lang="nl-BE" dirty="0"/>
          </a:p>
        </p:txBody>
      </p:sp>
      <p:sp>
        <p:nvSpPr>
          <p:cNvPr id="4" name="Text Placeholder 2"/>
          <p:cNvSpPr txBox="1">
            <a:spLocks/>
          </p:cNvSpPr>
          <p:nvPr/>
        </p:nvSpPr>
        <p:spPr>
          <a:xfrm>
            <a:off x="381000" y="1447800"/>
            <a:ext cx="8382000" cy="5181600"/>
          </a:xfrm>
          <a:prstGeom prst="rect">
            <a:avLst/>
          </a:prstGeom>
        </p:spPr>
        <p:txBody>
          <a:bodyPr vert="horz" lIns="91440" tIns="45720" rIns="91440" bIns="45720" rtlCol="0">
            <a:normAutofit/>
          </a:bodyPr>
          <a:lstStyle/>
          <a:p>
            <a:pPr marL="347663" indent="-347663">
              <a:spcBef>
                <a:spcPts val="600"/>
              </a:spcBef>
              <a:spcAft>
                <a:spcPts val="200"/>
              </a:spcAft>
              <a:buFont typeface="Arial" pitchFamily="34" charset="0"/>
              <a:buChar char="•"/>
            </a:pPr>
            <a:r>
              <a:rPr lang="nl-BE" sz="2800" dirty="0" err="1" smtClean="0">
                <a:latin typeface="Arial" pitchFamily="34" charset="0"/>
                <a:cs typeface="Arial" pitchFamily="34" charset="0"/>
              </a:rPr>
              <a:t>HelloDocx</a:t>
            </a:r>
            <a:r>
              <a:rPr lang="nl-BE" sz="2800" dirty="0" smtClean="0">
                <a:latin typeface="Arial" pitchFamily="34" charset="0"/>
                <a:cs typeface="Arial" pitchFamily="34" charset="0"/>
              </a:rPr>
              <a:t>: </a:t>
            </a:r>
          </a:p>
          <a:p>
            <a:pPr marL="804863" lvl="1" indent="-347663">
              <a:spcBef>
                <a:spcPts val="600"/>
              </a:spcBef>
              <a:spcAft>
                <a:spcPts val="200"/>
              </a:spcAft>
              <a:buFont typeface="Arial" pitchFamily="34" charset="0"/>
              <a:buChar char="•"/>
            </a:pPr>
            <a:r>
              <a:rPr lang="nl-BE" sz="2800" dirty="0" err="1" smtClean="0">
                <a:latin typeface="Arial" pitchFamily="34" charset="0"/>
                <a:cs typeface="Arial" pitchFamily="34" charset="0"/>
              </a:rPr>
              <a:t>WindowsBase.dll</a:t>
            </a:r>
            <a:endParaRPr lang="nl-BE" sz="2800" dirty="0" smtClean="0">
              <a:latin typeface="Arial" pitchFamily="34" charset="0"/>
              <a:cs typeface="Arial" pitchFamily="34" charset="0"/>
            </a:endParaRPr>
          </a:p>
          <a:p>
            <a:pPr marL="804863" lvl="1" indent="-347663">
              <a:spcBef>
                <a:spcPts val="600"/>
              </a:spcBef>
              <a:spcAft>
                <a:spcPts val="200"/>
              </a:spcAft>
            </a:pPr>
            <a:endParaRPr lang="nl-BE" sz="2800" dirty="0" smtClean="0">
              <a:latin typeface="Arial" pitchFamily="34" charset="0"/>
              <a:cs typeface="Arial" pitchFamily="34" charset="0"/>
            </a:endParaRPr>
          </a:p>
          <a:p>
            <a:pPr marL="347663" indent="-347663">
              <a:spcBef>
                <a:spcPts val="600"/>
              </a:spcBef>
              <a:spcAft>
                <a:spcPts val="200"/>
              </a:spcAft>
              <a:buFont typeface="Arial" pitchFamily="34" charset="0"/>
              <a:buChar char="•"/>
            </a:pPr>
            <a:r>
              <a:rPr kumimoji="0" lang="nl-BE" sz="28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HelloDocxWithOpenXmlSDK</a:t>
            </a:r>
            <a:r>
              <a:rPr kumimoji="0" lang="nl-BE"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804863" lvl="1" indent="-347663">
              <a:spcBef>
                <a:spcPts val="600"/>
              </a:spcBef>
              <a:spcAft>
                <a:spcPts val="200"/>
              </a:spcAft>
              <a:buFont typeface="Arial" pitchFamily="34" charset="0"/>
              <a:buChar char="•"/>
            </a:pPr>
            <a:r>
              <a:rPr lang="nl-BE" sz="2800" dirty="0" err="1" smtClean="0">
                <a:latin typeface="Arial" pitchFamily="34" charset="0"/>
                <a:cs typeface="Arial" pitchFamily="34" charset="0"/>
              </a:rPr>
              <a:t>OpenXml</a:t>
            </a:r>
            <a:r>
              <a:rPr lang="nl-BE" sz="2800" dirty="0" smtClean="0">
                <a:latin typeface="Arial" pitchFamily="34" charset="0"/>
                <a:cs typeface="Arial" pitchFamily="34" charset="0"/>
              </a:rPr>
              <a:t> </a:t>
            </a:r>
            <a:r>
              <a:rPr lang="nl-BE" sz="2800" dirty="0" err="1" smtClean="0">
                <a:latin typeface="Arial" pitchFamily="34" charset="0"/>
                <a:cs typeface="Arial" pitchFamily="34" charset="0"/>
              </a:rPr>
              <a:t>Format</a:t>
            </a:r>
            <a:r>
              <a:rPr lang="nl-BE" sz="2800" dirty="0" smtClean="0">
                <a:latin typeface="Arial" pitchFamily="34" charset="0"/>
                <a:cs typeface="Arial" pitchFamily="34" charset="0"/>
              </a:rPr>
              <a:t> SDK</a:t>
            </a:r>
          </a:p>
          <a:p>
            <a:pPr marL="804863" lvl="1" indent="-347663">
              <a:spcBef>
                <a:spcPts val="600"/>
              </a:spcBef>
              <a:spcAft>
                <a:spcPts val="200"/>
              </a:spcAft>
              <a:buFont typeface="Arial" pitchFamily="34" charset="0"/>
              <a:buChar char="•"/>
            </a:pPr>
            <a:r>
              <a:rPr lang="nl-BE" sz="2800" dirty="0" err="1" smtClean="0">
                <a:latin typeface="Arial" pitchFamily="34" charset="0"/>
                <a:cs typeface="Arial" pitchFamily="34" charset="0"/>
              </a:rPr>
              <a:t>DocumentFormat.OpenXml.dll</a:t>
            </a:r>
            <a:r>
              <a:rPr kumimoji="0" lang="nl-BE"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endParaRPr kumimoji="0" lang="nl-BE"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itle 420865"/>
          <p:cNvSpPr>
            <a:spLocks noGrp="1" noChangeArrowheads="1"/>
          </p:cNvSpPr>
          <p:nvPr>
            <p:ph type="title"/>
          </p:nvPr>
        </p:nvSpPr>
        <p:spPr/>
        <p:txBody>
          <a:bodyPr/>
          <a:lstStyle/>
          <a:p>
            <a:pPr marL="0" indent="0" defTabSz="914400" eaLnBrk="1" hangingPunct="1"/>
            <a:r>
              <a:rPr lang="fr-BE" smtClean="0"/>
              <a:t>Content Controls in Word 2007</a:t>
            </a:r>
            <a:endParaRPr lang="en-GB" smtClean="0"/>
          </a:p>
        </p:txBody>
      </p:sp>
      <p:sp>
        <p:nvSpPr>
          <p:cNvPr id="420867" name="Text Placeholder 420866"/>
          <p:cNvSpPr>
            <a:spLocks noGrp="1" noChangeArrowheads="1"/>
          </p:cNvSpPr>
          <p:nvPr>
            <p:ph type="body" idx="1"/>
          </p:nvPr>
        </p:nvSpPr>
        <p:spPr/>
        <p:txBody>
          <a:bodyPr/>
          <a:lstStyle/>
          <a:p>
            <a:pPr defTabSz="914400" eaLnBrk="1" hangingPunct="1">
              <a:lnSpc>
                <a:spcPct val="90000"/>
              </a:lnSpc>
            </a:pPr>
            <a:r>
              <a:rPr lang="en-US" sz="2200" smtClean="0"/>
              <a:t>Evolution of customer-defined XML</a:t>
            </a:r>
          </a:p>
          <a:p>
            <a:pPr lvl="1" defTabSz="914400" eaLnBrk="1" hangingPunct="1">
              <a:lnSpc>
                <a:spcPct val="90000"/>
              </a:lnSpc>
            </a:pPr>
            <a:r>
              <a:rPr lang="en-US" sz="1800" smtClean="0">
                <a:latin typeface="Microsoft Sans Serif" pitchFamily="34" charset="0"/>
              </a:rPr>
              <a:t>No XML schema required</a:t>
            </a:r>
          </a:p>
          <a:p>
            <a:pPr defTabSz="914400" eaLnBrk="1" hangingPunct="1">
              <a:lnSpc>
                <a:spcPct val="90000"/>
              </a:lnSpc>
            </a:pPr>
            <a:r>
              <a:rPr lang="en-US" sz="2200" smtClean="0"/>
              <a:t>Provide friendly end user exposure of </a:t>
            </a:r>
            <a:br>
              <a:rPr lang="en-US" sz="2200" smtClean="0"/>
            </a:br>
            <a:r>
              <a:rPr lang="en-US" sz="2200" smtClean="0"/>
              <a:t>structured content</a:t>
            </a:r>
          </a:p>
          <a:p>
            <a:pPr defTabSz="914400" eaLnBrk="1" hangingPunct="1">
              <a:lnSpc>
                <a:spcPct val="90000"/>
              </a:lnSpc>
            </a:pPr>
            <a:r>
              <a:rPr lang="en-US" sz="2200" smtClean="0"/>
              <a:t>Each provides unique content restrictions </a:t>
            </a:r>
          </a:p>
          <a:p>
            <a:pPr defTabSz="914400" eaLnBrk="1" hangingPunct="1">
              <a:lnSpc>
                <a:spcPct val="90000"/>
              </a:lnSpc>
            </a:pPr>
            <a:r>
              <a:rPr lang="en-US" sz="2200" smtClean="0"/>
              <a:t>Controls do not affect layout</a:t>
            </a:r>
          </a:p>
          <a:p>
            <a:pPr defTabSz="914400" eaLnBrk="1" hangingPunct="1">
              <a:lnSpc>
                <a:spcPct val="90000"/>
              </a:lnSpc>
            </a:pPr>
            <a:r>
              <a:rPr lang="en-US" sz="2200" smtClean="0"/>
              <a:t>Controls can be grouped to lock them </a:t>
            </a:r>
            <a:br>
              <a:rPr lang="en-US" sz="2200" smtClean="0"/>
            </a:br>
            <a:r>
              <a:rPr lang="en-US" sz="2200" smtClean="0"/>
              <a:t>down as a unit</a:t>
            </a:r>
          </a:p>
          <a:p>
            <a:pPr defTabSz="914400" eaLnBrk="1" hangingPunct="1">
              <a:lnSpc>
                <a:spcPct val="90000"/>
              </a:lnSpc>
            </a:pPr>
            <a:r>
              <a:rPr lang="en-US" sz="2200" smtClean="0"/>
              <a:t>Controls can be mapped to XML data</a:t>
            </a:r>
          </a:p>
          <a:p>
            <a:pPr defTabSz="914400" eaLnBrk="1" hangingPunct="1">
              <a:lnSpc>
                <a:spcPct val="90000"/>
              </a:lnSpc>
            </a:pPr>
            <a:r>
              <a:rPr lang="en-GB" sz="2200" smtClean="0"/>
              <a:t>Can be used by document parts</a:t>
            </a:r>
          </a:p>
          <a:p>
            <a:pPr defTabSz="914400" eaLnBrk="1" hangingPunct="1">
              <a:lnSpc>
                <a:spcPct val="90000"/>
              </a:lnSpc>
            </a:pPr>
            <a:r>
              <a:rPr lang="en-GB" sz="2200" smtClean="0"/>
              <a:t>Can insert controls using the Developer Tab</a:t>
            </a:r>
          </a:p>
          <a:p>
            <a:pPr defTabSz="914400" eaLnBrk="1" hangingPunct="1">
              <a:lnSpc>
                <a:spcPct val="90000"/>
              </a:lnSpc>
            </a:pPr>
            <a:r>
              <a:rPr lang="en-GB" sz="2200" smtClean="0"/>
              <a:t>Specialized options for each type of control</a:t>
            </a:r>
          </a:p>
          <a:p>
            <a:pPr defTabSz="914400" eaLnBrk="1" hangingPunct="1">
              <a:lnSpc>
                <a:spcPct val="90000"/>
              </a:lnSpc>
            </a:pPr>
            <a:r>
              <a:rPr lang="en-GB" sz="2200" smtClean="0"/>
              <a:t>Can set placeholder text for when it’s empty</a:t>
            </a:r>
          </a:p>
        </p:txBody>
      </p:sp>
      <p:pic>
        <p:nvPicPr>
          <p:cNvPr id="33795" name="Rectangle 420868"/>
          <p:cNvPicPr>
            <a:picLocks noChangeAspect="1" noChangeArrowheads="1"/>
          </p:cNvPicPr>
          <p:nvPr/>
        </p:nvPicPr>
        <p:blipFill>
          <a:blip r:embed="rId3" cstate="print"/>
          <a:srcRect/>
          <a:stretch>
            <a:fillRect/>
          </a:stretch>
        </p:blipFill>
        <p:spPr bwMode="auto">
          <a:xfrm>
            <a:off x="6858000" y="1295400"/>
            <a:ext cx="2057400" cy="1952625"/>
          </a:xfrm>
          <a:prstGeom prst="rect">
            <a:avLst/>
          </a:prstGeom>
          <a:noFill/>
          <a:ln w="38100" algn="ctr">
            <a:solidFill>
              <a:schemeClr val="tx1"/>
            </a:solidFill>
            <a:miter lim="800000"/>
            <a:headEnd/>
            <a:tailEnd/>
          </a:ln>
        </p:spPr>
      </p:pic>
      <p:pic>
        <p:nvPicPr>
          <p:cNvPr id="33796" name="Rectangle 420869"/>
          <p:cNvPicPr>
            <a:picLocks noChangeAspect="1" noChangeArrowheads="1"/>
          </p:cNvPicPr>
          <p:nvPr/>
        </p:nvPicPr>
        <p:blipFill>
          <a:blip r:embed="rId4" cstate="print"/>
          <a:srcRect/>
          <a:stretch>
            <a:fillRect/>
          </a:stretch>
        </p:blipFill>
        <p:spPr bwMode="auto">
          <a:xfrm>
            <a:off x="7315200" y="3733800"/>
            <a:ext cx="1057275" cy="514350"/>
          </a:xfrm>
          <a:prstGeom prst="rect">
            <a:avLst/>
          </a:prstGeom>
          <a:noFill/>
          <a:ln w="38100" algn="ctr">
            <a:solidFill>
              <a:schemeClr val="tx1"/>
            </a:solidFill>
            <a:miter lim="800000"/>
            <a:headEnd/>
            <a:tailEnd/>
          </a:ln>
        </p:spPr>
      </p:pic>
      <p:sp>
        <p:nvSpPr>
          <p:cNvPr id="33797" name="Straight Connector 420870"/>
          <p:cNvSpPr>
            <a:spLocks noChangeShapeType="1"/>
          </p:cNvSpPr>
          <p:nvPr/>
        </p:nvSpPr>
        <p:spPr bwMode="auto">
          <a:xfrm>
            <a:off x="7848600" y="3276600"/>
            <a:ext cx="0" cy="381000"/>
          </a:xfrm>
          <a:prstGeom prst="line">
            <a:avLst/>
          </a:prstGeom>
          <a:noFill/>
          <a:ln w="9525" algn="ctr">
            <a:solidFill>
              <a:schemeClr val="bg1"/>
            </a:solidFill>
            <a:round/>
            <a:headEnd/>
            <a:tailEnd type="triangle"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39972"/>
          <p:cNvSpPr>
            <a:spLocks noChangeArrowheads="1"/>
          </p:cNvSpPr>
          <p:nvPr/>
        </p:nvSpPr>
        <p:spPr bwMode="auto">
          <a:xfrm>
            <a:off x="1828800" y="3124200"/>
            <a:ext cx="5486400" cy="1600200"/>
          </a:xfrm>
          <a:prstGeom prst="rect">
            <a:avLst/>
          </a:prstGeom>
          <a:gradFill rotWithShape="1">
            <a:gsLst>
              <a:gs pos="0">
                <a:srgbClr val="BBE0E3"/>
              </a:gs>
              <a:gs pos="100000">
                <a:srgbClr val="C0E2E5"/>
              </a:gs>
            </a:gsLst>
            <a:lin ang="5400000" scaled="1"/>
          </a:gradFill>
          <a:ln w="38100" algn="ctr">
            <a:solidFill>
              <a:schemeClr val="tx1"/>
            </a:solidFill>
            <a:miter lim="800000"/>
            <a:headEnd/>
            <a:tailEnd type="none" w="lg" len="lg"/>
          </a:ln>
        </p:spPr>
        <p:txBody>
          <a:bodyPr wrap="none" anchor="ctr"/>
          <a:lstStyle/>
          <a:p>
            <a:endParaRPr lang="en-US" sz="1800">
              <a:solidFill>
                <a:srgbClr val="000000"/>
              </a:solidFill>
              <a:latin typeface="Arial" charset="0"/>
            </a:endParaRPr>
          </a:p>
        </p:txBody>
      </p:sp>
      <p:sp>
        <p:nvSpPr>
          <p:cNvPr id="339970" name="Title 339969"/>
          <p:cNvSpPr>
            <a:spLocks noGrp="1" noChangeArrowheads="1"/>
          </p:cNvSpPr>
          <p:nvPr>
            <p:ph type="title"/>
          </p:nvPr>
        </p:nvSpPr>
        <p:spPr/>
        <p:txBody>
          <a:bodyPr/>
          <a:lstStyle/>
          <a:p>
            <a:pPr marL="0" indent="0" defTabSz="914400" eaLnBrk="1" hangingPunct="1"/>
            <a:r>
              <a:rPr lang="en-US" smtClean="0"/>
              <a:t>XML Mapping</a:t>
            </a:r>
          </a:p>
        </p:txBody>
      </p:sp>
      <p:sp>
        <p:nvSpPr>
          <p:cNvPr id="339971" name="Text Placeholder 339970"/>
          <p:cNvSpPr>
            <a:spLocks noGrp="1" noChangeArrowheads="1"/>
          </p:cNvSpPr>
          <p:nvPr>
            <p:ph type="body" idx="1"/>
          </p:nvPr>
        </p:nvSpPr>
        <p:spPr>
          <a:xfrm>
            <a:off x="381000" y="1417638"/>
            <a:ext cx="8410575" cy="5057775"/>
          </a:xfrm>
        </p:spPr>
        <p:txBody>
          <a:bodyPr>
            <a:normAutofit/>
          </a:bodyPr>
          <a:lstStyle/>
          <a:p>
            <a:pPr defTabSz="914400" eaLnBrk="1" hangingPunct="1"/>
            <a:r>
              <a:rPr lang="en-US" sz="2400" dirty="0" smtClean="0"/>
              <a:t>Link content controls to nodes in the XML data store</a:t>
            </a:r>
          </a:p>
          <a:p>
            <a:pPr defTabSz="914400" eaLnBrk="1" hangingPunct="1"/>
            <a:r>
              <a:rPr lang="en-US" sz="2400" dirty="0" smtClean="0"/>
              <a:t>Mappings are created using standard </a:t>
            </a:r>
            <a:r>
              <a:rPr lang="en-US" sz="2400" dirty="0" err="1" smtClean="0"/>
              <a:t>XPath</a:t>
            </a:r>
            <a:r>
              <a:rPr lang="en-US" sz="2400" dirty="0" smtClean="0"/>
              <a:t> expressions</a:t>
            </a:r>
          </a:p>
          <a:p>
            <a:pPr defTabSz="914400" eaLnBrk="1" hangingPunct="1"/>
            <a:r>
              <a:rPr lang="en-US" sz="2400" dirty="0" smtClean="0"/>
              <a:t>Out of the box support for mapping to Office properties</a:t>
            </a:r>
          </a:p>
        </p:txBody>
      </p:sp>
      <p:pic>
        <p:nvPicPr>
          <p:cNvPr id="34820" name="Rectangle 339971"/>
          <p:cNvPicPr>
            <a:picLocks noChangeAspect="1" noChangeArrowheads="1"/>
          </p:cNvPicPr>
          <p:nvPr/>
        </p:nvPicPr>
        <p:blipFill>
          <a:blip r:embed="rId3" cstate="print"/>
          <a:srcRect/>
          <a:stretch>
            <a:fillRect/>
          </a:stretch>
        </p:blipFill>
        <p:spPr bwMode="auto">
          <a:xfrm>
            <a:off x="1981200" y="3276600"/>
            <a:ext cx="3124200" cy="1374775"/>
          </a:xfrm>
          <a:prstGeom prst="rect">
            <a:avLst/>
          </a:prstGeom>
          <a:noFill/>
          <a:ln w="38100" algn="ctr">
            <a:solidFill>
              <a:schemeClr val="tx1"/>
            </a:solidFill>
            <a:miter lim="800000"/>
            <a:headEnd/>
            <a:tailEnd/>
          </a:ln>
        </p:spPr>
      </p:pic>
      <p:sp>
        <p:nvSpPr>
          <p:cNvPr id="34821" name="Can 339973"/>
          <p:cNvSpPr>
            <a:spLocks noChangeArrowheads="1"/>
          </p:cNvSpPr>
          <p:nvPr/>
        </p:nvSpPr>
        <p:spPr bwMode="auto">
          <a:xfrm>
            <a:off x="5638800" y="3505200"/>
            <a:ext cx="1066800" cy="685800"/>
          </a:xfrm>
          <a:prstGeom prst="can">
            <a:avLst>
              <a:gd name="adj" fmla="val 25000"/>
            </a:avLst>
          </a:prstGeom>
          <a:gradFill rotWithShape="1">
            <a:gsLst>
              <a:gs pos="0">
                <a:srgbClr val="FF5050"/>
              </a:gs>
              <a:gs pos="100000">
                <a:srgbClr val="FB4F4F"/>
              </a:gs>
            </a:gsLst>
            <a:lin ang="5400000" scaled="1"/>
          </a:gradFill>
          <a:ln w="9525" algn="ctr">
            <a:solidFill>
              <a:schemeClr val="bg1"/>
            </a:solidFill>
            <a:round/>
            <a:headEnd/>
            <a:tailEnd type="none" w="lg" len="lg"/>
          </a:ln>
        </p:spPr>
        <p:txBody>
          <a:bodyPr wrap="none" anchor="ctr"/>
          <a:lstStyle/>
          <a:p>
            <a:pPr algn="ctr"/>
            <a:r>
              <a:rPr lang="fr-BE" sz="1400"/>
              <a:t>Customers</a:t>
            </a:r>
            <a:endParaRPr lang="en-GB" sz="1400"/>
          </a:p>
        </p:txBody>
      </p:sp>
      <p:sp>
        <p:nvSpPr>
          <p:cNvPr id="34822" name="Straight Connector 339974"/>
          <p:cNvSpPr>
            <a:spLocks noChangeShapeType="1"/>
          </p:cNvSpPr>
          <p:nvPr/>
        </p:nvSpPr>
        <p:spPr bwMode="auto">
          <a:xfrm flipH="1">
            <a:off x="3810000" y="3657600"/>
            <a:ext cx="1828800" cy="0"/>
          </a:xfrm>
          <a:prstGeom prst="line">
            <a:avLst/>
          </a:prstGeom>
          <a:noFill/>
          <a:ln w="38100" algn="ctr">
            <a:solidFill>
              <a:srgbClr val="FF5050"/>
            </a:solidFill>
            <a:round/>
            <a:headEnd/>
            <a:tailEnd type="triangle" w="lg" len="lg"/>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Summary</a:t>
            </a:r>
            <a:endParaRPr lang="en-US" dirty="0"/>
          </a:p>
        </p:txBody>
      </p:sp>
      <p:sp>
        <p:nvSpPr>
          <p:cNvPr id="65539" name="Rectangle 3"/>
          <p:cNvSpPr>
            <a:spLocks noGrp="1" noChangeArrowheads="1"/>
          </p:cNvSpPr>
          <p:nvPr>
            <p:ph type="body" idx="1"/>
          </p:nvPr>
        </p:nvSpPr>
        <p:spPr/>
        <p:txBody>
          <a:bodyPr/>
          <a:lstStyle/>
          <a:p>
            <a:r>
              <a:rPr lang="en-US" dirty="0" smtClean="0"/>
              <a:t>Programming with the </a:t>
            </a:r>
            <a:r>
              <a:rPr lang="en-US" dirty="0" err="1" smtClean="0"/>
              <a:t>SPDocumentLibrary</a:t>
            </a:r>
            <a:r>
              <a:rPr lang="en-US" dirty="0" smtClean="0"/>
              <a:t> class</a:t>
            </a:r>
          </a:p>
          <a:p>
            <a:r>
              <a:rPr lang="en-US" dirty="0" smtClean="0"/>
              <a:t>Documents as </a:t>
            </a:r>
            <a:r>
              <a:rPr lang="en-US" dirty="0" err="1" smtClean="0"/>
              <a:t>SPListItem</a:t>
            </a:r>
            <a:r>
              <a:rPr lang="en-US" dirty="0" smtClean="0"/>
              <a:t> and SPFile objects</a:t>
            </a:r>
          </a:p>
          <a:p>
            <a:r>
              <a:rPr lang="en-US" dirty="0" smtClean="0"/>
              <a:t>Libraries with custom documents templates</a:t>
            </a:r>
          </a:p>
          <a:p>
            <a:r>
              <a:rPr lang="en-US" dirty="0" smtClean="0"/>
              <a:t>InfoPath and Forms Libraries</a:t>
            </a:r>
          </a:p>
          <a:p>
            <a:r>
              <a:rPr lang="en-US" dirty="0" smtClean="0"/>
              <a:t>The Office Open XML File Formats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Feature: Document Manager</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1070977" y="1252540"/>
            <a:ext cx="5195886" cy="3181030"/>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a:stretch>
            <a:fillRect/>
          </a:stretch>
        </p:blipFill>
        <p:spPr bwMode="auto">
          <a:xfrm>
            <a:off x="4819064" y="3048000"/>
            <a:ext cx="2419936" cy="3505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Rectangle 7"/>
          <p:cNvSpPr>
            <a:spLocks noGrp="1" noChangeArrowheads="1"/>
          </p:cNvSpPr>
          <p:nvPr>
            <p:ph type="title"/>
          </p:nvPr>
        </p:nvSpPr>
        <p:spPr/>
        <p:txBody>
          <a:bodyPr/>
          <a:lstStyle/>
          <a:p>
            <a:r>
              <a:rPr lang="en-US" dirty="0" err="1" smtClean="0"/>
              <a:t>SPDocumentLibrary</a:t>
            </a:r>
            <a:r>
              <a:rPr lang="en-US" dirty="0" smtClean="0"/>
              <a:t> Class</a:t>
            </a:r>
            <a:endParaRPr lang="en-US" dirty="0"/>
          </a:p>
        </p:txBody>
      </p:sp>
      <p:sp>
        <p:nvSpPr>
          <p:cNvPr id="108552" name="Rectangle 8"/>
          <p:cNvSpPr>
            <a:spLocks noGrp="1" noChangeArrowheads="1"/>
          </p:cNvSpPr>
          <p:nvPr>
            <p:ph idx="1"/>
          </p:nvPr>
        </p:nvSpPr>
        <p:spPr/>
        <p:txBody>
          <a:bodyPr/>
          <a:lstStyle/>
          <a:p>
            <a:r>
              <a:rPr lang="en-US" dirty="0" smtClean="0"/>
              <a:t>Document Libraries are specialized lists</a:t>
            </a:r>
          </a:p>
          <a:p>
            <a:pPr lvl="1"/>
            <a:r>
              <a:rPr lang="en-US" dirty="0" err="1" smtClean="0"/>
              <a:t>SPDocumentLibrary</a:t>
            </a:r>
            <a:r>
              <a:rPr lang="en-US" dirty="0" smtClean="0"/>
              <a:t> inherits from </a:t>
            </a:r>
            <a:r>
              <a:rPr lang="en-US" dirty="0" err="1" smtClean="0"/>
              <a:t>SPList</a:t>
            </a:r>
            <a:endParaRPr lang="en-US" dirty="0" smtClean="0"/>
          </a:p>
        </p:txBody>
      </p:sp>
      <p:pic>
        <p:nvPicPr>
          <p:cNvPr id="2051" name="Picture 3"/>
          <p:cNvPicPr>
            <a:picLocks noChangeAspect="1" noChangeArrowheads="1"/>
          </p:cNvPicPr>
          <p:nvPr/>
        </p:nvPicPr>
        <p:blipFill>
          <a:blip r:embed="rId3" cstate="print"/>
          <a:srcRect/>
          <a:stretch>
            <a:fillRect/>
          </a:stretch>
        </p:blipFill>
        <p:spPr bwMode="auto">
          <a:xfrm>
            <a:off x="1143000" y="2647950"/>
            <a:ext cx="6610350" cy="268605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Inspecting Documents within a Site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597549" y="1385749"/>
            <a:ext cx="5346051" cy="2514599"/>
          </a:xfrm>
          <a:prstGeom prst="rect">
            <a:avLst/>
          </a:prstGeom>
          <a:noFill/>
          <a:ln w="9525">
            <a:solidFill>
              <a:schemeClr val="tx1"/>
            </a:solid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3731316" y="3595549"/>
            <a:ext cx="4955484" cy="303385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Files to a Document Library</a:t>
            </a: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457200" y="1371600"/>
            <a:ext cx="7820025" cy="4905375"/>
          </a:xfrm>
          <a:prstGeom prst="rect">
            <a:avLst/>
          </a:prstGeom>
          <a:noFill/>
          <a:ln w="9525">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Document Library</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609600" y="1600200"/>
            <a:ext cx="7905750" cy="4552950"/>
          </a:xfrm>
          <a:prstGeom prst="rect">
            <a:avLst/>
          </a:prstGeom>
          <a:noFill/>
          <a:ln w="9525">
            <a:solidFill>
              <a:schemeClr val="tx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Document Template</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400050" y="2185967"/>
            <a:ext cx="8210550" cy="3376633"/>
          </a:xfrm>
          <a:prstGeom prst="rect">
            <a:avLst/>
          </a:prstGeom>
          <a:noFill/>
          <a:ln w="9525">
            <a:solidFill>
              <a:schemeClr val="tx1"/>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InfoPath and Forms Libraries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38225" y="1828800"/>
            <a:ext cx="7038975" cy="39528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Slide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7582959AEF624DAFCB103BC41A5BAF" ma:contentTypeVersion="1" ma:contentTypeDescription="Create a new document." ma:contentTypeScope="" ma:versionID="8d586dc77cf42fd5e895ca6da970339a">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Url xmlns="c83d3ea4-1015-4b4b-bfa9-09fbcd7aa64d">
      <Url>http://intranet.sharepointblackops.com/Courses/GSA401/_layouts/DocIdRedir.aspx?ID=3CC2HQU7XWNV-46-42</Url>
      <Description>3CC2HQU7XWNV-46-42</Description>
    </_dlc_DocIdUrl>
    <_dlc_DocId xmlns="c83d3ea4-1015-4b4b-bfa9-09fbcd7aa64d">3CC2HQU7XWNV-46-42</_dlc_Doc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E8E1CC6-3595-4EDF-B34C-1CAD09156B88}"/>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6034B84F-8F8E-48B7-9EFF-C7DE1A66BD73}"/>
</file>

<file path=customXml/itemProps4.xml><?xml version="1.0" encoding="utf-8"?>
<ds:datastoreItem xmlns:ds="http://schemas.openxmlformats.org/officeDocument/2006/customXml" ds:itemID="{2ADA64D3-3731-4C4F-BA28-793A8A38AF17}"/>
</file>

<file path=docProps/app.xml><?xml version="1.0" encoding="utf-8"?>
<Properties xmlns="http://schemas.openxmlformats.org/officeDocument/2006/extended-properties" xmlns:vt="http://schemas.openxmlformats.org/officeDocument/2006/docPropsVTypes">
  <Template>CPT_Slide_Template</Template>
  <TotalTime>5</TotalTime>
  <Words>1072</Words>
  <Application>Microsoft Office PowerPoint</Application>
  <PresentationFormat>On-screen Show (4:3)</PresentationFormat>
  <Paragraphs>237</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CPT_Slide_Template</vt:lpstr>
      <vt:lpstr>Document Libraries</vt:lpstr>
      <vt:lpstr>Agenda</vt:lpstr>
      <vt:lpstr>Demo Feature: Document Manager</vt:lpstr>
      <vt:lpstr>SPDocumentLibrary Class</vt:lpstr>
      <vt:lpstr>Inspecting Documents within a Site</vt:lpstr>
      <vt:lpstr>Adding Files to a Document Library</vt:lpstr>
      <vt:lpstr>Provisioning A Document Library</vt:lpstr>
      <vt:lpstr>Configuring a Document Template</vt:lpstr>
      <vt:lpstr>InfoPath and Forms Libraries</vt:lpstr>
      <vt:lpstr>Provisioning A Forms Library</vt:lpstr>
      <vt:lpstr>Demo: Document Manager</vt:lpstr>
      <vt:lpstr>Office Open XML File Formats</vt:lpstr>
      <vt:lpstr>Basic Open XML File Components</vt:lpstr>
      <vt:lpstr>Looking Inside a Package</vt:lpstr>
      <vt:lpstr>Programming with Open XML formats</vt:lpstr>
      <vt:lpstr>System.IO.Packaging</vt:lpstr>
      <vt:lpstr>Office XML Data Store</vt:lpstr>
      <vt:lpstr>Demo: Document Manager</vt:lpstr>
      <vt:lpstr>Open XML Format SDK 1.0</vt:lpstr>
      <vt:lpstr>Programming with Open XML SDK</vt:lpstr>
      <vt:lpstr>DocumentFormat.OpenXml.Packing</vt:lpstr>
      <vt:lpstr>Validation of a Document</vt:lpstr>
      <vt:lpstr>Demo: HelloDocx </vt:lpstr>
      <vt:lpstr>Content Controls in Word 2007</vt:lpstr>
      <vt:lpstr>XML Mapping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Libraries</dc:title>
  <dc:creator>TedP</dc:creator>
  <cp:lastModifiedBy>Andrew Connell</cp:lastModifiedBy>
  <cp:revision>4</cp:revision>
  <cp:lastPrinted>2010-01-22T22:48:15Z</cp:lastPrinted>
  <dcterms:created xsi:type="dcterms:W3CDTF">2009-05-22T14:17:15Z</dcterms:created>
  <dcterms:modified xsi:type="dcterms:W3CDTF">2010-05-16T23:25:29Z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0x010100A87582959AEF624DAFCB103BC41A5BAF</vt:lpwstr>
  </property>
  <property fmtid="{D5CDD505-2E9C-101B-9397-08002B2CF9AE}" pid="4" name="_dlc_DocIdItemGuid">
    <vt:lpwstr>8afaa128-a295-4af0-a777-d147d56ee1f9</vt:lpwstr>
  </property>
</Properties>
</file>