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xmlns:mc="http://schemas.openxmlformats.org/markup-compatibility/2006" xmlns:a14="http://schemas.microsoft.com/office/drawing/2010/main" val="4C2710" mc:Ignorable=""/>
    <a:srgbClr xmlns:mc="http://schemas.openxmlformats.org/markup-compatibility/2006" xmlns:a14="http://schemas.microsoft.com/office/drawing/2010/main" val="87451D" mc:Ignorable=""/>
    <a:srgbClr xmlns:mc="http://schemas.openxmlformats.org/markup-compatibility/2006" xmlns:a14="http://schemas.microsoft.com/office/drawing/2010/main" val="1F100B" mc:Ignorable=""/>
    <a:srgbClr xmlns:mc="http://schemas.openxmlformats.org/markup-compatibility/2006" xmlns:a14="http://schemas.microsoft.com/office/drawing/2010/main" val="9F002D" mc:Ignorable=""/>
    <a:srgbClr xmlns:mc="http://schemas.openxmlformats.org/markup-compatibility/2006" xmlns:a14="http://schemas.microsoft.com/office/drawing/2010/main" val="002100" mc:Ignorable=""/>
    <a:srgbClr xmlns:mc="http://schemas.openxmlformats.org/markup-compatibility/2006" xmlns:a14="http://schemas.microsoft.com/office/drawing/2010/main" val="2E3917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46" autoAdjust="0"/>
    <p:restoredTop sz="90033" autoAdjust="0"/>
  </p:normalViewPr>
  <p:slideViewPr>
    <p:cSldViewPr>
      <p:cViewPr>
        <p:scale>
          <a:sx n="80" d="100"/>
          <a:sy n="80" d="100"/>
        </p:scale>
        <p:origin x="-12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179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29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Forms Services and InfoPath 2007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14240" y="0"/>
            <a:ext cx="2599267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81160"/>
            <a:ext cx="390144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281160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dirty="0" smtClean="0"/>
              <a:t>12-</a:t>
            </a:r>
            <a:fld id="{E8376170-4F0A-4BF6-8C2A-9A4A01825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7573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2656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mtClean="0"/>
              <a:t>12 - Forms Services and InfoPath 2007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32004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96963" y="479425"/>
            <a:ext cx="5121275" cy="384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81160"/>
            <a:ext cx="414528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281159"/>
            <a:ext cx="3169920" cy="31837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73E6628-0705-4E34-90AA-D61A964D0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556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50176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68608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1984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43008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5632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6322" name="Rectangle 5632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u="sng"/>
              <a:t>Instructor Notes</a:t>
            </a:r>
            <a:endParaRPr lang="fr-BE">
              <a:latin typeface="Arial" pitchFamily="34" charset="0"/>
            </a:endParaRPr>
          </a:p>
          <a:p>
            <a:pPr hangingPunct="1"/>
            <a:r>
              <a:rPr lang="fr-BE">
                <a:latin typeface="Arial" pitchFamily="34" charset="0"/>
              </a:rPr>
              <a:t>Depending on your deployment option, different trust levels will be active</a:t>
            </a:r>
          </a:p>
          <a:p>
            <a:pPr hangingPunct="1"/>
            <a:endParaRPr lang="fr-BE">
              <a:latin typeface="Arial" pitchFamily="34" charset="0"/>
            </a:endParaRPr>
          </a:p>
          <a:p>
            <a:pPr hangingPunct="1">
              <a:buFontTx/>
              <a:buChar char="-"/>
            </a:pPr>
            <a:r>
              <a:rPr lang="fr-BE">
                <a:latin typeface="Arial" pitchFamily="34" charset="0"/>
              </a:rPr>
              <a:t>Deployed via email </a:t>
            </a:r>
            <a:r>
              <a:rPr lang="fr-BE">
                <a:latin typeface="Arial" pitchFamily="34" charset="0"/>
                <a:sym typeface="Wingdings" pitchFamily="2" charset="2"/>
              </a:rPr>
              <a:t> very limited permissions </a:t>
            </a:r>
          </a:p>
          <a:p>
            <a:pPr hangingPunct="1">
              <a:buFontTx/>
              <a:buChar char="-"/>
            </a:pPr>
            <a:r>
              <a:rPr lang="fr-BE">
                <a:latin typeface="Arial" pitchFamily="34" charset="0"/>
              </a:rPr>
              <a:t>Deployed in a web server (e.g. SharePoint library) </a:t>
            </a:r>
            <a:r>
              <a:rPr lang="fr-BE">
                <a:latin typeface="Arial" pitchFamily="34" charset="0"/>
                <a:sym typeface="Wingdings" pitchFamily="2" charset="2"/>
              </a:rPr>
              <a:t> depending on your IE security settings</a:t>
            </a:r>
          </a:p>
          <a:p>
            <a:pPr hangingPunct="1">
              <a:buFontTx/>
              <a:buChar char="-"/>
            </a:pPr>
            <a:r>
              <a:rPr lang="fr-BE">
                <a:latin typeface="Arial" pitchFamily="34" charset="0"/>
                <a:sym typeface="Wingdings" pitchFamily="2" charset="2"/>
              </a:rPr>
              <a:t>Deployed via installer  possibility to get full trust</a:t>
            </a:r>
            <a:endParaRPr lang="en-GB">
              <a:latin typeface="Arial" pitchFamily="34" charset="0"/>
              <a:sym typeface="Wingdings" pitchFamily="2" charset="2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46080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915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12 - Forms Services with InfoPath 2007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v3.1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2010 Critical Path Training, LLC - All Rights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smtClean="0"/>
              <a:t>12-</a:t>
            </a:r>
            <a:fld id="{073E6628-0705-4E34-90AA-D61A964D0AFD}" type="slidenum">
              <a:rPr lang="en-US" smtClean="0"/>
              <a:pPr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315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 descr="http://intranet.sharepointblackops.com/CriticalPath/Logo%20Concepts/booth/booth_image_hi_res.jpg"/>
          <p:cNvPicPr>
            <a:picLocks noChangeAspect="1" noChangeArrowheads="1"/>
          </p:cNvPicPr>
          <p:nvPr userDrawn="1"/>
        </p:nvPicPr>
        <p:blipFill>
          <a:blip r:embed="rId3" cstate="print">
            <a:lum bright="30000" contrast="40000"/>
          </a:blip>
          <a:srcRect t="7500" b="7500"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gray">
          <a:xfrm>
            <a:off x="0" y="1402080"/>
            <a:ext cx="91440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 bwMode="gray">
          <a:xfrm>
            <a:off x="304800" y="1600200"/>
            <a:ext cx="8534400" cy="1066800"/>
          </a:xfrm>
        </p:spPr>
        <p:txBody>
          <a:bodyPr anchor="b" anchorCtr="0"/>
          <a:lstStyle>
            <a:lvl1pPr algn="ctr">
              <a:defRPr sz="3200">
                <a:solidFill>
                  <a:srgbClr xmlns:mc="http://schemas.openxmlformats.org/markup-compatibility/2006" xmlns:a14="http://schemas.microsoft.com/office/drawing/2010/main" val="1F100B" mc:Ignorable="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 bwMode="gray">
          <a:xfrm>
            <a:off x="304800" y="2667000"/>
            <a:ext cx="85344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rgbClr xmlns:mc="http://schemas.openxmlformats.org/markup-compatibility/2006" xmlns:a14="http://schemas.microsoft.com/office/drawing/2010/main" val="4C2710" mc:Ignorable="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32333" y="152400"/>
            <a:ext cx="14592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 userDrawn="1"/>
        </p:nvSpPr>
        <p:spPr bwMode="black"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7315200" y="0"/>
            <a:ext cx="45719" cy="1447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5181600"/>
          </a:xfrm>
        </p:spPr>
        <p:txBody>
          <a:bodyPr/>
          <a:lstStyle>
            <a:lvl1pPr>
              <a:spcBef>
                <a:spcPts val="600"/>
              </a:spcBef>
              <a:spcAft>
                <a:spcPts val="200"/>
              </a:spcAft>
              <a:defRPr/>
            </a:lvl1pPr>
            <a:lvl2pPr>
              <a:spcBef>
                <a:spcPts val="300"/>
              </a:spcBef>
              <a:spcAft>
                <a:spcPts val="300"/>
              </a:spcAft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0" y="0"/>
            <a:ext cx="9144000" cy="990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400" y="762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hidden">
          <a:xfrm>
            <a:off x="0" y="990600"/>
            <a:ext cx="9144000" cy="4571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6812280"/>
            <a:ext cx="9144000" cy="4572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hidden">
          <a:xfrm>
            <a:off x="9098281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hidden">
          <a:xfrm>
            <a:off x="0" y="990600"/>
            <a:ext cx="45719" cy="5867400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9F002D" mc:Ignorable="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CPT_Arrows_Trans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39200" y="76200"/>
            <a:ext cx="228600" cy="228600"/>
          </a:xfrm>
          <a:prstGeom prst="rect">
            <a:avLst/>
          </a:prstGeom>
          <a:ln w="38100" cap="sq">
            <a:solidFill>
              <a:srgbClr xmlns:mc="http://schemas.openxmlformats.org/markup-compatibility/2006" xmlns:a14="http://schemas.microsoft.com/office/drawing/2010/main" val="000000" mc:Ignorable=""/>
            </a:solidFill>
            <a:prstDash val="solid"/>
            <a:miter lim="800000"/>
          </a:ln>
          <a:effectLst>
            <a:outerShdw blurRad="50800" dist="38100" dir="2700000" algn="tl" rotWithShape="0">
              <a:srgbClr xmlns:mc="http://schemas.openxmlformats.org/markup-compatibility/2006" xmlns:a14="http://schemas.microsoft.com/office/drawing/2010/main" val="000000" mc:Ignorable="">
                <a:alpha val="43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7" r:id="rId5"/>
    <p:sldLayoutId id="2147483658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82625" indent="-334963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79450" indent="3175" algn="l" defTabSz="914400" rtl="0" eaLnBrk="1" latinLnBrk="0" hangingPunct="1">
        <a:spcBef>
          <a:spcPct val="20000"/>
        </a:spcBef>
        <a:buFontTx/>
        <a:buNone/>
        <a:defRPr sz="2000" b="1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3pPr>
      <a:lvl4pPr marL="682625" indent="0" algn="l" defTabSz="914400" rtl="0" eaLnBrk="1" latinLnBrk="0" hangingPunct="1">
        <a:spcBef>
          <a:spcPct val="20000"/>
        </a:spcBef>
        <a:buFontTx/>
        <a:buNone/>
        <a:defRPr sz="1800" b="1" kern="1200">
          <a:solidFill>
            <a:schemeClr val="accent1">
              <a:lumMod val="75000"/>
            </a:schemeClr>
          </a:solidFill>
          <a:latin typeface="Lucida Console" pitchFamily="49" charset="0"/>
          <a:ea typeface="+mn-ea"/>
          <a:cs typeface="+mn-cs"/>
        </a:defRPr>
      </a:lvl4pPr>
      <a:lvl5pPr marL="679450" indent="3175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19" Type="http://schemas.openxmlformats.org/officeDocument/2006/relationships/image" Target="../media/image28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Forms Services </a:t>
            </a:r>
            <a:br>
              <a:rPr lang="en-US" smtClean="0"/>
            </a:br>
            <a:r>
              <a:rPr lang="en-US" smtClean="0"/>
              <a:t>and InfoPath 2007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Designing browser-based forms to </a:t>
            </a:r>
          </a:p>
          <a:p>
            <a:r>
              <a:rPr lang="en-US" dirty="0" smtClean="0"/>
              <a:t>capture schema-validated XML data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fr-BE" smtClean="0"/>
              <a:t>Data Importing</a:t>
            </a:r>
            <a:endParaRPr lang="en-GB" smtClean="0"/>
          </a:p>
        </p:txBody>
      </p:sp>
      <p:sp>
        <p:nvSpPr>
          <p:cNvPr id="14338" name="Text Placeholder 14337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defTabSz="914400" hangingPunct="1">
              <a:buFontTx/>
              <a:buBlip>
                <a:blip r:embed="rId3"/>
              </a:buBlip>
            </a:pPr>
            <a:r>
              <a:rPr lang="fr-BE" smtClean="0"/>
              <a:t>No OOB solutions for this</a:t>
            </a:r>
            <a:endParaRPr lang="en-US" smtClean="0"/>
          </a:p>
          <a:p>
            <a:pPr defTabSz="914400" hangingPunct="1">
              <a:buFontTx/>
              <a:buBlip>
                <a:blip r:embed="rId3"/>
              </a:buBlip>
            </a:pPr>
            <a:r>
              <a:rPr lang="fr-BE" smtClean="0"/>
              <a:t>Extensible framework</a:t>
            </a:r>
          </a:p>
          <a:p>
            <a:pPr lvl="1" defTabSz="914400" hangingPunct="1">
              <a:buFontTx/>
              <a:buBlip>
                <a:blip r:embed="rId3"/>
              </a:buBlip>
            </a:pPr>
            <a:r>
              <a:rPr lang="fr-BE" smtClean="0"/>
              <a:t>Any custom UI</a:t>
            </a:r>
          </a:p>
          <a:p>
            <a:pPr lvl="1" defTabSz="914400" hangingPunct="1">
              <a:buFontTx/>
              <a:buBlip>
                <a:blip r:embed="rId3"/>
              </a:buBlip>
            </a:pPr>
            <a:r>
              <a:rPr lang="fr-BE" smtClean="0"/>
              <a:t>IInfoPathDataImporter</a:t>
            </a:r>
          </a:p>
        </p:txBody>
      </p:sp>
      <p:pic>
        <p:nvPicPr>
          <p:cNvPr id="14339" name="Rectangle 1433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524000"/>
            <a:ext cx="8520113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Browser-based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Forms Services provides HTML rendering</a:t>
            </a:r>
          </a:p>
          <a:p>
            <a:pPr lvl="1"/>
            <a:r>
              <a:rPr lang="en-US" dirty="0" smtClean="0"/>
              <a:t>Forms must be designed using InfoPath 2007</a:t>
            </a:r>
          </a:p>
          <a:p>
            <a:pPr lvl="1"/>
            <a:r>
              <a:rPr lang="en-US" dirty="0" smtClean="0"/>
              <a:t>Forms must be designed to be browser compatible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971800"/>
            <a:ext cx="4572000" cy="363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Sites and Browser-based Publishing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Activate MOSS Standard and Enterprise features</a:t>
            </a:r>
          </a:p>
          <a:p>
            <a:pPr lvl="1"/>
            <a:r>
              <a:rPr lang="en-US" dirty="0" smtClean="0"/>
              <a:t>Should be done for target site and site collection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770789"/>
            <a:ext cx="7086600" cy="3477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eft Arrow 5"/>
          <p:cNvSpPr/>
          <p:nvPr/>
        </p:nvSpPr>
        <p:spPr>
          <a:xfrm>
            <a:off x="7239000" y="3334135"/>
            <a:ext cx="1371600" cy="76200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Turn this on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Browser-based Form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802148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a Browser-based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Saved up to WSS Forms Library</a:t>
            </a:r>
          </a:p>
          <a:p>
            <a:pPr lvl="1"/>
            <a:r>
              <a:rPr lang="en-US" dirty="0" smtClean="0"/>
              <a:t>MOSS uses document template .</a:t>
            </a:r>
            <a:r>
              <a:rPr lang="en-US" dirty="0" err="1" smtClean="0"/>
              <a:t>xsn</a:t>
            </a:r>
            <a:r>
              <a:rPr lang="en-US" dirty="0" smtClean="0"/>
              <a:t> file for rendering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514600"/>
            <a:ext cx="5334000" cy="3988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Library Settings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Forms Library settings</a:t>
            </a:r>
          </a:p>
          <a:p>
            <a:pPr lvl="1"/>
            <a:r>
              <a:rPr lang="en-US" dirty="0" smtClean="0"/>
              <a:t>template.xsn is the editable InfoPath form template</a:t>
            </a:r>
          </a:p>
          <a:p>
            <a:pPr lvl="1"/>
            <a:r>
              <a:rPr lang="en-US" dirty="0" smtClean="0"/>
              <a:t>Open browser-enabled documents</a:t>
            </a:r>
          </a:p>
          <a:p>
            <a:pPr lvl="4"/>
            <a:r>
              <a:rPr lang="en-US" dirty="0" smtClean="0"/>
              <a:t>The default is to open with InfoPath rich client if possible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429000"/>
            <a:ext cx="6962775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Browser-based Rendering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Browser-based rendering for wide reach</a:t>
            </a:r>
          </a:p>
          <a:p>
            <a:pPr lvl="1"/>
            <a:r>
              <a:rPr lang="en-US" dirty="0" smtClean="0"/>
              <a:t>Based on DHTML and JavaScript</a:t>
            </a:r>
          </a:p>
          <a:p>
            <a:pPr lvl="1"/>
            <a:r>
              <a:rPr lang="en-US" dirty="0" smtClean="0"/>
              <a:t>Tested with IE, </a:t>
            </a:r>
            <a:r>
              <a:rPr lang="en-US" dirty="0" err="1" smtClean="0"/>
              <a:t>FireFox</a:t>
            </a:r>
            <a:r>
              <a:rPr lang="en-US" dirty="0" smtClean="0"/>
              <a:t>, Netscape &amp; hand-held devices</a:t>
            </a:r>
          </a:p>
          <a:p>
            <a:pPr lvl="1"/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1633" y="2971800"/>
            <a:ext cx="6296967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Services Administration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of WSS Central Administration</a:t>
            </a:r>
          </a:p>
          <a:p>
            <a:pPr lvl="1"/>
            <a:r>
              <a:rPr lang="en-US" dirty="0" smtClean="0"/>
              <a:t>Used to upload/manage forms and data connections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667000"/>
            <a:ext cx="3383815" cy="317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191000"/>
            <a:ext cx="3426973" cy="2119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486400" y="5181600"/>
            <a:ext cx="838200" cy="533400"/>
          </a:xfrm>
          <a:prstGeom prst="rect">
            <a:avLst/>
          </a:prstGeom>
          <a:noFill/>
          <a:ln w="3175">
            <a:solidFill>
              <a:srgbClr xmlns:mc="http://schemas.openxmlformats.org/markup-compatibility/2006" xmlns:a14="http://schemas.microsoft.com/office/drawing/2010/main" val="C00000" mc:Ignorable="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4343400" y="5448300"/>
            <a:ext cx="1143000" cy="114300"/>
          </a:xfrm>
          <a:prstGeom prst="straightConnector1">
            <a:avLst/>
          </a:prstGeom>
          <a:ln>
            <a:solidFill>
              <a:srgbClr xmlns:mc="http://schemas.openxmlformats.org/markup-compatibility/2006" xmlns:a14="http://schemas.microsoft.com/office/drawing/2010/main" val="C00000" mc:Ignorable="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Administrator Uploaded Form Templates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forms must be uploaded by administrator</a:t>
            </a:r>
          </a:p>
          <a:p>
            <a:pPr lvl="1"/>
            <a:r>
              <a:rPr lang="en-US" dirty="0" smtClean="0"/>
              <a:t>Forms with code and/or forms with data connections</a:t>
            </a:r>
          </a:p>
          <a:p>
            <a:pPr lvl="1"/>
            <a:r>
              <a:rPr lang="en-US" dirty="0" smtClean="0"/>
              <a:t>Benefit: deployed at farm scope not at site scope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8373" y="3048000"/>
            <a:ext cx="4905827" cy="345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Supporting the .NET Developer</a:t>
            </a:r>
            <a:endParaRPr lang="en-GB" smtClean="0"/>
          </a:p>
        </p:txBody>
      </p:sp>
      <p:sp>
        <p:nvSpPr>
          <p:cNvPr id="32770" name="Text Placeholder 3276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Visual Studio Tools for Applications (VSTA)</a:t>
            </a:r>
          </a:p>
          <a:p>
            <a:pPr lvl="1"/>
            <a:r>
              <a:rPr lang="en-GB" dirty="0" smtClean="0"/>
              <a:t>Provided with InfoPath 2007 out-of-box</a:t>
            </a:r>
          </a:p>
          <a:p>
            <a:pPr lvl="1"/>
            <a:r>
              <a:rPr lang="en-GB" dirty="0" smtClean="0"/>
              <a:t>Lowers the bar for forms with managed code</a:t>
            </a:r>
          </a:p>
          <a:p>
            <a:pPr lvl="1"/>
            <a:r>
              <a:rPr lang="en-GB" dirty="0" smtClean="0"/>
              <a:t>Compatible with Visual Studio Tools for Office</a:t>
            </a:r>
          </a:p>
          <a:p>
            <a:endParaRPr lang="en-GB" dirty="0" smtClean="0"/>
          </a:p>
          <a:p>
            <a:r>
              <a:rPr lang="en-GB" dirty="0" smtClean="0"/>
              <a:t>Visual Studio Tools for Office (VSTO)</a:t>
            </a:r>
          </a:p>
          <a:p>
            <a:pPr lvl="1"/>
            <a:r>
              <a:rPr lang="en-GB" dirty="0" smtClean="0"/>
              <a:t>Embedded designer for professional developers</a:t>
            </a:r>
          </a:p>
          <a:p>
            <a:pPr lvl="1"/>
            <a:r>
              <a:rPr lang="en-GB" dirty="0" smtClean="0"/>
              <a:t>One IDE for all your projects: Workflow, etc. </a:t>
            </a:r>
          </a:p>
          <a:p>
            <a:pPr lvl="1"/>
            <a:r>
              <a:rPr lang="en-GB" dirty="0" smtClean="0"/>
              <a:t>Integrated toolbox, project wizard,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Background in InfoPath 2003</a:t>
            </a:r>
          </a:p>
          <a:p>
            <a:r>
              <a:rPr lang="en-US" smtClean="0"/>
              <a:t>The InfoPath Forms Designer</a:t>
            </a:r>
          </a:p>
          <a:p>
            <a:r>
              <a:rPr lang="en-US" smtClean="0"/>
              <a:t>Integration with WSS forms libraries</a:t>
            </a:r>
          </a:p>
          <a:p>
            <a:r>
              <a:rPr lang="en-US" smtClean="0"/>
              <a:t>Forms Services Architecture</a:t>
            </a:r>
          </a:p>
          <a:p>
            <a:r>
              <a:rPr lang="en-US" smtClean="0"/>
              <a:t>Designing server-side forms with InfoPath 2007</a:t>
            </a:r>
          </a:p>
          <a:p>
            <a:r>
              <a:rPr lang="en-US" smtClean="0"/>
              <a:t>Visual Studio Tools for Applications(VSTA)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Background in InfoPath 2003</a:t>
            </a:r>
          </a:p>
          <a:p>
            <a:r>
              <a:rPr lang="en-US" smtClean="0"/>
              <a:t>The InfoPath Forms Designer</a:t>
            </a:r>
          </a:p>
          <a:p>
            <a:r>
              <a:rPr lang="en-US" smtClean="0"/>
              <a:t>Integration with WSS forms libraries</a:t>
            </a:r>
          </a:p>
          <a:p>
            <a:r>
              <a:rPr lang="en-US" smtClean="0"/>
              <a:t>Forms Services Architecture</a:t>
            </a:r>
          </a:p>
          <a:p>
            <a:r>
              <a:rPr lang="en-US" smtClean="0"/>
              <a:t>Designing server-side forms with InfoPath 2007</a:t>
            </a:r>
          </a:p>
          <a:p>
            <a:r>
              <a:rPr lang="en-US" smtClean="0"/>
              <a:t>Visual Studio Tools for Applications(VSTA)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The </a:t>
            </a:r>
            <a:r>
              <a:rPr lang="en-US" smtClean="0"/>
              <a:t>Role</a:t>
            </a:r>
            <a:r>
              <a:rPr lang="fr-BE" smtClean="0"/>
              <a:t> of InfoPath in Office 2003</a:t>
            </a:r>
            <a:endParaRPr lang="en-GB" dirty="0" smtClean="0"/>
          </a:p>
        </p:txBody>
      </p:sp>
      <p:sp>
        <p:nvSpPr>
          <p:cNvPr id="6146" name="Text Placeholder 614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InfoPath was introduced with Office 2003</a:t>
            </a:r>
            <a:endParaRPr lang="en-US" dirty="0" smtClean="0"/>
          </a:p>
          <a:p>
            <a:pPr lvl="1"/>
            <a:r>
              <a:rPr lang="en-GB" dirty="0" smtClean="0"/>
              <a:t>Platform for next generation of electronic forms </a:t>
            </a:r>
          </a:p>
          <a:p>
            <a:endParaRPr lang="en-GB" dirty="0" smtClean="0"/>
          </a:p>
          <a:p>
            <a:r>
              <a:rPr lang="en-GB" dirty="0" smtClean="0"/>
              <a:t>InfoPath Forms</a:t>
            </a:r>
          </a:p>
          <a:p>
            <a:pPr lvl="1"/>
            <a:r>
              <a:rPr lang="en-GB" dirty="0" smtClean="0"/>
              <a:t>Captures XML data</a:t>
            </a:r>
          </a:p>
          <a:p>
            <a:pPr lvl="1"/>
            <a:r>
              <a:rPr lang="en-GB" dirty="0" smtClean="0"/>
              <a:t>Based on XML Schema</a:t>
            </a:r>
          </a:p>
          <a:p>
            <a:pPr lvl="1"/>
            <a:r>
              <a:rPr lang="en-GB" dirty="0" smtClean="0"/>
              <a:t>Requires little/no code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6148" name="Rectangle 614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743200"/>
            <a:ext cx="3352800" cy="366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smtClean="0"/>
              <a:t>Challenges with InfoPath 2003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Companies like InfoPath 2003, but…</a:t>
            </a:r>
          </a:p>
          <a:p>
            <a:pPr lvl="1"/>
            <a:r>
              <a:rPr lang="en-US" dirty="0" smtClean="0"/>
              <a:t>They want better support for offline scenarios</a:t>
            </a:r>
          </a:p>
          <a:p>
            <a:pPr lvl="1"/>
            <a:r>
              <a:rPr lang="en-US" dirty="0" smtClean="0"/>
              <a:t>They want to greater reach (browser-based clients)</a:t>
            </a:r>
          </a:p>
          <a:p>
            <a:pPr lvl="1"/>
            <a:r>
              <a:rPr lang="en-US" dirty="0" smtClean="0"/>
              <a:t>They want a better code-behind model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InfoPath 2007 introduces several improvements</a:t>
            </a:r>
          </a:p>
          <a:p>
            <a:pPr lvl="1"/>
            <a:r>
              <a:rPr lang="en-US" dirty="0" smtClean="0"/>
              <a:t>Improved offline support through wizard</a:t>
            </a:r>
          </a:p>
          <a:p>
            <a:pPr lvl="1"/>
            <a:r>
              <a:rPr lang="en-US" dirty="0" smtClean="0"/>
              <a:t>Forms Services extended InfoPath forms to browser</a:t>
            </a:r>
          </a:p>
          <a:p>
            <a:pPr lvl="1"/>
            <a:r>
              <a:rPr lang="en-US" dirty="0" smtClean="0"/>
              <a:t>IT People Responsible for the Deployment</a:t>
            </a:r>
          </a:p>
          <a:p>
            <a:pPr lvl="1"/>
            <a:r>
              <a:rPr lang="en-US" dirty="0" smtClean="0"/>
              <a:t>Code-behind using Visual Studio Tools Applications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an InfoPath Form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InfoPath for is a CAB file with .XSN extension</a:t>
            </a:r>
          </a:p>
          <a:p>
            <a:pPr lvl="1"/>
            <a:r>
              <a:rPr lang="en-US" dirty="0" smtClean="0"/>
              <a:t>Contains manifest with form metadata (XSF)</a:t>
            </a:r>
          </a:p>
          <a:p>
            <a:pPr lvl="1"/>
            <a:r>
              <a:rPr lang="en-US" dirty="0" smtClean="0"/>
              <a:t>Contains an XML Schema (XSD)</a:t>
            </a:r>
          </a:p>
          <a:p>
            <a:pPr lvl="1"/>
            <a:r>
              <a:rPr lang="en-US" dirty="0" smtClean="0"/>
              <a:t>Contains XSL transforms to for view rendering</a:t>
            </a:r>
          </a:p>
          <a:p>
            <a:pPr lvl="1"/>
            <a:r>
              <a:rPr lang="en-US" dirty="0" smtClean="0"/>
              <a:t>Contains XML files with data</a:t>
            </a:r>
            <a:endParaRPr lang="en-US" dirty="0"/>
          </a:p>
        </p:txBody>
      </p:sp>
      <p:grpSp>
        <p:nvGrpSpPr>
          <p:cNvPr id="4" name="Group 5"/>
          <p:cNvGrpSpPr/>
          <p:nvPr/>
        </p:nvGrpSpPr>
        <p:grpSpPr bwMode="gray">
          <a:xfrm>
            <a:off x="1295400" y="4038600"/>
            <a:ext cx="6629400" cy="2438400"/>
            <a:chOff x="990600" y="3505200"/>
            <a:chExt cx="6629400" cy="2438400"/>
          </a:xfrm>
        </p:grpSpPr>
        <p:sp>
          <p:nvSpPr>
            <p:cNvPr id="5" name="Rectangle 4"/>
            <p:cNvSpPr/>
            <p:nvPr/>
          </p:nvSpPr>
          <p:spPr bwMode="gray">
            <a:xfrm>
              <a:off x="990600" y="3505200"/>
              <a:ext cx="6629400" cy="2438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dirty="0" smtClean="0"/>
                <a:t>LitwareBugReport.xsn</a:t>
              </a:r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1143000" y="3657600"/>
              <a:ext cx="6345825" cy="187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Security – Trust Levels</a:t>
            </a:r>
            <a:endParaRPr lang="en-GB" smtClean="0"/>
          </a:p>
        </p:txBody>
      </p:sp>
      <p:sp>
        <p:nvSpPr>
          <p:cNvPr id="20482" name="Text Placeholder 20481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77200" cy="518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Restricted</a:t>
            </a:r>
          </a:p>
          <a:p>
            <a:pPr lvl="1"/>
            <a:r>
              <a:rPr lang="en-US" sz="2000" dirty="0" smtClean="0"/>
              <a:t>Deployed via email, no auto-updates</a:t>
            </a:r>
          </a:p>
          <a:p>
            <a:pPr lvl="1"/>
            <a:r>
              <a:rPr lang="en-US" sz="2000" dirty="0" smtClean="0"/>
              <a:t>No data connections, no managed code</a:t>
            </a:r>
          </a:p>
          <a:p>
            <a:pPr lvl="1"/>
            <a:r>
              <a:rPr lang="en-US" sz="2000" dirty="0" smtClean="0"/>
              <a:t>Not applicable for browser forms</a:t>
            </a:r>
          </a:p>
          <a:p>
            <a:r>
              <a:rPr lang="en-US" sz="2400" dirty="0" smtClean="0"/>
              <a:t>Domain</a:t>
            </a:r>
          </a:p>
          <a:p>
            <a:pPr lvl="1"/>
            <a:r>
              <a:rPr lang="en-US" sz="2000" dirty="0" smtClean="0"/>
              <a:t>Deployed to SharePoint library, browser forms</a:t>
            </a:r>
          </a:p>
          <a:p>
            <a:pPr lvl="1"/>
            <a:r>
              <a:rPr lang="en-US" sz="2000" dirty="0" smtClean="0"/>
              <a:t>Connect to own server only, no code for browser forms </a:t>
            </a:r>
          </a:p>
          <a:p>
            <a:pPr lvl="1"/>
            <a:r>
              <a:rPr lang="en-US" sz="2000" dirty="0" smtClean="0"/>
              <a:t>Use trusted Data Connection Library for cross-domain </a:t>
            </a:r>
          </a:p>
          <a:p>
            <a:r>
              <a:rPr lang="en-US" sz="2400" dirty="0" smtClean="0"/>
              <a:t>Full Trust</a:t>
            </a:r>
          </a:p>
          <a:p>
            <a:pPr lvl="1"/>
            <a:r>
              <a:rPr lang="en-US" sz="2000" dirty="0" smtClean="0"/>
              <a:t>Installed, Digitally Signed, or .NET Code Group</a:t>
            </a:r>
          </a:p>
          <a:p>
            <a:pPr lvl="1"/>
            <a:r>
              <a:rPr lang="en-US" sz="2000" dirty="0" smtClean="0"/>
              <a:t>Must be admin-deployed for browser forms</a:t>
            </a:r>
          </a:p>
          <a:p>
            <a:pPr lvl="1"/>
            <a:r>
              <a:rPr lang="en-US" sz="2000" dirty="0" smtClean="0"/>
              <a:t>Connect to any server, managed code in browser forms</a:t>
            </a:r>
          </a:p>
          <a:p>
            <a:endParaRPr lang="en-GB" sz="2400" dirty="0" smtClean="0"/>
          </a:p>
        </p:txBody>
      </p:sp>
      <p:pic>
        <p:nvPicPr>
          <p:cNvPr id="20483" name="Rectangle 204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1295400"/>
            <a:ext cx="503237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Rectangle 2048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663" y="4495800"/>
            <a:ext cx="566737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Rectangle 2048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2971800"/>
            <a:ext cx="6492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The InfoPath Forms Designer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1450133"/>
            <a:ext cx="7896225" cy="495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InfoPath Integration with WSS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Forms Libraries</a:t>
            </a:r>
          </a:p>
          <a:p>
            <a:pPr lvl="1"/>
            <a:r>
              <a:rPr lang="en-US" dirty="0" smtClean="0"/>
              <a:t>A document library with a .XSN document template</a:t>
            </a:r>
          </a:p>
          <a:p>
            <a:pPr lvl="1"/>
            <a:r>
              <a:rPr lang="en-US" dirty="0" smtClean="0"/>
              <a:t>Introduced with InfoPath 2003 and WSS 2.0</a:t>
            </a:r>
          </a:p>
          <a:p>
            <a:pPr lvl="1"/>
            <a:r>
              <a:rPr lang="en-US" dirty="0" smtClean="0"/>
              <a:t>Create by users through InfoPath Publishing command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2379" y="3352800"/>
            <a:ext cx="4233621" cy="316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fr-BE" smtClean="0"/>
              <a:t>Template Importing</a:t>
            </a:r>
            <a:endParaRPr lang="en-GB" smtClean="0"/>
          </a:p>
        </p:txBody>
      </p:sp>
      <p:sp>
        <p:nvSpPr>
          <p:cNvPr id="13314" name="Text Placeholder 13313"/>
          <p:cNvSpPr>
            <a:spLocks noGrp="1" noChangeArrowheads="1"/>
          </p:cNvSpPr>
          <p:nvPr>
            <p:ph type="body" idx="1"/>
          </p:nvPr>
        </p:nvSpPr>
        <p:spPr>
          <a:xfrm>
            <a:off x="457200" y="3505200"/>
            <a:ext cx="8229600" cy="2743200"/>
          </a:xfrm>
        </p:spPr>
        <p:txBody>
          <a:bodyPr/>
          <a:lstStyle/>
          <a:p>
            <a:pPr defTabSz="914400" hangingPunct="1">
              <a:buFontTx/>
              <a:buBlip>
                <a:blip r:embed="rId3"/>
              </a:buBlip>
            </a:pPr>
            <a:r>
              <a:rPr lang="fr-BE" smtClean="0"/>
              <a:t>Built-in support for Word, Excel documents</a:t>
            </a:r>
            <a:endParaRPr lang="en-US" smtClean="0"/>
          </a:p>
          <a:p>
            <a:pPr defTabSz="914400" hangingPunct="1">
              <a:buFontTx/>
              <a:buBlip>
                <a:blip r:embed="rId3"/>
              </a:buBlip>
            </a:pPr>
            <a:r>
              <a:rPr lang="fr-BE" smtClean="0"/>
              <a:t>Extensible framework</a:t>
            </a:r>
          </a:p>
          <a:p>
            <a:pPr lvl="1" defTabSz="914400" hangingPunct="1">
              <a:buFontTx/>
              <a:buBlip>
                <a:blip r:embed="rId3"/>
              </a:buBlip>
            </a:pPr>
            <a:r>
              <a:rPr lang="fr-BE" smtClean="0"/>
              <a:t>Options and progress only</a:t>
            </a:r>
          </a:p>
          <a:p>
            <a:pPr lvl="1" defTabSz="914400" hangingPunct="1">
              <a:buFontTx/>
              <a:buBlip>
                <a:blip r:embed="rId3"/>
              </a:buBlip>
            </a:pPr>
            <a:r>
              <a:rPr lang="fr-BE" smtClean="0"/>
              <a:t>IFormTemplateConverter</a:t>
            </a:r>
          </a:p>
          <a:p>
            <a:pPr defTabSz="914400" hangingPunct="1">
              <a:buFontTx/>
              <a:buBlip>
                <a:blip r:embed="rId3"/>
              </a:buBlip>
            </a:pPr>
            <a:r>
              <a:rPr lang="fr-BE" smtClean="0"/>
              <a:t>Use in combination with the Design Checker</a:t>
            </a:r>
            <a:endParaRPr lang="en-GB" smtClean="0"/>
          </a:p>
        </p:txBody>
      </p:sp>
      <p:sp>
        <p:nvSpPr>
          <p:cNvPr id="8195" name="AutoShape 3"/>
          <p:cNvSpPr>
            <a:spLocks noChangeAspect="1" noChangeArrowheads="1" noTextEdit="1"/>
          </p:cNvSpPr>
          <p:nvPr/>
        </p:nvSpPr>
        <p:spPr bwMode="auto">
          <a:xfrm>
            <a:off x="363538" y="1741488"/>
            <a:ext cx="8475662" cy="12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3538" y="1755775"/>
            <a:ext cx="1884362" cy="1201737"/>
            <a:chOff x="229" y="1106"/>
            <a:chExt cx="1187" cy="757"/>
          </a:xfrm>
        </p:grpSpPr>
        <p:pic>
          <p:nvPicPr>
            <p:cNvPr id="8197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9" y="1106"/>
              <a:ext cx="1187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198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9" y="1106"/>
              <a:ext cx="1187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035050" y="1957388"/>
            <a:ext cx="6365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XYZ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701675" y="2216150"/>
            <a:ext cx="13303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Document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63538" y="1755775"/>
            <a:ext cx="1884362" cy="1201737"/>
            <a:chOff x="229" y="1106"/>
            <a:chExt cx="1187" cy="757"/>
          </a:xfrm>
        </p:grpSpPr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29" y="1106"/>
              <a:ext cx="1187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3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29" y="1106"/>
              <a:ext cx="1187" cy="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1035050" y="1957388"/>
            <a:ext cx="6365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XYZ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701675" y="2216150"/>
            <a:ext cx="13303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Document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703513" y="1754188"/>
            <a:ext cx="1592262" cy="1192212"/>
            <a:chOff x="1703" y="1105"/>
            <a:chExt cx="1003" cy="751"/>
          </a:xfrm>
        </p:grpSpPr>
        <p:pic>
          <p:nvPicPr>
            <p:cNvPr id="8207" name="Picture 1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03" y="1105"/>
              <a:ext cx="1003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08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703" y="1105"/>
              <a:ext cx="1003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3221038" y="1998663"/>
            <a:ext cx="7540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Your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3017838" y="2259013"/>
            <a:ext cx="11096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Importer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703513" y="1754188"/>
            <a:ext cx="1592262" cy="1192212"/>
            <a:chOff x="1703" y="1105"/>
            <a:chExt cx="1003" cy="751"/>
          </a:xfrm>
        </p:grpSpPr>
        <p:pic>
          <p:nvPicPr>
            <p:cNvPr id="8212" name="Picture 2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703" y="1105"/>
              <a:ext cx="1003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13" name="Picture 2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703" y="1105"/>
              <a:ext cx="1003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3221038" y="1998663"/>
            <a:ext cx="7540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Your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3017838" y="2259013"/>
            <a:ext cx="11096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Importer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711700" y="1746250"/>
            <a:ext cx="1803400" cy="1190625"/>
            <a:chOff x="2968" y="1100"/>
            <a:chExt cx="1136" cy="750"/>
          </a:xfrm>
        </p:grpSpPr>
        <p:pic>
          <p:nvPicPr>
            <p:cNvPr id="8217" name="Picture 25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968" y="1100"/>
              <a:ext cx="113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18" name="Picture 26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968" y="1100"/>
              <a:ext cx="113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4979988" y="2071688"/>
            <a:ext cx="14922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XSN Folder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5067300" y="2392363"/>
            <a:ext cx="1317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(XSF, etc)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711700" y="1746250"/>
            <a:ext cx="1803400" cy="1190625"/>
            <a:chOff x="2968" y="1100"/>
            <a:chExt cx="1136" cy="750"/>
          </a:xfrm>
        </p:grpSpPr>
        <p:pic>
          <p:nvPicPr>
            <p:cNvPr id="8222" name="Picture 3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968" y="1100"/>
              <a:ext cx="113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23" name="Picture 3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968" y="1100"/>
              <a:ext cx="113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4979988" y="2071688"/>
            <a:ext cx="14922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XSN Folder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5067300" y="2392363"/>
            <a:ext cx="13176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(XSF, etc)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6943725" y="1741488"/>
            <a:ext cx="1881187" cy="1204912"/>
            <a:chOff x="4374" y="1097"/>
            <a:chExt cx="1185" cy="759"/>
          </a:xfrm>
        </p:grpSpPr>
        <p:pic>
          <p:nvPicPr>
            <p:cNvPr id="8227" name="Picture 35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374" y="1097"/>
              <a:ext cx="1185" cy="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28" name="Picture 36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74" y="1097"/>
              <a:ext cx="1185" cy="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7386638" y="1944688"/>
            <a:ext cx="11096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InfoPath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7350125" y="2263775"/>
            <a:ext cx="1181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Designer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6943725" y="1741488"/>
            <a:ext cx="1881187" cy="1204912"/>
            <a:chOff x="4374" y="1097"/>
            <a:chExt cx="1185" cy="759"/>
          </a:xfrm>
        </p:grpSpPr>
        <p:pic>
          <p:nvPicPr>
            <p:cNvPr id="8232" name="Picture 40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374" y="1097"/>
              <a:ext cx="1185" cy="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3" name="Picture 41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74" y="1097"/>
              <a:ext cx="1185" cy="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7386638" y="1944688"/>
            <a:ext cx="11096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InfoPath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7350125" y="2263775"/>
            <a:ext cx="11811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rgbClr xmlns:mc="http://schemas.openxmlformats.org/markup-compatibility/2006" xmlns:a14="http://schemas.microsoft.com/office/drawing/2010/main" val="FFFFFF" mc:Ignorable=""/>
                </a:solidFill>
                <a:effectLst/>
                <a:latin typeface="Segoe" pitchFamily="34" charset="0"/>
              </a:rPr>
              <a:t>Designer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2127250" y="2114550"/>
            <a:ext cx="671512" cy="473075"/>
            <a:chOff x="1340" y="1332"/>
            <a:chExt cx="423" cy="298"/>
          </a:xfrm>
        </p:grpSpPr>
        <p:pic>
          <p:nvPicPr>
            <p:cNvPr id="8237" name="Picture 45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1340" y="1332"/>
              <a:ext cx="4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38" name="Picture 46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1340" y="1332"/>
              <a:ext cx="42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4189413" y="2112963"/>
            <a:ext cx="669925" cy="473075"/>
            <a:chOff x="2639" y="1331"/>
            <a:chExt cx="422" cy="298"/>
          </a:xfrm>
        </p:grpSpPr>
        <p:pic>
          <p:nvPicPr>
            <p:cNvPr id="8240" name="Picture 4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639" y="1331"/>
              <a:ext cx="42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41" name="Picture 49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639" y="1331"/>
              <a:ext cx="42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6400800" y="2112963"/>
            <a:ext cx="669925" cy="473075"/>
            <a:chOff x="4032" y="1331"/>
            <a:chExt cx="422" cy="298"/>
          </a:xfrm>
        </p:grpSpPr>
        <p:pic>
          <p:nvPicPr>
            <p:cNvPr id="8243" name="Picture 51"/>
            <p:cNvPicPr>
              <a:picLocks noChangeAspect="1" noChangeArrowheads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4032" y="1331"/>
              <a:ext cx="42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44" name="Picture 52"/>
            <p:cNvPicPr>
              <a:picLocks noChangeAspect="1"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4032" y="1331"/>
              <a:ext cx="422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PT_Slide_Template">
  <a:themeElements>
    <a:clrScheme name="Custom 4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60001B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9F002D" mc:Ignorable=""/>
      </a:accent1>
      <a:accent2>
        <a:srgbClr xmlns:mc="http://schemas.openxmlformats.org/markup-compatibility/2006" xmlns:a14="http://schemas.microsoft.com/office/drawing/2010/main" val="FFBF05" mc:Ignorable=""/>
      </a:accent2>
      <a:accent3>
        <a:srgbClr xmlns:mc="http://schemas.openxmlformats.org/markup-compatibility/2006" xmlns:a14="http://schemas.microsoft.com/office/drawing/2010/main" val="198CFF" mc:Ignorable=""/>
      </a:accent3>
      <a:accent4>
        <a:srgbClr xmlns:mc="http://schemas.openxmlformats.org/markup-compatibility/2006" xmlns:a14="http://schemas.microsoft.com/office/drawing/2010/main" val="826000" mc:Ignorable=""/>
      </a:accent4>
      <a:accent5>
        <a:srgbClr xmlns:mc="http://schemas.openxmlformats.org/markup-compatibility/2006" xmlns:a14="http://schemas.microsoft.com/office/drawing/2010/main" val="339933" mc:Ignorable=""/>
      </a:accent5>
      <a:accent6>
        <a:srgbClr xmlns:mc="http://schemas.openxmlformats.org/markup-compatibility/2006" xmlns:a14="http://schemas.microsoft.com/office/drawing/2010/main" val="CC3300" mc:Ignorable=""/>
      </a:accent6>
      <a:hlink>
        <a:srgbClr xmlns:mc="http://schemas.openxmlformats.org/markup-compatibility/2006" xmlns:a14="http://schemas.microsoft.com/office/drawing/2010/main" val="9F002D" mc:Ignorable=""/>
      </a:hlink>
      <a:folHlink>
        <a:srgbClr xmlns:mc="http://schemas.openxmlformats.org/markup-compatibility/2006" xmlns:a14="http://schemas.microsoft.com/office/drawing/2010/main" val="9F002D" mc:Ignorable=""/>
      </a:folHlink>
    </a:clrScheme>
    <a:fontScheme name="TPG Font Them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xmlns:mc="http://schemas.openxmlformats.org/markup-compatibility/2006" xmlns:a14="http://schemas.microsoft.com/office/drawing/2010/main" val="4E3B30" mc:Ignorable="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7582959AEF624DAFCB103BC41A5BAF" ma:contentTypeVersion="1" ma:contentTypeDescription="Create a new document." ma:contentTypeScope="" ma:versionID="8d586dc77cf42fd5e895ca6da970339a">
  <xsd:schema xmlns:xsd="http://www.w3.org/2001/XMLSchema" xmlns:xs="http://www.w3.org/2001/XMLSchema" xmlns:p="http://schemas.microsoft.com/office/2006/metadata/properties" xmlns:ns2="c83d3ea4-1015-4b4b-bfa9-09fbcd7aa64d" targetNamespace="http://schemas.microsoft.com/office/2006/metadata/properties" ma:root="true" ma:fieldsID="657c10e11796280bf933bed0654cd985" ns2:_="">
    <xsd:import namespace="c83d3ea4-1015-4b4b-bfa9-09fbcd7aa64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d3ea4-1015-4b4b-bfa9-09fbcd7aa64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Url xmlns="c83d3ea4-1015-4b4b-bfa9-09fbcd7aa64d">
      <Url>http://intranet.sharepointblackops.com/Courses/GSA401/_layouts/DocIdRedir.aspx?ID=3CC2HQU7XWNV-46-44</Url>
      <Description>3CC2HQU7XWNV-46-44</Description>
    </_dlc_DocIdUrl>
    <_dlc_DocId xmlns="c83d3ea4-1015-4b4b-bfa9-09fbcd7aa64d">3CC2HQU7XWNV-46-44</_dlc_DocId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AB517D1-77D5-498A-80EE-50FAB1F0D6AB}"/>
</file>

<file path=customXml/itemProps2.xml><?xml version="1.0" encoding="utf-8"?>
<ds:datastoreItem xmlns:ds="http://schemas.openxmlformats.org/officeDocument/2006/customXml" ds:itemID="{6034B84F-8F8E-48B7-9EFF-C7DE1A66BD73}"/>
</file>

<file path=customXml/itemProps3.xml><?xml version="1.0" encoding="utf-8"?>
<ds:datastoreItem xmlns:ds="http://schemas.openxmlformats.org/officeDocument/2006/customXml" ds:itemID="{A5547237-B119-45CA-BEFC-A2DA2BDB03E7}"/>
</file>

<file path=customXml/itemProps4.xml><?xml version="1.0" encoding="utf-8"?>
<ds:datastoreItem xmlns:ds="http://schemas.openxmlformats.org/officeDocument/2006/customXml" ds:itemID="{D3324C9C-A5F8-40CB-9711-B49AF8FB3961}"/>
</file>

<file path=docProps/app.xml><?xml version="1.0" encoding="utf-8"?>
<Properties xmlns="http://schemas.openxmlformats.org/officeDocument/2006/extended-properties" xmlns:vt="http://schemas.openxmlformats.org/officeDocument/2006/docPropsVTypes">
  <Template>CPT_Slide_Template</Template>
  <TotalTime>1</TotalTime>
  <Words>1052</Words>
  <Application>Microsoft Office PowerPoint</Application>
  <PresentationFormat>On-screen Show (4:3)</PresentationFormat>
  <Paragraphs>213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CPT_Slide_Template</vt:lpstr>
      <vt:lpstr>Forms Services  and InfoPath 2007</vt:lpstr>
      <vt:lpstr>Agenda</vt:lpstr>
      <vt:lpstr>The Role of InfoPath in Office 2003</vt:lpstr>
      <vt:lpstr>Challenges with InfoPath 2003</vt:lpstr>
      <vt:lpstr>Inside an InfoPath Form</vt:lpstr>
      <vt:lpstr>Security – Trust Levels</vt:lpstr>
      <vt:lpstr>Demo: The InfoPath Forms Designer</vt:lpstr>
      <vt:lpstr>InfoPath Integration with WSS</vt:lpstr>
      <vt:lpstr>Template Importing</vt:lpstr>
      <vt:lpstr>Data Importing</vt:lpstr>
      <vt:lpstr>Browser-based Forms</vt:lpstr>
      <vt:lpstr>Sites and Browser-based Publishing</vt:lpstr>
      <vt:lpstr>Designing a Browser-based Form</vt:lpstr>
      <vt:lpstr>Publishing a Browser-based Form</vt:lpstr>
      <vt:lpstr>Forms Library Settings</vt:lpstr>
      <vt:lpstr>Browser-based Rendering</vt:lpstr>
      <vt:lpstr>Forms Services Administration</vt:lpstr>
      <vt:lpstr>Administrator Uploaded Form Templates</vt:lpstr>
      <vt:lpstr>Supporting the .NET Developer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Forms Services  and InfoPath 2007</dc:title>
  <dc:creator>TedP</dc:creator>
  <cp:lastModifiedBy>Andrew Connell</cp:lastModifiedBy>
  <cp:revision>3</cp:revision>
  <cp:lastPrinted>2010-01-22T22:49:49Z</cp:lastPrinted>
  <dcterms:created xsi:type="dcterms:W3CDTF">2009-05-22T14:23:39Z</dcterms:created>
  <dcterms:modified xsi:type="dcterms:W3CDTF">2010-01-22T22:49:57Z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Critical Path Training, LLC</vt:lpwstr>
  </property>
  <property fmtid="{D5CDD505-2E9C-101B-9397-08002B2CF9AE}" pid="3" name="ContentTypeId">
    <vt:lpwstr>0x010100A87582959AEF624DAFCB103BC41A5BAF</vt:lpwstr>
  </property>
  <property fmtid="{D5CDD505-2E9C-101B-9397-08002B2CF9AE}" pid="4" name="_dlc_DocIdItemGuid">
    <vt:lpwstr>3c76934f-7786-4f81-a08d-ec2677a31c77</vt:lpwstr>
  </property>
</Properties>
</file>