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entation.xml" ContentType="application/vnd.openxmlformats-officedocument.presentationml.presentation.main+xml"/>
  <Override PartName="/ppt/slides/slide4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3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7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36.xml" ContentType="application/vnd.openxmlformats-officedocument.presentationml.notes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0"/>
  </p:notesMasterIdLst>
  <p:handoutMasterIdLst>
    <p:handoutMasterId r:id="rId51"/>
  </p:handoutMasterIdLst>
  <p:sldIdLst>
    <p:sldId id="256" r:id="rId5"/>
    <p:sldId id="257" r:id="rId6"/>
    <p:sldId id="258" r:id="rId7"/>
    <p:sldId id="259" r:id="rId8"/>
    <p:sldId id="264" r:id="rId9"/>
    <p:sldId id="260" r:id="rId10"/>
    <p:sldId id="262" r:id="rId11"/>
    <p:sldId id="261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>
        <p:scale>
          <a:sx n="70" d="100"/>
          <a:sy n="70" d="100"/>
        </p:scale>
        <p:origin x="-2802" y="-14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79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ustomXml" Target="../customXml/item4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13 - SharePoint Workflows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13-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15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13 - SharePoint Workflows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286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2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13 - Developing SharePoint Workflows with Visual Studio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13-</a:t>
            </a:r>
            <a:fld id="{073E6628-0705-4E34-90AA-D61A964D0AF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 descr="CPT_Arrows_Trans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39200" y="76200"/>
            <a:ext cx="228600" cy="22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SharePoint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the Windows Workflow Foundation to </a:t>
            </a:r>
          </a:p>
          <a:p>
            <a:r>
              <a:rPr lang="en-US" dirty="0" smtClean="0"/>
              <a:t>Attach Business Logic to Items and Documents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WF Runtime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" y="1257955"/>
            <a:ext cx="8077200" cy="5447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using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System;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using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System.Workflow.Runtime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using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System.Workflow.Runtime.Hosting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namespace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HelloWorkflowConsoleApplication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{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class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Program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{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static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void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Main()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// start WF runtime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lang="en-US" sz="1200" b="1" dirty="0" smtClean="0">
                <a:solidFill>
                  <a:srgbClr val="0000CC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using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1200" b="1" dirty="0" err="1" smtClean="0">
                <a:solidFill>
                  <a:srgbClr val="0070C0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WorkflowRuntime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workflowRuntime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sz="1200" b="1" dirty="0" smtClean="0">
                <a:solidFill>
                  <a:srgbClr val="0000CC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new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WorkflowRuntime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())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lang="en-US" sz="1200" b="1" dirty="0" err="1" smtClean="0">
                <a:solidFill>
                  <a:srgbClr val="0070C0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AutoResetEvent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waitHandle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sz="1200" b="1" dirty="0" smtClean="0">
                <a:solidFill>
                  <a:srgbClr val="0000CC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new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rgbClr val="0070C0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AutoResetEvent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(false);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lang="en-US" sz="1200" b="1" dirty="0" err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workflowRuntime.WorkflowCompleted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+=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</a:t>
            </a:r>
            <a:r>
              <a:rPr lang="en-US" sz="1200" b="1" dirty="0" smtClean="0">
                <a:solidFill>
                  <a:srgbClr val="0000CC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delegate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1200" b="1" dirty="0" smtClean="0">
                <a:solidFill>
                  <a:srgbClr val="0000CC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object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sender, </a:t>
            </a:r>
            <a:r>
              <a:rPr lang="en-US" sz="1200" b="1" dirty="0" err="1" smtClean="0">
                <a:solidFill>
                  <a:srgbClr val="0070C0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WorkflowCompletedEventArgs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e)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   </a:t>
            </a:r>
            <a:r>
              <a:rPr lang="en-US" sz="1200" b="1" dirty="0" err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waitHandle.Set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</a:t>
            </a:r>
            <a:r>
              <a:rPr lang="en-US" sz="1200" b="1" dirty="0" err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workflowRuntime.WorkflowTerminated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+=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 </a:t>
            </a:r>
            <a:r>
              <a:rPr lang="en-US" sz="1200" b="1" dirty="0" smtClean="0">
                <a:solidFill>
                  <a:srgbClr val="0000CC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delegate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1200" b="1" dirty="0" smtClean="0">
                <a:solidFill>
                  <a:srgbClr val="0000CC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object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sender, </a:t>
            </a:r>
            <a:r>
              <a:rPr lang="en-US" sz="1200" b="1" dirty="0" err="1" smtClean="0">
                <a:solidFill>
                  <a:srgbClr val="0070C0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WorkflowTerminatedEventArgs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    </a:t>
            </a:r>
            <a:r>
              <a:rPr lang="en-US" sz="1200" b="1" dirty="0" err="1" smtClean="0">
                <a:solidFill>
                  <a:srgbClr val="0070C0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Console</a:t>
            </a:r>
            <a:r>
              <a:rPr lang="en-US" sz="1200" b="1" dirty="0" err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.WriteLine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1200" b="1" dirty="0" err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e.Exception.Message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    </a:t>
            </a:r>
            <a:r>
              <a:rPr lang="en-US" sz="1200" b="1" dirty="0" err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waitHandle.Set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8000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// create and start workflow instance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</a:t>
            </a:r>
            <a:r>
              <a:rPr lang="en-US" sz="1200" b="1" dirty="0" err="1" smtClean="0">
                <a:solidFill>
                  <a:srgbClr val="0070C0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WorkflowInstance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instance = </a:t>
            </a:r>
            <a:r>
              <a:rPr lang="en-US" sz="1200" b="1" dirty="0" err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workflowRuntime.CreateWorkflow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  </a:t>
            </a:r>
            <a:r>
              <a:rPr lang="en-US" sz="1200" b="1" dirty="0" err="1" smtClean="0">
                <a:solidFill>
                  <a:srgbClr val="0000CC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typeof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(WorkflowConsoleApplication1.</a:t>
            </a:r>
            <a:r>
              <a:rPr lang="en-US" sz="1200" b="1" dirty="0" smtClean="0">
                <a:solidFill>
                  <a:srgbClr val="0070C0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Workflow1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</a:t>
            </a:r>
            <a:r>
              <a:rPr lang="en-US" sz="1200" b="1" dirty="0" err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instance.Start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</a:t>
            </a:r>
            <a:r>
              <a:rPr lang="en-US" sz="1200" b="1" dirty="0" err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waitHandle.WaitOne</a:t>
            </a: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}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}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}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}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WF Runtime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services can be written and plugged in</a:t>
            </a:r>
          </a:p>
          <a:p>
            <a:pPr lvl="1"/>
            <a:r>
              <a:rPr lang="en-US" dirty="0" smtClean="0"/>
              <a:t>WSS provides its own persistence service </a:t>
            </a:r>
            <a:endParaRPr lang="en-US" dirty="0"/>
          </a:p>
        </p:txBody>
      </p:sp>
      <p:pic>
        <p:nvPicPr>
          <p:cNvPr id="4" name="Picture 3" descr="Figure07-03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5202" y="2514600"/>
            <a:ext cx="7141998" cy="4065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Workflow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goals for WF integration with WSS</a:t>
            </a:r>
          </a:p>
          <a:p>
            <a:pPr lvl="1"/>
            <a:r>
              <a:rPr lang="en-US" dirty="0" smtClean="0"/>
              <a:t>Use WF to attach logic to items and documents</a:t>
            </a:r>
          </a:p>
          <a:p>
            <a:pPr lvl="1"/>
            <a:r>
              <a:rPr lang="en-US" dirty="0" smtClean="0"/>
              <a:t>Add a human dimension on top of WF</a:t>
            </a:r>
          </a:p>
          <a:p>
            <a:pPr lvl="1"/>
            <a:r>
              <a:rPr lang="en-US" dirty="0" smtClean="0"/>
              <a:t>Maintain self-service capabilities common in WSS</a:t>
            </a:r>
          </a:p>
          <a:p>
            <a:pPr lvl="1"/>
            <a:r>
              <a:rPr lang="en-US" dirty="0" smtClean="0"/>
              <a:t>Create strong developer story for custom WF programs</a:t>
            </a:r>
          </a:p>
          <a:p>
            <a:pPr lvl="1"/>
            <a:r>
              <a:rPr lang="en-US" dirty="0" smtClean="0"/>
              <a:t>Provide valuable WF programs out-of-box with MOSS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human dimension</a:t>
            </a:r>
          </a:p>
          <a:p>
            <a:pPr lvl="1"/>
            <a:r>
              <a:rPr lang="en-US" dirty="0" smtClean="0"/>
              <a:t>Any SharePoint workflow can assign tasks to users</a:t>
            </a:r>
          </a:p>
          <a:p>
            <a:pPr lvl="1"/>
            <a:r>
              <a:rPr lang="en-US" dirty="0" smtClean="0"/>
              <a:t>Users can see the status of any workflow instance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Workflow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Template</a:t>
            </a:r>
          </a:p>
          <a:p>
            <a:pPr lvl="1"/>
            <a:r>
              <a:rPr lang="en-US" dirty="0" smtClean="0"/>
              <a:t>WF Program and optionally workflow input forms </a:t>
            </a:r>
          </a:p>
          <a:p>
            <a:pPr lvl="1"/>
            <a:r>
              <a:rPr lang="en-US" dirty="0" smtClean="0"/>
              <a:t>A feature to install it inside WSS farm</a:t>
            </a:r>
          </a:p>
          <a:p>
            <a:endParaRPr lang="en-US" dirty="0" smtClean="0"/>
          </a:p>
          <a:p>
            <a:r>
              <a:rPr lang="en-US" dirty="0" smtClean="0"/>
              <a:t>Workflow Association</a:t>
            </a:r>
          </a:p>
          <a:p>
            <a:pPr lvl="1"/>
            <a:r>
              <a:rPr lang="en-US" dirty="0" smtClean="0"/>
              <a:t>Binding of workflow template to list or content type</a:t>
            </a:r>
          </a:p>
          <a:p>
            <a:pPr lvl="1"/>
            <a:r>
              <a:rPr lang="en-US" dirty="0" smtClean="0"/>
              <a:t>A named instance containing parameterized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Workflow Instance</a:t>
            </a:r>
          </a:p>
          <a:p>
            <a:pPr lvl="1"/>
            <a:r>
              <a:rPr lang="en-US" dirty="0" smtClean="0"/>
              <a:t>A running instance of a WF program attached to an item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Workflow Association</a:t>
            </a:r>
            <a:endParaRPr lang="en-US" dirty="0"/>
          </a:p>
        </p:txBody>
      </p:sp>
      <p:pic>
        <p:nvPicPr>
          <p:cNvPr id="4" name="Picture 3" descr="Figure07-04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050" y="1524000"/>
            <a:ext cx="6663350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Workflow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can manually start workflows</a:t>
            </a:r>
            <a:endParaRPr lang="en-US" dirty="0"/>
          </a:p>
        </p:txBody>
      </p:sp>
      <p:pic>
        <p:nvPicPr>
          <p:cNvPr id="4" name="Picture 3" descr="Figure07-05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933700"/>
            <a:ext cx="2214239" cy="2781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Figure07-06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0" y="2378772"/>
            <a:ext cx="4809547" cy="371722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819400" y="49530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Workflow Status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5181600"/>
          </a:xfrm>
        </p:spPr>
        <p:txBody>
          <a:bodyPr/>
          <a:lstStyle/>
          <a:p>
            <a:r>
              <a:rPr lang="en-US" dirty="0" smtClean="0"/>
              <a:t>Any user can see the status of a workflow instance</a:t>
            </a:r>
          </a:p>
          <a:p>
            <a:pPr lvl="1"/>
            <a:endParaRPr lang="en-US" dirty="0"/>
          </a:p>
        </p:txBody>
      </p:sp>
      <p:pic>
        <p:nvPicPr>
          <p:cNvPr id="4" name="Picture 3" descr="Figure07-07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2152034"/>
            <a:ext cx="5715000" cy="4020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Workflow Template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SharePoint Workflow Project in Visual Studio 2008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8312" y="2514599"/>
            <a:ext cx="5416888" cy="388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Complete the </a:t>
            </a:r>
            <a:r>
              <a:rPr lang="nl-BE" dirty="0" err="1" smtClean="0"/>
              <a:t>Wizard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Step 1 – </a:t>
            </a:r>
            <a:r>
              <a:rPr lang="nl-BE" dirty="0" err="1" smtClean="0"/>
              <a:t>Specify</a:t>
            </a:r>
            <a:r>
              <a:rPr lang="nl-BE" dirty="0" smtClean="0"/>
              <a:t> SharePoint URL</a:t>
            </a:r>
          </a:p>
          <a:p>
            <a:pPr lvl="1"/>
            <a:r>
              <a:rPr lang="nl-BE" dirty="0" smtClean="0"/>
              <a:t>Enter the name of the </a:t>
            </a:r>
            <a:r>
              <a:rPr lang="nl-BE" dirty="0" err="1" smtClean="0"/>
              <a:t>workflow</a:t>
            </a:r>
            <a:endParaRPr lang="nl-BE" dirty="0" smtClean="0"/>
          </a:p>
          <a:p>
            <a:pPr lvl="1"/>
            <a:r>
              <a:rPr lang="nl-BE" dirty="0" err="1" smtClean="0"/>
              <a:t>Specify</a:t>
            </a:r>
            <a:r>
              <a:rPr lang="nl-BE" dirty="0" smtClean="0"/>
              <a:t> the URL to SharePoint site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919476"/>
            <a:ext cx="4724400" cy="374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Complete the </a:t>
            </a:r>
            <a:r>
              <a:rPr lang="nl-BE" dirty="0" err="1" smtClean="0"/>
              <a:t>Wizard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Following</a:t>
            </a:r>
            <a:r>
              <a:rPr lang="nl-BE" dirty="0" smtClean="0"/>
              <a:t> </a:t>
            </a:r>
            <a:r>
              <a:rPr lang="nl-BE" dirty="0" err="1" smtClean="0"/>
              <a:t>lists</a:t>
            </a:r>
            <a:r>
              <a:rPr lang="nl-BE" dirty="0" smtClean="0"/>
              <a:t> </a:t>
            </a:r>
            <a:r>
              <a:rPr lang="nl-BE" dirty="0" err="1" smtClean="0"/>
              <a:t>need</a:t>
            </a:r>
            <a:r>
              <a:rPr lang="nl-BE" dirty="0" smtClean="0"/>
              <a:t> to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available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Document </a:t>
            </a:r>
            <a:r>
              <a:rPr lang="nl-BE" dirty="0" err="1" smtClean="0"/>
              <a:t>Library</a:t>
            </a:r>
            <a:endParaRPr lang="nl-BE" dirty="0" smtClean="0"/>
          </a:p>
          <a:p>
            <a:pPr lvl="1"/>
            <a:r>
              <a:rPr lang="nl-BE" dirty="0" err="1" smtClean="0"/>
              <a:t>Tasks</a:t>
            </a:r>
            <a:r>
              <a:rPr lang="nl-BE" dirty="0" smtClean="0"/>
              <a:t> list</a:t>
            </a:r>
          </a:p>
          <a:p>
            <a:pPr lvl="1"/>
            <a:r>
              <a:rPr lang="nl-BE" dirty="0" err="1" smtClean="0"/>
              <a:t>History</a:t>
            </a:r>
            <a:r>
              <a:rPr lang="nl-BE" dirty="0" smtClean="0"/>
              <a:t> list</a:t>
            </a:r>
            <a:endParaRPr lang="nl-B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13" y="2514600"/>
            <a:ext cx="4891087" cy="38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Workflow Foundation (WF) Primer</a:t>
            </a:r>
          </a:p>
          <a:p>
            <a:r>
              <a:rPr lang="en-US" dirty="0" smtClean="0"/>
              <a:t>Creating WF programs in Visual Studio</a:t>
            </a:r>
          </a:p>
          <a:p>
            <a:r>
              <a:rPr lang="en-US" dirty="0" smtClean="0"/>
              <a:t>Creating workflow templates for WSS</a:t>
            </a:r>
          </a:p>
          <a:p>
            <a:r>
              <a:rPr lang="en-US" dirty="0" smtClean="0"/>
              <a:t>Workflow associations and workflow instances</a:t>
            </a:r>
          </a:p>
          <a:p>
            <a:r>
              <a:rPr lang="en-US" dirty="0" smtClean="0"/>
              <a:t>Creating and waiting on WSS tasks</a:t>
            </a:r>
          </a:p>
          <a:p>
            <a:r>
              <a:rPr lang="en-US" dirty="0" smtClean="0"/>
              <a:t>Integrating workflow input 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Complete the </a:t>
            </a:r>
            <a:r>
              <a:rPr lang="nl-BE" dirty="0" err="1" smtClean="0"/>
              <a:t>Wizard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Step 2 – select the </a:t>
            </a:r>
            <a:r>
              <a:rPr lang="nl-BE" dirty="0" err="1" smtClean="0"/>
              <a:t>necessary</a:t>
            </a:r>
            <a:r>
              <a:rPr lang="nl-BE" dirty="0" smtClean="0"/>
              <a:t> </a:t>
            </a:r>
            <a:r>
              <a:rPr lang="nl-BE" dirty="0" err="1" smtClean="0"/>
              <a:t>lists</a:t>
            </a:r>
            <a:endParaRPr lang="nl-BE" dirty="0" smtClean="0"/>
          </a:p>
          <a:p>
            <a:pPr lvl="1"/>
            <a:r>
              <a:rPr lang="nl-BE" dirty="0" smtClean="0"/>
              <a:t>List </a:t>
            </a:r>
            <a:r>
              <a:rPr lang="nl-BE" dirty="0" err="1" smtClean="0"/>
              <a:t>or</a:t>
            </a:r>
            <a:r>
              <a:rPr lang="nl-BE" dirty="0" smtClean="0"/>
              <a:t> document </a:t>
            </a:r>
            <a:r>
              <a:rPr lang="nl-BE" dirty="0" err="1" smtClean="0"/>
              <a:t>library</a:t>
            </a:r>
            <a:r>
              <a:rPr lang="nl-BE" dirty="0" smtClean="0"/>
              <a:t> to </a:t>
            </a:r>
            <a:r>
              <a:rPr lang="nl-BE" dirty="0" err="1" smtClean="0"/>
              <a:t>associate</a:t>
            </a:r>
            <a:r>
              <a:rPr lang="nl-BE" dirty="0" smtClean="0"/>
              <a:t> </a:t>
            </a:r>
            <a:r>
              <a:rPr lang="nl-BE" dirty="0" err="1" smtClean="0"/>
              <a:t>workflow</a:t>
            </a:r>
            <a:endParaRPr lang="nl-BE" dirty="0" smtClean="0"/>
          </a:p>
          <a:p>
            <a:pPr lvl="1"/>
            <a:r>
              <a:rPr lang="nl-BE" dirty="0" err="1" smtClean="0"/>
              <a:t>History</a:t>
            </a:r>
            <a:r>
              <a:rPr lang="nl-BE" dirty="0" smtClean="0"/>
              <a:t> list</a:t>
            </a:r>
          </a:p>
          <a:p>
            <a:pPr lvl="1"/>
            <a:r>
              <a:rPr lang="nl-BE" dirty="0" err="1" smtClean="0"/>
              <a:t>Tasks</a:t>
            </a:r>
            <a:r>
              <a:rPr lang="nl-BE" dirty="0" smtClean="0"/>
              <a:t> list</a:t>
            </a:r>
          </a:p>
          <a:p>
            <a:pPr lvl="1"/>
            <a:endParaRPr lang="nl-B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514600"/>
            <a:ext cx="4838700" cy="383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Complete the </a:t>
            </a:r>
            <a:r>
              <a:rPr lang="nl-BE" dirty="0" err="1" smtClean="0"/>
              <a:t>Wizard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Step 3 – </a:t>
            </a:r>
            <a:r>
              <a:rPr lang="nl-BE" dirty="0" err="1" smtClean="0"/>
              <a:t>decision</a:t>
            </a:r>
            <a:r>
              <a:rPr lang="nl-BE" dirty="0" smtClean="0"/>
              <a:t> </a:t>
            </a:r>
            <a:r>
              <a:rPr lang="nl-BE" dirty="0" err="1" smtClean="0"/>
              <a:t>on</a:t>
            </a:r>
            <a:r>
              <a:rPr lang="nl-BE" dirty="0" smtClean="0"/>
              <a:t> </a:t>
            </a:r>
            <a:r>
              <a:rPr lang="nl-BE" dirty="0" err="1" smtClean="0"/>
              <a:t>how</a:t>
            </a:r>
            <a:r>
              <a:rPr lang="nl-BE" dirty="0" smtClean="0"/>
              <a:t> to start the </a:t>
            </a:r>
            <a:r>
              <a:rPr lang="nl-BE" dirty="0" err="1" smtClean="0"/>
              <a:t>workflow</a:t>
            </a:r>
            <a:endParaRPr lang="nl-BE" dirty="0" smtClean="0"/>
          </a:p>
          <a:p>
            <a:pPr lvl="1"/>
            <a:endParaRPr lang="nl-B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778" y="2286000"/>
            <a:ext cx="499462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the WF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181600"/>
          </a:xfrm>
        </p:spPr>
        <p:txBody>
          <a:bodyPr/>
          <a:lstStyle/>
          <a:p>
            <a:r>
              <a:rPr lang="en-US" dirty="0" smtClean="0"/>
              <a:t>Getting around inside the Workflow Designer</a:t>
            </a:r>
          </a:p>
          <a:p>
            <a:pPr lvl="1"/>
            <a:r>
              <a:rPr lang="en-US" dirty="0" smtClean="0"/>
              <a:t>Learn to move between Designer  View and Code View</a:t>
            </a:r>
          </a:p>
          <a:p>
            <a:pPr lvl="1"/>
            <a:r>
              <a:rPr lang="en-US" dirty="0" smtClean="0"/>
              <a:t>Get to Know the Activities in the SharePoint Activity Library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889652"/>
            <a:ext cx="5715000" cy="3739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in Code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what you get as a starting point</a:t>
            </a:r>
            <a:endParaRPr lang="en-US" dirty="0"/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381000" y="2057400"/>
            <a:ext cx="8229600" cy="46166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using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Microsoft.SharePoint.Workflow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namespace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HelloWorkflow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public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partial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class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Workflow1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: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SharePointSequentialWorkflowActivity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{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// code to call wizard-generate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code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public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Workflow1() {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InitializeComponent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// default fields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added by project template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public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Guid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default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System.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Guid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public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SPWorkflowActivationProperties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workflowProperties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 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new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SPWorkflowActivationProperties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008000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// TODO: add fields 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Lucida Console" pitchFamily="49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008000"/>
                </a:solidFill>
                <a:latin typeface="Lucida Console" pitchFamily="49" charset="0"/>
                <a:cs typeface="Times New Roman" pitchFamily="18" charset="0"/>
              </a:rPr>
              <a:t>    // TODO: add event handlers here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Activity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4343400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WSS-specific activities used to create SharePoint WF Programs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447800"/>
            <a:ext cx="2743200" cy="499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Bound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WF supports data binding of properties</a:t>
            </a:r>
          </a:p>
          <a:p>
            <a:pPr lvl="1"/>
            <a:r>
              <a:rPr lang="en-US" dirty="0" smtClean="0"/>
              <a:t>Allows for declarative flow of data between activities</a:t>
            </a:r>
          </a:p>
          <a:p>
            <a:pPr lvl="1"/>
            <a:r>
              <a:rPr lang="en-US" dirty="0" smtClean="0"/>
              <a:t>Used extensively for creating SharePoint WF programs</a:t>
            </a:r>
            <a:endParaRPr lang="en-US" dirty="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04800" y="5459849"/>
            <a:ext cx="8382000" cy="116955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public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partial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class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Workflow1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: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SharePointSequentialWorkflowActivity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{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// other members removed for clarity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public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String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HistoryDescription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public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String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HistoryOutcome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819400"/>
            <a:ext cx="7696200" cy="2522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>
            <a:off x="1676400" y="4038600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029200" y="3657600"/>
            <a:ext cx="6096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Generate event handlers to add code</a:t>
            </a:r>
          </a:p>
          <a:p>
            <a:pPr lvl="1"/>
            <a:r>
              <a:rPr lang="en-US" sz="1800" dirty="0" smtClean="0"/>
              <a:t>Event handlers can program against WF objects</a:t>
            </a:r>
            <a:endParaRPr lang="en-US" sz="1800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28600" y="2590800"/>
            <a:ext cx="8610600" cy="40934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public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class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Workflow1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: 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SharePointSequentialWorkflowActivity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{</a:t>
            </a: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b="1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public</a:t>
            </a:r>
            <a:r>
              <a:rPr lang="en-US" sz="13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rgbClr val="2B91AF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SPWorkflowActivationProperties</a:t>
            </a:r>
            <a:r>
              <a:rPr lang="en-US" sz="13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workflowProperties</a:t>
            </a:r>
            <a:r>
              <a:rPr lang="en-US" sz="13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endParaRPr lang="en-US" sz="1300" b="1" dirty="0" smtClean="0">
              <a:latin typeface="Lucida Console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            </a:t>
            </a:r>
            <a:r>
              <a:rPr lang="en-US" sz="1300" b="1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new</a:t>
            </a:r>
            <a:r>
              <a:rPr lang="en-US" sz="13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rgbClr val="2B91AF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SPWorkflowActivationProperties</a:t>
            </a:r>
            <a:r>
              <a:rPr lang="en-US" sz="13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();</a:t>
            </a:r>
            <a:endParaRPr lang="en-US" sz="1300" b="1" dirty="0" smtClean="0">
              <a:solidFill>
                <a:srgbClr val="0000FF"/>
              </a:solidFill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b="1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public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String 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HistoryDescription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public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String 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HistoryOutcome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private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void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logActivated_MethodInvoking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object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sender, 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EventArgs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e) {</a:t>
            </a: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// Generate message using information of current item</a:t>
            </a: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SPListItem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item = 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workflowProperties.Item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// determine whether workflow is running on a standard item or a document</a:t>
            </a: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if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item.File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==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null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) {</a:t>
            </a: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HistoryDescription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"Workflow started on item "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+ 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item.Title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}</a:t>
            </a: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else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{</a:t>
            </a: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HistoryDescription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"Workflow started on document "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+ 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item.File.Name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}</a:t>
            </a: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HistoryOutcome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"Workflow activation complete"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}</a:t>
            </a: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}</a:t>
            </a: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295400"/>
            <a:ext cx="184621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315200" y="1337846"/>
            <a:ext cx="1524000" cy="338554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Right-click on activity and choose Generate Handlers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Template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Templates are deployed via Features</a:t>
            </a:r>
          </a:p>
          <a:p>
            <a:pPr lvl="1"/>
            <a:r>
              <a:rPr lang="en-US" dirty="0" smtClean="0"/>
              <a:t>Feature must be scoped to site collection (Scope=Site)</a:t>
            </a:r>
          </a:p>
          <a:p>
            <a:pPr lvl="1"/>
            <a:r>
              <a:rPr lang="en-US" dirty="0" smtClean="0"/>
              <a:t>Feature may contain multiple workflow templates</a:t>
            </a:r>
            <a:endParaRPr lang="en-US" dirty="0"/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533400" y="3050500"/>
            <a:ext cx="8077200" cy="28931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Feature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0CEED7AE-D327-41ad-BC33-B3F3F8A4DAD2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Title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Hello World Workflow Template Feature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Description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This feature installs our Hello World Workflow Template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Version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12.0.0.0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Scope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Site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xmlns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http://schemas.microsoft.com/sharepoint/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ElementManifests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ElementManifest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Location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workflow.xml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ElementManifests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Feature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Template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Element defines Workflow Template</a:t>
            </a:r>
          </a:p>
          <a:p>
            <a:pPr lvl="1"/>
            <a:r>
              <a:rPr lang="en-US" dirty="0" smtClean="0"/>
              <a:t>Must point to one specific WF program</a:t>
            </a:r>
          </a:p>
          <a:p>
            <a:pPr lvl="1"/>
            <a:r>
              <a:rPr lang="en-US" dirty="0" smtClean="0"/>
              <a:t>WF program must be compiled into an assembly DLL</a:t>
            </a:r>
          </a:p>
          <a:p>
            <a:pPr lvl="1"/>
            <a:r>
              <a:rPr lang="en-US" dirty="0" smtClean="0"/>
              <a:t>Assembly DLL must be installed in GAC</a:t>
            </a:r>
          </a:p>
          <a:p>
            <a:pPr lvl="1"/>
            <a:endParaRPr lang="en-US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04800" y="3429000"/>
            <a:ext cx="8534400" cy="310854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Elements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xmlns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http://schemas.microsoft.com/sharepoint/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1EE1C818-DB7A-4a55-B21B-959D413C6A9C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Hello World Workflow Template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Description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This WF template provides classic Hello World functionality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CodeBesideClass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HelloWorkflow.Workflow1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CodeBesideAssembly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HelloWorkflow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, [four-part assembly name]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Categories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/&gt;&lt;!--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no categories needed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--&gt;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MetaData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/&gt;&lt;!--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no metadata needed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--&gt;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Elements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Testing 'Hello World' Workflow Template</a:t>
            </a:r>
            <a:endParaRPr lang="en-US" sz="28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756751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Automating a business process</a:t>
            </a:r>
          </a:p>
          <a:p>
            <a:pPr lvl="1"/>
            <a:r>
              <a:rPr lang="en-US" dirty="0" smtClean="0"/>
              <a:t>Often requires program with episodic behavior</a:t>
            </a:r>
          </a:p>
          <a:p>
            <a:pPr lvl="1"/>
            <a:r>
              <a:rPr lang="en-US" dirty="0" smtClean="0"/>
              <a:t>Program waits around and then reacts to some event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would you automate document approval?</a:t>
            </a:r>
          </a:p>
          <a:p>
            <a:pPr lvl="1"/>
            <a:r>
              <a:rPr lang="en-US" dirty="0" smtClean="0"/>
              <a:t>In a Windows Forms application…</a:t>
            </a:r>
          </a:p>
          <a:p>
            <a:pPr lvl="1"/>
            <a:r>
              <a:rPr lang="en-US" dirty="0" smtClean="0"/>
              <a:t>In an ASP.NET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Waiting on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SharePoint Workflows revolve around tasks</a:t>
            </a:r>
          </a:p>
          <a:p>
            <a:pPr lvl="1"/>
            <a:r>
              <a:rPr lang="en-US" dirty="0" smtClean="0"/>
              <a:t>Represents significant value-add WSS brings to WF</a:t>
            </a:r>
          </a:p>
          <a:p>
            <a:pPr lvl="1"/>
            <a:r>
              <a:rPr lang="en-US" dirty="0" smtClean="0"/>
              <a:t>Based on standard WSS tasks visible/editable by users</a:t>
            </a:r>
          </a:p>
          <a:p>
            <a:pPr lvl="1"/>
            <a:r>
              <a:rPr lang="en-US" dirty="0" smtClean="0"/>
              <a:t>Users update tasks through browser or Office programs</a:t>
            </a:r>
          </a:p>
          <a:p>
            <a:pPr lvl="1"/>
            <a:r>
              <a:rPr lang="en-US" dirty="0" smtClean="0"/>
              <a:t>Your code automatically wakes up and executes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WSS Tasks are generated with subscriptions</a:t>
            </a:r>
          </a:p>
          <a:p>
            <a:pPr lvl="1"/>
            <a:r>
              <a:rPr lang="en-US" dirty="0" smtClean="0"/>
              <a:t>WSS encapsulates the listener mechanism</a:t>
            </a:r>
          </a:p>
          <a:p>
            <a:pPr lvl="1"/>
            <a:r>
              <a:rPr lang="en-US" dirty="0" smtClean="0"/>
              <a:t>WSS registers event handlers behind the scenes</a:t>
            </a:r>
          </a:p>
          <a:p>
            <a:pPr lvl="1"/>
            <a:r>
              <a:rPr lang="en-US" dirty="0" smtClean="0"/>
              <a:t>You just add event activities and write event handlers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GUIDs and Correlation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sets up subscriptions for tasks</a:t>
            </a:r>
          </a:p>
          <a:p>
            <a:pPr lvl="1"/>
            <a:r>
              <a:rPr lang="en-US" dirty="0" smtClean="0"/>
              <a:t>Based on registering event handlers</a:t>
            </a:r>
          </a:p>
          <a:p>
            <a:pPr lvl="1"/>
            <a:r>
              <a:rPr lang="en-US" dirty="0" smtClean="0"/>
              <a:t>WSS needs way to identify certain task across activities</a:t>
            </a:r>
          </a:p>
          <a:p>
            <a:pPr lvl="1"/>
            <a:r>
              <a:rPr lang="en-US" dirty="0" smtClean="0"/>
              <a:t>Each tasks is assigned a GUID and a correlation token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429000"/>
            <a:ext cx="637401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Activities vs. Event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activities perform work</a:t>
            </a:r>
          </a:p>
          <a:p>
            <a:pPr lvl="1"/>
            <a:r>
              <a:rPr lang="en-US" dirty="0" smtClean="0"/>
              <a:t>Their event handlers fire before work is done</a:t>
            </a:r>
          </a:p>
          <a:p>
            <a:r>
              <a:rPr lang="en-US" dirty="0" smtClean="0"/>
              <a:t>Event activities run code in response to an event</a:t>
            </a:r>
          </a:p>
          <a:p>
            <a:pPr lvl="1"/>
            <a:r>
              <a:rPr lang="en-US" dirty="0" smtClean="0"/>
              <a:t>Their event handlers run after the event has occurred</a:t>
            </a:r>
            <a:endParaRPr lang="en-US" dirty="0"/>
          </a:p>
        </p:txBody>
      </p:sp>
      <p:grpSp>
        <p:nvGrpSpPr>
          <p:cNvPr id="4" name="Group 11"/>
          <p:cNvGrpSpPr/>
          <p:nvPr/>
        </p:nvGrpSpPr>
        <p:grpSpPr>
          <a:xfrm>
            <a:off x="2667000" y="3570718"/>
            <a:ext cx="3276600" cy="2982482"/>
            <a:chOff x="2438400" y="2590800"/>
            <a:chExt cx="4876800" cy="3973082"/>
          </a:xfrm>
        </p:grpSpPr>
        <p:pic>
          <p:nvPicPr>
            <p:cNvPr id="8193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43400" y="2667000"/>
              <a:ext cx="2895600" cy="3896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2743202" y="2967335"/>
              <a:ext cx="1371601" cy="6765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Action Activities</a:t>
              </a:r>
            </a:p>
            <a:p>
              <a:r>
                <a:rPr lang="en-US" sz="900" dirty="0" smtClean="0"/>
                <a:t>are blue</a:t>
              </a:r>
              <a:endParaRPr lang="en-US" sz="9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4114802" y="3195936"/>
              <a:ext cx="914397" cy="10965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19400" y="5100934"/>
              <a:ext cx="1371601" cy="6765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Event Activities</a:t>
              </a:r>
            </a:p>
            <a:p>
              <a:r>
                <a:rPr lang="en-US" sz="900" dirty="0" smtClean="0"/>
                <a:t>are blue</a:t>
              </a:r>
              <a:endParaRPr lang="en-US" sz="900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191000" y="5329536"/>
              <a:ext cx="914402" cy="10965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438400" y="2590800"/>
              <a:ext cx="4876800" cy="396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 New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event handler behind </a:t>
            </a:r>
            <a:r>
              <a:rPr lang="en-US" dirty="0" err="1" smtClean="0"/>
              <a:t>CreateTask</a:t>
            </a:r>
            <a:r>
              <a:rPr lang="en-US" dirty="0" smtClean="0"/>
              <a:t> activity</a:t>
            </a:r>
          </a:p>
          <a:p>
            <a:pPr lvl="1"/>
            <a:r>
              <a:rPr lang="en-US" dirty="0" smtClean="0"/>
              <a:t>This event handlers fires before task creation</a:t>
            </a:r>
          </a:p>
          <a:p>
            <a:pPr lvl="1"/>
            <a:r>
              <a:rPr lang="en-US" dirty="0" smtClean="0"/>
              <a:t>Gives you a chance to initialize task properties</a:t>
            </a:r>
            <a:endParaRPr 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609600" y="3048000"/>
            <a:ext cx="7772400" cy="3539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8000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// these fields are data-bound to properties of task activities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public</a:t>
            </a:r>
            <a:r>
              <a:rPr lang="en-US" sz="14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Guid</a:t>
            </a:r>
            <a:r>
              <a:rPr lang="en-US" sz="14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taskId</a:t>
            </a:r>
            <a:r>
              <a:rPr lang="en-US" sz="14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default</a:t>
            </a:r>
            <a:r>
              <a:rPr lang="en-US" sz="14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System.Guid</a:t>
            </a:r>
            <a:r>
              <a:rPr lang="en-US" sz="14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);</a:t>
            </a:r>
            <a:endParaRPr lang="en-US" sz="1400" b="1" dirty="0" smtClean="0">
              <a:latin typeface="Lucida Console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public</a:t>
            </a:r>
            <a:r>
              <a:rPr lang="en-US" sz="14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SPWorkflowTaskProperties</a:t>
            </a:r>
            <a:r>
              <a:rPr lang="en-US" sz="14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taskProperties</a:t>
            </a:r>
            <a:r>
              <a:rPr lang="en-US" sz="14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endParaRPr lang="en-US" sz="1400" b="1" dirty="0" smtClean="0">
              <a:latin typeface="Lucida Console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                         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new</a:t>
            </a:r>
            <a:r>
              <a:rPr lang="en-US" sz="14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SPWorkflowTaskProperties</a:t>
            </a:r>
            <a:r>
              <a:rPr lang="en-US" sz="1400" b="1" dirty="0" smtClean="0">
                <a:latin typeface="Lucida Console" pitchFamily="49" charset="0"/>
                <a:ea typeface="Calibri" pitchFamily="34" charset="0"/>
                <a:cs typeface="Times New Roman" pitchFamily="18" charset="0"/>
              </a:rPr>
              <a:t>();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rgbClr val="0000FF"/>
              </a:solidFill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private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void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createTask1_MethodInvoking(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object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sender,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EventArgs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e) {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// generate new GUID used to initialize task correlation token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taskId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Guid.NewGuid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// assign initial properties prior to task creation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taskProperties.Title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"Task for 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+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workflowProperties.Item.Title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taskProperties.Description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"Please review and approve this item."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taskProperties.AssignedTo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@"LITWAREINC\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BrianC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taskProperties.PercentComplete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0;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taskProperties.StartDate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DateTime.Today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taskProperties.DueDate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DateTime.Today.AddDays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(2);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}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on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5791200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Event activity creates subscription</a:t>
            </a:r>
          </a:p>
          <a:p>
            <a:pPr lvl="1"/>
            <a:r>
              <a:rPr lang="en-US" sz="1800" dirty="0" err="1" smtClean="0"/>
              <a:t>OnTaskChanged</a:t>
            </a:r>
            <a:r>
              <a:rPr lang="en-US" sz="1800" dirty="0" smtClean="0"/>
              <a:t> puts activity to sleep</a:t>
            </a:r>
          </a:p>
          <a:p>
            <a:pPr lvl="1"/>
            <a:r>
              <a:rPr lang="en-US" sz="1800" dirty="0" smtClean="0"/>
              <a:t>Event handler fires upon </a:t>
            </a:r>
            <a:r>
              <a:rPr lang="en-US" sz="1800" dirty="0" err="1" smtClean="0"/>
              <a:t>modifcation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2400" dirty="0" smtClean="0"/>
              <a:t>While activity used to control flow</a:t>
            </a:r>
          </a:p>
          <a:p>
            <a:pPr lvl="1"/>
            <a:r>
              <a:rPr lang="en-US" sz="2000" dirty="0" smtClean="0"/>
              <a:t>While activity loops until task complete</a:t>
            </a:r>
            <a:endParaRPr lang="en-US" sz="20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060652"/>
            <a:ext cx="2533650" cy="426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Creating Workflow Forms with ASP.NET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input forms can be created in ASP.NET</a:t>
            </a:r>
          </a:p>
          <a:p>
            <a:endParaRPr lang="en-US" dirty="0" smtClean="0"/>
          </a:p>
          <a:p>
            <a:r>
              <a:rPr lang="en-US" dirty="0" smtClean="0"/>
              <a:t>Benefits to creating workflow forms with ASP.NET</a:t>
            </a:r>
          </a:p>
          <a:p>
            <a:pPr lvl="1"/>
            <a:r>
              <a:rPr lang="en-US" dirty="0" smtClean="0"/>
              <a:t>Can run from WSS-only farms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Drawback to creating forms with ASP.NET</a:t>
            </a:r>
          </a:p>
          <a:p>
            <a:pPr lvl="1"/>
            <a:r>
              <a:rPr lang="en-US" dirty="0" smtClean="0"/>
              <a:t>More coding involved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Workflow Form Integration</a:t>
            </a:r>
            <a:endParaRPr lang="en-US" dirty="0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228600" y="1631752"/>
            <a:ext cx="8382000" cy="461664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Elements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xmlns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http://schemas.microsoft.com/sharepoint/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lang="en-US" sz="1400" b="1" dirty="0" err="1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LitwareWorkflowsInfoPath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Description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Simple workflow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with InfoPath forms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.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48500BEB-D1BE-4ec4-8D21-5DEF76BEEDA8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CodeBesideClass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LitwareWorkflowsInfoPath.Workflow1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CodeBesideAssembly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lang="en-US" sz="1400" b="1" dirty="0" err="1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LitwareWorkflowsInfoPath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, [full assembly name]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TaskListContentTypeId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0x01080100C9C9515DE4E24001905074F980F93160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AssociationUrl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_layouts/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Litware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/LitwareApprovalAssoc.aspx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InstantiationUrl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_layouts/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Litware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/LitwareApprovalInit.aspx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ModificationUrl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_layouts/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Litware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/LitwareApprovaMod.aspx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endParaRPr lang="en-US" sz="1400" b="1" dirty="0" smtClean="0">
              <a:solidFill>
                <a:srgbClr val="0000FF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MetaData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&lt;</a:t>
            </a:r>
            <a:r>
              <a:rPr lang="en-US" sz="1400" b="1" dirty="0" err="1" smtClean="0">
                <a:solidFill>
                  <a:srgbClr val="A31515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StatusPageUrl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&gt;layouts/WrkStat.aspx&lt;/</a:t>
            </a:r>
            <a:r>
              <a:rPr lang="en-US" sz="1400" b="1" dirty="0" err="1" smtClean="0">
                <a:solidFill>
                  <a:srgbClr val="A31515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StatusPageUrl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      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MetaData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Categories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Elements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6629400" y="3460552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638802" y="3841554"/>
            <a:ext cx="1066799" cy="4571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000" y="3593842"/>
            <a:ext cx="1676400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Lucida Console" pitchFamily="49" charset="0"/>
              </a:rPr>
              <a:t>standard MOSS</a:t>
            </a:r>
          </a:p>
          <a:p>
            <a:pPr algn="ctr"/>
            <a:r>
              <a:rPr lang="en-US" sz="1000" b="1" dirty="0" smtClean="0">
                <a:latin typeface="Lucida Console" pitchFamily="49" charset="0"/>
              </a:rPr>
              <a:t>task content type</a:t>
            </a:r>
            <a:endParaRPr lang="en-US" sz="1000" b="1" dirty="0">
              <a:latin typeface="Lucida Console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9400" y="4222552"/>
            <a:ext cx="1828800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Lucida Console" pitchFamily="49" charset="0"/>
              </a:rPr>
              <a:t>custom application pages</a:t>
            </a:r>
            <a:endParaRPr lang="en-US" sz="1000" b="1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Workflow Input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Input Form Types</a:t>
            </a:r>
          </a:p>
          <a:p>
            <a:pPr lvl="1"/>
            <a:r>
              <a:rPr lang="en-US" dirty="0" smtClean="0"/>
              <a:t>Association Form</a:t>
            </a:r>
          </a:p>
          <a:p>
            <a:pPr lvl="1"/>
            <a:r>
              <a:rPr lang="en-US" dirty="0" smtClean="0"/>
              <a:t>Initiation Forms</a:t>
            </a:r>
          </a:p>
          <a:p>
            <a:pPr lvl="1"/>
            <a:r>
              <a:rPr lang="en-US" dirty="0" smtClean="0"/>
              <a:t>Modification Forms</a:t>
            </a:r>
          </a:p>
          <a:p>
            <a:pPr lvl="1"/>
            <a:r>
              <a:rPr lang="en-US" dirty="0" smtClean="0"/>
              <a:t>Task Edit Form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Sample Project</a:t>
            </a:r>
          </a:p>
          <a:p>
            <a:pPr lvl="1"/>
            <a:r>
              <a:rPr lang="en-US" dirty="0" err="1" smtClean="0"/>
              <a:t>LitwareWorkflows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8137" y="1828800"/>
            <a:ext cx="282626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Association Form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723364"/>
            <a:ext cx="7467600" cy="437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Initiation Form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9216" y="1600200"/>
            <a:ext cx="709798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Workflow Foundation (WF)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Windows Workflow Foundation?</a:t>
            </a:r>
          </a:p>
          <a:p>
            <a:pPr lvl="1"/>
            <a:r>
              <a:rPr lang="en-US" dirty="0" smtClean="0"/>
              <a:t>Development platform for building reactive programs</a:t>
            </a:r>
          </a:p>
          <a:p>
            <a:pPr lvl="1"/>
            <a:r>
              <a:rPr lang="en-US" dirty="0" smtClean="0"/>
              <a:t>Set of development tools integrated with Visual Studio</a:t>
            </a:r>
          </a:p>
          <a:p>
            <a:pPr lvl="1"/>
            <a:r>
              <a:rPr lang="en-US" dirty="0" smtClean="0"/>
              <a:t>Runtime components that ship with.NET FX 3.0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Windows Workflow Foundation concepts</a:t>
            </a:r>
          </a:p>
          <a:p>
            <a:pPr lvl="1"/>
            <a:r>
              <a:rPr lang="en-US" dirty="0" smtClean="0"/>
              <a:t>WF program</a:t>
            </a:r>
          </a:p>
          <a:p>
            <a:pPr lvl="1"/>
            <a:r>
              <a:rPr lang="en-US" dirty="0" smtClean="0"/>
              <a:t>Workflow instance</a:t>
            </a:r>
          </a:p>
          <a:p>
            <a:pPr lvl="1"/>
            <a:r>
              <a:rPr lang="en-US" dirty="0" smtClean="0"/>
              <a:t>Activities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the Modification Form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0594" y="1676400"/>
            <a:ext cx="652180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362200" y="3940732"/>
            <a:ext cx="22098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8867" y="3657600"/>
            <a:ext cx="2514600" cy="276999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There is one link per modification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4733067" y="3809999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 Edit Form</a:t>
            </a:r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3690" y="1524000"/>
            <a:ext cx="625251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Creating Workflow Forms with InfoPath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input forms can be created in InfoPath</a:t>
            </a:r>
          </a:p>
          <a:p>
            <a:endParaRPr lang="en-US" dirty="0" smtClean="0"/>
          </a:p>
          <a:p>
            <a:r>
              <a:rPr lang="en-US" dirty="0" smtClean="0"/>
              <a:t>Benefits to creating workflow forms with InfoPath</a:t>
            </a:r>
          </a:p>
          <a:p>
            <a:pPr lvl="1"/>
            <a:r>
              <a:rPr lang="en-US" dirty="0" smtClean="0"/>
              <a:t>Significantly better forms designer experience</a:t>
            </a:r>
          </a:p>
          <a:p>
            <a:pPr lvl="1"/>
            <a:r>
              <a:rPr lang="en-US" dirty="0" smtClean="0"/>
              <a:t>Significantly less coding</a:t>
            </a:r>
          </a:p>
          <a:p>
            <a:pPr lvl="1"/>
            <a:r>
              <a:rPr lang="en-US" dirty="0" smtClean="0"/>
              <a:t>Forms can be opened directly with Office client apps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Drawback to creating forms with InfoPath</a:t>
            </a:r>
          </a:p>
          <a:p>
            <a:pPr lvl="1"/>
            <a:r>
              <a:rPr lang="en-US" dirty="0" smtClean="0"/>
              <a:t>Workflow template will only run in MOSS farms</a:t>
            </a:r>
          </a:p>
          <a:p>
            <a:pPr lvl="1"/>
            <a:r>
              <a:rPr lang="en-US" dirty="0" smtClean="0"/>
              <a:t>Workflow template will not run in WSS-only farms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InfoPath Workflow Form </a:t>
            </a:r>
            <a:r>
              <a:rPr lang="en-US" dirty="0" err="1" smtClean="0"/>
              <a:t>Intergation</a:t>
            </a:r>
            <a:endParaRPr lang="en-US" dirty="0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228600" y="1371600"/>
            <a:ext cx="8382000" cy="526297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Elements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xmlns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http://schemas.microsoft.com/sharepoint/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Name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lang="en-US" sz="1400" b="1" dirty="0" err="1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LitwareWorkflowsInfoPath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Description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Simple workflow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with InfoPath forms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.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48500BEB-D1BE-4ec4-8D21-5DEF76BEEDA8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CodeBesideClass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LitwareWorkflowsInfoPath.Workflow1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CodeBesideAssembly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lang="en-US" sz="1400" b="1" dirty="0" err="1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LitwareWorkflowsInfoPath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, [full assembly name]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TaskListContentTypeId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0x01080100C9C9515DE4E24001905074F980F93160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AssociationUrl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_layouts/CstWrkflIP.aspx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InstantiationUrl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_layouts/IniWrkflIP.aspx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ModificationUrl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_layouts/ModWrkflIP.aspx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"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rgbClr val="0000FF"/>
              </a:solidFill>
              <a:latin typeface="Lucida Console" pitchFamily="49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MetaData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Instantiation_FormURN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[INFOPATH FORM ID]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Instantiation_FormURN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Association_FormURN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[INFOPATH FORM ID]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Association_FormURN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  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Task0_FormURN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  <a:ea typeface="Calibri" pitchFamily="34" charset="0"/>
                <a:cs typeface="Times New Roman" pitchFamily="18" charset="0"/>
              </a:rPr>
              <a:t>[INFOPATH FORM ID]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Task0_FormURN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MetaData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  &lt;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Categories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/&gt;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  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Workflow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&lt;/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Elements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6459379"/>
            <a:ext cx="7086600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Lucida Console" pitchFamily="49" charset="0"/>
              </a:rPr>
              <a:t>urn:schemas-microsoft-com:office:infopath:ReviewInitiationForm2:-myXSD-2005-11-22T23-49-53</a:t>
            </a:r>
            <a:endParaRPr lang="en-US" sz="1000" b="1" dirty="0">
              <a:latin typeface="Lucida Console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038600" y="5334000"/>
            <a:ext cx="11430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6629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638802" y="3581402"/>
            <a:ext cx="1066799" cy="4571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000" y="3333690"/>
            <a:ext cx="1676400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Lucida Console" pitchFamily="49" charset="0"/>
              </a:rPr>
              <a:t>standard MOSS</a:t>
            </a:r>
          </a:p>
          <a:p>
            <a:pPr algn="ctr"/>
            <a:r>
              <a:rPr lang="en-US" sz="1000" b="1" dirty="0" smtClean="0">
                <a:latin typeface="Lucida Console" pitchFamily="49" charset="0"/>
              </a:rPr>
              <a:t>task content type</a:t>
            </a:r>
            <a:endParaRPr lang="en-US" sz="1000" b="1" dirty="0">
              <a:latin typeface="Lucida Console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9400" y="3962400"/>
            <a:ext cx="1828800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Lucida Console" pitchFamily="49" charset="0"/>
              </a:rPr>
              <a:t>standard MOSS application pages</a:t>
            </a:r>
            <a:endParaRPr lang="en-US" sz="1000" b="1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Workflow Input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Input Form Types</a:t>
            </a:r>
          </a:p>
          <a:p>
            <a:pPr lvl="1"/>
            <a:r>
              <a:rPr lang="en-US" dirty="0" smtClean="0"/>
              <a:t>Association Form</a:t>
            </a:r>
          </a:p>
          <a:p>
            <a:pPr lvl="1"/>
            <a:r>
              <a:rPr lang="en-US" dirty="0" smtClean="0"/>
              <a:t>Initiation Forms</a:t>
            </a:r>
          </a:p>
          <a:p>
            <a:pPr lvl="1"/>
            <a:r>
              <a:rPr lang="en-US" dirty="0" smtClean="0"/>
              <a:t>Modification Forms</a:t>
            </a:r>
          </a:p>
          <a:p>
            <a:pPr lvl="1"/>
            <a:r>
              <a:rPr lang="en-US" dirty="0" smtClean="0"/>
              <a:t>Task Edit Form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Sample Project</a:t>
            </a:r>
          </a:p>
          <a:p>
            <a:pPr lvl="1"/>
            <a:r>
              <a:rPr lang="en-US" dirty="0" err="1" smtClean="0"/>
              <a:t>LitwareWorkflows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600200"/>
            <a:ext cx="282626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Workflow Foundation (WF) Primer</a:t>
            </a:r>
          </a:p>
          <a:p>
            <a:r>
              <a:rPr lang="en-US" dirty="0" smtClean="0"/>
              <a:t>Creating WF programs in Visual Studio</a:t>
            </a:r>
          </a:p>
          <a:p>
            <a:r>
              <a:rPr lang="en-US" dirty="0" smtClean="0"/>
              <a:t>Creating workflow templates for WSS</a:t>
            </a:r>
          </a:p>
          <a:p>
            <a:r>
              <a:rPr lang="en-US" dirty="0" smtClean="0"/>
              <a:t>Workflow associations and workflow instances</a:t>
            </a:r>
          </a:p>
          <a:p>
            <a:r>
              <a:rPr lang="en-US" dirty="0" smtClean="0"/>
              <a:t>Creating and waiting on WSS tasks</a:t>
            </a:r>
          </a:p>
          <a:p>
            <a:r>
              <a:rPr lang="en-US" dirty="0" smtClean="0"/>
              <a:t>Integrating workflow input forms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Workflow Designer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17318"/>
            <a:ext cx="8534400" cy="435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activity is…</a:t>
            </a:r>
          </a:p>
          <a:p>
            <a:pPr lvl="1"/>
            <a:r>
              <a:rPr lang="en-US" dirty="0" smtClean="0"/>
              <a:t>atomic set instructions used complete a unit of work</a:t>
            </a:r>
          </a:p>
          <a:p>
            <a:pPr lvl="1"/>
            <a:r>
              <a:rPr lang="en-US" dirty="0" smtClean="0"/>
              <a:t>reusable component used to compose WF programs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Activities are like a controls in forms development</a:t>
            </a:r>
          </a:p>
          <a:p>
            <a:pPr lvl="1"/>
            <a:r>
              <a:rPr lang="en-US" dirty="0" smtClean="0"/>
              <a:t>You drag and drop them onto a design surface</a:t>
            </a:r>
          </a:p>
          <a:p>
            <a:pPr lvl="1"/>
            <a:r>
              <a:rPr lang="en-US" dirty="0" smtClean="0"/>
              <a:t>You modify their properties through property sheet</a:t>
            </a:r>
          </a:p>
          <a:p>
            <a:pPr lvl="1"/>
            <a:r>
              <a:rPr lang="en-US" dirty="0" smtClean="0"/>
              <a:t>You generate event handlers and write code inside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Activities are different than controls</a:t>
            </a:r>
          </a:p>
          <a:p>
            <a:pPr lvl="1"/>
            <a:r>
              <a:rPr lang="en-US" dirty="0" smtClean="0"/>
              <a:t>Activities are </a:t>
            </a:r>
            <a:r>
              <a:rPr lang="en-US" dirty="0" err="1" smtClean="0"/>
              <a:t>resumable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WF Base Activity Library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Standard WF activities provide basic building blocks</a:t>
            </a:r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133600"/>
            <a:ext cx="3124200" cy="4198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1265" y="2133599"/>
            <a:ext cx="3034577" cy="4193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Composite Activities can contain children</a:t>
            </a:r>
          </a:p>
          <a:p>
            <a:pPr lvl="1"/>
            <a:r>
              <a:rPr lang="en-US" dirty="0" smtClean="0"/>
              <a:t>Composite activity controls execution of children</a:t>
            </a:r>
          </a:p>
          <a:p>
            <a:pPr lvl="1"/>
            <a:r>
              <a:rPr lang="en-US" dirty="0" smtClean="0"/>
              <a:t>Composite activity can encapsulate control-of-flow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IfElse</a:t>
            </a:r>
            <a:r>
              <a:rPr lang="en-US" dirty="0" smtClean="0"/>
              <a:t>, While, Sequence, Parallel, Replicator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WF program is itself a composite activity</a:t>
            </a:r>
          </a:p>
          <a:p>
            <a:pPr lvl="1"/>
            <a:r>
              <a:rPr lang="en-US" dirty="0" smtClean="0"/>
              <a:t>WF program models a tree of activities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WF Program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WF provides two main styles of WF programs</a:t>
            </a:r>
          </a:p>
          <a:p>
            <a:pPr lvl="1"/>
            <a:r>
              <a:rPr lang="en-US" dirty="0" smtClean="0"/>
              <a:t>Sequential WF program modeled as flow chart</a:t>
            </a:r>
          </a:p>
          <a:p>
            <a:pPr lvl="1"/>
            <a:r>
              <a:rPr lang="en-US" dirty="0" smtClean="0"/>
              <a:t>State machine WF program models using states</a:t>
            </a:r>
            <a:endParaRPr lang="en-US" dirty="0"/>
          </a:p>
        </p:txBody>
      </p:sp>
      <p:pic>
        <p:nvPicPr>
          <p:cNvPr id="4" name="Picture 3" descr="Figure07-0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971800"/>
            <a:ext cx="7583732" cy="3629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T_Slide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7582959AEF624DAFCB103BC41A5BAF" ma:contentTypeVersion="1" ma:contentTypeDescription="Create a new document." ma:contentTypeScope="" ma:versionID="8d586dc77cf42fd5e895ca6da970339a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http://intranet.sharepointblackops.com/Courses/GSA401/_layouts/DocIdRedir.aspx?ID=3CC2HQU7XWNV-46-45</Url>
      <Description>3CC2HQU7XWNV-46-45</Description>
    </_dlc_DocIdUrl>
    <_dlc_DocId xmlns="c83d3ea4-1015-4b4b-bfa9-09fbcd7aa64d">3CC2HQU7XWNV-46-45</_dlc_DocId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041FE4C-8978-419D-946F-2DB6E8E3C867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77C7396D-465B-4CE7-AE48-BCFF85CEE24B}"/>
</file>

<file path=docProps/app.xml><?xml version="1.0" encoding="utf-8"?>
<Properties xmlns="http://schemas.openxmlformats.org/officeDocument/2006/extended-properties" xmlns:vt="http://schemas.openxmlformats.org/officeDocument/2006/docPropsVTypes">
  <Template>CPT_Slide_Template</Template>
  <TotalTime>12</TotalTime>
  <Words>2812</Words>
  <Application>Microsoft Office PowerPoint</Application>
  <PresentationFormat>On-screen Show (4:3)</PresentationFormat>
  <Paragraphs>567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CPT_Slide_Template</vt:lpstr>
      <vt:lpstr>SharePoint Workflows</vt:lpstr>
      <vt:lpstr>Agenda</vt:lpstr>
      <vt:lpstr>Reactive Programs</vt:lpstr>
      <vt:lpstr>Windows Workflow Foundation (WF)</vt:lpstr>
      <vt:lpstr>Visual Studio Workflow Designer</vt:lpstr>
      <vt:lpstr>Activities</vt:lpstr>
      <vt:lpstr>WF Base Activity Library</vt:lpstr>
      <vt:lpstr>Composite Activities</vt:lpstr>
      <vt:lpstr>WF Program Types</vt:lpstr>
      <vt:lpstr>The WF Runtime</vt:lpstr>
      <vt:lpstr>WF Runtime Services</vt:lpstr>
      <vt:lpstr>SharePoint Workflow Concepts</vt:lpstr>
      <vt:lpstr>SharePoint Workflow Actors</vt:lpstr>
      <vt:lpstr>Creating a Workflow Association</vt:lpstr>
      <vt:lpstr>Starting a Workflow Instance</vt:lpstr>
      <vt:lpstr>The Workflow Status Page</vt:lpstr>
      <vt:lpstr>Creating a Workflow Template Project</vt:lpstr>
      <vt:lpstr>Complete the Wizard</vt:lpstr>
      <vt:lpstr>Complete the Wizard</vt:lpstr>
      <vt:lpstr>Complete the Wizard </vt:lpstr>
      <vt:lpstr>Complete the Wizard </vt:lpstr>
      <vt:lpstr>Developing the WF Program</vt:lpstr>
      <vt:lpstr>Working in Code View</vt:lpstr>
      <vt:lpstr>SharePoint Activity Library</vt:lpstr>
      <vt:lpstr>Data Bound Properties</vt:lpstr>
      <vt:lpstr>Generating Event Handlers</vt:lpstr>
      <vt:lpstr>Workflow Template Deployment</vt:lpstr>
      <vt:lpstr>Workflow Template Definition</vt:lpstr>
      <vt:lpstr>Testing 'Hello World' Workflow Template</vt:lpstr>
      <vt:lpstr>Creating and Waiting on Tasks</vt:lpstr>
      <vt:lpstr>Task GUIDs and Correlation Tokens</vt:lpstr>
      <vt:lpstr>Action Activities vs. Event Activities</vt:lpstr>
      <vt:lpstr>Initializing a New Task</vt:lpstr>
      <vt:lpstr>Waiting on a Task</vt:lpstr>
      <vt:lpstr>Creating Workflow Forms with ASP.NET</vt:lpstr>
      <vt:lpstr>ASP.NET Workflow Form Integration</vt:lpstr>
      <vt:lpstr>Integrating Workflow Input Forms</vt:lpstr>
      <vt:lpstr>The Association Form</vt:lpstr>
      <vt:lpstr>The Initiation Form</vt:lpstr>
      <vt:lpstr>Invoking the Modification Form</vt:lpstr>
      <vt:lpstr>The Task Edit Form</vt:lpstr>
      <vt:lpstr>Creating Workflow Forms with InfoPath</vt:lpstr>
      <vt:lpstr>InfoPath Workflow Form Intergation</vt:lpstr>
      <vt:lpstr>Integrating Workflow Input Forms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Workflows</dc:title>
  <dc:creator>TedP</dc:creator>
  <cp:lastModifiedBy>Andrew Connell</cp:lastModifiedBy>
  <cp:revision>6</cp:revision>
  <cp:lastPrinted>2010-01-22T22:50:43Z</cp:lastPrinted>
  <dcterms:created xsi:type="dcterms:W3CDTF">2009-05-22T14:25:41Z</dcterms:created>
  <dcterms:modified xsi:type="dcterms:W3CDTF">2010-05-16T23:25:51Z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0x010100A87582959AEF624DAFCB103BC41A5BAF</vt:lpwstr>
  </property>
  <property fmtid="{D5CDD505-2E9C-101B-9397-08002B2CF9AE}" pid="4" name="_dlc_DocIdItemGuid">
    <vt:lpwstr>6b613e5a-7781-42e6-a4b6-c945c43ecf11</vt:lpwstr>
  </property>
</Properties>
</file>