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slides/slide31.xml" ContentType="application/vnd.openxmlformats-officedocument.presentationml.slide+xml"/>
  <Override PartName="/ppt/slides/slide32.xml" ContentType="application/vnd.openxmlformats-officedocument.presentationml.slide+xml"/>
  <Override PartName="/ppt/presentation.xml" ContentType="application/vnd.openxmlformats-officedocument.presentationml.presentation.main+xml"/>
  <Override PartName="/ppt/slides/slide3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9.xml" ContentType="application/vnd.openxmlformats-officedocument.presentationml.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Masters/slideMaster1.xml" ContentType="application/vnd.openxmlformats-officedocument.presentationml.slideMaster+xml"/>
  <Override PartName="/ppt/notesSlides/notesSlide28.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Layouts/slideLayout1.xml" ContentType="application/vnd.openxmlformats-officedocument.presentationml.slideLayout+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2.xml" ContentType="application/vnd.openxmlformats-officedocument.presentationml.slideLayout+xml"/>
  <Override PartName="/ppt/notesSlides/notesSlide24.xml" ContentType="application/vnd.openxmlformats-officedocument.presentationml.notesSlide+xml"/>
  <Override PartName="/ppt/slideLayouts/slideLayout4.xml" ContentType="application/vnd.openxmlformats-officedocument.presentationml.slideLayout+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7" r:id="rId32"/>
    <p:sldId id="283" r:id="rId33"/>
    <p:sldId id="284" r:id="rId34"/>
    <p:sldId id="285" r:id="rId35"/>
    <p:sldId id="286"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xmlns:mc="http://schemas.openxmlformats.org/markup-compatibility/2006" xmlns:a14="http://schemas.microsoft.com/office/drawing/2010/main" val="4C2710" mc:Ignorable=""/>
    <a:srgbClr xmlns:mc="http://schemas.openxmlformats.org/markup-compatibility/2006" xmlns:a14="http://schemas.microsoft.com/office/drawing/2010/main" val="87451D" mc:Ignorable=""/>
    <a:srgbClr xmlns:mc="http://schemas.openxmlformats.org/markup-compatibility/2006" xmlns:a14="http://schemas.microsoft.com/office/drawing/2010/main" val="1F100B" mc:Ignorable=""/>
    <a:srgbClr xmlns:mc="http://schemas.openxmlformats.org/markup-compatibility/2006" xmlns:a14="http://schemas.microsoft.com/office/drawing/2010/main" val="9F002D" mc:Ignorable=""/>
    <a:srgbClr xmlns:mc="http://schemas.openxmlformats.org/markup-compatibility/2006" xmlns:a14="http://schemas.microsoft.com/office/drawing/2010/main" val="002100" mc:Ignorable=""/>
    <a:srgbClr xmlns:mc="http://schemas.openxmlformats.org/markup-compatibility/2006" xmlns:a14="http://schemas.microsoft.com/office/drawing/2010/main" val="2E3917"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46" autoAdjust="0"/>
    <p:restoredTop sz="90033" autoAdjust="0"/>
  </p:normalViewPr>
  <p:slideViewPr>
    <p:cSldViewPr>
      <p:cViewPr>
        <p:scale>
          <a:sx n="80" d="100"/>
          <a:sy n="80" d="100"/>
        </p:scale>
        <p:origin x="-630" y="-6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79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ustomXml" Target="../customXml/item4.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14 - Creating MOSS Collaboration Portals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14-</a:t>
            </a:r>
            <a:fld id="{E8376170-4F0A-4BF6-8C2A-9A4A0182561F}" type="slidenum">
              <a:rPr lang="en-US" smtClean="0"/>
              <a:pPr/>
              <a:t>‹#›</a:t>
            </a:fld>
            <a:endParaRPr lang="en-US" dirty="0"/>
          </a:p>
        </p:txBody>
      </p:sp>
    </p:spTree>
    <p:extLst>
      <p:ext uri="{BB962C8B-B14F-4D97-AF65-F5344CB8AC3E}">
        <p14:creationId xmlns:p14="http://schemas.microsoft.com/office/powerpoint/2010/main" val="127435950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14 - Creating MOSS Collaboration Portals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p14="http://schemas.microsoft.com/office/powerpoint/2010/main" val="303020308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r>
              <a:rPr lang="en-US" b="1" u="sng"/>
              <a:t>Instructor Notes</a:t>
            </a:r>
            <a:endParaRPr lang="en-US"/>
          </a:p>
          <a:p>
            <a:r>
              <a:rPr lang="en-US"/>
              <a:t>This is the main configuration page for an SSP. You can use this slide to explain which new MOSS services are configured through SSPs. In SPS 2003, the Shared Services infrastructure involved user profiles indexing, search and my sites. The new SSP architecture has all the same things and has been expanded with Excel Services and the Business Data Catalog as well.</a:t>
            </a: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r>
              <a:rPr lang="en-US" b="1" u="sng"/>
              <a:t>Instructor Notes</a:t>
            </a:r>
            <a:endParaRPr lang="en-US"/>
          </a:p>
          <a:p>
            <a:r>
              <a:rPr lang="en-US"/>
              <a:t>User Profiles are a feature carried over from SPS 2003. User profiles represent data in a MOSS-specific database which contains information about site users. This information allows user to describe themselves to other users and it also allows users to discover things about each other. User profiles can also be used by developers to target content to interested parties.</a:t>
            </a:r>
            <a:br>
              <a:rPr lang="en-US"/>
            </a:br>
            <a:endParaRPr lang="en-US"/>
          </a:p>
          <a:p>
            <a:r>
              <a:rPr lang="en-US"/>
              <a:t>Office Server maintains user profiles in SQL Server. User profile data can be imported from various identity stores such as Active Directory or LDAP repositories. User profile data can be extended by adding custom properties for application-specific purposes.</a:t>
            </a:r>
          </a:p>
          <a:p>
            <a:endParaRPr lang="en-US"/>
          </a:p>
          <a:p>
            <a:r>
              <a:rPr lang="en-US"/>
              <a:t>There are two built-in MOSS features that rely on user profiles: Audience targeting and the My Site infrastructure. User profiles can also be exploited may other ways through custom code.</a:t>
            </a:r>
          </a:p>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r>
              <a:rPr lang="en-US" b="1" u="sng"/>
              <a:t>Instructor Notes</a:t>
            </a:r>
            <a:endParaRPr lang="en-US"/>
          </a:p>
          <a:p>
            <a:r>
              <a:rPr lang="en-US"/>
              <a:t>You can get to this page shown above to manage the profile database and the import process through a link on the home page of the SSP. If you are using Active Directory, you can configure MOSS to import profiles for every uses within the current Active Directory domain or the entire forrest.</a:t>
            </a:r>
          </a:p>
          <a:p>
            <a:endParaRPr lang="en-US"/>
          </a:p>
          <a:p>
            <a:r>
              <a:rPr lang="en-US"/>
              <a:t>The page above also allows you to inspect, modify and re-import the profiles of you users.</a:t>
            </a:r>
          </a:p>
          <a:p>
            <a:endParaRPr lang="en-US"/>
          </a:p>
          <a:p>
            <a:r>
              <a:rPr lang="en-US"/>
              <a:t>The bottom of the page provides the facilities for adding custom properties to user profiles. This provides an very elegant way to track application-specific preferences and characteristics on a user-by-user basis. These custom properties can be assigned and inspected through custom code. They can also be used in conjunction with the audience targeting feature described on the next slide. Finally, you should point out that custom property values can be assigned by users themselves through their own personal My Sites.</a:t>
            </a: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r>
              <a:rPr lang="en-US" b="1" u="sng"/>
              <a:t>Instructor Notes</a:t>
            </a:r>
            <a:endParaRPr lang="en-US"/>
          </a:p>
          <a:p>
            <a:r>
              <a:rPr lang="en-US"/>
              <a:t>User profiles can be imported from an Active Directory domain. That is probably how you will demo it in class. If you drill down on one of the user profiles, you will be able to see all the property values that have been directly imported from Active Directory.</a:t>
            </a: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r>
              <a:rPr lang="en-US" b="1" u="sng"/>
              <a:t>Instructor Notes</a:t>
            </a:r>
            <a:endParaRPr lang="en-US"/>
          </a:p>
          <a:p>
            <a:r>
              <a:rPr lang="en-US"/>
              <a:t>Audiences and audience targeting provide a nice compliment to user profiles. The idea of an audience is that it provides a basis for targeting content on a WSS site page to one group of users. For example, suppose there is an announcement or weekly sales figures that only sales people would be interested in seeing on the home page of a portal site. Audience targeting allows you to add content to a page that is displayed to some users but not others.</a:t>
            </a:r>
          </a:p>
          <a:p>
            <a:endParaRPr lang="en-US"/>
          </a:p>
          <a:p>
            <a:r>
              <a:rPr lang="en-US"/>
              <a:t>First, you must create audiences through the SSP admin UI which involves defining criteria that can be AND-ed or OR-ed together. For example, one audience can be defined as all users in the Active Directory group named Sales. Another audience can be defines by defining criteria on user profile properties such as all users with the word "sales" in their Title or their Department as defined within their Active Directory profile. </a:t>
            </a:r>
          </a:p>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r>
              <a:rPr lang="en-US" b="1" u="sng"/>
              <a:t>Instructor Notes</a:t>
            </a:r>
            <a:endParaRPr lang="en-US"/>
          </a:p>
          <a:p>
            <a:r>
              <a:rPr lang="en-US"/>
              <a:t>Make sure to explain why audiences must be compiled and that this compilation is typically scheduled in an on-going basis in a production environment. The compilation process is what populates the audience which is nothing more than rows in a SSP-maintained table in SQL Server.</a:t>
            </a:r>
          </a:p>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7" name="Rectangle 3"/>
          <p:cNvSpPr>
            <a:spLocks noGrp="1" noChangeArrowheads="1"/>
          </p:cNvSpPr>
          <p:nvPr>
            <p:ph type="body" idx="1"/>
          </p:nvPr>
        </p:nvSpPr>
        <p:spPr/>
        <p:txBody>
          <a:bodyPr>
            <a:normAutofit/>
          </a:bodyPr>
          <a:lstStyle/>
          <a:p>
            <a:r>
              <a:rPr lang="en-US" smtClean="0"/>
              <a:t>Instructor Notes</a:t>
            </a:r>
          </a:p>
          <a:p>
            <a:r>
              <a:rPr lang="en-US" smtClean="0"/>
              <a:t>The last aspect of using audiences is configuring Web Parts to use them. On a Web Application that's configured with MOSS and an SSP, each Web Part has an audience targeting setting at the bottom of the Advance settings section.</a:t>
            </a:r>
          </a:p>
          <a:p>
            <a:endParaRPr lang="en-US" smtClean="0"/>
          </a:p>
          <a:p>
            <a:r>
              <a:rPr lang="en-US" smtClean="0"/>
              <a:t>Of course, Web part do not provide the only means to make use of an audience. You can also write custom code against the MOSS object model to programmatically determine whether the current user is in a specific audience or not. From that information, you can create a custom Web Part whose output is customized depending on what audiences the current user is in.</a:t>
            </a:r>
            <a:endParaRPr lang="en-US"/>
          </a:p>
        </p:txBody>
      </p:sp>
      <p:sp>
        <p:nvSpPr>
          <p:cNvPr id="6" name="Slide Image Placeholder 5"/>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r>
              <a:rPr lang="en-US" b="1" u="sng"/>
              <a:t>Instructor Notes</a:t>
            </a:r>
            <a:endParaRPr lang="en-US" b="1"/>
          </a:p>
          <a:p>
            <a:r>
              <a:rPr lang="en-US"/>
              <a:t>WSS Search</a:t>
            </a:r>
          </a:p>
          <a:p>
            <a:pPr lvl="1">
              <a:buFontTx/>
              <a:buChar char="•"/>
            </a:pPr>
            <a:r>
              <a:rPr lang="en-US"/>
              <a:t>One of the key investments this release is WSS (v3) will be using the same search technology as in MOSS as opposed to WSS(v2) that used sql full text search.</a:t>
            </a:r>
          </a:p>
          <a:p>
            <a:pPr lvl="1">
              <a:buFontTx/>
              <a:buChar char="•"/>
            </a:pPr>
            <a:r>
              <a:rPr lang="en-US"/>
              <a:t>The WSS search functionality is a subset of MOSS search functionality</a:t>
            </a:r>
          </a:p>
          <a:p>
            <a:pPr lvl="1">
              <a:buFontTx/>
              <a:buChar char="•"/>
            </a:pPr>
            <a:r>
              <a:rPr lang="en-US"/>
              <a:t>This adds ease of transition when you want to move from a WSS installation to a OSS installation.</a:t>
            </a:r>
          </a:p>
          <a:p>
            <a:pPr lvl="1">
              <a:buFontTx/>
              <a:buChar char="•"/>
            </a:pPr>
            <a:r>
              <a:rPr lang="en-US"/>
              <a:t>Only local content gets indexed and search is available at the individual site scope.</a:t>
            </a:r>
          </a:p>
          <a:p>
            <a:pPr lvl="1"/>
            <a:endParaRPr lang="en-US"/>
          </a:p>
          <a:p>
            <a:r>
              <a:rPr lang="en-US"/>
              <a:t>MOSS Search</a:t>
            </a:r>
          </a:p>
          <a:p>
            <a:pPr lvl="1">
              <a:buFontTx/>
              <a:buChar char="•"/>
            </a:pPr>
            <a:r>
              <a:rPr lang="en-US"/>
              <a:t>MOSS search has more enhanced functionality than WSS – richer search results UI and customization control, crawls of local and external content supported and management of search configuration.</a:t>
            </a:r>
          </a:p>
          <a:p>
            <a:pPr lvl="1">
              <a:buFontTx/>
              <a:buChar char="•"/>
            </a:pPr>
            <a:r>
              <a:rPr lang="en-US"/>
              <a:t>One important thing to note is the topological concepts are same across WSS and MOSS with certain differences based on the usage patterns of the portals/sites</a:t>
            </a:r>
          </a:p>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r>
              <a:rPr lang="en-US" b="1" u="sng"/>
              <a:t>Instructor Notes</a:t>
            </a:r>
            <a:endParaRPr lang="en-US"/>
          </a:p>
          <a:p>
            <a:r>
              <a:rPr lang="en-US"/>
              <a:t>Walk the students through the basic architecture of how search works with both WSS and MOSS. This will give you a chance to introduce the terminology and describe the process of building indexes from configured content sources.</a:t>
            </a:r>
          </a:p>
          <a:p>
            <a:pPr lvl="1">
              <a:buFontTx/>
              <a:buChar char="•"/>
            </a:pPr>
            <a:r>
              <a:rPr lang="en-US" b="1"/>
              <a:t>Content source</a:t>
            </a:r>
            <a:r>
              <a:rPr lang="en-US"/>
              <a:t>: This is the place where the content lives. A content source can be a WSS site or a Window File Share.</a:t>
            </a:r>
          </a:p>
          <a:p>
            <a:pPr lvl="1">
              <a:buFontTx/>
              <a:buChar char="•"/>
            </a:pPr>
            <a:r>
              <a:rPr lang="en-US" b="1"/>
              <a:t>Protocol Handler</a:t>
            </a:r>
            <a:r>
              <a:rPr lang="en-US"/>
              <a:t>: This is the code that allows the WSS/MOSS index service to reach across the network and retrieve the content to be indexed.</a:t>
            </a:r>
          </a:p>
          <a:p>
            <a:pPr lvl="1">
              <a:buFontTx/>
              <a:buChar char="•"/>
            </a:pPr>
            <a:r>
              <a:rPr lang="en-US" b="1"/>
              <a:t>IFilter</a:t>
            </a:r>
            <a:r>
              <a:rPr lang="en-US"/>
              <a:t>: A COM-based DLL able to parse a file and convert it into a UNICODE character array. You must have a IFilter for each type of file you want to search through. For example, Microsoft provides IFilters for Office documents and Adobe provides an IFilter for PDF files.</a:t>
            </a:r>
          </a:p>
          <a:p>
            <a:pPr lvl="1">
              <a:buFontTx/>
              <a:buChar char="•"/>
            </a:pPr>
            <a:r>
              <a:rPr lang="en-US" b="1"/>
              <a:t>Gather</a:t>
            </a:r>
            <a:r>
              <a:rPr lang="en-US"/>
              <a:t>: This is the main component responsible for retrieving content and moving it through the process to build indexes.</a:t>
            </a:r>
          </a:p>
          <a:p>
            <a:pPr lvl="1">
              <a:buFontTx/>
              <a:buChar char="•"/>
            </a:pPr>
            <a:r>
              <a:rPr lang="en-US" b="1"/>
              <a:t>Workbreaker</a:t>
            </a:r>
            <a:r>
              <a:rPr lang="en-US"/>
              <a:t>: Language-specific component that tokenizes text into words.</a:t>
            </a:r>
          </a:p>
          <a:p>
            <a:pPr lvl="1">
              <a:buFontTx/>
              <a:buChar char="•"/>
            </a:pPr>
            <a:r>
              <a:rPr lang="en-US" b="1"/>
              <a:t>Stemmer</a:t>
            </a:r>
            <a:r>
              <a:rPr lang="en-US"/>
              <a:t>: Language-specific component that find derivations of a word. For example, the stemmer will determine that running, runs and ran are all derivations of the word run that should be incorporated in search results.</a:t>
            </a: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r>
              <a:rPr lang="en-US" b="1" u="sng"/>
              <a:t>Instructor Notes</a:t>
            </a:r>
            <a:endParaRPr lang="en-US"/>
          </a:p>
          <a:p>
            <a:r>
              <a:rPr lang="en-US"/>
              <a:t>The MOSS has some significant investments in their topology model. The base SharePoint topology consists of a load balanced web front end as well as application servers and backend databases. For Search specifically MOSS provides two application servers roles – indexer and query</a:t>
            </a:r>
          </a:p>
          <a:p>
            <a:pPr lvl="1"/>
            <a:endParaRPr lang="en-US"/>
          </a:p>
          <a:p>
            <a:pPr lvl="1"/>
            <a:r>
              <a:rPr lang="en-US"/>
              <a:t/>
            </a: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8"/>
          <p:cNvSpPr>
            <a:spLocks noGrp="1" noRot="1" noChangeAspect="1" noTextEdit="1"/>
          </p:cNvSpPr>
          <p:nvPr>
            <p:ph type="sldImg"/>
          </p:nvPr>
        </p:nvSpPr>
        <p:spPr>
          <a:ln>
            <a:noFill/>
          </a:ln>
        </p:spPr>
      </p:sp>
      <p:sp>
        <p:nvSpPr>
          <p:cNvPr id="52226" name="Rectangle 10"/>
          <p:cNvSpPr>
            <a:spLocks noGrp="1" noChangeArrowheads="1"/>
          </p:cNvSpPr>
          <p:nvPr>
            <p:ph type="body" idx="1"/>
          </p:nvPr>
        </p:nvSpPr>
        <p:spPr>
          <a:ln/>
        </p:spPr>
        <p:txBody>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r>
              <a:rPr lang="en-US" b="1" u="sng" dirty="0"/>
              <a:t>Instructor Notes</a:t>
            </a:r>
            <a:endParaRPr lang="en-US" dirty="0"/>
          </a:p>
          <a:p>
            <a:r>
              <a:rPr lang="en-US" dirty="0"/>
              <a:t>Start the lecture by asking which students have experience with SPS 2003. Ask any students that have used SPS 2003 which features were particularly valuable to their company.</a:t>
            </a:r>
          </a:p>
          <a:p>
            <a:endParaRPr lang="en-US" dirty="0"/>
          </a:p>
          <a:p>
            <a:r>
              <a:rPr lang="en-US" dirty="0"/>
              <a:t>Step through the SPS 2003 feature set in the top set of bullets and take 2-3 sentences to describe the purpose of each feature for students that do not have SPS 2003 experience.</a:t>
            </a:r>
          </a:p>
          <a:p>
            <a:endParaRPr lang="en-US" dirty="0"/>
          </a:p>
          <a:p>
            <a:r>
              <a:rPr lang="en-US" dirty="0"/>
              <a:t>Finally, walk through the second set of bullet points and discuss customer complaints about SPS. Emphasize the problems with CMS integration. Ask students if any them have experience with CMS or the integration layer between SPS 2003 and CMS named SPARK.</a:t>
            </a:r>
          </a:p>
          <a:p>
            <a:endParaRPr lang="en-US" dirty="0"/>
          </a:p>
          <a:p>
            <a:endParaRPr lang="en-US" dirty="0"/>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r>
              <a:rPr lang="en-US" b="1" u="sng"/>
              <a:t>Instructor Notes</a:t>
            </a:r>
            <a:endParaRPr lang="en-US"/>
          </a:p>
          <a:p>
            <a:r>
              <a:rPr lang="en-US"/>
              <a:t>If you have the time, it will prove to be a good demonstration to use the Search administration UI through the SSP to create and configure a content source. To save time you can have these set up before and just take a quick look at the admin UI for scheduling the crawls rebuild indexes at periodic intervals.</a:t>
            </a:r>
          </a:p>
          <a:p>
            <a:endParaRPr lang="en-US"/>
          </a:p>
          <a:p>
            <a:r>
              <a:rPr lang="en-US"/>
              <a:t>Also make sure to use the Search Center site to demonstrate how to search from the MOSS UI or a portal.</a:t>
            </a:r>
          </a:p>
          <a:p>
            <a:endParaRPr lang="en-US"/>
          </a:p>
          <a:p>
            <a:r>
              <a:rPr lang="en-US"/>
              <a:t>Make a final point that using the built-in UI of an MOSS portal or a WSS site is just one way to make sure of this powerful search infrastructure. You can also write custom code in a Web Part or even an a Windows Forms application across the network to leverage the powerful search capabilities of MOSS or even WSS by itself.</a:t>
            </a: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r>
              <a:rPr lang="en-US" b="1" u="sng"/>
              <a:t>Instructor Notes</a:t>
            </a:r>
            <a:endParaRPr lang="en-US"/>
          </a:p>
          <a:p>
            <a:r>
              <a:rPr lang="en-US"/>
              <a:t>Start the lecture by asking which students have experience with SPS 2003. Ask any students that have used SPS 2003 which features were particularly valuable to their company.</a:t>
            </a:r>
          </a:p>
          <a:p>
            <a:endParaRPr lang="en-US"/>
          </a:p>
          <a:p>
            <a:r>
              <a:rPr lang="en-US"/>
              <a:t>Step through the SPS 2003 feature set in the top set of bullets and take 2-3 sentences to describe the purpose of each feature for students that do not have SPS 2003 experience.</a:t>
            </a:r>
          </a:p>
          <a:p>
            <a:endParaRPr lang="en-US"/>
          </a:p>
          <a:p>
            <a:r>
              <a:rPr lang="en-US"/>
              <a:t>Finally, walk through the second set of bullet points and discuss customer complaints about SPS. Emphasize the problems with CMS integration. Ask students if any them have experience with CMS or the integration layer between SPS 2003 and CMS named SPARK.</a:t>
            </a:r>
          </a:p>
          <a:p>
            <a:endParaRPr lang="en-US"/>
          </a:p>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4" name="Rectangle 4"/>
          <p:cNvSpPr>
            <a:spLocks noGrp="1" noRot="1" noChangeAspect="1" noChangeArrowheads="1" noTextEdit="1"/>
          </p:cNvSpPr>
          <p:nvPr>
            <p:ph type="sldImg"/>
          </p:nvPr>
        </p:nvSpPr>
        <p:spPr>
          <a:ln/>
        </p:spPr>
      </p:sp>
      <p:sp>
        <p:nvSpPr>
          <p:cNvPr id="778245" name="Rectangle 5"/>
          <p:cNvSpPr>
            <a:spLocks noGrp="1" noChangeArrowheads="1"/>
          </p:cNvSpPr>
          <p:nvPr>
            <p:ph type="body" idx="1"/>
          </p:nvPr>
        </p:nvSpPr>
        <p:spPr/>
        <p:txBody>
          <a:bodyPr/>
          <a:lstStyle/>
          <a:p>
            <a:r>
              <a:rPr lang="en-US" b="1" u="sng"/>
              <a:t>Instructor Notes</a:t>
            </a:r>
            <a:endParaRPr lang="en-US"/>
          </a:p>
          <a:p>
            <a:r>
              <a:rPr lang="en-US"/>
              <a:t>The portal architecture of MOSS is very different than SPS 2003 because portals are now created using standard WSS site templates. That means you create a new portal as a new site collection using the WSS Central Administration application.</a:t>
            </a:r>
          </a:p>
          <a:p>
            <a:endParaRPr lang="en-US"/>
          </a:p>
          <a:p>
            <a:r>
              <a:rPr lang="en-US"/>
              <a:t>There are several site templates used to create portals in MOSS</a:t>
            </a:r>
          </a:p>
          <a:p>
            <a:pPr lvl="1">
              <a:buFontTx/>
              <a:buChar char="•"/>
            </a:pPr>
            <a:r>
              <a:rPr lang="en-US"/>
              <a:t>Corporate Portal</a:t>
            </a:r>
          </a:p>
          <a:p>
            <a:pPr lvl="1">
              <a:buFontTx/>
              <a:buChar char="•"/>
            </a:pPr>
            <a:r>
              <a:rPr lang="en-US"/>
              <a:t>Blank Portal</a:t>
            </a:r>
          </a:p>
          <a:p>
            <a:pPr lvl="1">
              <a:buFontTx/>
              <a:buChar char="•"/>
            </a:pPr>
            <a:r>
              <a:rPr lang="en-US"/>
              <a:t>Publishing Site</a:t>
            </a:r>
          </a:p>
          <a:p>
            <a:pPr lvl="1">
              <a:buFontTx/>
              <a:buChar char="•"/>
            </a:pPr>
            <a:r>
              <a:rPr lang="en-US"/>
              <a:t>Portal for Internet presence</a:t>
            </a:r>
          </a:p>
          <a:p>
            <a:endParaRPr lang="en-US"/>
          </a:p>
          <a:p>
            <a:r>
              <a:rPr lang="en-US"/>
              <a:t>Note that the site templates for portals define child sites. That means you will be creating a new site collection with several sites each time you create a new portal. And because a portal is simply seen as another WSS site collection, you can create 100s or 1000s of portals per Web application.</a:t>
            </a:r>
          </a:p>
          <a:p>
            <a:pPr lvl="1"/>
            <a:endParaRPr lang="en-US"/>
          </a:p>
          <a:p>
            <a:pPr lvl="1"/>
            <a:endParaRPr lang="en-US"/>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r>
              <a:rPr lang="en-US" b="1" u="sng"/>
              <a:t>Instructor Notes</a:t>
            </a:r>
            <a:endParaRPr lang="en-US"/>
          </a:p>
          <a:p>
            <a:r>
              <a:rPr lang="en-US"/>
              <a:t>Shared Service Providers (SSPs) are an important architectural piece of MOSS so you should take some time to motivate them properly. Start by motivating that there are important tasks in the portal (e.g. building indexes for search and provisioning MySites) that should not be done two or more times when unnecessary. It makes sense to have a central entity that can do this work a single time across multiple portal sites.</a:t>
            </a:r>
          </a:p>
          <a:p>
            <a:endParaRPr lang="en-US"/>
          </a:p>
          <a:p>
            <a:r>
              <a:rPr lang="en-US"/>
              <a:t>Quickly explain that SPS 2003 used an approach where one portal was deemed as the master to do the work to be shared across portals. Other portals were configured as slaves so that they could use the indexes and MySite provisioning of the master. However, this architecture was not flexible and it was very fragile when it cam to backup and restore. The new architecture is much better because an SSP is defined and configured independently of any portal site.</a:t>
            </a: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r>
              <a:rPr lang="en-US" sz="1000" b="1" u="sng" dirty="0"/>
              <a:t>Instructor Notes</a:t>
            </a:r>
            <a:endParaRPr lang="en-US" sz="1000" dirty="0"/>
          </a:p>
          <a:p>
            <a:r>
              <a:rPr lang="en-US" sz="1000" dirty="0"/>
              <a:t>Earlier the physical machine topologies in WSS and OSS and the similarities between them were discussed. Now move on to the conceptual model and the relation between the physical topology and the conceptual model. </a:t>
            </a:r>
          </a:p>
          <a:p>
            <a:endParaRPr lang="en-US" sz="1000" dirty="0"/>
          </a:p>
          <a:p>
            <a:r>
              <a:rPr lang="en-US" sz="1000" dirty="0"/>
              <a:t>In SPS 2003, customers could have shared services across the enterprise. However setting this and administering this was greatly difficult. Going forward in MOSS high value and resource intensive services have been grouped to a Shared Service provider. Shared services are “Always on”. These shared services are consumed by various Web applications associated with the SSP. </a:t>
            </a:r>
          </a:p>
          <a:p>
            <a:endParaRPr lang="en-US" sz="1000" dirty="0"/>
          </a:p>
          <a:p>
            <a:r>
              <a:rPr lang="en-US" sz="1000" dirty="0"/>
              <a:t>As indexing is a resource intensive operation and it's important to avoid redundant indexing.</a:t>
            </a:r>
          </a:p>
          <a:p>
            <a:endParaRPr lang="en-US" sz="1000" dirty="0"/>
          </a:p>
          <a:p>
            <a:r>
              <a:rPr lang="en-US" sz="1000" dirty="0"/>
              <a:t>Search  is also a shared service provided at the SSP level. All Web applications consuming the search shared service from a SSP use the same index. A single indexer crawls all content associated with a SSP</a:t>
            </a:r>
          </a:p>
          <a:p>
            <a:endParaRPr lang="en-US" sz="1000" dirty="0"/>
          </a:p>
          <a:p>
            <a:r>
              <a:rPr lang="en-US" sz="1000" dirty="0"/>
              <a:t>The advantage to this model is that the resource intensive operations like crawling are centrally managed where as scopes and best bets which contribute to the experience of the consuming portals search can still be administered at the consuming site level.</a:t>
            </a: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r>
              <a:rPr lang="en-US" b="1" u="sng"/>
              <a:t>Instructor Notes</a:t>
            </a:r>
            <a:endParaRPr lang="en-US"/>
          </a:p>
          <a:p>
            <a:r>
              <a:rPr lang="en-US"/>
              <a:t>Before being able to use portal features in an MOSS farm, someone must create and configure the default SSP. The screenshot on the slide above shows the page on the WSS Central Administration application that is used to create and configure an SSP.</a:t>
            </a:r>
          </a:p>
          <a:p>
            <a:endParaRPr lang="en-US"/>
          </a:p>
          <a:p>
            <a:r>
              <a:rPr lang="en-US"/>
              <a:t>Note that it is possible to create more than one SSP. That means different portals and team sites can be configured to use different content sources in their searches or different MySite provisioning. However, each Web application (and all the sites on it) must be assigned to the same SSP. For two sites to use different SSPs, they must be created on different Web applications.</a:t>
            </a:r>
          </a:p>
        </p:txBody>
      </p:sp>
      <p:sp>
        <p:nvSpPr>
          <p:cNvPr id="4" name="Header Placeholder 3"/>
          <p:cNvSpPr>
            <a:spLocks noGrp="1"/>
          </p:cNvSpPr>
          <p:nvPr>
            <p:ph type="hdr" sz="quarter" idx="10"/>
          </p:nvPr>
        </p:nvSpPr>
        <p:spPr/>
        <p:txBody>
          <a:bodyPr/>
          <a:lstStyle/>
          <a:p>
            <a:r>
              <a:rPr lang="en-US" smtClean="0"/>
              <a:t>14 - Extending Portal and Search in SharePoint Server</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14-</a:t>
            </a:r>
            <a:fld id="{073E6628-0705-4E34-90AA-D61A964D0AFD}" type="slidenum">
              <a:rPr lang="en-US" smtClean="0"/>
              <a:pPr/>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xmlns:mc="http://schemas.openxmlformats.org/markup-compatibility/2006" xmlns:a14="http://schemas.microsoft.com/office/drawing/2010/main" val="1F100B" mc:Ignorable=""/>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xmlns:mc="http://schemas.openxmlformats.org/markup-compatibility/2006" xmlns:a14="http://schemas.microsoft.com/office/drawing/2010/main" val="4C2710" mc:Ignorabl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xmlns:mc="http://schemas.openxmlformats.org/markup-compatibility/2006" xmlns:a14="http://schemas.microsoft.com/office/drawing/2010/main" val="9F002D"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xmlns:mc="http://schemas.openxmlformats.org/markup-compatibility/2006" xmlns:a14="http://schemas.microsoft.com/office/drawing/2010/main" val="9F002D"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xmlns:mc="http://schemas.openxmlformats.org/markup-compatibility/2006" xmlns:a14="http://schemas.microsoft.com/office/drawing/2010/main" val="9F002D"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xmlns:mc="http://schemas.openxmlformats.org/markup-compatibility/2006" xmlns:a14="http://schemas.microsoft.com/office/drawing/2010/main" val="9F002D"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descr="CPT_Arrows_Trans.gif"/>
          <p:cNvPicPr>
            <a:picLocks noChangeAspect="1"/>
          </p:cNvPicPr>
          <p:nvPr/>
        </p:nvPicPr>
        <p:blipFill>
          <a:blip r:embed="rId7" cstate="print"/>
          <a:stretch>
            <a:fillRect/>
          </a:stretch>
        </p:blipFill>
        <p:spPr>
          <a:xfrm>
            <a:off x="8839200" y="76200"/>
            <a:ext cx="228600" cy="228600"/>
          </a:xfrm>
          <a:prstGeom prst="rect">
            <a:avLst/>
          </a:prstGeom>
          <a:ln w="38100" cap="sq">
            <a:solidFill>
              <a:srgbClr xmlns:mc="http://schemas.openxmlformats.org/markup-compatibility/2006" xmlns:a14="http://schemas.microsoft.com/office/drawing/2010/main" val="000000" mc:Ignorable=""/>
            </a:solidFill>
            <a:prstDash val="solid"/>
            <a:miter lim="800000"/>
          </a:ln>
          <a:effectLst>
            <a:outerShdw blurRad="50800" dist="38100" dir="2700000" algn="tl" rotWithShape="0">
              <a:srgbClr xmlns:mc="http://schemas.openxmlformats.org/markup-compatibility/2006" xmlns:a14="http://schemas.microsoft.com/office/drawing/2010/main" val="000000" mc:Ignorable="">
                <a:alpha val="43000"/>
              </a:srgb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MOSS </a:t>
            </a:r>
            <a:br>
              <a:rPr lang="en-US" dirty="0" smtClean="0"/>
            </a:br>
            <a:r>
              <a:rPr lang="en-US" dirty="0" smtClean="0"/>
              <a:t>Collaboration Portals</a:t>
            </a:r>
            <a:endParaRPr lang="en-US" dirty="0"/>
          </a:p>
        </p:txBody>
      </p:sp>
      <p:sp>
        <p:nvSpPr>
          <p:cNvPr id="3" name="Subtitle 2"/>
          <p:cNvSpPr>
            <a:spLocks noGrp="1"/>
          </p:cNvSpPr>
          <p:nvPr>
            <p:ph type="subTitle" idx="1"/>
          </p:nvPr>
        </p:nvSpPr>
        <p:spPr/>
        <p:txBody>
          <a:bodyPr/>
          <a:lstStyle/>
          <a:p>
            <a:r>
              <a:rPr lang="en-US" dirty="0" smtClean="0"/>
              <a:t>Understanding and leveraging </a:t>
            </a:r>
          </a:p>
          <a:p>
            <a:r>
              <a:rPr lang="en-US" dirty="0" smtClean="0"/>
              <a:t>Shared Service Providers in MOSS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smtClean="0"/>
              <a:t>SSP Administration</a:t>
            </a:r>
            <a:endParaRPr lang="en-US" dirty="0"/>
          </a:p>
        </p:txBody>
      </p:sp>
      <p:sp>
        <p:nvSpPr>
          <p:cNvPr id="800771" name="Rectangle 3"/>
          <p:cNvSpPr>
            <a:spLocks noGrp="1" noChangeArrowheads="1"/>
          </p:cNvSpPr>
          <p:nvPr>
            <p:ph type="body" idx="1"/>
          </p:nvPr>
        </p:nvSpPr>
        <p:spPr/>
        <p:txBody>
          <a:bodyPr/>
          <a:lstStyle/>
          <a:p>
            <a:r>
              <a:rPr lang="en-US" dirty="0"/>
              <a:t>Functionality of SSP Broken out into Sections</a:t>
            </a:r>
          </a:p>
        </p:txBody>
      </p:sp>
      <p:pic>
        <p:nvPicPr>
          <p:cNvPr id="5122" name="Picture 2"/>
          <p:cNvPicPr>
            <a:picLocks noChangeAspect="1" noChangeArrowheads="1"/>
          </p:cNvPicPr>
          <p:nvPr/>
        </p:nvPicPr>
        <p:blipFill>
          <a:blip r:embed="rId3" cstate="print"/>
          <a:srcRect/>
          <a:stretch>
            <a:fillRect/>
          </a:stretch>
        </p:blipFill>
        <p:spPr bwMode="auto">
          <a:xfrm>
            <a:off x="533400" y="2133600"/>
            <a:ext cx="6357937" cy="4351957"/>
          </a:xfrm>
          <a:prstGeom prst="rect">
            <a:avLst/>
          </a:prstGeom>
          <a:noFill/>
          <a:ln w="9525">
            <a:noFill/>
            <a:miter lim="800000"/>
            <a:headEnd/>
            <a:tailEnd/>
          </a:ln>
          <a:effectLst/>
        </p:spPr>
      </p:pic>
      <p:sp>
        <p:nvSpPr>
          <p:cNvPr id="6" name="Rectangle 5"/>
          <p:cNvSpPr/>
          <p:nvPr/>
        </p:nvSpPr>
        <p:spPr>
          <a:xfrm>
            <a:off x="4148137" y="4047157"/>
            <a:ext cx="2133600" cy="1981200"/>
          </a:xfrm>
          <a:prstGeom prst="rect">
            <a:avLst/>
          </a:prstGeom>
          <a:noFill/>
          <a:ln w="3175">
            <a:solidFill>
              <a:srgbClr xmlns:mc="http://schemas.openxmlformats.org/markup-compatibility/2006" xmlns:a14="http://schemas.microsoft.com/office/drawing/2010/main" val="C00000" mc:Ignorabl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6138" y="4656757"/>
            <a:ext cx="1523999" cy="738664"/>
          </a:xfrm>
          <a:prstGeom prst="rect">
            <a:avLst/>
          </a:prstGeom>
          <a:solidFill>
            <a:schemeClr val="accent6">
              <a:lumMod val="10000"/>
              <a:lumOff val="90000"/>
            </a:schemeClr>
          </a:solidFill>
          <a:ln w="3175">
            <a:solidFill>
              <a:srgbClr xmlns:mc="http://schemas.openxmlformats.org/markup-compatibility/2006" xmlns:a14="http://schemas.microsoft.com/office/drawing/2010/main" val="C00000" mc:Ignorable=""/>
            </a:solidFill>
          </a:ln>
        </p:spPr>
        <p:txBody>
          <a:bodyPr wrap="square" rtlCol="0">
            <a:spAutoFit/>
          </a:bodyPr>
          <a:lstStyle/>
          <a:p>
            <a:pPr algn="ctr"/>
            <a:r>
              <a:rPr lang="en-US" sz="1400" dirty="0" smtClean="0"/>
              <a:t>MOSS</a:t>
            </a:r>
          </a:p>
          <a:p>
            <a:pPr algn="ctr"/>
            <a:r>
              <a:rPr lang="en-US" sz="1400" dirty="0" smtClean="0"/>
              <a:t>Enterprise</a:t>
            </a:r>
          </a:p>
          <a:p>
            <a:pPr algn="ctr"/>
            <a:r>
              <a:rPr lang="en-US" sz="1400" dirty="0" smtClean="0"/>
              <a:t>Edition Only</a:t>
            </a:r>
            <a:endParaRPr lang="en-US" sz="1400" dirty="0"/>
          </a:p>
        </p:txBody>
      </p:sp>
      <p:cxnSp>
        <p:nvCxnSpPr>
          <p:cNvPr id="9" name="Straight Arrow Connector 8"/>
          <p:cNvCxnSpPr>
            <a:stCxn id="7" idx="1"/>
          </p:cNvCxnSpPr>
          <p:nvPr/>
        </p:nvCxnSpPr>
        <p:spPr>
          <a:xfrm rot="10800000" flipV="1">
            <a:off x="6357938" y="5026089"/>
            <a:ext cx="838200" cy="11668"/>
          </a:xfrm>
          <a:prstGeom prst="straightConnector1">
            <a:avLst/>
          </a:prstGeom>
          <a:ln w="28575">
            <a:solidFill>
              <a:srgbClr xmlns:mc="http://schemas.openxmlformats.org/markup-compatibility/2006" xmlns:a14="http://schemas.microsoft.com/office/drawing/2010/main" val="C00000" mc:Ignorable=""/>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smtClean="0"/>
              <a:t>So what is a Portal, Really?</a:t>
            </a:r>
          </a:p>
        </p:txBody>
      </p:sp>
      <p:sp>
        <p:nvSpPr>
          <p:cNvPr id="145411" name="Rectangle 3"/>
          <p:cNvSpPr>
            <a:spLocks noGrp="1" noChangeArrowheads="1"/>
          </p:cNvSpPr>
          <p:nvPr>
            <p:ph idx="1"/>
          </p:nvPr>
        </p:nvSpPr>
        <p:spPr/>
        <p:txBody>
          <a:bodyPr>
            <a:normAutofit/>
          </a:bodyPr>
          <a:lstStyle/>
          <a:p>
            <a:r>
              <a:rPr lang="en-US" sz="2400" dirty="0" smtClean="0"/>
              <a:t>A Site Collection that…</a:t>
            </a:r>
          </a:p>
          <a:p>
            <a:pPr lvl="1"/>
            <a:r>
              <a:rPr lang="en-US" sz="2000" dirty="0" smtClean="0"/>
              <a:t>has the correct features activated</a:t>
            </a:r>
          </a:p>
          <a:p>
            <a:pPr lvl="1"/>
            <a:r>
              <a:rPr lang="en-US" sz="2000" dirty="0" smtClean="0"/>
              <a:t>is consuming services from an underlying SSP</a:t>
            </a:r>
          </a:p>
          <a:p>
            <a:pPr lvl="1"/>
            <a:r>
              <a:rPr lang="en-US" sz="2000" dirty="0" smtClean="0"/>
              <a:t>might or might not have been created from a portal site template</a:t>
            </a:r>
          </a:p>
          <a:p>
            <a:pPr lvl="1"/>
            <a:endParaRPr lang="en-US" sz="2000" dirty="0" smtClean="0"/>
          </a:p>
        </p:txBody>
      </p:sp>
      <p:sp>
        <p:nvSpPr>
          <p:cNvPr id="49" name="Rectangle 48"/>
          <p:cNvSpPr/>
          <p:nvPr/>
        </p:nvSpPr>
        <p:spPr>
          <a:xfrm>
            <a:off x="1600200" y="3124200"/>
            <a:ext cx="5867400" cy="3505200"/>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455" name="Line 47"/>
          <p:cNvSpPr>
            <a:spLocks noChangeShapeType="1"/>
          </p:cNvSpPr>
          <p:nvPr/>
        </p:nvSpPr>
        <p:spPr bwMode="auto">
          <a:xfrm flipH="1" flipV="1">
            <a:off x="4623342" y="3846336"/>
            <a:ext cx="2182387" cy="454378"/>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48" name="Line 40"/>
          <p:cNvSpPr>
            <a:spLocks noChangeShapeType="1"/>
          </p:cNvSpPr>
          <p:nvPr/>
        </p:nvSpPr>
        <p:spPr bwMode="auto">
          <a:xfrm flipH="1" flipV="1">
            <a:off x="4605454" y="3862564"/>
            <a:ext cx="1404241" cy="454378"/>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3" name="Line 5"/>
          <p:cNvSpPr>
            <a:spLocks noChangeShapeType="1"/>
          </p:cNvSpPr>
          <p:nvPr/>
        </p:nvSpPr>
        <p:spPr bwMode="auto">
          <a:xfrm flipH="1">
            <a:off x="3609665" y="3889610"/>
            <a:ext cx="858644" cy="421922"/>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4" name="Line 6"/>
          <p:cNvSpPr>
            <a:spLocks noChangeShapeType="1"/>
          </p:cNvSpPr>
          <p:nvPr/>
        </p:nvSpPr>
        <p:spPr bwMode="auto">
          <a:xfrm flipH="1">
            <a:off x="4353526" y="3884201"/>
            <a:ext cx="116275" cy="397581"/>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5" name="Line 7"/>
          <p:cNvSpPr>
            <a:spLocks noChangeShapeType="1"/>
          </p:cNvSpPr>
          <p:nvPr/>
        </p:nvSpPr>
        <p:spPr bwMode="auto">
          <a:xfrm flipH="1" flipV="1">
            <a:off x="4480235" y="3911247"/>
            <a:ext cx="670816" cy="405694"/>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6" name="Line 8"/>
          <p:cNvSpPr>
            <a:spLocks noChangeShapeType="1"/>
          </p:cNvSpPr>
          <p:nvPr/>
        </p:nvSpPr>
        <p:spPr bwMode="auto">
          <a:xfrm flipV="1">
            <a:off x="5054155" y="4855163"/>
            <a:ext cx="26833" cy="454378"/>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7" name="Line 9"/>
          <p:cNvSpPr>
            <a:spLocks noChangeShapeType="1"/>
          </p:cNvSpPr>
          <p:nvPr/>
        </p:nvSpPr>
        <p:spPr bwMode="auto">
          <a:xfrm flipH="1">
            <a:off x="4259611" y="4865981"/>
            <a:ext cx="8944" cy="405694"/>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8" name="Line 10"/>
          <p:cNvSpPr>
            <a:spLocks noChangeShapeType="1"/>
          </p:cNvSpPr>
          <p:nvPr/>
        </p:nvSpPr>
        <p:spPr bwMode="auto">
          <a:xfrm>
            <a:off x="3357737" y="4917369"/>
            <a:ext cx="160996" cy="357011"/>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9" name="Line 11"/>
          <p:cNvSpPr>
            <a:spLocks noChangeShapeType="1"/>
          </p:cNvSpPr>
          <p:nvPr/>
        </p:nvSpPr>
        <p:spPr bwMode="auto">
          <a:xfrm flipH="1">
            <a:off x="2751021" y="4903846"/>
            <a:ext cx="599262" cy="389467"/>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20" name="Line 12"/>
          <p:cNvSpPr>
            <a:spLocks noChangeShapeType="1"/>
          </p:cNvSpPr>
          <p:nvPr/>
        </p:nvSpPr>
        <p:spPr bwMode="auto">
          <a:xfrm>
            <a:off x="2779345" y="5433954"/>
            <a:ext cx="160996" cy="324556"/>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21" name="Line 13"/>
          <p:cNvSpPr>
            <a:spLocks noChangeShapeType="1"/>
          </p:cNvSpPr>
          <p:nvPr/>
        </p:nvSpPr>
        <p:spPr bwMode="auto">
          <a:xfrm flipH="1">
            <a:off x="2262071" y="5444772"/>
            <a:ext cx="545597" cy="275872"/>
          </a:xfrm>
          <a:prstGeom prst="line">
            <a:avLst/>
          </a:prstGeom>
          <a:noFill/>
          <a:ln w="38100">
            <a:solidFill>
              <a:schemeClr val="accent2"/>
            </a:solidFill>
            <a:round/>
            <a:headEnd/>
            <a:tailEnd/>
          </a:ln>
        </p:spPr>
        <p:txBody>
          <a:bodyPr lIns="91436" tIns="45718" rIns="91436" bIns="45718" anchor="ctr"/>
          <a:lstStyle/>
          <a:p>
            <a:endParaRPr lang="en-US"/>
          </a:p>
        </p:txBody>
      </p:sp>
      <p:pic>
        <p:nvPicPr>
          <p:cNvPr id="145424" name="Picture 16" descr="Server RTC"/>
          <p:cNvPicPr>
            <a:picLocks noChangeAspect="1" noChangeArrowheads="1"/>
          </p:cNvPicPr>
          <p:nvPr/>
        </p:nvPicPr>
        <p:blipFill>
          <a:blip r:embed="rId4" cstate="print"/>
          <a:srcRect/>
          <a:stretch>
            <a:fillRect/>
          </a:stretch>
        </p:blipFill>
        <p:spPr bwMode="auto">
          <a:xfrm>
            <a:off x="4067311" y="3202634"/>
            <a:ext cx="618641" cy="793809"/>
          </a:xfrm>
          <a:prstGeom prst="rect">
            <a:avLst/>
          </a:prstGeom>
          <a:noFill/>
          <a:ln w="9525">
            <a:noFill/>
            <a:miter lim="800000"/>
            <a:headEnd/>
            <a:tailEnd/>
          </a:ln>
        </p:spPr>
      </p:pic>
      <p:pic>
        <p:nvPicPr>
          <p:cNvPr id="145425" name="Picture 17"/>
          <p:cNvPicPr>
            <a:picLocks noChangeAspect="1" noChangeArrowheads="1"/>
          </p:cNvPicPr>
          <p:nvPr/>
        </p:nvPicPr>
        <p:blipFill>
          <a:blip r:embed="rId5" cstate="print"/>
          <a:srcRect/>
          <a:stretch>
            <a:fillRect/>
          </a:stretch>
        </p:blipFill>
        <p:spPr bwMode="auto">
          <a:xfrm>
            <a:off x="2543814" y="5171605"/>
            <a:ext cx="465099" cy="357011"/>
          </a:xfrm>
          <a:prstGeom prst="rect">
            <a:avLst/>
          </a:prstGeom>
          <a:noFill/>
          <a:ln w="12700" algn="ctr">
            <a:noFill/>
            <a:miter lim="800000"/>
            <a:headEnd/>
            <a:tailEnd/>
          </a:ln>
        </p:spPr>
      </p:pic>
      <p:pic>
        <p:nvPicPr>
          <p:cNvPr id="145426" name="Picture 18"/>
          <p:cNvPicPr>
            <a:picLocks noChangeAspect="1" noChangeArrowheads="1"/>
          </p:cNvPicPr>
          <p:nvPr/>
        </p:nvPicPr>
        <p:blipFill>
          <a:blip r:embed="rId5" cstate="print"/>
          <a:srcRect/>
          <a:stretch>
            <a:fillRect/>
          </a:stretch>
        </p:blipFill>
        <p:spPr bwMode="auto">
          <a:xfrm>
            <a:off x="3298109" y="5171605"/>
            <a:ext cx="465099" cy="357011"/>
          </a:xfrm>
          <a:prstGeom prst="rect">
            <a:avLst/>
          </a:prstGeom>
          <a:noFill/>
          <a:ln w="12700" algn="ctr">
            <a:noFill/>
            <a:miter lim="800000"/>
            <a:headEnd/>
            <a:tailEnd/>
          </a:ln>
        </p:spPr>
      </p:pic>
      <p:pic>
        <p:nvPicPr>
          <p:cNvPr id="145427" name="Picture 19"/>
          <p:cNvPicPr>
            <a:picLocks noChangeAspect="1" noChangeArrowheads="1"/>
          </p:cNvPicPr>
          <p:nvPr/>
        </p:nvPicPr>
        <p:blipFill>
          <a:blip r:embed="rId5" cstate="print"/>
          <a:srcRect/>
          <a:stretch>
            <a:fillRect/>
          </a:stretch>
        </p:blipFill>
        <p:spPr bwMode="auto">
          <a:xfrm>
            <a:off x="4052404" y="5171605"/>
            <a:ext cx="465099" cy="357011"/>
          </a:xfrm>
          <a:prstGeom prst="rect">
            <a:avLst/>
          </a:prstGeom>
          <a:noFill/>
          <a:ln w="12700" algn="ctr">
            <a:noFill/>
            <a:miter lim="800000"/>
            <a:headEnd/>
            <a:tailEnd/>
          </a:ln>
        </p:spPr>
      </p:pic>
      <p:pic>
        <p:nvPicPr>
          <p:cNvPr id="145428" name="Picture 20"/>
          <p:cNvPicPr>
            <a:picLocks noChangeAspect="1" noChangeArrowheads="1"/>
          </p:cNvPicPr>
          <p:nvPr/>
        </p:nvPicPr>
        <p:blipFill>
          <a:blip r:embed="rId5" cstate="print"/>
          <a:srcRect/>
          <a:stretch>
            <a:fillRect/>
          </a:stretch>
        </p:blipFill>
        <p:spPr bwMode="auto">
          <a:xfrm>
            <a:off x="4806699" y="5171605"/>
            <a:ext cx="465099" cy="357011"/>
          </a:xfrm>
          <a:prstGeom prst="rect">
            <a:avLst/>
          </a:prstGeom>
          <a:noFill/>
          <a:ln w="12700" algn="ctr">
            <a:noFill/>
            <a:miter lim="800000"/>
            <a:headEnd/>
            <a:tailEnd/>
          </a:ln>
        </p:spPr>
      </p:pic>
      <p:pic>
        <p:nvPicPr>
          <p:cNvPr id="145429" name="Picture 21"/>
          <p:cNvPicPr>
            <a:picLocks noChangeAspect="1" noChangeArrowheads="1"/>
          </p:cNvPicPr>
          <p:nvPr/>
        </p:nvPicPr>
        <p:blipFill>
          <a:blip r:embed="rId5" cstate="print"/>
          <a:srcRect/>
          <a:stretch>
            <a:fillRect/>
          </a:stretch>
        </p:blipFill>
        <p:spPr bwMode="auto">
          <a:xfrm>
            <a:off x="2048902" y="5667905"/>
            <a:ext cx="465099" cy="357011"/>
          </a:xfrm>
          <a:prstGeom prst="rect">
            <a:avLst/>
          </a:prstGeom>
          <a:noFill/>
          <a:ln w="12700" algn="ctr">
            <a:noFill/>
            <a:miter lim="800000"/>
            <a:headEnd/>
            <a:tailEnd/>
          </a:ln>
        </p:spPr>
      </p:pic>
      <p:pic>
        <p:nvPicPr>
          <p:cNvPr id="145430" name="Picture 22"/>
          <p:cNvPicPr>
            <a:picLocks noChangeAspect="1" noChangeArrowheads="1"/>
          </p:cNvPicPr>
          <p:nvPr/>
        </p:nvPicPr>
        <p:blipFill>
          <a:blip r:embed="rId5" cstate="print"/>
          <a:srcRect/>
          <a:stretch>
            <a:fillRect/>
          </a:stretch>
        </p:blipFill>
        <p:spPr bwMode="auto">
          <a:xfrm>
            <a:off x="2725680" y="5667905"/>
            <a:ext cx="465099" cy="357011"/>
          </a:xfrm>
          <a:prstGeom prst="rect">
            <a:avLst/>
          </a:prstGeom>
          <a:noFill/>
          <a:ln w="12700" algn="ctr">
            <a:noFill/>
            <a:miter lim="800000"/>
            <a:headEnd/>
            <a:tailEnd/>
          </a:ln>
        </p:spPr>
      </p:pic>
      <p:grpSp>
        <p:nvGrpSpPr>
          <p:cNvPr id="2" name="Group 25"/>
          <p:cNvGrpSpPr>
            <a:grpSpLocks/>
          </p:cNvGrpSpPr>
          <p:nvPr/>
        </p:nvGrpSpPr>
        <p:grpSpPr bwMode="auto">
          <a:xfrm>
            <a:off x="4784338" y="4269611"/>
            <a:ext cx="670816" cy="608542"/>
            <a:chOff x="1548" y="2466"/>
            <a:chExt cx="450" cy="450"/>
          </a:xfrm>
        </p:grpSpPr>
        <p:sp>
          <p:nvSpPr>
            <p:cNvPr id="145434" name="Rectangle 26"/>
            <p:cNvSpPr>
              <a:spLocks noChangeArrowheads="1"/>
            </p:cNvSpPr>
            <p:nvPr/>
          </p:nvSpPr>
          <p:spPr bwMode="auto">
            <a:xfrm>
              <a:off x="1548" y="2466"/>
              <a:ext cx="450" cy="450"/>
            </a:xfrm>
            <a:prstGeom prst="rect">
              <a:avLst/>
            </a:prstGeom>
            <a:gradFill rotWithShape="0">
              <a:gsLst>
                <a:gs pos="0">
                  <a:schemeClr val="accent2">
                    <a:gamma/>
                    <a:shade val="63529"/>
                    <a:invGamma/>
                  </a:schemeClr>
                </a:gs>
                <a:gs pos="50000">
                  <a:schemeClr val="accent2"/>
                </a:gs>
                <a:gs pos="100000">
                  <a:schemeClr val="accent2">
                    <a:gamma/>
                    <a:shade val="63529"/>
                    <a:invGamma/>
                  </a:schemeClr>
                </a:gs>
              </a:gsLst>
              <a:lin ang="2700000" scaled="1"/>
            </a:gradFill>
            <a:ln w="38100" algn="ctr">
              <a:solidFill>
                <a:schemeClr val="accent2"/>
              </a:solidFill>
              <a:prstDash val="sysDot"/>
              <a:miter lim="800000"/>
              <a:headEnd/>
              <a:tailEnd/>
            </a:ln>
            <a:effectLst/>
          </p:spPr>
          <p:txBody>
            <a:bodyPr wrap="none" anchor="ctr"/>
            <a:lstStyle/>
            <a:p>
              <a:pPr>
                <a:defRPr/>
              </a:pPr>
              <a:endParaRPr lang="en-US">
                <a:latin typeface="Arial" charset="0"/>
              </a:endParaRPr>
            </a:p>
          </p:txBody>
        </p:sp>
        <p:pic>
          <p:nvPicPr>
            <p:cNvPr id="14384" name="Picture 27" descr="Globe"/>
            <p:cNvPicPr>
              <a:picLocks noChangeAspect="1" noChangeArrowheads="1"/>
            </p:cNvPicPr>
            <p:nvPr/>
          </p:nvPicPr>
          <p:blipFill>
            <a:blip r:embed="rId6" cstate="print"/>
            <a:srcRect/>
            <a:stretch>
              <a:fillRect/>
            </a:stretch>
          </p:blipFill>
          <p:spPr bwMode="auto">
            <a:xfrm>
              <a:off x="1576" y="2494"/>
              <a:ext cx="400" cy="400"/>
            </a:xfrm>
            <a:prstGeom prst="rect">
              <a:avLst/>
            </a:prstGeom>
            <a:noFill/>
            <a:ln w="9525">
              <a:noFill/>
              <a:miter lim="800000"/>
              <a:headEnd/>
              <a:tailEnd/>
            </a:ln>
          </p:spPr>
        </p:pic>
      </p:grpSp>
      <p:grpSp>
        <p:nvGrpSpPr>
          <p:cNvPr id="3" name="Group 28"/>
          <p:cNvGrpSpPr>
            <a:grpSpLocks/>
          </p:cNvGrpSpPr>
          <p:nvPr/>
        </p:nvGrpSpPr>
        <p:grpSpPr bwMode="auto">
          <a:xfrm>
            <a:off x="3907805" y="4269611"/>
            <a:ext cx="670816" cy="608542"/>
            <a:chOff x="1548" y="2466"/>
            <a:chExt cx="450" cy="450"/>
          </a:xfrm>
        </p:grpSpPr>
        <p:sp>
          <p:nvSpPr>
            <p:cNvPr id="145437" name="Rectangle 29"/>
            <p:cNvSpPr>
              <a:spLocks noChangeArrowheads="1"/>
            </p:cNvSpPr>
            <p:nvPr/>
          </p:nvSpPr>
          <p:spPr bwMode="auto">
            <a:xfrm>
              <a:off x="1548" y="2466"/>
              <a:ext cx="450" cy="450"/>
            </a:xfrm>
            <a:prstGeom prst="rect">
              <a:avLst/>
            </a:prstGeom>
            <a:gradFill rotWithShape="0">
              <a:gsLst>
                <a:gs pos="0">
                  <a:schemeClr val="accent2">
                    <a:gamma/>
                    <a:shade val="63529"/>
                    <a:invGamma/>
                  </a:schemeClr>
                </a:gs>
                <a:gs pos="50000">
                  <a:schemeClr val="accent2"/>
                </a:gs>
                <a:gs pos="100000">
                  <a:schemeClr val="accent2">
                    <a:gamma/>
                    <a:shade val="63529"/>
                    <a:invGamma/>
                  </a:schemeClr>
                </a:gs>
              </a:gsLst>
              <a:lin ang="2700000" scaled="1"/>
            </a:gradFill>
            <a:ln w="38100" algn="ctr">
              <a:solidFill>
                <a:schemeClr val="accent2"/>
              </a:solidFill>
              <a:prstDash val="sysDot"/>
              <a:miter lim="800000"/>
              <a:headEnd/>
              <a:tailEnd/>
            </a:ln>
            <a:effectLst/>
          </p:spPr>
          <p:txBody>
            <a:bodyPr wrap="none" anchor="ctr"/>
            <a:lstStyle/>
            <a:p>
              <a:pPr>
                <a:defRPr/>
              </a:pPr>
              <a:endParaRPr lang="en-US">
                <a:latin typeface="Arial" charset="0"/>
              </a:endParaRPr>
            </a:p>
          </p:txBody>
        </p:sp>
        <p:pic>
          <p:nvPicPr>
            <p:cNvPr id="14382" name="Picture 30" descr="Globe"/>
            <p:cNvPicPr>
              <a:picLocks noChangeAspect="1" noChangeArrowheads="1"/>
            </p:cNvPicPr>
            <p:nvPr/>
          </p:nvPicPr>
          <p:blipFill>
            <a:blip r:embed="rId6" cstate="print"/>
            <a:srcRect/>
            <a:stretch>
              <a:fillRect/>
            </a:stretch>
          </p:blipFill>
          <p:spPr bwMode="auto">
            <a:xfrm>
              <a:off x="1576" y="2494"/>
              <a:ext cx="400" cy="400"/>
            </a:xfrm>
            <a:prstGeom prst="rect">
              <a:avLst/>
            </a:prstGeom>
            <a:noFill/>
            <a:ln w="9525">
              <a:noFill/>
              <a:miter lim="800000"/>
              <a:headEnd/>
              <a:tailEnd/>
            </a:ln>
          </p:spPr>
        </p:pic>
      </p:grpSp>
      <p:grpSp>
        <p:nvGrpSpPr>
          <p:cNvPr id="4" name="Group 31"/>
          <p:cNvGrpSpPr>
            <a:grpSpLocks/>
          </p:cNvGrpSpPr>
          <p:nvPr/>
        </p:nvGrpSpPr>
        <p:grpSpPr bwMode="auto">
          <a:xfrm>
            <a:off x="3058106" y="4269611"/>
            <a:ext cx="670816" cy="608542"/>
            <a:chOff x="1548" y="2466"/>
            <a:chExt cx="450" cy="450"/>
          </a:xfrm>
        </p:grpSpPr>
        <p:sp>
          <p:nvSpPr>
            <p:cNvPr id="145440" name="Rectangle 32"/>
            <p:cNvSpPr>
              <a:spLocks noChangeArrowheads="1"/>
            </p:cNvSpPr>
            <p:nvPr/>
          </p:nvSpPr>
          <p:spPr bwMode="auto">
            <a:xfrm>
              <a:off x="1548" y="2466"/>
              <a:ext cx="450" cy="450"/>
            </a:xfrm>
            <a:prstGeom prst="rect">
              <a:avLst/>
            </a:prstGeom>
            <a:gradFill rotWithShape="0">
              <a:gsLst>
                <a:gs pos="0">
                  <a:schemeClr val="accent2">
                    <a:gamma/>
                    <a:shade val="63529"/>
                    <a:invGamma/>
                  </a:schemeClr>
                </a:gs>
                <a:gs pos="50000">
                  <a:schemeClr val="accent2"/>
                </a:gs>
                <a:gs pos="100000">
                  <a:schemeClr val="accent2">
                    <a:gamma/>
                    <a:shade val="63529"/>
                    <a:invGamma/>
                  </a:schemeClr>
                </a:gs>
              </a:gsLst>
              <a:lin ang="2700000" scaled="1"/>
            </a:gradFill>
            <a:ln w="38100" algn="ctr">
              <a:solidFill>
                <a:schemeClr val="accent2"/>
              </a:solidFill>
              <a:prstDash val="sysDot"/>
              <a:miter lim="800000"/>
              <a:headEnd/>
              <a:tailEnd/>
            </a:ln>
            <a:effectLst/>
          </p:spPr>
          <p:txBody>
            <a:bodyPr wrap="none" anchor="ctr"/>
            <a:lstStyle/>
            <a:p>
              <a:pPr>
                <a:defRPr/>
              </a:pPr>
              <a:endParaRPr lang="en-US">
                <a:latin typeface="Arial" charset="0"/>
              </a:endParaRPr>
            </a:p>
          </p:txBody>
        </p:sp>
        <p:pic>
          <p:nvPicPr>
            <p:cNvPr id="14380" name="Picture 33" descr="Globe"/>
            <p:cNvPicPr>
              <a:picLocks noChangeAspect="1" noChangeArrowheads="1"/>
            </p:cNvPicPr>
            <p:nvPr/>
          </p:nvPicPr>
          <p:blipFill>
            <a:blip r:embed="rId6" cstate="print"/>
            <a:srcRect/>
            <a:stretch>
              <a:fillRect/>
            </a:stretch>
          </p:blipFill>
          <p:spPr bwMode="auto">
            <a:xfrm>
              <a:off x="1576" y="2494"/>
              <a:ext cx="400" cy="400"/>
            </a:xfrm>
            <a:prstGeom prst="rect">
              <a:avLst/>
            </a:prstGeom>
            <a:noFill/>
            <a:ln w="9525">
              <a:noFill/>
              <a:miter lim="800000"/>
              <a:headEnd/>
              <a:tailEnd/>
            </a:ln>
          </p:spPr>
        </p:pic>
      </p:grpSp>
      <p:sp>
        <p:nvSpPr>
          <p:cNvPr id="145442" name="Text Box 34"/>
          <p:cNvSpPr txBox="1">
            <a:spLocks noChangeArrowheads="1"/>
          </p:cNvSpPr>
          <p:nvPr/>
        </p:nvSpPr>
        <p:spPr bwMode="auto">
          <a:xfrm>
            <a:off x="4672536" y="3474450"/>
            <a:ext cx="1350511" cy="235959"/>
          </a:xfrm>
          <a:prstGeom prst="rect">
            <a:avLst/>
          </a:prstGeom>
          <a:noFill/>
          <a:ln w="12700" algn="ctr">
            <a:noFill/>
            <a:miter lim="800000"/>
            <a:headEnd/>
            <a:tailEnd/>
          </a:ln>
        </p:spPr>
        <p:txBody>
          <a:bodyPr wrap="none" lIns="91436" tIns="45718" rIns="91436" bIns="45718">
            <a:spAutoFit/>
          </a:bodyPr>
          <a:lstStyle/>
          <a:p>
            <a:r>
              <a:rPr lang="en-US" sz="1200" dirty="0" smtClean="0"/>
              <a:t>SharePoint Server</a:t>
            </a:r>
            <a:endParaRPr lang="en-US" sz="1200" dirty="0"/>
          </a:p>
        </p:txBody>
      </p:sp>
      <p:sp>
        <p:nvSpPr>
          <p:cNvPr id="145443" name="Text Box 35"/>
          <p:cNvSpPr txBox="1">
            <a:spLocks noChangeArrowheads="1"/>
          </p:cNvSpPr>
          <p:nvPr/>
        </p:nvSpPr>
        <p:spPr bwMode="auto">
          <a:xfrm>
            <a:off x="1703059" y="4431889"/>
            <a:ext cx="1371445" cy="235303"/>
          </a:xfrm>
          <a:prstGeom prst="rect">
            <a:avLst/>
          </a:prstGeom>
          <a:noFill/>
          <a:ln w="12700" algn="ctr">
            <a:noFill/>
            <a:miter lim="800000"/>
            <a:headEnd/>
            <a:tailEnd/>
          </a:ln>
        </p:spPr>
        <p:txBody>
          <a:bodyPr wrap="none" lIns="91436" tIns="45718" rIns="91436" bIns="45718">
            <a:spAutoFit/>
          </a:bodyPr>
          <a:lstStyle/>
          <a:p>
            <a:r>
              <a:rPr lang="en-US" sz="1200"/>
              <a:t>Web Application(s)</a:t>
            </a:r>
          </a:p>
        </p:txBody>
      </p:sp>
      <p:sp>
        <p:nvSpPr>
          <p:cNvPr id="145449" name="Line 41"/>
          <p:cNvSpPr>
            <a:spLocks noChangeShapeType="1"/>
          </p:cNvSpPr>
          <p:nvPr/>
        </p:nvSpPr>
        <p:spPr bwMode="auto">
          <a:xfrm flipV="1">
            <a:off x="5912799" y="4855163"/>
            <a:ext cx="26833" cy="454378"/>
          </a:xfrm>
          <a:prstGeom prst="line">
            <a:avLst/>
          </a:prstGeom>
          <a:noFill/>
          <a:ln w="38100">
            <a:solidFill>
              <a:schemeClr val="accent2"/>
            </a:solidFill>
            <a:round/>
            <a:headEnd/>
            <a:tailEnd/>
          </a:ln>
        </p:spPr>
        <p:txBody>
          <a:bodyPr lIns="91436" tIns="45718" rIns="91436" bIns="45718" anchor="ctr"/>
          <a:lstStyle/>
          <a:p>
            <a:endParaRPr lang="en-US"/>
          </a:p>
        </p:txBody>
      </p:sp>
      <p:pic>
        <p:nvPicPr>
          <p:cNvPr id="145450" name="Picture 42"/>
          <p:cNvPicPr>
            <a:picLocks noChangeAspect="1" noChangeArrowheads="1"/>
          </p:cNvPicPr>
          <p:nvPr/>
        </p:nvPicPr>
        <p:blipFill>
          <a:blip r:embed="rId5" cstate="print"/>
          <a:srcRect/>
          <a:stretch>
            <a:fillRect/>
          </a:stretch>
        </p:blipFill>
        <p:spPr bwMode="auto">
          <a:xfrm>
            <a:off x="5665343" y="5171605"/>
            <a:ext cx="465099" cy="357011"/>
          </a:xfrm>
          <a:prstGeom prst="rect">
            <a:avLst/>
          </a:prstGeom>
          <a:noFill/>
          <a:ln w="12700" algn="ctr">
            <a:noFill/>
            <a:miter lim="800000"/>
            <a:headEnd/>
            <a:tailEnd/>
          </a:ln>
        </p:spPr>
      </p:pic>
      <p:grpSp>
        <p:nvGrpSpPr>
          <p:cNvPr id="5" name="Group 55"/>
          <p:cNvGrpSpPr>
            <a:grpSpLocks/>
          </p:cNvGrpSpPr>
          <p:nvPr/>
        </p:nvGrpSpPr>
        <p:grpSpPr bwMode="auto">
          <a:xfrm>
            <a:off x="5642982" y="4269611"/>
            <a:ext cx="670816" cy="608542"/>
            <a:chOff x="3480" y="2383"/>
            <a:chExt cx="450" cy="450"/>
          </a:xfrm>
        </p:grpSpPr>
        <p:sp>
          <p:nvSpPr>
            <p:cNvPr id="14377" name="Rectangle 44"/>
            <p:cNvSpPr>
              <a:spLocks noChangeArrowheads="1"/>
            </p:cNvSpPr>
            <p:nvPr/>
          </p:nvSpPr>
          <p:spPr bwMode="auto">
            <a:xfrm>
              <a:off x="3480" y="2383"/>
              <a:ext cx="450" cy="450"/>
            </a:xfrm>
            <a:prstGeom prst="rect">
              <a:avLst/>
            </a:prstGeom>
            <a:solidFill>
              <a:schemeClr val="tx2"/>
            </a:solidFill>
            <a:ln w="38100" algn="ctr">
              <a:solidFill>
                <a:schemeClr val="accent2"/>
              </a:solidFill>
              <a:prstDash val="sysDot"/>
              <a:miter lim="800000"/>
              <a:headEnd/>
              <a:tailEnd/>
            </a:ln>
          </p:spPr>
          <p:txBody>
            <a:bodyPr wrap="none" anchor="ctr"/>
            <a:lstStyle/>
            <a:p>
              <a:endParaRPr lang="en-US"/>
            </a:p>
          </p:txBody>
        </p:sp>
        <p:pic>
          <p:nvPicPr>
            <p:cNvPr id="14378" name="Picture 45" descr="Globe"/>
            <p:cNvPicPr>
              <a:picLocks noChangeAspect="1" noChangeArrowheads="1"/>
            </p:cNvPicPr>
            <p:nvPr/>
          </p:nvPicPr>
          <p:blipFill>
            <a:blip r:embed="rId6" cstate="print"/>
            <a:srcRect/>
            <a:stretch>
              <a:fillRect/>
            </a:stretch>
          </p:blipFill>
          <p:spPr bwMode="auto">
            <a:xfrm>
              <a:off x="3508" y="2411"/>
              <a:ext cx="400" cy="400"/>
            </a:xfrm>
            <a:prstGeom prst="rect">
              <a:avLst/>
            </a:prstGeom>
            <a:noFill/>
            <a:ln w="9525">
              <a:noFill/>
              <a:miter lim="800000"/>
              <a:headEnd/>
              <a:tailEnd/>
            </a:ln>
          </p:spPr>
        </p:pic>
      </p:grpSp>
      <p:sp>
        <p:nvSpPr>
          <p:cNvPr id="145454" name="Text Box 46"/>
          <p:cNvSpPr txBox="1">
            <a:spLocks noChangeArrowheads="1"/>
          </p:cNvSpPr>
          <p:nvPr/>
        </p:nvSpPr>
        <p:spPr bwMode="auto">
          <a:xfrm>
            <a:off x="5601242" y="5478581"/>
            <a:ext cx="821377" cy="209608"/>
          </a:xfrm>
          <a:prstGeom prst="rect">
            <a:avLst/>
          </a:prstGeom>
          <a:noFill/>
          <a:ln w="9525">
            <a:noFill/>
            <a:miter lim="800000"/>
            <a:headEnd/>
            <a:tailEnd/>
          </a:ln>
        </p:spPr>
        <p:txBody>
          <a:bodyPr wrap="none" lIns="91436" tIns="45718" rIns="91436" bIns="45718">
            <a:spAutoFit/>
          </a:bodyPr>
          <a:lstStyle/>
          <a:p>
            <a:r>
              <a:rPr lang="en-US" sz="1000" b="1">
                <a:solidFill>
                  <a:schemeClr val="tx2"/>
                </a:solidFill>
              </a:rPr>
              <a:t>SSP Admin</a:t>
            </a:r>
          </a:p>
        </p:txBody>
      </p:sp>
      <p:sp>
        <p:nvSpPr>
          <p:cNvPr id="145456" name="Line 48"/>
          <p:cNvSpPr>
            <a:spLocks noChangeShapeType="1"/>
          </p:cNvSpPr>
          <p:nvPr/>
        </p:nvSpPr>
        <p:spPr bwMode="auto">
          <a:xfrm flipV="1">
            <a:off x="6708834" y="4838935"/>
            <a:ext cx="26833" cy="454378"/>
          </a:xfrm>
          <a:prstGeom prst="line">
            <a:avLst/>
          </a:prstGeom>
          <a:noFill/>
          <a:ln w="38100">
            <a:solidFill>
              <a:schemeClr val="accent2"/>
            </a:solidFill>
            <a:round/>
            <a:headEnd/>
            <a:tailEnd/>
          </a:ln>
        </p:spPr>
        <p:txBody>
          <a:bodyPr lIns="91436" tIns="45718" rIns="91436" bIns="45718" anchor="ctr"/>
          <a:lstStyle/>
          <a:p>
            <a:endParaRPr lang="en-US"/>
          </a:p>
        </p:txBody>
      </p:sp>
      <p:pic>
        <p:nvPicPr>
          <p:cNvPr id="145457" name="Picture 49"/>
          <p:cNvPicPr>
            <a:picLocks noChangeAspect="1" noChangeArrowheads="1"/>
          </p:cNvPicPr>
          <p:nvPr/>
        </p:nvPicPr>
        <p:blipFill>
          <a:blip r:embed="rId5" cstate="print"/>
          <a:srcRect/>
          <a:stretch>
            <a:fillRect/>
          </a:stretch>
        </p:blipFill>
        <p:spPr bwMode="auto">
          <a:xfrm>
            <a:off x="6461377" y="5155377"/>
            <a:ext cx="465099" cy="357011"/>
          </a:xfrm>
          <a:prstGeom prst="rect">
            <a:avLst/>
          </a:prstGeom>
          <a:noFill/>
          <a:ln w="12700" algn="ctr">
            <a:noFill/>
            <a:miter lim="800000"/>
            <a:headEnd/>
            <a:tailEnd/>
          </a:ln>
        </p:spPr>
      </p:pic>
      <p:grpSp>
        <p:nvGrpSpPr>
          <p:cNvPr id="6" name="Group 54"/>
          <p:cNvGrpSpPr>
            <a:grpSpLocks/>
          </p:cNvGrpSpPr>
          <p:nvPr/>
        </p:nvGrpSpPr>
        <p:grpSpPr bwMode="auto">
          <a:xfrm>
            <a:off x="6439016" y="4253383"/>
            <a:ext cx="670816" cy="608542"/>
            <a:chOff x="4014" y="2371"/>
            <a:chExt cx="450" cy="450"/>
          </a:xfrm>
        </p:grpSpPr>
        <p:sp>
          <p:nvSpPr>
            <p:cNvPr id="14375" name="Rectangle 51"/>
            <p:cNvSpPr>
              <a:spLocks noChangeArrowheads="1"/>
            </p:cNvSpPr>
            <p:nvPr/>
          </p:nvSpPr>
          <p:spPr bwMode="auto">
            <a:xfrm>
              <a:off x="4014" y="2371"/>
              <a:ext cx="450" cy="450"/>
            </a:xfrm>
            <a:prstGeom prst="rect">
              <a:avLst/>
            </a:prstGeom>
            <a:solidFill>
              <a:schemeClr val="bg1"/>
            </a:solidFill>
            <a:ln w="38100" algn="ctr">
              <a:solidFill>
                <a:schemeClr val="accent2"/>
              </a:solidFill>
              <a:prstDash val="sysDot"/>
              <a:miter lim="800000"/>
              <a:headEnd/>
              <a:tailEnd/>
            </a:ln>
          </p:spPr>
          <p:txBody>
            <a:bodyPr wrap="none" anchor="ctr"/>
            <a:lstStyle/>
            <a:p>
              <a:endParaRPr lang="en-US"/>
            </a:p>
          </p:txBody>
        </p:sp>
        <p:pic>
          <p:nvPicPr>
            <p:cNvPr id="14376" name="Picture 52" descr="Globe"/>
            <p:cNvPicPr>
              <a:picLocks noChangeAspect="1" noChangeArrowheads="1"/>
            </p:cNvPicPr>
            <p:nvPr/>
          </p:nvPicPr>
          <p:blipFill>
            <a:blip r:embed="rId6" cstate="print"/>
            <a:srcRect/>
            <a:stretch>
              <a:fillRect/>
            </a:stretch>
          </p:blipFill>
          <p:spPr bwMode="auto">
            <a:xfrm>
              <a:off x="4042" y="2399"/>
              <a:ext cx="400" cy="400"/>
            </a:xfrm>
            <a:prstGeom prst="rect">
              <a:avLst/>
            </a:prstGeom>
            <a:noFill/>
            <a:ln w="9525">
              <a:noFill/>
              <a:miter lim="800000"/>
              <a:headEnd/>
              <a:tailEnd/>
            </a:ln>
          </p:spPr>
        </p:pic>
      </p:grpSp>
      <p:sp>
        <p:nvSpPr>
          <p:cNvPr id="145461" name="Text Box 53"/>
          <p:cNvSpPr txBox="1">
            <a:spLocks noChangeArrowheads="1"/>
          </p:cNvSpPr>
          <p:nvPr/>
        </p:nvSpPr>
        <p:spPr bwMode="auto">
          <a:xfrm>
            <a:off x="6406221" y="5470467"/>
            <a:ext cx="986844" cy="208256"/>
          </a:xfrm>
          <a:prstGeom prst="rect">
            <a:avLst/>
          </a:prstGeom>
          <a:noFill/>
          <a:ln w="9525">
            <a:noFill/>
            <a:miter lim="800000"/>
            <a:headEnd/>
            <a:tailEnd/>
          </a:ln>
        </p:spPr>
        <p:txBody>
          <a:bodyPr wrap="none" lIns="91436" tIns="45718" rIns="91436" bIns="45718">
            <a:spAutoFit/>
          </a:bodyPr>
          <a:lstStyle/>
          <a:p>
            <a:r>
              <a:rPr lang="en-US" sz="1000" b="1">
                <a:solidFill>
                  <a:schemeClr val="tx2"/>
                </a:solidFill>
              </a:rPr>
              <a:t>Central Admin</a:t>
            </a:r>
          </a:p>
        </p:txBody>
      </p:sp>
      <p:sp>
        <p:nvSpPr>
          <p:cNvPr id="145464" name="Text Box 56"/>
          <p:cNvSpPr txBox="1">
            <a:spLocks noChangeArrowheads="1"/>
          </p:cNvSpPr>
          <p:nvPr/>
        </p:nvSpPr>
        <p:spPr bwMode="auto">
          <a:xfrm>
            <a:off x="3758735" y="5462353"/>
            <a:ext cx="1073305" cy="209608"/>
          </a:xfrm>
          <a:prstGeom prst="rect">
            <a:avLst/>
          </a:prstGeom>
          <a:noFill/>
          <a:ln w="9525">
            <a:noFill/>
            <a:miter lim="800000"/>
            <a:headEnd/>
            <a:tailEnd/>
          </a:ln>
        </p:spPr>
        <p:txBody>
          <a:bodyPr wrap="none" lIns="91436" tIns="45718" rIns="91436" bIns="45718">
            <a:spAutoFit/>
          </a:bodyPr>
          <a:lstStyle/>
          <a:p>
            <a:r>
              <a:rPr lang="en-US" sz="1000" b="1">
                <a:solidFill>
                  <a:schemeClr val="tx2"/>
                </a:solidFill>
              </a:rPr>
              <a:t>Portal Template</a:t>
            </a:r>
          </a:p>
        </p:txBody>
      </p:sp>
      <p:sp>
        <p:nvSpPr>
          <p:cNvPr id="145467" name="Freeform 59"/>
          <p:cNvSpPr>
            <a:spLocks/>
          </p:cNvSpPr>
          <p:nvPr/>
        </p:nvSpPr>
        <p:spPr bwMode="auto">
          <a:xfrm>
            <a:off x="4247685" y="5639506"/>
            <a:ext cx="1627846" cy="434093"/>
          </a:xfrm>
          <a:custGeom>
            <a:avLst/>
            <a:gdLst>
              <a:gd name="T0" fmla="*/ 0 w 1092"/>
              <a:gd name="T1" fmla="*/ 2147483647 h 321"/>
              <a:gd name="T2" fmla="*/ 2147483647 w 1092"/>
              <a:gd name="T3" fmla="*/ 2147483647 h 321"/>
              <a:gd name="T4" fmla="*/ 2147483647 w 1092"/>
              <a:gd name="T5" fmla="*/ 0 h 321"/>
              <a:gd name="T6" fmla="*/ 0 60000 65536"/>
              <a:gd name="T7" fmla="*/ 0 60000 65536"/>
              <a:gd name="T8" fmla="*/ 0 60000 65536"/>
              <a:gd name="T9" fmla="*/ 0 w 1092"/>
              <a:gd name="T10" fmla="*/ 0 h 321"/>
              <a:gd name="T11" fmla="*/ 1092 w 1092"/>
              <a:gd name="T12" fmla="*/ 321 h 321"/>
            </a:gdLst>
            <a:ahLst/>
            <a:cxnLst>
              <a:cxn ang="T6">
                <a:pos x="T0" y="T1"/>
              </a:cxn>
              <a:cxn ang="T7">
                <a:pos x="T2" y="T3"/>
              </a:cxn>
              <a:cxn ang="T8">
                <a:pos x="T4" y="T5"/>
              </a:cxn>
            </a:cxnLst>
            <a:rect l="T9" t="T10" r="T11" b="T12"/>
            <a:pathLst>
              <a:path w="1092" h="321">
                <a:moveTo>
                  <a:pt x="0" y="18"/>
                </a:moveTo>
                <a:cubicBezTo>
                  <a:pt x="203" y="169"/>
                  <a:pt x="406" y="321"/>
                  <a:pt x="588" y="318"/>
                </a:cubicBezTo>
                <a:cubicBezTo>
                  <a:pt x="770" y="315"/>
                  <a:pt x="1010" y="45"/>
                  <a:pt x="1092" y="0"/>
                </a:cubicBezTo>
              </a:path>
            </a:pathLst>
          </a:custGeom>
          <a:noFill/>
          <a:ln w="9525">
            <a:solidFill>
              <a:schemeClr val="tx2"/>
            </a:solidFill>
            <a:round/>
            <a:headEnd type="triangle" w="med" len="med"/>
            <a:tailEnd type="triangle" w="med" len="med"/>
          </a:ln>
        </p:spPr>
        <p:txBody>
          <a:bodyPr lIns="91436" tIns="45718" rIns="91436" bIns="45718"/>
          <a:lstStyle/>
          <a:p>
            <a:endParaRPr lang="en-US"/>
          </a:p>
        </p:txBody>
      </p:sp>
      <p:sp>
        <p:nvSpPr>
          <p:cNvPr id="145469" name="Text Box 61"/>
          <p:cNvSpPr txBox="1">
            <a:spLocks noChangeArrowheads="1"/>
          </p:cNvSpPr>
          <p:nvPr/>
        </p:nvSpPr>
        <p:spPr bwMode="auto">
          <a:xfrm>
            <a:off x="2399216" y="5989756"/>
            <a:ext cx="1073305" cy="209608"/>
          </a:xfrm>
          <a:prstGeom prst="rect">
            <a:avLst/>
          </a:prstGeom>
          <a:noFill/>
          <a:ln w="9525">
            <a:noFill/>
            <a:miter lim="800000"/>
            <a:headEnd/>
            <a:tailEnd/>
          </a:ln>
        </p:spPr>
        <p:txBody>
          <a:bodyPr wrap="none" lIns="91436" tIns="45718" rIns="91436" bIns="45718">
            <a:spAutoFit/>
          </a:bodyPr>
          <a:lstStyle/>
          <a:p>
            <a:r>
              <a:rPr lang="en-US" sz="1000" b="1">
                <a:solidFill>
                  <a:schemeClr val="tx2"/>
                </a:solidFill>
              </a:rPr>
              <a:t>Portal Template</a:t>
            </a:r>
          </a:p>
        </p:txBody>
      </p:sp>
      <p:sp>
        <p:nvSpPr>
          <p:cNvPr id="145470" name="Freeform 62"/>
          <p:cNvSpPr>
            <a:spLocks/>
          </p:cNvSpPr>
          <p:nvPr/>
        </p:nvSpPr>
        <p:spPr bwMode="auto">
          <a:xfrm>
            <a:off x="2897110" y="5680075"/>
            <a:ext cx="3032086" cy="876300"/>
          </a:xfrm>
          <a:custGeom>
            <a:avLst/>
            <a:gdLst>
              <a:gd name="T0" fmla="*/ 0 w 2034"/>
              <a:gd name="T1" fmla="*/ 2147483647 h 648"/>
              <a:gd name="T2" fmla="*/ 2147483647 w 2034"/>
              <a:gd name="T3" fmla="*/ 2147483647 h 648"/>
              <a:gd name="T4" fmla="*/ 2147483647 w 2034"/>
              <a:gd name="T5" fmla="*/ 0 h 648"/>
              <a:gd name="T6" fmla="*/ 0 60000 65536"/>
              <a:gd name="T7" fmla="*/ 0 60000 65536"/>
              <a:gd name="T8" fmla="*/ 0 60000 65536"/>
              <a:gd name="T9" fmla="*/ 0 w 2034"/>
              <a:gd name="T10" fmla="*/ 0 h 648"/>
              <a:gd name="T11" fmla="*/ 2034 w 2034"/>
              <a:gd name="T12" fmla="*/ 648 h 648"/>
            </a:gdLst>
            <a:ahLst/>
            <a:cxnLst>
              <a:cxn ang="T6">
                <a:pos x="T0" y="T1"/>
              </a:cxn>
              <a:cxn ang="T7">
                <a:pos x="T2" y="T3"/>
              </a:cxn>
              <a:cxn ang="T8">
                <a:pos x="T4" y="T5"/>
              </a:cxn>
            </a:cxnLst>
            <a:rect l="T9" t="T10" r="T11" b="T12"/>
            <a:pathLst>
              <a:path w="2034" h="648">
                <a:moveTo>
                  <a:pt x="0" y="360"/>
                </a:moveTo>
                <a:cubicBezTo>
                  <a:pt x="451" y="504"/>
                  <a:pt x="903" y="648"/>
                  <a:pt x="1242" y="588"/>
                </a:cubicBezTo>
                <a:cubicBezTo>
                  <a:pt x="1581" y="528"/>
                  <a:pt x="1908" y="73"/>
                  <a:pt x="2034" y="0"/>
                </a:cubicBezTo>
              </a:path>
            </a:pathLst>
          </a:custGeom>
          <a:noFill/>
          <a:ln w="9525">
            <a:solidFill>
              <a:schemeClr val="tx2"/>
            </a:solidFill>
            <a:round/>
            <a:headEnd type="triangle" w="med" len="med"/>
            <a:tailEnd type="triangle" w="med" len="med"/>
          </a:ln>
        </p:spPr>
        <p:txBody>
          <a:bodyPr lIns="91436" tIns="45718" rIns="91436" bIns="45718"/>
          <a:lstStyle/>
          <a:p>
            <a:endParaRPr lang="en-US"/>
          </a:p>
        </p:txBody>
      </p:sp>
    </p:spTree>
    <p:custDataLst>
      <p:tags r:id="rId1"/>
    </p:custDataLst>
  </p:cSld>
  <p:clrMapOvr>
    <a:masterClrMapping/>
  </p:clrMapOvr>
  <p:transition xmlns:p14="http://schemas.microsoft.com/office/powerpoint/2010/main" advTm="203031"/>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smtClean="0"/>
              <a:t>User Profiles</a:t>
            </a:r>
            <a:endParaRPr lang="en-US"/>
          </a:p>
        </p:txBody>
      </p:sp>
      <p:sp>
        <p:nvSpPr>
          <p:cNvPr id="769027" name="Rectangle 3"/>
          <p:cNvSpPr>
            <a:spLocks noGrp="1" noChangeArrowheads="1"/>
          </p:cNvSpPr>
          <p:nvPr>
            <p:ph type="body" idx="1"/>
          </p:nvPr>
        </p:nvSpPr>
        <p:spPr/>
        <p:txBody>
          <a:bodyPr>
            <a:noAutofit/>
          </a:bodyPr>
          <a:lstStyle/>
          <a:p>
            <a:r>
              <a:rPr lang="en-US" sz="2400" dirty="0" smtClean="0"/>
              <a:t>User profiles track user information for social networking</a:t>
            </a:r>
          </a:p>
          <a:p>
            <a:pPr lvl="1"/>
            <a:r>
              <a:rPr lang="en-US" sz="2000" dirty="0" smtClean="0"/>
              <a:t>Information used to describe users to each other</a:t>
            </a:r>
          </a:p>
          <a:p>
            <a:pPr lvl="1"/>
            <a:r>
              <a:rPr lang="en-US" sz="2000" dirty="0" smtClean="0"/>
              <a:t>Information users to target information to interested parties</a:t>
            </a:r>
            <a:br>
              <a:rPr lang="en-US" sz="2000" dirty="0" smtClean="0"/>
            </a:br>
            <a:endParaRPr lang="en-US" sz="2000" dirty="0" smtClean="0"/>
          </a:p>
          <a:p>
            <a:r>
              <a:rPr lang="en-US" sz="2400" dirty="0" smtClean="0"/>
              <a:t>MOSS maintains user profiles in SQL Server</a:t>
            </a:r>
          </a:p>
          <a:p>
            <a:pPr lvl="1"/>
            <a:r>
              <a:rPr lang="en-US" sz="2000" dirty="0" smtClean="0"/>
              <a:t>Profile data can be imported from Active Directory or LDAP</a:t>
            </a:r>
          </a:p>
          <a:p>
            <a:pPr lvl="1"/>
            <a:r>
              <a:rPr lang="en-US" sz="2000" dirty="0" smtClean="0"/>
              <a:t>Profile data can be extended with custom properties</a:t>
            </a:r>
          </a:p>
          <a:p>
            <a:pPr lvl="1"/>
            <a:r>
              <a:rPr lang="en-US" sz="2000" dirty="0" smtClean="0"/>
              <a:t>Profiles can be extended with BDC data source</a:t>
            </a:r>
          </a:p>
          <a:p>
            <a:pPr lvl="1"/>
            <a:endParaRPr lang="en-US" sz="2000" dirty="0" smtClean="0"/>
          </a:p>
          <a:p>
            <a:r>
              <a:rPr lang="en-US" sz="2400" dirty="0" smtClean="0"/>
              <a:t>What MOSS features rely on user profiles?</a:t>
            </a:r>
          </a:p>
          <a:p>
            <a:pPr lvl="1"/>
            <a:r>
              <a:rPr lang="en-US" sz="2000" dirty="0" smtClean="0"/>
              <a:t>My Site infrastructure</a:t>
            </a:r>
          </a:p>
          <a:p>
            <a:pPr lvl="1"/>
            <a:r>
              <a:rPr lang="en-US" sz="2000" dirty="0" smtClean="0"/>
              <a:t>Audience targeting</a:t>
            </a:r>
          </a:p>
          <a:p>
            <a:pPr lvl="1"/>
            <a:r>
              <a:rPr lang="en-US" sz="2000" dirty="0" smtClean="0"/>
              <a:t>People 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9" name="Rectangle 11"/>
          <p:cNvSpPr>
            <a:spLocks noGrp="1" noChangeArrowheads="1"/>
          </p:cNvSpPr>
          <p:nvPr>
            <p:ph type="title"/>
          </p:nvPr>
        </p:nvSpPr>
        <p:spPr/>
        <p:txBody>
          <a:bodyPr/>
          <a:lstStyle/>
          <a:p>
            <a:r>
              <a:rPr lang="en-US" smtClean="0"/>
              <a:t>People and Personalization </a:t>
            </a:r>
            <a:endParaRPr lang="en-US" dirty="0"/>
          </a:p>
        </p:txBody>
      </p:sp>
      <p:sp>
        <p:nvSpPr>
          <p:cNvPr id="570380" name="Rectangle 12"/>
          <p:cNvSpPr>
            <a:spLocks noGrp="1" noChangeArrowheads="1"/>
          </p:cNvSpPr>
          <p:nvPr>
            <p:ph type="body" idx="1"/>
          </p:nvPr>
        </p:nvSpPr>
        <p:spPr/>
        <p:txBody>
          <a:bodyPr/>
          <a:lstStyle/>
          <a:p>
            <a:r>
              <a:rPr lang="en-US" dirty="0" smtClean="0"/>
              <a:t>Custom components can access…</a:t>
            </a:r>
          </a:p>
          <a:p>
            <a:pPr lvl="1"/>
            <a:r>
              <a:rPr lang="en-US" dirty="0" smtClean="0"/>
              <a:t>Privacy policies</a:t>
            </a:r>
          </a:p>
          <a:p>
            <a:pPr lvl="1"/>
            <a:r>
              <a:rPr lang="en-US" dirty="0" smtClean="0"/>
              <a:t>Audience targeting</a:t>
            </a:r>
          </a:p>
          <a:p>
            <a:r>
              <a:rPr lang="en-US" dirty="0" smtClean="0"/>
              <a:t>User profile store: reading/writing:</a:t>
            </a:r>
          </a:p>
          <a:p>
            <a:pPr lvl="1"/>
            <a:r>
              <a:rPr lang="en-US" dirty="0" smtClean="0"/>
              <a:t>Users</a:t>
            </a:r>
          </a:p>
          <a:p>
            <a:pPr lvl="1"/>
            <a:r>
              <a:rPr lang="en-US" dirty="0" smtClean="0"/>
              <a:t>Profiles</a:t>
            </a:r>
          </a:p>
          <a:p>
            <a:pPr lvl="1"/>
            <a:r>
              <a:rPr lang="en-US" dirty="0" smtClean="0"/>
              <a:t>Memberships</a:t>
            </a:r>
          </a:p>
          <a:p>
            <a:pPr lvl="1"/>
            <a:r>
              <a:rPr lang="en-US" dirty="0" smtClean="0"/>
              <a:t>Colleagues</a:t>
            </a:r>
          </a:p>
          <a:p>
            <a:pPr lvl="1"/>
            <a:r>
              <a:rPr lang="en-US" dirty="0" smtClean="0"/>
              <a:t>Audiences</a:t>
            </a:r>
            <a:endParaRPr lang="en-US" dirty="0"/>
          </a:p>
        </p:txBody>
      </p:sp>
    </p:spTree>
  </p:cSld>
  <p:clrMapOvr>
    <a:masterClrMapping/>
  </p:clrMapOvr>
  <p:transition xmlns:p14="http://schemas.microsoft.com/office/powerpoint/2010/main" advTm="4156"/>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en-US"/>
              <a:t>Configuring User Profiles</a:t>
            </a:r>
          </a:p>
        </p:txBody>
      </p:sp>
      <p:pic>
        <p:nvPicPr>
          <p:cNvPr id="801797" name="Picture 5" descr="ManageUserProfiles"/>
          <p:cNvPicPr>
            <a:picLocks noChangeAspect="1" noChangeArrowheads="1"/>
          </p:cNvPicPr>
          <p:nvPr/>
        </p:nvPicPr>
        <p:blipFill>
          <a:blip r:embed="rId3" cstate="print"/>
          <a:srcRect/>
          <a:stretch>
            <a:fillRect/>
          </a:stretch>
        </p:blipFill>
        <p:spPr bwMode="auto">
          <a:xfrm>
            <a:off x="2971800" y="1450975"/>
            <a:ext cx="5853113" cy="4797425"/>
          </a:xfrm>
          <a:prstGeom prst="rect">
            <a:avLst/>
          </a:prstGeom>
          <a:solidFill>
            <a:schemeClr val="tx1"/>
          </a:solidFill>
          <a:ln>
            <a:solidFill>
              <a:schemeClr val="tx1"/>
            </a:solidFill>
          </a:ln>
        </p:spPr>
      </p:pic>
      <p:sp>
        <p:nvSpPr>
          <p:cNvPr id="801798" name="Rectangle 6"/>
          <p:cNvSpPr>
            <a:spLocks noChangeArrowheads="1"/>
          </p:cNvSpPr>
          <p:nvPr/>
        </p:nvSpPr>
        <p:spPr bwMode="auto">
          <a:xfrm>
            <a:off x="228600" y="2133600"/>
            <a:ext cx="2514600" cy="762000"/>
          </a:xfrm>
          <a:prstGeom prst="rect">
            <a:avLst/>
          </a:prstGeom>
          <a:solidFill>
            <a:schemeClr val="accent6">
              <a:lumMod val="10000"/>
              <a:lumOff val="90000"/>
            </a:schemeClr>
          </a:solidFill>
          <a:ln w="9525">
            <a:solidFill>
              <a:schemeClr val="tx1"/>
            </a:solidFill>
            <a:miter lim="800000"/>
            <a:headEnd/>
            <a:tailEnd type="none" w="lg" len="lg"/>
          </a:ln>
          <a:effectLst/>
        </p:spPr>
        <p:txBody>
          <a:bodyPr/>
          <a:lstStyle/>
          <a:p>
            <a:r>
              <a:rPr lang="en-US" sz="1200" b="1">
                <a:latin typeface="Arial" pitchFamily="34" charset="0"/>
              </a:rPr>
              <a:t>Administrative control for adding, viewing, managing and importing profiles</a:t>
            </a:r>
          </a:p>
        </p:txBody>
      </p:sp>
      <p:sp>
        <p:nvSpPr>
          <p:cNvPr id="801800" name="Rectangle 8"/>
          <p:cNvSpPr>
            <a:spLocks noChangeArrowheads="1"/>
          </p:cNvSpPr>
          <p:nvPr/>
        </p:nvSpPr>
        <p:spPr bwMode="auto">
          <a:xfrm>
            <a:off x="228600" y="4648200"/>
            <a:ext cx="2514600" cy="533400"/>
          </a:xfrm>
          <a:prstGeom prst="rect">
            <a:avLst/>
          </a:prstGeom>
          <a:solidFill>
            <a:schemeClr val="accent6">
              <a:lumMod val="10000"/>
              <a:lumOff val="90000"/>
            </a:schemeClr>
          </a:solidFill>
          <a:ln w="9525">
            <a:solidFill>
              <a:schemeClr val="tx1"/>
            </a:solidFill>
            <a:miter lim="800000"/>
            <a:headEnd/>
            <a:tailEnd type="none" w="lg" len="lg"/>
          </a:ln>
          <a:effectLst/>
        </p:spPr>
        <p:txBody>
          <a:bodyPr/>
          <a:lstStyle/>
          <a:p>
            <a:r>
              <a:rPr lang="en-US" sz="1200" b="1">
                <a:latin typeface="Arial" pitchFamily="34" charset="0"/>
              </a:rPr>
              <a:t>You can see and modify user profile properties</a:t>
            </a:r>
          </a:p>
        </p:txBody>
      </p:sp>
      <p:sp>
        <p:nvSpPr>
          <p:cNvPr id="801801" name="Rectangle 9"/>
          <p:cNvSpPr>
            <a:spLocks noChangeArrowheads="1"/>
          </p:cNvSpPr>
          <p:nvPr/>
        </p:nvSpPr>
        <p:spPr bwMode="auto">
          <a:xfrm>
            <a:off x="228600" y="5410200"/>
            <a:ext cx="2514600" cy="533400"/>
          </a:xfrm>
          <a:prstGeom prst="rect">
            <a:avLst/>
          </a:prstGeom>
          <a:solidFill>
            <a:schemeClr val="accent6">
              <a:lumMod val="10000"/>
              <a:lumOff val="90000"/>
            </a:schemeClr>
          </a:solidFill>
          <a:ln w="9525">
            <a:solidFill>
              <a:schemeClr val="tx1"/>
            </a:solidFill>
            <a:miter lim="800000"/>
            <a:headEnd/>
            <a:tailEnd type="none" w="lg" len="lg"/>
          </a:ln>
          <a:effectLst/>
        </p:spPr>
        <p:txBody>
          <a:bodyPr/>
          <a:lstStyle/>
          <a:p>
            <a:r>
              <a:rPr lang="en-US" sz="1200" b="1">
                <a:latin typeface="Arial" pitchFamily="34" charset="0"/>
              </a:rPr>
              <a:t>You can add application-specific properties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Viewing User Profiles</a:t>
            </a:r>
          </a:p>
        </p:txBody>
      </p:sp>
      <p:sp>
        <p:nvSpPr>
          <p:cNvPr id="802819" name="Rectangle 3"/>
          <p:cNvSpPr>
            <a:spLocks noGrp="1" noChangeArrowheads="1"/>
          </p:cNvSpPr>
          <p:nvPr>
            <p:ph type="body" idx="1"/>
          </p:nvPr>
        </p:nvSpPr>
        <p:spPr/>
        <p:txBody>
          <a:bodyPr/>
          <a:lstStyle/>
          <a:p>
            <a:r>
              <a:rPr lang="en-US"/>
              <a:t>User profiles can be added and deleted</a:t>
            </a:r>
          </a:p>
        </p:txBody>
      </p:sp>
      <p:pic>
        <p:nvPicPr>
          <p:cNvPr id="802820" name="Picture 4" descr="UserProfiles"/>
          <p:cNvPicPr>
            <a:picLocks noChangeAspect="1" noChangeArrowheads="1"/>
          </p:cNvPicPr>
          <p:nvPr/>
        </p:nvPicPr>
        <p:blipFill>
          <a:blip r:embed="rId3" cstate="print"/>
          <a:srcRect/>
          <a:stretch>
            <a:fillRect/>
          </a:stretch>
        </p:blipFill>
        <p:spPr bwMode="auto">
          <a:xfrm>
            <a:off x="952500" y="2286000"/>
            <a:ext cx="7429500" cy="4038600"/>
          </a:xfrm>
          <a:prstGeom prst="rect">
            <a:avLst/>
          </a:prstGeom>
          <a:noFill/>
          <a:ln>
            <a:solidFill>
              <a:schemeClr val="tx1"/>
            </a:solidFill>
          </a:ln>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My Site</a:t>
            </a:r>
            <a:endParaRPr lang="en-US" dirty="0"/>
          </a:p>
        </p:txBody>
      </p:sp>
      <p:sp>
        <p:nvSpPr>
          <p:cNvPr id="3" name="Content Placeholder 2"/>
          <p:cNvSpPr>
            <a:spLocks noGrp="1"/>
          </p:cNvSpPr>
          <p:nvPr>
            <p:ph idx="1"/>
          </p:nvPr>
        </p:nvSpPr>
        <p:spPr/>
        <p:txBody>
          <a:bodyPr/>
          <a:lstStyle/>
          <a:p>
            <a:r>
              <a:rPr lang="en-US" dirty="0" smtClean="0"/>
              <a:t>Each My Sites is a site collection that…</a:t>
            </a:r>
          </a:p>
          <a:p>
            <a:pPr lvl="1"/>
            <a:r>
              <a:rPr lang="en-US" dirty="0" smtClean="0"/>
              <a:t>is provided on demand upon first access</a:t>
            </a:r>
          </a:p>
          <a:p>
            <a:pPr lvl="1"/>
            <a:r>
              <a:rPr lang="en-US" dirty="0" smtClean="0"/>
              <a:t>maps to a specific user profile</a:t>
            </a:r>
          </a:p>
          <a:p>
            <a:pPr lvl="1"/>
            <a:r>
              <a:rPr lang="en-US" dirty="0" smtClean="0"/>
              <a:t>enables users to edit some aspects of their profile</a:t>
            </a:r>
          </a:p>
          <a:p>
            <a:pPr lvl="1"/>
            <a:r>
              <a:rPr lang="en-US" dirty="0" smtClean="0"/>
              <a:t>Provides a private aspect and a publicly-facing aspect</a:t>
            </a:r>
          </a:p>
          <a:p>
            <a:pPr lvl="1"/>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828800" y="3810000"/>
            <a:ext cx="5715000" cy="2730000"/>
          </a:xfrm>
          <a:prstGeom prst="rect">
            <a:avLst/>
          </a:prstGeom>
          <a:noFill/>
          <a:ln w="9525">
            <a:noFill/>
            <a:miter lim="800000"/>
            <a:headEnd/>
            <a:tailEnd/>
          </a:ln>
          <a:effectLst/>
        </p:spPr>
      </p:pic>
      <p:sp>
        <p:nvSpPr>
          <p:cNvPr id="5" name="Oval 4"/>
          <p:cNvSpPr/>
          <p:nvPr/>
        </p:nvSpPr>
        <p:spPr>
          <a:xfrm>
            <a:off x="5943600" y="4343400"/>
            <a:ext cx="838200" cy="457200"/>
          </a:xfrm>
          <a:prstGeom prst="ellipse">
            <a:avLst/>
          </a:prstGeom>
          <a:noFill/>
          <a:ln>
            <a:solidFill>
              <a:srgbClr xmlns:mc="http://schemas.openxmlformats.org/markup-compatibility/2006" xmlns:a14="http://schemas.microsoft.com/office/drawing/2010/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User Profile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066800" y="1295400"/>
            <a:ext cx="6705600" cy="534550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Colleagues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09600" y="1552575"/>
            <a:ext cx="7839075" cy="48482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a:t>Audiences</a:t>
            </a:r>
          </a:p>
        </p:txBody>
      </p:sp>
      <p:sp>
        <p:nvSpPr>
          <p:cNvPr id="770051" name="Rectangle 3"/>
          <p:cNvSpPr>
            <a:spLocks noGrp="1" noChangeArrowheads="1"/>
          </p:cNvSpPr>
          <p:nvPr>
            <p:ph type="body" idx="1"/>
          </p:nvPr>
        </p:nvSpPr>
        <p:spPr/>
        <p:txBody>
          <a:bodyPr>
            <a:normAutofit/>
          </a:bodyPr>
          <a:lstStyle/>
          <a:p>
            <a:r>
              <a:rPr lang="en-US" sz="2400" dirty="0"/>
              <a:t>Audience involves creating rules and then compiling</a:t>
            </a:r>
          </a:p>
          <a:p>
            <a:pPr lvl="1"/>
            <a:r>
              <a:rPr lang="en-US" sz="2000" dirty="0"/>
              <a:t>Rules define what user accounts should be included or excluded</a:t>
            </a:r>
          </a:p>
          <a:p>
            <a:pPr lvl="1"/>
            <a:r>
              <a:rPr lang="en-US" sz="2000" dirty="0"/>
              <a:t>Compilation process adds users to audience table in SQL Server</a:t>
            </a:r>
          </a:p>
        </p:txBody>
      </p:sp>
      <p:pic>
        <p:nvPicPr>
          <p:cNvPr id="770053" name="Picture 5" descr="CreateAudience"/>
          <p:cNvPicPr>
            <a:picLocks noChangeAspect="1" noChangeArrowheads="1"/>
          </p:cNvPicPr>
          <p:nvPr/>
        </p:nvPicPr>
        <p:blipFill>
          <a:blip r:embed="rId3" cstate="print"/>
          <a:srcRect/>
          <a:stretch>
            <a:fillRect/>
          </a:stretch>
        </p:blipFill>
        <p:spPr bwMode="auto">
          <a:xfrm>
            <a:off x="2133600" y="2819400"/>
            <a:ext cx="5431356" cy="3829050"/>
          </a:xfrm>
          <a:prstGeom prst="rect">
            <a:avLst/>
          </a:prstGeom>
          <a:noFill/>
          <a:ln>
            <a:solidFill>
              <a:schemeClr val="tx1"/>
            </a:solid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Collaboration Portals</a:t>
            </a:r>
          </a:p>
          <a:p>
            <a:r>
              <a:rPr lang="en-US" dirty="0" smtClean="0"/>
              <a:t>Shared Service Provider (SSP) Architecture</a:t>
            </a:r>
          </a:p>
          <a:p>
            <a:r>
              <a:rPr lang="en-US" dirty="0" smtClean="0"/>
              <a:t>Creating corporate portal sites </a:t>
            </a:r>
          </a:p>
          <a:p>
            <a:r>
              <a:rPr lang="en-US" dirty="0" smtClean="0"/>
              <a:t>User Profiles</a:t>
            </a:r>
          </a:p>
          <a:p>
            <a:r>
              <a:rPr lang="en-US" dirty="0" smtClean="0"/>
              <a:t>Audience Targeting</a:t>
            </a:r>
          </a:p>
          <a:p>
            <a:r>
              <a:rPr lang="en-US" dirty="0" err="1" smtClean="0"/>
              <a:t>MySites</a:t>
            </a:r>
            <a:endParaRPr lang="en-US" dirty="0" smtClean="0"/>
          </a:p>
          <a:p>
            <a:r>
              <a:rPr lang="en-US" dirty="0" smtClean="0"/>
              <a:t>Extending Search</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en-US"/>
              <a:t>Compiled Audience</a:t>
            </a:r>
          </a:p>
        </p:txBody>
      </p:sp>
      <p:sp>
        <p:nvSpPr>
          <p:cNvPr id="803843" name="Rectangle 3"/>
          <p:cNvSpPr>
            <a:spLocks noGrp="1" noChangeArrowheads="1"/>
          </p:cNvSpPr>
          <p:nvPr>
            <p:ph type="body" idx="1"/>
          </p:nvPr>
        </p:nvSpPr>
        <p:spPr/>
        <p:txBody>
          <a:bodyPr/>
          <a:lstStyle/>
          <a:p>
            <a:r>
              <a:rPr lang="en-US"/>
              <a:t>Compiled Audience defines list of users</a:t>
            </a:r>
          </a:p>
        </p:txBody>
      </p:sp>
      <p:pic>
        <p:nvPicPr>
          <p:cNvPr id="803844" name="Picture 4" descr="ViewAudience"/>
          <p:cNvPicPr>
            <a:picLocks noChangeAspect="1" noChangeArrowheads="1"/>
          </p:cNvPicPr>
          <p:nvPr/>
        </p:nvPicPr>
        <p:blipFill>
          <a:blip r:embed="rId3" cstate="print"/>
          <a:srcRect/>
          <a:stretch>
            <a:fillRect/>
          </a:stretch>
        </p:blipFill>
        <p:spPr bwMode="auto">
          <a:xfrm>
            <a:off x="1295400" y="2133600"/>
            <a:ext cx="6477000" cy="438409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t>Audience Targeting</a:t>
            </a:r>
          </a:p>
        </p:txBody>
      </p:sp>
      <p:sp>
        <p:nvSpPr>
          <p:cNvPr id="804867" name="Rectangle 3"/>
          <p:cNvSpPr>
            <a:spLocks noGrp="1" noChangeArrowheads="1"/>
          </p:cNvSpPr>
          <p:nvPr>
            <p:ph type="body" idx="1"/>
          </p:nvPr>
        </p:nvSpPr>
        <p:spPr/>
        <p:txBody>
          <a:bodyPr/>
          <a:lstStyle/>
          <a:p>
            <a:r>
              <a:rPr lang="en-US"/>
              <a:t>Web Part output can be targeted at audience</a:t>
            </a:r>
          </a:p>
          <a:p>
            <a:pPr lvl="1"/>
            <a:r>
              <a:rPr lang="en-US"/>
              <a:t>Web Part content shown to members of that audience</a:t>
            </a:r>
          </a:p>
          <a:p>
            <a:pPr lvl="1"/>
            <a:r>
              <a:rPr lang="en-US"/>
              <a:t>Web Part content not shown to users not in audience</a:t>
            </a:r>
          </a:p>
          <a:p>
            <a:pPr lvl="1"/>
            <a:r>
              <a:rPr lang="en-US"/>
              <a:t>Great way to get content to interested parties while filtering noise from those that are not interested</a:t>
            </a:r>
          </a:p>
        </p:txBody>
      </p:sp>
      <p:pic>
        <p:nvPicPr>
          <p:cNvPr id="804868" name="Picture 4" descr="AudienceTargeting"/>
          <p:cNvPicPr>
            <a:picLocks noChangeAspect="1" noChangeArrowheads="1"/>
          </p:cNvPicPr>
          <p:nvPr/>
        </p:nvPicPr>
        <p:blipFill>
          <a:blip r:embed="rId3" cstate="print"/>
          <a:srcRect/>
          <a:stretch>
            <a:fillRect/>
          </a:stretch>
        </p:blipFill>
        <p:spPr bwMode="auto">
          <a:xfrm>
            <a:off x="2971800" y="3886200"/>
            <a:ext cx="3124200" cy="253930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8" name="Rectangle 4"/>
          <p:cNvSpPr>
            <a:spLocks noGrp="1" noChangeArrowheads="1"/>
          </p:cNvSpPr>
          <p:nvPr>
            <p:ph type="title"/>
          </p:nvPr>
        </p:nvSpPr>
        <p:spPr/>
        <p:txBody>
          <a:bodyPr/>
          <a:lstStyle/>
          <a:p>
            <a:r>
              <a:rPr lang="en-US"/>
              <a:t>WSS Verses Office Server Search</a:t>
            </a:r>
          </a:p>
        </p:txBody>
      </p:sp>
      <p:sp>
        <p:nvSpPr>
          <p:cNvPr id="789509" name="Rectangle 5"/>
          <p:cNvSpPr>
            <a:spLocks noGrp="1" noChangeArrowheads="1"/>
          </p:cNvSpPr>
          <p:nvPr>
            <p:ph type="body" idx="1"/>
          </p:nvPr>
        </p:nvSpPr>
        <p:spPr/>
        <p:txBody>
          <a:bodyPr>
            <a:normAutofit/>
          </a:bodyPr>
          <a:lstStyle/>
          <a:p>
            <a:r>
              <a:rPr lang="en-US" sz="2400" dirty="0"/>
              <a:t>Windows SharePoint Services (WSS 3.0) </a:t>
            </a:r>
          </a:p>
          <a:p>
            <a:pPr lvl="1"/>
            <a:r>
              <a:rPr lang="en-US" sz="2000" dirty="0"/>
              <a:t>WSS search is a subset of </a:t>
            </a:r>
            <a:r>
              <a:rPr lang="en-US" sz="2000" dirty="0" smtClean="0"/>
              <a:t>MOSS </a:t>
            </a:r>
            <a:r>
              <a:rPr lang="en-US" sz="2000" dirty="0"/>
              <a:t>search feature</a:t>
            </a:r>
          </a:p>
          <a:p>
            <a:pPr lvl="1"/>
            <a:r>
              <a:rPr lang="en-US" sz="2000" dirty="0"/>
              <a:t>Eases transition from WSS to </a:t>
            </a:r>
            <a:r>
              <a:rPr lang="en-US" sz="2000" dirty="0" smtClean="0"/>
              <a:t>MOSS</a:t>
            </a:r>
            <a:endParaRPr lang="en-US" sz="2000" dirty="0"/>
          </a:p>
          <a:p>
            <a:pPr lvl="1"/>
            <a:r>
              <a:rPr lang="en-US" sz="2000" dirty="0"/>
              <a:t>Indexing and query always on the same machine</a:t>
            </a:r>
          </a:p>
          <a:p>
            <a:pPr lvl="1"/>
            <a:r>
              <a:rPr lang="en-US" sz="2000" dirty="0"/>
              <a:t>Search over site content only</a:t>
            </a:r>
          </a:p>
          <a:p>
            <a:pPr lvl="1"/>
            <a:endParaRPr lang="en-US" sz="2000" dirty="0"/>
          </a:p>
          <a:p>
            <a:r>
              <a:rPr lang="en-US" sz="2400" dirty="0"/>
              <a:t>Microsoft Office SharePoint Server (MOSS)</a:t>
            </a:r>
          </a:p>
          <a:p>
            <a:pPr lvl="1"/>
            <a:r>
              <a:rPr lang="en-US" sz="2000" dirty="0"/>
              <a:t>Adds new search functionality over base WSS search</a:t>
            </a:r>
          </a:p>
          <a:p>
            <a:pPr lvl="1"/>
            <a:r>
              <a:rPr lang="en-US" sz="2000" dirty="0"/>
              <a:t>Indexer and query can be separated on different machines</a:t>
            </a:r>
          </a:p>
          <a:p>
            <a:pPr lvl="1"/>
            <a:r>
              <a:rPr lang="en-US" sz="2000" dirty="0"/>
              <a:t>Multiple catalog supported per indexer and query servers</a:t>
            </a:r>
          </a:p>
          <a:p>
            <a:pPr lvl="1"/>
            <a:r>
              <a:rPr lang="en-US" sz="2000" dirty="0"/>
              <a:t>Aggregated content - local + external</a:t>
            </a:r>
          </a:p>
          <a:p>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en-US" dirty="0" smtClean="0"/>
              <a:t>Search Architecture </a:t>
            </a:r>
            <a:r>
              <a:rPr lang="en-US" dirty="0"/>
              <a:t>and Terminology</a:t>
            </a:r>
          </a:p>
        </p:txBody>
      </p:sp>
      <p:sp>
        <p:nvSpPr>
          <p:cNvPr id="809987" name="Rectangle 3"/>
          <p:cNvSpPr>
            <a:spLocks noGrp="1" noChangeArrowheads="1"/>
          </p:cNvSpPr>
          <p:nvPr>
            <p:ph type="body" idx="1"/>
          </p:nvPr>
        </p:nvSpPr>
        <p:spPr/>
        <p:txBody>
          <a:bodyPr>
            <a:normAutofit/>
          </a:bodyPr>
          <a:lstStyle/>
          <a:p>
            <a:r>
              <a:rPr lang="en-US" sz="2400" dirty="0"/>
              <a:t>Key </a:t>
            </a:r>
            <a:r>
              <a:rPr lang="en-US" sz="2400" dirty="0" smtClean="0"/>
              <a:t>pieces to search infrastructure</a:t>
            </a:r>
            <a:endParaRPr lang="en-US" sz="2400" dirty="0"/>
          </a:p>
          <a:p>
            <a:pPr lvl="1"/>
            <a:r>
              <a:rPr lang="en-US" sz="2000" dirty="0" smtClean="0"/>
              <a:t>The Gatherer</a:t>
            </a:r>
          </a:p>
          <a:p>
            <a:pPr lvl="1"/>
            <a:r>
              <a:rPr lang="en-US" sz="2000" dirty="0" smtClean="0"/>
              <a:t>Content sources, protocol </a:t>
            </a:r>
            <a:r>
              <a:rPr lang="en-US" sz="2000" dirty="0"/>
              <a:t>handlers and </a:t>
            </a:r>
            <a:r>
              <a:rPr lang="en-US" sz="2000" dirty="0" err="1"/>
              <a:t>IFilters</a:t>
            </a:r>
            <a:endParaRPr lang="en-US" sz="2000" dirty="0"/>
          </a:p>
          <a:p>
            <a:pPr lvl="1"/>
            <a:r>
              <a:rPr lang="en-US" sz="2000" dirty="0" smtClean="0"/>
              <a:t>Index </a:t>
            </a:r>
            <a:r>
              <a:rPr lang="en-US" sz="2000" dirty="0"/>
              <a:t>Files</a:t>
            </a:r>
          </a:p>
        </p:txBody>
      </p:sp>
      <p:grpSp>
        <p:nvGrpSpPr>
          <p:cNvPr id="2" name="Group 6"/>
          <p:cNvGrpSpPr>
            <a:grpSpLocks/>
          </p:cNvGrpSpPr>
          <p:nvPr/>
        </p:nvGrpSpPr>
        <p:grpSpPr bwMode="auto">
          <a:xfrm>
            <a:off x="1295400" y="3276600"/>
            <a:ext cx="6858000" cy="3200400"/>
            <a:chOff x="594" y="1872"/>
            <a:chExt cx="5067" cy="2400"/>
          </a:xfrm>
        </p:grpSpPr>
        <p:sp>
          <p:nvSpPr>
            <p:cNvPr id="809989" name="Rectangle 5"/>
            <p:cNvSpPr>
              <a:spLocks noChangeArrowheads="1"/>
            </p:cNvSpPr>
            <p:nvPr/>
          </p:nvSpPr>
          <p:spPr bwMode="auto">
            <a:xfrm>
              <a:off x="594" y="1872"/>
              <a:ext cx="5067" cy="2400"/>
            </a:xfrm>
            <a:prstGeom prst="rect">
              <a:avLst/>
            </a:prstGeom>
            <a:solidFill>
              <a:schemeClr val="bg1"/>
            </a:solidFill>
            <a:ln w="9525">
              <a:solidFill>
                <a:schemeClr val="tx1"/>
              </a:solidFill>
              <a:miter lim="800000"/>
              <a:headEnd/>
              <a:tailEnd type="none" w="lg" len="lg"/>
            </a:ln>
            <a:effectLst/>
          </p:spPr>
          <p:txBody>
            <a:bodyPr wrap="none" anchor="ctr"/>
            <a:lstStyle/>
            <a:p>
              <a:endParaRPr lang="en-US"/>
            </a:p>
          </p:txBody>
        </p:sp>
        <p:pic>
          <p:nvPicPr>
            <p:cNvPr id="809988" name="Picture 4"/>
            <p:cNvPicPr>
              <a:picLocks noChangeAspect="1" noChangeArrowheads="1"/>
            </p:cNvPicPr>
            <p:nvPr/>
          </p:nvPicPr>
          <p:blipFill>
            <a:blip r:embed="rId3" cstate="print"/>
            <a:srcRect/>
            <a:stretch>
              <a:fillRect/>
            </a:stretch>
          </p:blipFill>
          <p:spPr bwMode="auto">
            <a:xfrm>
              <a:off x="720" y="1920"/>
              <a:ext cx="4848" cy="2321"/>
            </a:xfrm>
            <a:prstGeom prst="rect">
              <a:avLst/>
            </a:prstGeom>
            <a:noFill/>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65" name="Rectangle 9"/>
          <p:cNvSpPr>
            <a:spLocks noChangeArrowheads="1"/>
          </p:cNvSpPr>
          <p:nvPr/>
        </p:nvSpPr>
        <p:spPr bwMode="auto">
          <a:xfrm>
            <a:off x="4267199" y="1295400"/>
            <a:ext cx="4572000" cy="5257800"/>
          </a:xfrm>
          <a:prstGeom prst="rect">
            <a:avLst/>
          </a:prstGeom>
          <a:solidFill>
            <a:schemeClr val="bg1">
              <a:lumMod val="65000"/>
            </a:schemeClr>
          </a:solidFill>
          <a:ln w="9525">
            <a:solidFill>
              <a:schemeClr val="bg1"/>
            </a:solidFill>
            <a:miter lim="800000"/>
            <a:headEnd/>
            <a:tailEnd type="none" w="lg" len="lg"/>
          </a:ln>
          <a:effectLst/>
        </p:spPr>
        <p:txBody>
          <a:bodyPr wrap="none" anchor="ctr"/>
          <a:lstStyle/>
          <a:p>
            <a:endParaRPr lang="en-US"/>
          </a:p>
        </p:txBody>
      </p:sp>
      <p:sp>
        <p:nvSpPr>
          <p:cNvPr id="787462" name="Rectangle 6"/>
          <p:cNvSpPr>
            <a:spLocks noGrp="1" noChangeArrowheads="1"/>
          </p:cNvSpPr>
          <p:nvPr>
            <p:ph type="title"/>
          </p:nvPr>
        </p:nvSpPr>
        <p:spPr/>
        <p:txBody>
          <a:bodyPr/>
          <a:lstStyle/>
          <a:p>
            <a:r>
              <a:rPr lang="en-US"/>
              <a:t>Search Topologies</a:t>
            </a:r>
          </a:p>
        </p:txBody>
      </p:sp>
      <p:sp>
        <p:nvSpPr>
          <p:cNvPr id="787463" name="Rectangle 7"/>
          <p:cNvSpPr>
            <a:spLocks noGrp="1" noChangeArrowheads="1"/>
          </p:cNvSpPr>
          <p:nvPr>
            <p:ph type="body" idx="1"/>
          </p:nvPr>
        </p:nvSpPr>
        <p:spPr/>
        <p:txBody>
          <a:bodyPr/>
          <a:lstStyle/>
          <a:p>
            <a:r>
              <a:rPr lang="en-US"/>
              <a:t>Base topology</a:t>
            </a:r>
          </a:p>
          <a:p>
            <a:pPr lvl="1"/>
            <a:r>
              <a:rPr lang="en-US"/>
              <a:t>Web front-end servers</a:t>
            </a:r>
          </a:p>
          <a:p>
            <a:pPr lvl="1"/>
            <a:r>
              <a:rPr lang="en-US"/>
              <a:t>App servers</a:t>
            </a:r>
          </a:p>
          <a:p>
            <a:pPr lvl="1"/>
            <a:r>
              <a:rPr lang="en-US"/>
              <a:t>Database servers</a:t>
            </a:r>
          </a:p>
          <a:p>
            <a:endParaRPr lang="en-US"/>
          </a:p>
          <a:p>
            <a:r>
              <a:rPr lang="en-US"/>
              <a:t>App servers</a:t>
            </a:r>
          </a:p>
          <a:p>
            <a:pPr lvl="1"/>
            <a:r>
              <a:rPr lang="en-US"/>
              <a:t>Indexer Service</a:t>
            </a:r>
          </a:p>
          <a:p>
            <a:pPr lvl="1"/>
            <a:r>
              <a:rPr lang="en-US"/>
              <a:t>Query Service</a:t>
            </a:r>
          </a:p>
          <a:p>
            <a:endParaRPr lang="en-US"/>
          </a:p>
        </p:txBody>
      </p:sp>
      <p:graphicFrame>
        <p:nvGraphicFramePr>
          <p:cNvPr id="787464" name="Object 8"/>
          <p:cNvGraphicFramePr>
            <a:graphicFrameLocks noChangeAspect="1"/>
          </p:cNvGraphicFramePr>
          <p:nvPr/>
        </p:nvGraphicFramePr>
        <p:xfrm>
          <a:off x="4114800" y="1447800"/>
          <a:ext cx="4653756" cy="5029200"/>
        </p:xfrm>
        <a:graphic>
          <a:graphicData uri="http://schemas.openxmlformats.org/presentationml/2006/ole">
            <mc:AlternateContent xmlns:mc="http://schemas.openxmlformats.org/markup-compatibility/2006">
              <mc:Choice xmlns:v="urn:schemas-microsoft-com:vml" Requires="v">
                <p:oleObj spid="_x0000_s1028" name="Visio" r:id="rId4" imgW="4793932" imgH="6727508" progId="">
                  <p:embed/>
                </p:oleObj>
              </mc:Choice>
              <mc:Fallback>
                <p:oleObj name="Visio" r:id="rId4" imgW="4793932" imgH="672750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447800"/>
                        <a:ext cx="4653756"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Search</a:t>
            </a:r>
            <a:endParaRPr lang="en-US" dirty="0"/>
          </a:p>
        </p:txBody>
      </p:sp>
      <p:pic>
        <p:nvPicPr>
          <p:cNvPr id="21506" name="Picture 2"/>
          <p:cNvPicPr>
            <a:picLocks noChangeAspect="1" noChangeArrowheads="1"/>
          </p:cNvPicPr>
          <p:nvPr/>
        </p:nvPicPr>
        <p:blipFill>
          <a:blip r:embed="rId3" cstate="print"/>
          <a:srcRect/>
          <a:stretch>
            <a:fillRect/>
          </a:stretch>
        </p:blipFill>
        <p:spPr bwMode="auto">
          <a:xfrm>
            <a:off x="1295400" y="1304925"/>
            <a:ext cx="6403551" cy="54006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Scopes</a:t>
            </a:r>
            <a:endParaRPr lang="en-US" dirty="0"/>
          </a:p>
        </p:txBody>
      </p:sp>
      <p:sp>
        <p:nvSpPr>
          <p:cNvPr id="5" name="Content Placeholder 4"/>
          <p:cNvSpPr>
            <a:spLocks noGrp="1"/>
          </p:cNvSpPr>
          <p:nvPr>
            <p:ph idx="1"/>
          </p:nvPr>
        </p:nvSpPr>
        <p:spPr/>
        <p:txBody>
          <a:bodyPr/>
          <a:lstStyle/>
          <a:p>
            <a:r>
              <a:rPr lang="en-US" dirty="0" smtClean="0"/>
              <a:t>Created at one of two different levels</a:t>
            </a:r>
          </a:p>
          <a:p>
            <a:pPr lvl="1"/>
            <a:r>
              <a:rPr lang="en-US" dirty="0" smtClean="0"/>
              <a:t>Can be created within content of an SSP</a:t>
            </a:r>
          </a:p>
          <a:p>
            <a:pPr lvl="1"/>
            <a:r>
              <a:rPr lang="en-US" dirty="0" smtClean="0"/>
              <a:t>Can be created within context of a site collection</a:t>
            </a:r>
            <a:endParaRPr lang="en-US" dirty="0"/>
          </a:p>
        </p:txBody>
      </p:sp>
      <p:pic>
        <p:nvPicPr>
          <p:cNvPr id="22530" name="Picture 2"/>
          <p:cNvPicPr>
            <a:picLocks noChangeAspect="1" noChangeArrowheads="1"/>
          </p:cNvPicPr>
          <p:nvPr/>
        </p:nvPicPr>
        <p:blipFill>
          <a:blip r:embed="rId3" cstate="print"/>
          <a:srcRect/>
          <a:stretch>
            <a:fillRect/>
          </a:stretch>
        </p:blipFill>
        <p:spPr bwMode="auto">
          <a:xfrm>
            <a:off x="1371600" y="2971800"/>
            <a:ext cx="6324600" cy="3573752"/>
          </a:xfrm>
          <a:prstGeom prst="rect">
            <a:avLst/>
          </a:prstGeom>
          <a:noFill/>
          <a:ln w="9525">
            <a:solidFill>
              <a:schemeClr val="tx1"/>
            </a:solid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Rules to a Search Scope</a:t>
            </a:r>
            <a:endParaRPr lang="en-US" dirty="0"/>
          </a:p>
        </p:txBody>
      </p:sp>
      <p:sp>
        <p:nvSpPr>
          <p:cNvPr id="3" name="Content Placeholder 2"/>
          <p:cNvSpPr>
            <a:spLocks noGrp="1"/>
          </p:cNvSpPr>
          <p:nvPr>
            <p:ph idx="1"/>
          </p:nvPr>
        </p:nvSpPr>
        <p:spPr/>
        <p:txBody>
          <a:bodyPr/>
          <a:lstStyle/>
          <a:p>
            <a:r>
              <a:rPr lang="en-US" dirty="0" smtClean="0"/>
              <a:t>Each search scope has one or more rules</a:t>
            </a:r>
          </a:p>
          <a:p>
            <a:pPr lvl="1"/>
            <a:r>
              <a:rPr lang="en-US" dirty="0" smtClean="0"/>
              <a:t>Rules define criteria to include/exclude content</a:t>
            </a:r>
            <a:endParaRPr lang="en-US" dirty="0"/>
          </a:p>
        </p:txBody>
      </p:sp>
      <p:pic>
        <p:nvPicPr>
          <p:cNvPr id="23555" name="Picture 3"/>
          <p:cNvPicPr>
            <a:picLocks noChangeAspect="1" noChangeArrowheads="1"/>
          </p:cNvPicPr>
          <p:nvPr/>
        </p:nvPicPr>
        <p:blipFill>
          <a:blip r:embed="rId3" cstate="print"/>
          <a:srcRect/>
          <a:stretch>
            <a:fillRect/>
          </a:stretch>
        </p:blipFill>
        <p:spPr bwMode="auto">
          <a:xfrm>
            <a:off x="1447800" y="2522475"/>
            <a:ext cx="6138862" cy="4106925"/>
          </a:xfrm>
          <a:prstGeom prst="rect">
            <a:avLst/>
          </a:prstGeom>
          <a:noFill/>
          <a:ln w="9525">
            <a:solidFill>
              <a:schemeClr val="tx1"/>
            </a:solid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Search Administration</a:t>
            </a:r>
            <a:endParaRPr lang="nl-BE" dirty="0"/>
          </a:p>
        </p:txBody>
      </p:sp>
      <p:pic>
        <p:nvPicPr>
          <p:cNvPr id="4" name="Picture 2"/>
          <p:cNvPicPr>
            <a:picLocks noChangeAspect="1" noChangeArrowheads="1"/>
          </p:cNvPicPr>
          <p:nvPr/>
        </p:nvPicPr>
        <p:blipFill>
          <a:blip r:embed="rId2" cstate="print"/>
          <a:srcRect/>
          <a:stretch>
            <a:fillRect/>
          </a:stretch>
        </p:blipFill>
        <p:spPr bwMode="auto">
          <a:xfrm>
            <a:off x="339311" y="1524000"/>
            <a:ext cx="8499889" cy="473392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7" name="Rectangle 7"/>
          <p:cNvSpPr>
            <a:spLocks noGrp="1" noChangeArrowheads="1"/>
          </p:cNvSpPr>
          <p:nvPr>
            <p:ph type="title"/>
          </p:nvPr>
        </p:nvSpPr>
        <p:spPr/>
        <p:txBody>
          <a:bodyPr/>
          <a:lstStyle/>
          <a:p>
            <a:r>
              <a:rPr lang="en-US" smtClean="0"/>
              <a:t>Search Center</a:t>
            </a:r>
            <a:endParaRPr lang="en-US" dirty="0"/>
          </a:p>
        </p:txBody>
      </p:sp>
      <p:sp>
        <p:nvSpPr>
          <p:cNvPr id="568328" name="Rectangle 8"/>
          <p:cNvSpPr>
            <a:spLocks noGrp="1" noChangeArrowheads="1"/>
          </p:cNvSpPr>
          <p:nvPr>
            <p:ph type="body" idx="1"/>
          </p:nvPr>
        </p:nvSpPr>
        <p:spPr/>
        <p:txBody>
          <a:bodyPr>
            <a:normAutofit/>
          </a:bodyPr>
          <a:lstStyle/>
          <a:p>
            <a:r>
              <a:rPr lang="en-US" dirty="0" smtClean="0"/>
              <a:t>Customize and extend Search Center</a:t>
            </a:r>
          </a:p>
          <a:p>
            <a:pPr lvl="1"/>
            <a:r>
              <a:rPr lang="en-US" dirty="0" smtClean="0"/>
              <a:t>Modify query parameters</a:t>
            </a:r>
          </a:p>
          <a:p>
            <a:pPr lvl="1"/>
            <a:r>
              <a:rPr lang="en-US" dirty="0" smtClean="0"/>
              <a:t>Add tabs</a:t>
            </a:r>
          </a:p>
          <a:p>
            <a:pPr lvl="1"/>
            <a:r>
              <a:rPr lang="en-US" dirty="0" smtClean="0"/>
              <a:t>Modify XSLT, CSS on results</a:t>
            </a:r>
          </a:p>
          <a:p>
            <a:pPr lvl="1"/>
            <a:r>
              <a:rPr lang="en-US" dirty="0" smtClean="0"/>
              <a:t>Custom search Web Parts</a:t>
            </a:r>
          </a:p>
        </p:txBody>
      </p:sp>
    </p:spTree>
  </p:cSld>
  <p:clrMapOvr>
    <a:masterClrMapping/>
  </p:clrMapOvr>
  <p:transition xmlns:p14="http://schemas.microsoft.com/office/powerpoint/2010/main" advTm="20488"/>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smtClean="0"/>
              <a:t>SharePoint Portal Server 2003 (SPS)</a:t>
            </a:r>
            <a:endParaRPr lang="en-US" dirty="0"/>
          </a:p>
        </p:txBody>
      </p:sp>
      <p:sp>
        <p:nvSpPr>
          <p:cNvPr id="790531" name="Rectangle 3"/>
          <p:cNvSpPr>
            <a:spLocks noGrp="1" noChangeArrowheads="1"/>
          </p:cNvSpPr>
          <p:nvPr>
            <p:ph type="body" idx="1"/>
          </p:nvPr>
        </p:nvSpPr>
        <p:spPr/>
        <p:txBody>
          <a:bodyPr/>
          <a:lstStyle/>
          <a:p>
            <a:r>
              <a:rPr lang="en-US" smtClean="0"/>
              <a:t>SharePoint Portal Server 2003 Features</a:t>
            </a:r>
          </a:p>
          <a:p>
            <a:pPr lvl="1"/>
            <a:r>
              <a:rPr lang="en-US" smtClean="0"/>
              <a:t>Areas and listings</a:t>
            </a:r>
          </a:p>
          <a:p>
            <a:pPr lvl="1"/>
            <a:r>
              <a:rPr lang="en-US" smtClean="0"/>
              <a:t>User profiles and audience targeting</a:t>
            </a:r>
          </a:p>
          <a:p>
            <a:pPr lvl="1"/>
            <a:r>
              <a:rPr lang="en-US" smtClean="0"/>
              <a:t>Search</a:t>
            </a:r>
          </a:p>
          <a:p>
            <a:pPr lvl="1"/>
            <a:r>
              <a:rPr lang="en-US" smtClean="0"/>
              <a:t>My Sites</a:t>
            </a:r>
          </a:p>
          <a:p>
            <a:pPr lvl="1"/>
            <a:r>
              <a:rPr lang="en-US" smtClean="0"/>
              <a:t>Shared Services</a:t>
            </a:r>
          </a:p>
          <a:p>
            <a:pPr lvl="1"/>
            <a:r>
              <a:rPr lang="en-US" smtClean="0"/>
              <a:t>Single sign on</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smtClean="0">
                <a:sym typeface="Wingdings" pitchFamily="2" charset="2"/>
              </a:rPr>
              <a:t>Search Web Parts</a:t>
            </a:r>
          </a:p>
        </p:txBody>
      </p:sp>
      <p:sp>
        <p:nvSpPr>
          <p:cNvPr id="10245" name="Rectangle 5"/>
          <p:cNvSpPr>
            <a:spLocks noGrp="1" noChangeArrowheads="1"/>
          </p:cNvSpPr>
          <p:nvPr>
            <p:ph idx="1"/>
          </p:nvPr>
        </p:nvSpPr>
        <p:spPr>
          <a:xfrm>
            <a:off x="368300" y="1347788"/>
            <a:ext cx="8382000" cy="5273238"/>
          </a:xfrm>
        </p:spPr>
        <p:txBody>
          <a:bodyPr>
            <a:normAutofit lnSpcReduction="10000"/>
          </a:bodyPr>
          <a:lstStyle/>
          <a:p>
            <a:r>
              <a:rPr lang="en-US" dirty="0" smtClean="0"/>
              <a:t>9  OOB web parts including </a:t>
            </a:r>
          </a:p>
          <a:p>
            <a:pPr lvl="1"/>
            <a:r>
              <a:rPr lang="en-US" sz="1800" dirty="0" smtClean="0"/>
              <a:t>Search Box</a:t>
            </a:r>
          </a:p>
          <a:p>
            <a:pPr lvl="1"/>
            <a:r>
              <a:rPr lang="en-US" sz="1800" dirty="0" smtClean="0"/>
              <a:t>Core Results</a:t>
            </a:r>
          </a:p>
          <a:p>
            <a:pPr lvl="1"/>
            <a:r>
              <a:rPr lang="en-US" sz="1800" dirty="0" smtClean="0"/>
              <a:t>High Confidence</a:t>
            </a:r>
          </a:p>
          <a:p>
            <a:pPr lvl="1"/>
            <a:r>
              <a:rPr lang="en-US" sz="1800" dirty="0" smtClean="0"/>
              <a:t>Statistics</a:t>
            </a:r>
          </a:p>
          <a:p>
            <a:pPr lvl="1"/>
            <a:r>
              <a:rPr lang="en-US" sz="1800" dirty="0" smtClean="0"/>
              <a:t>Pagination</a:t>
            </a:r>
          </a:p>
          <a:p>
            <a:pPr lvl="1"/>
            <a:r>
              <a:rPr lang="en-US" sz="1800" dirty="0" smtClean="0"/>
              <a:t>Action Links</a:t>
            </a:r>
          </a:p>
          <a:p>
            <a:pPr lvl="1"/>
            <a:r>
              <a:rPr lang="en-US" sz="1800" dirty="0" smtClean="0"/>
              <a:t>Matching Keywords and Best Bets</a:t>
            </a:r>
          </a:p>
          <a:p>
            <a:pPr lvl="1"/>
            <a:r>
              <a:rPr lang="en-US" sz="1800" dirty="0" smtClean="0"/>
              <a:t>Search Summary (Did you mean?)</a:t>
            </a:r>
          </a:p>
          <a:p>
            <a:pPr lvl="1"/>
            <a:r>
              <a:rPr lang="en-US" sz="1800" dirty="0" smtClean="0"/>
              <a:t>Advanced Search</a:t>
            </a:r>
          </a:p>
          <a:p>
            <a:pPr lvl="1"/>
            <a:r>
              <a:rPr lang="en-US" sz="1800" dirty="0" smtClean="0"/>
              <a:t>Share data through hidden object</a:t>
            </a:r>
          </a:p>
          <a:p>
            <a:r>
              <a:rPr lang="en-US" dirty="0" smtClean="0"/>
              <a:t>Web Part properties such as</a:t>
            </a:r>
          </a:p>
          <a:p>
            <a:pPr lvl="1"/>
            <a:r>
              <a:rPr lang="en-US" sz="1800" dirty="0" smtClean="0"/>
              <a:t>Formatting</a:t>
            </a:r>
          </a:p>
          <a:p>
            <a:pPr lvl="1"/>
            <a:r>
              <a:rPr lang="en-US" sz="1800" dirty="0" smtClean="0"/>
              <a:t>From turning stemming on/off to the # of results returned </a:t>
            </a:r>
          </a:p>
          <a:p>
            <a:pPr lvl="1"/>
            <a:r>
              <a:rPr lang="en-US" sz="1800" dirty="0" smtClean="0"/>
              <a:t>XSL</a:t>
            </a:r>
          </a:p>
        </p:txBody>
      </p:sp>
    </p:spTree>
  </p:cSld>
  <p:clrMapOvr>
    <a:masterClrMapping/>
  </p:clrMapOvr>
  <p:transition xmlns:p14="http://schemas.microsoft.com/office/powerpoint/2010/main" advTm="115656"/>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2" name="Rectangle 4"/>
          <p:cNvSpPr>
            <a:spLocks noGrp="1" noChangeArrowheads="1"/>
          </p:cNvSpPr>
          <p:nvPr>
            <p:ph type="title"/>
          </p:nvPr>
        </p:nvSpPr>
        <p:spPr/>
        <p:txBody>
          <a:bodyPr/>
          <a:lstStyle/>
          <a:p>
            <a:r>
              <a:rPr lang="en-US"/>
              <a:t>Search As An Extensible Service</a:t>
            </a:r>
          </a:p>
        </p:txBody>
      </p:sp>
      <p:sp>
        <p:nvSpPr>
          <p:cNvPr id="811013" name="Rectangle 5"/>
          <p:cNvSpPr>
            <a:spLocks noGrp="1" noChangeArrowheads="1"/>
          </p:cNvSpPr>
          <p:nvPr>
            <p:ph type="body" idx="1"/>
          </p:nvPr>
        </p:nvSpPr>
        <p:spPr/>
        <p:txBody>
          <a:bodyPr/>
          <a:lstStyle/>
          <a:p>
            <a:r>
              <a:rPr lang="en-US" dirty="0"/>
              <a:t>Run search as a centralized enterprise service</a:t>
            </a:r>
          </a:p>
          <a:p>
            <a:pPr lvl="1"/>
            <a:r>
              <a:rPr lang="en-US" dirty="0"/>
              <a:t>Use in SharePoint sites and custom apps</a:t>
            </a:r>
          </a:p>
          <a:p>
            <a:pPr lvl="1"/>
            <a:r>
              <a:rPr lang="en-US" dirty="0"/>
              <a:t>Via shared services or query web service</a:t>
            </a:r>
          </a:p>
          <a:p>
            <a:endParaRPr lang="en-US" dirty="0"/>
          </a:p>
          <a:p>
            <a:r>
              <a:rPr lang="en-US" dirty="0"/>
              <a:t>New tools and frameworks</a:t>
            </a:r>
          </a:p>
          <a:p>
            <a:pPr lvl="1"/>
            <a:r>
              <a:rPr lang="en-US" dirty="0"/>
              <a:t>Coherent, comprehensive admin APIs</a:t>
            </a:r>
          </a:p>
          <a:p>
            <a:pPr lvl="1"/>
            <a:r>
              <a:rPr lang="en-US" dirty="0"/>
              <a:t>New query objects and syntax</a:t>
            </a:r>
          </a:p>
          <a:p>
            <a:pPr lvl="1"/>
            <a:r>
              <a:rPr lang="en-US" dirty="0" smtClean="0"/>
              <a:t>Reusable</a:t>
            </a:r>
            <a:r>
              <a:rPr lang="en-US" dirty="0"/>
              <a:t>, customizable UI controls</a:t>
            </a:r>
          </a:p>
          <a:p>
            <a:pPr lvl="1"/>
            <a:r>
              <a:rPr lang="en-US" dirty="0"/>
              <a:t>Index custom </a:t>
            </a:r>
            <a:r>
              <a:rPr lang="en-US" dirty="0" smtClean="0"/>
              <a:t>repositories</a:t>
            </a:r>
            <a:endParaRPr lang="en-US" dirty="0"/>
          </a:p>
        </p:txBody>
      </p:sp>
    </p:spTree>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Collaboration Portals</a:t>
            </a:r>
          </a:p>
          <a:p>
            <a:r>
              <a:rPr lang="en-US" dirty="0" smtClean="0"/>
              <a:t>Shared Service Provider (SSP) Architecture</a:t>
            </a:r>
          </a:p>
          <a:p>
            <a:r>
              <a:rPr lang="en-US" dirty="0" smtClean="0"/>
              <a:t>Creating corporate portal sites </a:t>
            </a:r>
          </a:p>
          <a:p>
            <a:r>
              <a:rPr lang="en-US" dirty="0" smtClean="0"/>
              <a:t>User Profiles</a:t>
            </a:r>
          </a:p>
          <a:p>
            <a:r>
              <a:rPr lang="en-US" dirty="0" smtClean="0"/>
              <a:t>Audience Targeting</a:t>
            </a:r>
          </a:p>
          <a:p>
            <a:r>
              <a:rPr lang="en-US" dirty="0" err="1" smtClean="0"/>
              <a:t>MySites</a:t>
            </a:r>
            <a:endParaRPr lang="en-US" dirty="0" smtClean="0"/>
          </a:p>
          <a:p>
            <a:r>
              <a:rPr lang="en-US" dirty="0" smtClean="0"/>
              <a:t>Extending Search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dirty="0" smtClean="0"/>
              <a:t>Problems with SPS 2003</a:t>
            </a:r>
            <a:endParaRPr lang="en-US" dirty="0"/>
          </a:p>
        </p:txBody>
      </p:sp>
      <p:sp>
        <p:nvSpPr>
          <p:cNvPr id="790531" name="Rectangle 3"/>
          <p:cNvSpPr>
            <a:spLocks noGrp="1" noChangeArrowheads="1"/>
          </p:cNvSpPr>
          <p:nvPr>
            <p:ph type="body" idx="1"/>
          </p:nvPr>
        </p:nvSpPr>
        <p:spPr/>
        <p:txBody>
          <a:bodyPr/>
          <a:lstStyle/>
          <a:p>
            <a:r>
              <a:rPr lang="en-US" dirty="0" smtClean="0"/>
              <a:t>Problems with SharePoint Portal Server 2003</a:t>
            </a:r>
          </a:p>
          <a:p>
            <a:pPr lvl="1"/>
            <a:r>
              <a:rPr lang="en-US" dirty="0" smtClean="0"/>
              <a:t>A strange semi-undocumented layer on top of WSS V2</a:t>
            </a:r>
          </a:p>
          <a:p>
            <a:pPr lvl="1"/>
            <a:r>
              <a:rPr lang="en-US" dirty="0" smtClean="0"/>
              <a:t>Limited to one SPS portal site per IIS Web application</a:t>
            </a:r>
          </a:p>
          <a:p>
            <a:pPr lvl="1"/>
            <a:r>
              <a:rPr lang="en-US" dirty="0" smtClean="0"/>
              <a:t>Portal user interface hard to customize and extend</a:t>
            </a:r>
          </a:p>
          <a:p>
            <a:pPr lvl="1"/>
            <a:r>
              <a:rPr lang="en-US" dirty="0" smtClean="0"/>
              <a:t>Shared Services architecture hard to deploy and administrate</a:t>
            </a:r>
          </a:p>
          <a:p>
            <a:pPr lvl="1"/>
            <a:r>
              <a:rPr lang="en-US" dirty="0" smtClean="0"/>
              <a:t>Limited and clunky integration with Content Management Server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Portal Site Template</a:t>
            </a:r>
            <a:endParaRPr lang="en-US" dirty="0"/>
          </a:p>
        </p:txBody>
      </p:sp>
      <p:sp>
        <p:nvSpPr>
          <p:cNvPr id="3" name="Content Placeholder 2"/>
          <p:cNvSpPr>
            <a:spLocks noGrp="1"/>
          </p:cNvSpPr>
          <p:nvPr>
            <p:ph idx="1"/>
          </p:nvPr>
        </p:nvSpPr>
        <p:spPr/>
        <p:txBody>
          <a:bodyPr/>
          <a:lstStyle/>
          <a:p>
            <a:r>
              <a:rPr lang="en-US" dirty="0" smtClean="0"/>
              <a:t>Used to create SPS-like Portal sites</a:t>
            </a:r>
          </a:p>
          <a:p>
            <a:pPr lvl="1"/>
            <a:r>
              <a:rPr lang="en-US" dirty="0" smtClean="0"/>
              <a:t>Supplies same basic features as SPS</a:t>
            </a:r>
          </a:p>
          <a:p>
            <a:pPr lvl="1"/>
            <a:r>
              <a:rPr lang="en-US" dirty="0" smtClean="0"/>
              <a:t>Except that Areas and Listing have been eliminated</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381000" y="4137428"/>
            <a:ext cx="2438400" cy="1574944"/>
          </a:xfrm>
          <a:prstGeom prst="rect">
            <a:avLst/>
          </a:prstGeom>
          <a:noFill/>
          <a:ln w="9525">
            <a:solidFill>
              <a:schemeClr val="tx1"/>
            </a:solid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3733800" y="3124200"/>
            <a:ext cx="5029200" cy="3121572"/>
          </a:xfrm>
          <a:prstGeom prst="rect">
            <a:avLst/>
          </a:prstGeom>
          <a:noFill/>
          <a:ln w="9525">
            <a:noFill/>
            <a:miter lim="800000"/>
            <a:headEnd/>
            <a:tailEnd/>
          </a:ln>
          <a:effectLst/>
        </p:spPr>
      </p:pic>
      <p:cxnSp>
        <p:nvCxnSpPr>
          <p:cNvPr id="7" name="Straight Arrow Connector 6"/>
          <p:cNvCxnSpPr/>
          <p:nvPr/>
        </p:nvCxnSpPr>
        <p:spPr>
          <a:xfrm>
            <a:off x="2819400" y="4493172"/>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en-US" dirty="0" smtClean="0"/>
              <a:t>Collaboration Portal </a:t>
            </a:r>
            <a:r>
              <a:rPr lang="en-US" dirty="0"/>
              <a:t>Architecture</a:t>
            </a:r>
          </a:p>
        </p:txBody>
      </p:sp>
      <p:sp>
        <p:nvSpPr>
          <p:cNvPr id="768003" name="Rectangle 3"/>
          <p:cNvSpPr>
            <a:spLocks noGrp="1" noChangeArrowheads="1"/>
          </p:cNvSpPr>
          <p:nvPr>
            <p:ph type="body" idx="1"/>
          </p:nvPr>
        </p:nvSpPr>
        <p:spPr/>
        <p:txBody>
          <a:bodyPr/>
          <a:lstStyle/>
          <a:p>
            <a:r>
              <a:rPr lang="en-US" dirty="0"/>
              <a:t>A </a:t>
            </a:r>
            <a:r>
              <a:rPr lang="en-US" dirty="0" smtClean="0"/>
              <a:t>collaboration portal </a:t>
            </a:r>
            <a:r>
              <a:rPr lang="en-US" dirty="0"/>
              <a:t>is a hierarchy of WSS sites</a:t>
            </a:r>
          </a:p>
          <a:p>
            <a:pPr lvl="1"/>
            <a:r>
              <a:rPr lang="en-US" dirty="0"/>
              <a:t>Created as a WSS site collection</a:t>
            </a:r>
          </a:p>
          <a:p>
            <a:pPr lvl="1"/>
            <a:r>
              <a:rPr lang="en-US" dirty="0"/>
              <a:t>Created using standard </a:t>
            </a:r>
            <a:r>
              <a:rPr lang="en-US" dirty="0" smtClean="0"/>
              <a:t>Site Definitions </a:t>
            </a:r>
            <a:r>
              <a:rPr lang="en-US" dirty="0"/>
              <a:t>and </a:t>
            </a:r>
            <a:r>
              <a:rPr lang="en-US" dirty="0" smtClean="0"/>
              <a:t>Features</a:t>
            </a:r>
            <a:endParaRPr lang="en-US" dirty="0"/>
          </a:p>
          <a:p>
            <a:pPr lvl="1"/>
            <a:endParaRPr lang="en-US" dirty="0"/>
          </a:p>
          <a:p>
            <a:endParaRPr lang="en-US" dirty="0"/>
          </a:p>
          <a:p>
            <a:endParaRPr lang="en-US" dirty="0"/>
          </a:p>
          <a:p>
            <a:endParaRPr lang="en-US" dirty="0"/>
          </a:p>
          <a:p>
            <a:r>
              <a:rPr lang="en-US" dirty="0" smtClean="0"/>
              <a:t>Architectural </a:t>
            </a:r>
            <a:r>
              <a:rPr lang="en-US" dirty="0"/>
              <a:t>improvements over SPS portals</a:t>
            </a:r>
          </a:p>
          <a:p>
            <a:pPr lvl="1"/>
            <a:r>
              <a:rPr lang="en-US" dirty="0"/>
              <a:t>Not limited to one portal per IIS Web site</a:t>
            </a:r>
          </a:p>
          <a:p>
            <a:pPr lvl="1"/>
            <a:r>
              <a:rPr lang="en-US" dirty="0"/>
              <a:t>Portals extended using standard WSS V3 </a:t>
            </a:r>
            <a:r>
              <a:rPr lang="en-US" dirty="0" smtClean="0"/>
              <a:t>development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367943" y="2971800"/>
            <a:ext cx="5566257" cy="1752600"/>
          </a:xfrm>
          <a:prstGeom prst="rect">
            <a:avLst/>
          </a:prstGeom>
          <a:noFill/>
          <a:ln w="9525">
            <a:solidFill>
              <a:schemeClr val="tx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dirty="0" smtClean="0"/>
              <a:t>Sharing Resources and Services</a:t>
            </a:r>
            <a:endParaRPr lang="en-US" dirty="0"/>
          </a:p>
        </p:txBody>
      </p:sp>
      <p:sp>
        <p:nvSpPr>
          <p:cNvPr id="791555" name="Rectangle 3"/>
          <p:cNvSpPr>
            <a:spLocks noGrp="1" noChangeArrowheads="1"/>
          </p:cNvSpPr>
          <p:nvPr>
            <p:ph type="body" idx="1"/>
          </p:nvPr>
        </p:nvSpPr>
        <p:spPr/>
        <p:txBody>
          <a:bodyPr/>
          <a:lstStyle/>
          <a:p>
            <a:r>
              <a:rPr lang="en-US" dirty="0" smtClean="0"/>
              <a:t>Need to share resources/services across sites</a:t>
            </a:r>
          </a:p>
          <a:p>
            <a:pPr lvl="1"/>
            <a:r>
              <a:rPr lang="en-US" dirty="0" smtClean="0"/>
              <a:t>Content crawling and index creation</a:t>
            </a:r>
          </a:p>
          <a:p>
            <a:pPr lvl="1"/>
            <a:r>
              <a:rPr lang="en-US" dirty="0" smtClean="0"/>
              <a:t>Querying for search results</a:t>
            </a:r>
          </a:p>
          <a:p>
            <a:pPr lvl="1"/>
            <a:r>
              <a:rPr lang="en-US" dirty="0" smtClean="0"/>
              <a:t>Allocating and managing storage for My Sites</a:t>
            </a:r>
          </a:p>
          <a:p>
            <a:pPr lvl="1">
              <a:buNone/>
            </a:pPr>
            <a:endParaRPr lang="en-US" dirty="0" smtClean="0"/>
          </a:p>
          <a:p>
            <a:r>
              <a:rPr lang="en-US" dirty="0" smtClean="0"/>
              <a:t>SPS used 1st generation shared services model</a:t>
            </a:r>
          </a:p>
          <a:p>
            <a:pPr lvl="1"/>
            <a:r>
              <a:rPr lang="en-US" dirty="0" smtClean="0"/>
              <a:t>One portal site is selected as "Master" portal</a:t>
            </a:r>
          </a:p>
          <a:p>
            <a:pPr lvl="1"/>
            <a:r>
              <a:rPr lang="en-US" dirty="0" smtClean="0"/>
              <a:t>Other portals use shared services of master portal</a:t>
            </a:r>
          </a:p>
          <a:p>
            <a:pPr lvl="1"/>
            <a:endParaRPr lang="en-US" dirty="0" smtClean="0"/>
          </a:p>
          <a:p>
            <a:r>
              <a:rPr lang="en-US" dirty="0" smtClean="0"/>
              <a:t>MOSS takes a different and better approach</a:t>
            </a:r>
          </a:p>
          <a:p>
            <a:pPr lvl="1"/>
            <a:r>
              <a:rPr lang="en-US" dirty="0" smtClean="0"/>
              <a:t>Enter the Shared Service Provider (SSP)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7" name="Rectangle 3"/>
          <p:cNvSpPr>
            <a:spLocks noGrp="1" noChangeArrowheads="1"/>
          </p:cNvSpPr>
          <p:nvPr>
            <p:ph type="body" idx="1"/>
          </p:nvPr>
        </p:nvSpPr>
        <p:spPr>
          <a:xfrm>
            <a:off x="381000" y="1447800"/>
            <a:ext cx="8382000" cy="5181600"/>
          </a:xfrm>
        </p:spPr>
        <p:txBody>
          <a:bodyPr/>
          <a:lstStyle/>
          <a:p>
            <a:r>
              <a:rPr lang="en-US" dirty="0" smtClean="0"/>
              <a:t>Shared Service Provider (SSP)</a:t>
            </a:r>
          </a:p>
          <a:p>
            <a:pPr lvl="1"/>
            <a:r>
              <a:rPr lang="en-US" dirty="0" smtClean="0"/>
              <a:t>Configured independently of any portal or site</a:t>
            </a:r>
          </a:p>
          <a:p>
            <a:pPr lvl="1"/>
            <a:r>
              <a:rPr lang="en-US" dirty="0" smtClean="0"/>
              <a:t>SSP resources/services accessible to all types of sites</a:t>
            </a:r>
          </a:p>
          <a:p>
            <a:pPr lvl="1"/>
            <a:r>
              <a:rPr lang="en-US" dirty="0" smtClean="0"/>
              <a:t>Each Web Application maps to exactly one SSP</a:t>
            </a:r>
          </a:p>
        </p:txBody>
      </p:sp>
      <p:sp>
        <p:nvSpPr>
          <p:cNvPr id="835588" name="Rectangle 4"/>
          <p:cNvSpPr>
            <a:spLocks noChangeArrowheads="1"/>
          </p:cNvSpPr>
          <p:nvPr/>
        </p:nvSpPr>
        <p:spPr bwMode="auto">
          <a:xfrm>
            <a:off x="533400" y="3429000"/>
            <a:ext cx="8001000" cy="3200400"/>
          </a:xfrm>
          <a:prstGeom prst="rect">
            <a:avLst/>
          </a:prstGeom>
          <a:solidFill>
            <a:schemeClr val="bg1">
              <a:lumMod val="85000"/>
            </a:schemeClr>
          </a:solidFill>
          <a:ln w="9525">
            <a:solidFill>
              <a:schemeClr val="tx1"/>
            </a:solidFill>
            <a:miter lim="800000"/>
            <a:headEnd/>
            <a:tailEnd type="none" w="lg" len="lg"/>
          </a:ln>
          <a:effectLst/>
        </p:spPr>
        <p:txBody>
          <a:bodyPr wrap="none" anchor="t" anchorCtr="0"/>
          <a:lstStyle/>
          <a:p>
            <a:pPr algn="ctr"/>
            <a:r>
              <a:rPr lang="en-US" sz="1400" b="1">
                <a:latin typeface="Arial" pitchFamily="34" charset="0"/>
              </a:rPr>
              <a:t>MOSS Farm</a:t>
            </a:r>
          </a:p>
        </p:txBody>
      </p:sp>
      <p:sp>
        <p:nvSpPr>
          <p:cNvPr id="15" name="Rectangle 4"/>
          <p:cNvSpPr>
            <a:spLocks noChangeArrowheads="1"/>
          </p:cNvSpPr>
          <p:nvPr/>
        </p:nvSpPr>
        <p:spPr bwMode="auto">
          <a:xfrm>
            <a:off x="762000" y="3810000"/>
            <a:ext cx="2438400" cy="1752600"/>
          </a:xfrm>
          <a:prstGeom prst="rect">
            <a:avLst/>
          </a:prstGeom>
          <a:solidFill>
            <a:schemeClr val="tx2">
              <a:lumMod val="20000"/>
              <a:lumOff val="80000"/>
            </a:schemeClr>
          </a:solidFill>
          <a:ln w="9525">
            <a:solidFill>
              <a:schemeClr val="tx1"/>
            </a:solidFill>
            <a:miter lim="800000"/>
            <a:headEnd/>
            <a:tailEnd type="none" w="lg" len="lg"/>
          </a:ln>
          <a:effectLst/>
        </p:spPr>
        <p:txBody>
          <a:bodyPr wrap="none" anchor="t" anchorCtr="0"/>
          <a:lstStyle/>
          <a:p>
            <a:pPr algn="ctr"/>
            <a:r>
              <a:rPr lang="en-US" sz="1400" b="1" dirty="0" smtClean="0">
                <a:latin typeface="Arial" pitchFamily="34" charset="0"/>
              </a:rPr>
              <a:t>Web Application 1</a:t>
            </a:r>
          </a:p>
          <a:p>
            <a:pPr algn="ctr"/>
            <a:r>
              <a:rPr lang="en-US" sz="1200" i="1" dirty="0" smtClean="0">
                <a:latin typeface="Arial" pitchFamily="34" charset="0"/>
              </a:rPr>
              <a:t>Public Web Sites</a:t>
            </a:r>
            <a:endParaRPr lang="en-US" sz="1200" i="1" dirty="0">
              <a:latin typeface="Arial" pitchFamily="34" charset="0"/>
            </a:endParaRPr>
          </a:p>
        </p:txBody>
      </p:sp>
      <p:sp>
        <p:nvSpPr>
          <p:cNvPr id="835586" name="Rectangle 2"/>
          <p:cNvSpPr>
            <a:spLocks noGrp="1" noChangeArrowheads="1"/>
          </p:cNvSpPr>
          <p:nvPr>
            <p:ph type="title"/>
          </p:nvPr>
        </p:nvSpPr>
        <p:spPr/>
        <p:txBody>
          <a:bodyPr/>
          <a:lstStyle/>
          <a:p>
            <a:r>
              <a:rPr lang="en-US" dirty="0"/>
              <a:t>SSP </a:t>
            </a:r>
            <a:r>
              <a:rPr lang="en-US" dirty="0" smtClean="0"/>
              <a:t>Architecture</a:t>
            </a:r>
            <a:endParaRPr lang="en-US" dirty="0"/>
          </a:p>
        </p:txBody>
      </p:sp>
      <p:sp>
        <p:nvSpPr>
          <p:cNvPr id="835589" name="Rectangle 5"/>
          <p:cNvSpPr>
            <a:spLocks noChangeArrowheads="1"/>
          </p:cNvSpPr>
          <p:nvPr/>
        </p:nvSpPr>
        <p:spPr bwMode="auto">
          <a:xfrm>
            <a:off x="762000" y="6019800"/>
            <a:ext cx="2438400" cy="457200"/>
          </a:xfrm>
          <a:prstGeom prst="rect">
            <a:avLst/>
          </a:prstGeom>
          <a:solidFill>
            <a:srgbClr xmlns:mc="http://schemas.openxmlformats.org/markup-compatibility/2006" xmlns:a14="http://schemas.microsoft.com/office/drawing/2010/main" val="FFFF99" mc:Ignorable=""/>
          </a:solidFill>
          <a:ln w="9525">
            <a:solidFill>
              <a:schemeClr val="tx1"/>
            </a:solidFill>
            <a:miter lim="800000"/>
            <a:headEnd/>
            <a:tailEnd type="none" w="lg" len="lg"/>
          </a:ln>
          <a:effectLst/>
        </p:spPr>
        <p:txBody>
          <a:bodyPr wrap="none" anchor="ctr"/>
          <a:lstStyle/>
          <a:p>
            <a:pPr algn="ctr"/>
            <a:r>
              <a:rPr lang="en-US" sz="1400" b="1" dirty="0">
                <a:solidFill>
                  <a:schemeClr val="tx1"/>
                </a:solidFill>
                <a:latin typeface="Arial" pitchFamily="34" charset="0"/>
              </a:rPr>
              <a:t>Shared Service Provider A</a:t>
            </a:r>
          </a:p>
          <a:p>
            <a:pPr algn="ctr"/>
            <a:r>
              <a:rPr lang="en-US" sz="1200" dirty="0">
                <a:solidFill>
                  <a:schemeClr val="tx1"/>
                </a:solidFill>
                <a:latin typeface="Arial" pitchFamily="34" charset="0"/>
              </a:rPr>
              <a:t>Search, Excel Services</a:t>
            </a:r>
          </a:p>
        </p:txBody>
      </p:sp>
      <p:sp>
        <p:nvSpPr>
          <p:cNvPr id="835590" name="Rectangle 6"/>
          <p:cNvSpPr>
            <a:spLocks noChangeArrowheads="1"/>
          </p:cNvSpPr>
          <p:nvPr/>
        </p:nvSpPr>
        <p:spPr bwMode="auto">
          <a:xfrm>
            <a:off x="914400" y="4419600"/>
            <a:ext cx="914400" cy="381000"/>
          </a:xfrm>
          <a:prstGeom prst="rect">
            <a:avLst/>
          </a:prstGeom>
          <a:solidFill>
            <a:schemeClr val="bg1"/>
          </a:solidFill>
          <a:ln w="9525">
            <a:solidFill>
              <a:schemeClr val="tx1"/>
            </a:solidFill>
            <a:miter lim="800000"/>
            <a:headEnd/>
            <a:tailEnd type="none" w="lg" len="lg"/>
          </a:ln>
          <a:effectLst/>
        </p:spPr>
        <p:txBody>
          <a:bodyPr wrap="none" anchor="ctr"/>
          <a:lstStyle/>
          <a:p>
            <a:pPr algn="ctr"/>
            <a:r>
              <a:rPr lang="en-US" sz="1200" b="1" dirty="0">
                <a:solidFill>
                  <a:schemeClr val="tx1"/>
                </a:solidFill>
                <a:latin typeface="Arial" pitchFamily="34" charset="0"/>
              </a:rPr>
              <a:t>Portal 1</a:t>
            </a:r>
          </a:p>
        </p:txBody>
      </p:sp>
      <p:sp>
        <p:nvSpPr>
          <p:cNvPr id="835591" name="Rectangle 7"/>
          <p:cNvSpPr>
            <a:spLocks noChangeArrowheads="1"/>
          </p:cNvSpPr>
          <p:nvPr/>
        </p:nvSpPr>
        <p:spPr bwMode="auto">
          <a:xfrm>
            <a:off x="2057400" y="4724400"/>
            <a:ext cx="914400" cy="381000"/>
          </a:xfrm>
          <a:prstGeom prst="rect">
            <a:avLst/>
          </a:prstGeom>
          <a:solidFill>
            <a:schemeClr val="bg1"/>
          </a:solidFill>
          <a:ln w="9525">
            <a:solidFill>
              <a:schemeClr val="tx1"/>
            </a:solidFill>
            <a:miter lim="800000"/>
            <a:headEnd/>
            <a:tailEnd type="none" w="lg" len="lg"/>
          </a:ln>
          <a:effectLst/>
        </p:spPr>
        <p:txBody>
          <a:bodyPr wrap="none" anchor="ctr"/>
          <a:lstStyle/>
          <a:p>
            <a:pPr algn="ctr"/>
            <a:r>
              <a:rPr lang="en-US" sz="1200" b="1" dirty="0" smtClean="0">
                <a:solidFill>
                  <a:schemeClr val="tx1"/>
                </a:solidFill>
                <a:latin typeface="Arial" pitchFamily="34" charset="0"/>
              </a:rPr>
              <a:t>Site 1</a:t>
            </a:r>
            <a:endParaRPr lang="en-US" sz="1200" b="1" dirty="0">
              <a:solidFill>
                <a:schemeClr val="tx1"/>
              </a:solidFill>
              <a:latin typeface="Arial" pitchFamily="34" charset="0"/>
            </a:endParaRPr>
          </a:p>
        </p:txBody>
      </p:sp>
      <p:sp>
        <p:nvSpPr>
          <p:cNvPr id="835592" name="Rectangle 8"/>
          <p:cNvSpPr>
            <a:spLocks noChangeArrowheads="1"/>
          </p:cNvSpPr>
          <p:nvPr/>
        </p:nvSpPr>
        <p:spPr bwMode="auto">
          <a:xfrm>
            <a:off x="3352800" y="6019800"/>
            <a:ext cx="5029200" cy="457200"/>
          </a:xfrm>
          <a:prstGeom prst="rect">
            <a:avLst/>
          </a:prstGeom>
          <a:solidFill>
            <a:srgbClr xmlns:mc="http://schemas.openxmlformats.org/markup-compatibility/2006" xmlns:a14="http://schemas.microsoft.com/office/drawing/2010/main" val="FFCC99" mc:Ignorable=""/>
          </a:solidFill>
          <a:ln w="9525">
            <a:solidFill>
              <a:schemeClr val="tx1"/>
            </a:solidFill>
            <a:miter lim="800000"/>
            <a:headEnd/>
            <a:tailEnd type="none" w="lg" len="lg"/>
          </a:ln>
          <a:effectLst/>
        </p:spPr>
        <p:txBody>
          <a:bodyPr wrap="none" anchor="ctr"/>
          <a:lstStyle/>
          <a:p>
            <a:pPr algn="ctr"/>
            <a:r>
              <a:rPr lang="en-US" sz="1400" b="1">
                <a:solidFill>
                  <a:schemeClr val="tx1"/>
                </a:solidFill>
                <a:latin typeface="Arial" pitchFamily="34" charset="0"/>
              </a:rPr>
              <a:t>Shared Service Provider B</a:t>
            </a:r>
          </a:p>
          <a:p>
            <a:pPr algn="ctr"/>
            <a:r>
              <a:rPr lang="en-US" sz="1200">
                <a:solidFill>
                  <a:schemeClr val="tx1"/>
                </a:solidFill>
                <a:latin typeface="Arial" pitchFamily="34" charset="0"/>
              </a:rPr>
              <a:t>Search, User Profiles, BDC</a:t>
            </a:r>
          </a:p>
        </p:txBody>
      </p:sp>
      <p:sp>
        <p:nvSpPr>
          <p:cNvPr id="835595" name="Line 11"/>
          <p:cNvSpPr>
            <a:spLocks noChangeShapeType="1"/>
          </p:cNvSpPr>
          <p:nvPr/>
        </p:nvSpPr>
        <p:spPr bwMode="auto">
          <a:xfrm>
            <a:off x="1295400" y="5638800"/>
            <a:ext cx="0" cy="30480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835596" name="Line 12"/>
          <p:cNvSpPr>
            <a:spLocks noChangeShapeType="1"/>
          </p:cNvSpPr>
          <p:nvPr/>
        </p:nvSpPr>
        <p:spPr bwMode="auto">
          <a:xfrm>
            <a:off x="2895600" y="5638800"/>
            <a:ext cx="0" cy="30480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16" name="Rectangle 7"/>
          <p:cNvSpPr>
            <a:spLocks noChangeArrowheads="1"/>
          </p:cNvSpPr>
          <p:nvPr/>
        </p:nvSpPr>
        <p:spPr bwMode="auto">
          <a:xfrm>
            <a:off x="914400" y="5029200"/>
            <a:ext cx="914400" cy="381000"/>
          </a:xfrm>
          <a:prstGeom prst="rect">
            <a:avLst/>
          </a:prstGeom>
          <a:solidFill>
            <a:schemeClr val="bg1"/>
          </a:solidFill>
          <a:ln w="9525">
            <a:solidFill>
              <a:schemeClr val="tx1"/>
            </a:solidFill>
            <a:miter lim="800000"/>
            <a:headEnd/>
            <a:tailEnd type="none" w="lg" len="lg"/>
          </a:ln>
          <a:effectLst/>
        </p:spPr>
        <p:txBody>
          <a:bodyPr wrap="none" anchor="ctr"/>
          <a:lstStyle/>
          <a:p>
            <a:pPr algn="ctr"/>
            <a:r>
              <a:rPr lang="en-US" sz="1200" b="1" dirty="0" smtClean="0">
                <a:solidFill>
                  <a:schemeClr val="tx1"/>
                </a:solidFill>
                <a:latin typeface="Arial" pitchFamily="34" charset="0"/>
              </a:rPr>
              <a:t>Site 2</a:t>
            </a:r>
            <a:endParaRPr lang="en-US" sz="1200" b="1" dirty="0">
              <a:solidFill>
                <a:schemeClr val="tx1"/>
              </a:solidFill>
              <a:latin typeface="Arial" pitchFamily="34" charset="0"/>
            </a:endParaRPr>
          </a:p>
        </p:txBody>
      </p:sp>
      <p:sp>
        <p:nvSpPr>
          <p:cNvPr id="17" name="Rectangle 4"/>
          <p:cNvSpPr>
            <a:spLocks noChangeArrowheads="1"/>
          </p:cNvSpPr>
          <p:nvPr/>
        </p:nvSpPr>
        <p:spPr bwMode="auto">
          <a:xfrm>
            <a:off x="3352800" y="3810000"/>
            <a:ext cx="2438400" cy="1752600"/>
          </a:xfrm>
          <a:prstGeom prst="rect">
            <a:avLst/>
          </a:prstGeom>
          <a:solidFill>
            <a:schemeClr val="accent1">
              <a:lumMod val="40000"/>
              <a:lumOff val="60000"/>
            </a:schemeClr>
          </a:solidFill>
          <a:ln w="9525">
            <a:solidFill>
              <a:schemeClr val="tx1"/>
            </a:solidFill>
            <a:miter lim="800000"/>
            <a:headEnd/>
            <a:tailEnd type="none" w="lg" len="lg"/>
          </a:ln>
          <a:effectLst/>
        </p:spPr>
        <p:txBody>
          <a:bodyPr wrap="none" anchor="t" anchorCtr="0"/>
          <a:lstStyle/>
          <a:p>
            <a:pPr algn="ctr"/>
            <a:r>
              <a:rPr lang="en-US" sz="1400" b="1" dirty="0" smtClean="0">
                <a:latin typeface="Arial" pitchFamily="34" charset="0"/>
              </a:rPr>
              <a:t>Web Application 2</a:t>
            </a:r>
          </a:p>
          <a:p>
            <a:pPr algn="ctr"/>
            <a:r>
              <a:rPr lang="en-US" sz="1200" i="1" dirty="0" smtClean="0">
                <a:latin typeface="Arial" pitchFamily="34" charset="0"/>
              </a:rPr>
              <a:t>Intranet Sites for Employees</a:t>
            </a:r>
            <a:endParaRPr lang="en-US" sz="1200" i="1" dirty="0">
              <a:latin typeface="Arial" pitchFamily="34" charset="0"/>
            </a:endParaRPr>
          </a:p>
        </p:txBody>
      </p:sp>
      <p:sp>
        <p:nvSpPr>
          <p:cNvPr id="18" name="Rectangle 6"/>
          <p:cNvSpPr>
            <a:spLocks noChangeArrowheads="1"/>
          </p:cNvSpPr>
          <p:nvPr/>
        </p:nvSpPr>
        <p:spPr bwMode="auto">
          <a:xfrm>
            <a:off x="4724400" y="4419600"/>
            <a:ext cx="914400" cy="381000"/>
          </a:xfrm>
          <a:prstGeom prst="rect">
            <a:avLst/>
          </a:prstGeom>
          <a:solidFill>
            <a:schemeClr val="bg1"/>
          </a:solidFill>
          <a:ln w="9525">
            <a:solidFill>
              <a:schemeClr val="tx1"/>
            </a:solidFill>
            <a:miter lim="800000"/>
            <a:headEnd/>
            <a:tailEnd type="none" w="lg" len="lg"/>
          </a:ln>
          <a:effectLst/>
        </p:spPr>
        <p:txBody>
          <a:bodyPr wrap="none" anchor="ctr"/>
          <a:lstStyle/>
          <a:p>
            <a:pPr algn="ctr"/>
            <a:r>
              <a:rPr lang="en-US" sz="1200" b="1" dirty="0">
                <a:solidFill>
                  <a:schemeClr val="tx1"/>
                </a:solidFill>
                <a:latin typeface="Arial" pitchFamily="34" charset="0"/>
              </a:rPr>
              <a:t>Portal 1</a:t>
            </a:r>
          </a:p>
        </p:txBody>
      </p:sp>
      <p:sp>
        <p:nvSpPr>
          <p:cNvPr id="19" name="Rectangle 7"/>
          <p:cNvSpPr>
            <a:spLocks noChangeArrowheads="1"/>
          </p:cNvSpPr>
          <p:nvPr/>
        </p:nvSpPr>
        <p:spPr bwMode="auto">
          <a:xfrm>
            <a:off x="4419600" y="5029200"/>
            <a:ext cx="1143000" cy="381000"/>
          </a:xfrm>
          <a:prstGeom prst="rect">
            <a:avLst/>
          </a:prstGeom>
          <a:solidFill>
            <a:schemeClr val="bg1"/>
          </a:solidFill>
          <a:ln w="9525">
            <a:solidFill>
              <a:schemeClr val="tx1"/>
            </a:solidFill>
            <a:miter lim="800000"/>
            <a:headEnd/>
            <a:tailEnd type="none" w="lg" len="lg"/>
          </a:ln>
          <a:effectLst/>
        </p:spPr>
        <p:txBody>
          <a:bodyPr wrap="none" anchor="ctr"/>
          <a:lstStyle/>
          <a:p>
            <a:pPr algn="ctr"/>
            <a:r>
              <a:rPr lang="en-US" sz="1200" b="1" dirty="0" smtClean="0">
                <a:solidFill>
                  <a:schemeClr val="tx1"/>
                </a:solidFill>
                <a:latin typeface="Arial" pitchFamily="34" charset="0"/>
              </a:rPr>
              <a:t>Dashboard 1</a:t>
            </a:r>
            <a:endParaRPr lang="en-US" sz="1200" b="1" dirty="0">
              <a:solidFill>
                <a:schemeClr val="tx1"/>
              </a:solidFill>
              <a:latin typeface="Arial" pitchFamily="34" charset="0"/>
            </a:endParaRPr>
          </a:p>
        </p:txBody>
      </p:sp>
      <p:sp>
        <p:nvSpPr>
          <p:cNvPr id="20" name="Line 11"/>
          <p:cNvSpPr>
            <a:spLocks noChangeShapeType="1"/>
          </p:cNvSpPr>
          <p:nvPr/>
        </p:nvSpPr>
        <p:spPr bwMode="auto">
          <a:xfrm>
            <a:off x="3886200" y="5638800"/>
            <a:ext cx="0" cy="30480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21" name="Line 12"/>
          <p:cNvSpPr>
            <a:spLocks noChangeShapeType="1"/>
          </p:cNvSpPr>
          <p:nvPr/>
        </p:nvSpPr>
        <p:spPr bwMode="auto">
          <a:xfrm>
            <a:off x="5486400" y="5638800"/>
            <a:ext cx="0" cy="30480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22" name="Rectangle 7"/>
          <p:cNvSpPr>
            <a:spLocks noChangeArrowheads="1"/>
          </p:cNvSpPr>
          <p:nvPr/>
        </p:nvSpPr>
        <p:spPr bwMode="auto">
          <a:xfrm>
            <a:off x="3581400" y="4495800"/>
            <a:ext cx="914400" cy="381000"/>
          </a:xfrm>
          <a:prstGeom prst="rect">
            <a:avLst/>
          </a:prstGeom>
          <a:solidFill>
            <a:schemeClr val="bg1"/>
          </a:solidFill>
          <a:ln w="9525">
            <a:solidFill>
              <a:schemeClr val="tx1"/>
            </a:solidFill>
            <a:miter lim="800000"/>
            <a:headEnd/>
            <a:tailEnd type="none" w="lg" len="lg"/>
          </a:ln>
          <a:effectLst/>
        </p:spPr>
        <p:txBody>
          <a:bodyPr wrap="none" anchor="ctr"/>
          <a:lstStyle/>
          <a:p>
            <a:pPr algn="ctr"/>
            <a:r>
              <a:rPr lang="en-US" sz="1200" b="1" dirty="0" smtClean="0">
                <a:solidFill>
                  <a:schemeClr val="tx1"/>
                </a:solidFill>
                <a:latin typeface="Arial" pitchFamily="34" charset="0"/>
              </a:rPr>
              <a:t>Site 1</a:t>
            </a:r>
            <a:endParaRPr lang="en-US" sz="1200" b="1" dirty="0">
              <a:solidFill>
                <a:schemeClr val="tx1"/>
              </a:solidFill>
              <a:latin typeface="Arial" pitchFamily="34" charset="0"/>
            </a:endParaRPr>
          </a:p>
        </p:txBody>
      </p:sp>
      <p:sp>
        <p:nvSpPr>
          <p:cNvPr id="23" name="Rectangle 4"/>
          <p:cNvSpPr>
            <a:spLocks noChangeArrowheads="1"/>
          </p:cNvSpPr>
          <p:nvPr/>
        </p:nvSpPr>
        <p:spPr bwMode="auto">
          <a:xfrm>
            <a:off x="5943600" y="3810000"/>
            <a:ext cx="2438400" cy="1752600"/>
          </a:xfrm>
          <a:prstGeom prst="rect">
            <a:avLst/>
          </a:prstGeom>
          <a:solidFill>
            <a:schemeClr val="accent5">
              <a:lumMod val="20000"/>
              <a:lumOff val="80000"/>
            </a:schemeClr>
          </a:solidFill>
          <a:ln w="9525">
            <a:solidFill>
              <a:schemeClr val="tx1"/>
            </a:solidFill>
            <a:miter lim="800000"/>
            <a:headEnd/>
            <a:tailEnd type="none" w="lg" len="lg"/>
          </a:ln>
          <a:effectLst/>
        </p:spPr>
        <p:txBody>
          <a:bodyPr wrap="none" anchor="t" anchorCtr="0"/>
          <a:lstStyle/>
          <a:p>
            <a:pPr algn="ctr"/>
            <a:r>
              <a:rPr lang="en-US" sz="1400" b="1" dirty="0" smtClean="0">
                <a:latin typeface="Arial" pitchFamily="34" charset="0"/>
              </a:rPr>
              <a:t>Web Application 3</a:t>
            </a:r>
          </a:p>
          <a:p>
            <a:pPr algn="ctr"/>
            <a:r>
              <a:rPr lang="en-US" sz="1200" i="1" dirty="0" smtClean="0">
                <a:latin typeface="Arial" pitchFamily="34" charset="0"/>
              </a:rPr>
              <a:t>Extranet Site for Vendors</a:t>
            </a:r>
            <a:endParaRPr lang="en-US" sz="1200" i="1" dirty="0">
              <a:latin typeface="Arial" pitchFamily="34" charset="0"/>
            </a:endParaRPr>
          </a:p>
        </p:txBody>
      </p:sp>
      <p:sp>
        <p:nvSpPr>
          <p:cNvPr id="24" name="Rectangle 6"/>
          <p:cNvSpPr>
            <a:spLocks noChangeArrowheads="1"/>
          </p:cNvSpPr>
          <p:nvPr/>
        </p:nvSpPr>
        <p:spPr bwMode="auto">
          <a:xfrm>
            <a:off x="6096000" y="4419600"/>
            <a:ext cx="914400" cy="381000"/>
          </a:xfrm>
          <a:prstGeom prst="rect">
            <a:avLst/>
          </a:prstGeom>
          <a:solidFill>
            <a:schemeClr val="bg1"/>
          </a:solidFill>
          <a:ln w="9525">
            <a:solidFill>
              <a:schemeClr val="tx1"/>
            </a:solidFill>
            <a:miter lim="800000"/>
            <a:headEnd/>
            <a:tailEnd type="none" w="lg" len="lg"/>
          </a:ln>
          <a:effectLst/>
        </p:spPr>
        <p:txBody>
          <a:bodyPr wrap="none" anchor="ctr"/>
          <a:lstStyle/>
          <a:p>
            <a:pPr algn="ctr"/>
            <a:r>
              <a:rPr lang="en-US" sz="1200" b="1" dirty="0">
                <a:solidFill>
                  <a:schemeClr val="tx1"/>
                </a:solidFill>
                <a:latin typeface="Arial" pitchFamily="34" charset="0"/>
              </a:rPr>
              <a:t>Portal 1</a:t>
            </a:r>
          </a:p>
        </p:txBody>
      </p:sp>
      <p:sp>
        <p:nvSpPr>
          <p:cNvPr id="25" name="Rectangle 7"/>
          <p:cNvSpPr>
            <a:spLocks noChangeArrowheads="1"/>
          </p:cNvSpPr>
          <p:nvPr/>
        </p:nvSpPr>
        <p:spPr bwMode="auto">
          <a:xfrm>
            <a:off x="7239000" y="4724400"/>
            <a:ext cx="914400" cy="381000"/>
          </a:xfrm>
          <a:prstGeom prst="rect">
            <a:avLst/>
          </a:prstGeom>
          <a:solidFill>
            <a:schemeClr val="bg1"/>
          </a:solidFill>
          <a:ln w="9525">
            <a:solidFill>
              <a:schemeClr val="tx1"/>
            </a:solidFill>
            <a:miter lim="800000"/>
            <a:headEnd/>
            <a:tailEnd type="none" w="lg" len="lg"/>
          </a:ln>
          <a:effectLst/>
        </p:spPr>
        <p:txBody>
          <a:bodyPr wrap="none" anchor="ctr"/>
          <a:lstStyle/>
          <a:p>
            <a:pPr algn="ctr"/>
            <a:r>
              <a:rPr lang="en-US" sz="1200" b="1" dirty="0" smtClean="0">
                <a:solidFill>
                  <a:schemeClr val="tx1"/>
                </a:solidFill>
                <a:latin typeface="Arial" pitchFamily="34" charset="0"/>
              </a:rPr>
              <a:t>Site 1</a:t>
            </a:r>
            <a:endParaRPr lang="en-US" sz="1200" b="1" dirty="0">
              <a:solidFill>
                <a:schemeClr val="tx1"/>
              </a:solidFill>
              <a:latin typeface="Arial" pitchFamily="34" charset="0"/>
            </a:endParaRPr>
          </a:p>
        </p:txBody>
      </p:sp>
      <p:sp>
        <p:nvSpPr>
          <p:cNvPr id="26" name="Line 11"/>
          <p:cNvSpPr>
            <a:spLocks noChangeShapeType="1"/>
          </p:cNvSpPr>
          <p:nvPr/>
        </p:nvSpPr>
        <p:spPr bwMode="auto">
          <a:xfrm>
            <a:off x="6477000" y="5638800"/>
            <a:ext cx="0" cy="30480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27" name="Line 12"/>
          <p:cNvSpPr>
            <a:spLocks noChangeShapeType="1"/>
          </p:cNvSpPr>
          <p:nvPr/>
        </p:nvSpPr>
        <p:spPr bwMode="auto">
          <a:xfrm>
            <a:off x="8077200" y="5638800"/>
            <a:ext cx="0" cy="30480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28" name="Rectangle 7"/>
          <p:cNvSpPr>
            <a:spLocks noChangeArrowheads="1"/>
          </p:cNvSpPr>
          <p:nvPr/>
        </p:nvSpPr>
        <p:spPr bwMode="auto">
          <a:xfrm>
            <a:off x="6096000" y="5029200"/>
            <a:ext cx="914400" cy="381000"/>
          </a:xfrm>
          <a:prstGeom prst="rect">
            <a:avLst/>
          </a:prstGeom>
          <a:solidFill>
            <a:schemeClr val="bg1"/>
          </a:solidFill>
          <a:ln w="9525">
            <a:solidFill>
              <a:schemeClr val="tx1"/>
            </a:solidFill>
            <a:miter lim="800000"/>
            <a:headEnd/>
            <a:tailEnd type="none" w="lg" len="lg"/>
          </a:ln>
          <a:effectLst/>
        </p:spPr>
        <p:txBody>
          <a:bodyPr wrap="none" anchor="ctr"/>
          <a:lstStyle/>
          <a:p>
            <a:pPr algn="ctr"/>
            <a:r>
              <a:rPr lang="en-US" sz="1200" b="1" dirty="0" smtClean="0">
                <a:solidFill>
                  <a:schemeClr val="tx1"/>
                </a:solidFill>
                <a:latin typeface="Arial" pitchFamily="34" charset="0"/>
              </a:rPr>
              <a:t>Site 2</a:t>
            </a:r>
            <a:endParaRPr lang="en-US" sz="1200" b="1" dirty="0">
              <a:solidFill>
                <a:schemeClr val="tx1"/>
              </a:solidFill>
              <a:latin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a:t>Creating An SSP</a:t>
            </a:r>
          </a:p>
        </p:txBody>
      </p:sp>
      <p:sp>
        <p:nvSpPr>
          <p:cNvPr id="799747" name="Rectangle 3"/>
          <p:cNvSpPr>
            <a:spLocks noGrp="1" noChangeArrowheads="1"/>
          </p:cNvSpPr>
          <p:nvPr>
            <p:ph type="body" idx="1"/>
          </p:nvPr>
        </p:nvSpPr>
        <p:spPr/>
        <p:txBody>
          <a:bodyPr/>
          <a:lstStyle/>
          <a:p>
            <a:pPr lvl="1"/>
            <a:r>
              <a:rPr lang="en-US"/>
              <a:t>Central Administration -&gt;</a:t>
            </a:r>
            <a:br>
              <a:rPr lang="en-US"/>
            </a:br>
            <a:r>
              <a:rPr lang="en-US"/>
              <a:t>  Application Management -&gt;</a:t>
            </a:r>
            <a:br>
              <a:rPr lang="en-US"/>
            </a:br>
            <a:r>
              <a:rPr lang="en-US"/>
              <a:t>    Create of Configure this Farm's Core Services</a:t>
            </a:r>
          </a:p>
        </p:txBody>
      </p:sp>
      <p:pic>
        <p:nvPicPr>
          <p:cNvPr id="799748" name="Picture 4" descr="CreateSSP"/>
          <p:cNvPicPr>
            <a:picLocks noChangeAspect="1" noChangeArrowheads="1"/>
          </p:cNvPicPr>
          <p:nvPr/>
        </p:nvPicPr>
        <p:blipFill>
          <a:blip r:embed="rId3" cstate="print"/>
          <a:srcRect/>
          <a:stretch>
            <a:fillRect/>
          </a:stretch>
        </p:blipFill>
        <p:spPr bwMode="auto">
          <a:xfrm>
            <a:off x="2133600" y="2819400"/>
            <a:ext cx="5562600" cy="3763446"/>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1.8|2|1|1|1|1|13.8|1|1|1|1|15.6|8.1|1|1|91.5|1|1|1"/>
</p:tagLst>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xmlns:mc="http://schemas.openxmlformats.org/markup-compatibility/2006" xmlns:a14="http://schemas.microsoft.com/office/drawing/2010/main" val="60001B"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9F002D" mc:Ignorable=""/>
      </a:accent1>
      <a:accent2>
        <a:srgbClr xmlns:mc="http://schemas.openxmlformats.org/markup-compatibility/2006" xmlns:a14="http://schemas.microsoft.com/office/drawing/2010/main" val="FFBF05" mc:Ignorable=""/>
      </a:accent2>
      <a:accent3>
        <a:srgbClr xmlns:mc="http://schemas.openxmlformats.org/markup-compatibility/2006" xmlns:a14="http://schemas.microsoft.com/office/drawing/2010/main" val="198CFF" mc:Ignorable=""/>
      </a:accent3>
      <a:accent4>
        <a:srgbClr xmlns:mc="http://schemas.openxmlformats.org/markup-compatibility/2006" xmlns:a14="http://schemas.microsoft.com/office/drawing/2010/main" val="826000" mc:Ignorable=""/>
      </a:accent4>
      <a:accent5>
        <a:srgbClr xmlns:mc="http://schemas.openxmlformats.org/markup-compatibility/2006" xmlns:a14="http://schemas.microsoft.com/office/drawing/2010/main" val="339933" mc:Ignorable=""/>
      </a:accent5>
      <a:accent6>
        <a:srgbClr xmlns:mc="http://schemas.openxmlformats.org/markup-compatibility/2006" xmlns:a14="http://schemas.microsoft.com/office/drawing/2010/main" val="CC3300" mc:Ignorable=""/>
      </a:accent6>
      <a:hlink>
        <a:srgbClr xmlns:mc="http://schemas.openxmlformats.org/markup-compatibility/2006" xmlns:a14="http://schemas.microsoft.com/office/drawing/2010/main" val="9F002D" mc:Ignorable=""/>
      </a:hlink>
      <a:folHlink>
        <a:srgbClr xmlns:mc="http://schemas.openxmlformats.org/markup-compatibility/2006" xmlns:a14="http://schemas.microsoft.com/office/drawing/2010/main" val="9F002D" mc:Ignorable=""/>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xmlns:mc="http://schemas.openxmlformats.org/markup-compatibility/2006" xmlns:a14="http://schemas.microsoft.com/office/drawing/2010/main" val="4E3B30" mc:Ignorable="">
                <a:alpha val="60000"/>
              </a:srgbClr>
            </a:outerShdw>
          </a:effectLst>
        </a:effectStyle>
        <a:effectStyle>
          <a:effectLst>
            <a:outerShdw blurRad="76200" dist="50800" dir="5400000" rotWithShape="0">
              <a:srgbClr xmlns:mc="http://schemas.openxmlformats.org/markup-compatibility/2006" xmlns:a14="http://schemas.microsoft.com/office/drawing/2010/main" val="4E3B30" mc:Ignorable="">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xmlns:mc="http://schemas.openxmlformats.org/markup-compatibility/2006" xmlns:a14="http://schemas.microsoft.com/office/drawing/2010/main" val="4E3B30" mc:Ignorable="">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Url xmlns="c83d3ea4-1015-4b4b-bfa9-09fbcd7aa64d">
      <Url>http://intranet.sharepointblackops.com/Courses/GSA401/_layouts/DocIdRedir.aspx?ID=3CC2HQU7XWNV-46-46</Url>
      <Description>3CC2HQU7XWNV-46-46</Description>
    </_dlc_DocIdUrl>
    <_dlc_DocId xmlns="c83d3ea4-1015-4b4b-bfa9-09fbcd7aa64d">3CC2HQU7XWNV-46-46</_dlc_Doc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7582959AEF624DAFCB103BC41A5BAF" ma:contentTypeVersion="1" ma:contentTypeDescription="Create a new document." ma:contentTypeScope="" ma:versionID="8d586dc77cf42fd5e895ca6da970339a">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E19C3D0C-15FF-4E7C-BF5C-7F7003B41578}"/>
</file>

<file path=customXml/itemProps4.xml><?xml version="1.0" encoding="utf-8"?>
<ds:datastoreItem xmlns:ds="http://schemas.openxmlformats.org/officeDocument/2006/customXml" ds:itemID="{E704C75A-B8BB-489D-997B-5B0AA55E37A0}"/>
</file>

<file path=docProps/app.xml><?xml version="1.0" encoding="utf-8"?>
<Properties xmlns="http://schemas.openxmlformats.org/officeDocument/2006/extended-properties" xmlns:vt="http://schemas.openxmlformats.org/officeDocument/2006/docPropsVTypes">
  <Template>CPT_Slide_Template</Template>
  <TotalTime>8</TotalTime>
  <Words>3583</Words>
  <Application>Microsoft Office PowerPoint</Application>
  <PresentationFormat>On-screen Show (4:3)</PresentationFormat>
  <Paragraphs>436</Paragraphs>
  <Slides>32</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CPT_Slide_Template</vt:lpstr>
      <vt:lpstr>Visio</vt:lpstr>
      <vt:lpstr>Creating MOSS  Collaboration Portals</vt:lpstr>
      <vt:lpstr>Agenda</vt:lpstr>
      <vt:lpstr>SharePoint Portal Server 2003 (SPS)</vt:lpstr>
      <vt:lpstr>Problems with SPS 2003</vt:lpstr>
      <vt:lpstr>Collaboration Portal Site Template</vt:lpstr>
      <vt:lpstr>Collaboration Portal Architecture</vt:lpstr>
      <vt:lpstr>Sharing Resources and Services</vt:lpstr>
      <vt:lpstr>SSP Architecture</vt:lpstr>
      <vt:lpstr>Creating An SSP</vt:lpstr>
      <vt:lpstr>SSP Administration</vt:lpstr>
      <vt:lpstr>So what is a Portal, Really?</vt:lpstr>
      <vt:lpstr>User Profiles</vt:lpstr>
      <vt:lpstr>People and Personalization </vt:lpstr>
      <vt:lpstr>Configuring User Profiles</vt:lpstr>
      <vt:lpstr>Viewing User Profiles</vt:lpstr>
      <vt:lpstr>Creating a new My Site</vt:lpstr>
      <vt:lpstr>Updating A User Profile</vt:lpstr>
      <vt:lpstr>Colleagues</vt:lpstr>
      <vt:lpstr>Audiences</vt:lpstr>
      <vt:lpstr>Compiled Audience</vt:lpstr>
      <vt:lpstr>Audience Targeting</vt:lpstr>
      <vt:lpstr>WSS Verses Office Server Search</vt:lpstr>
      <vt:lpstr>Search Architecture and Terminology</vt:lpstr>
      <vt:lpstr>Search Topologies</vt:lpstr>
      <vt:lpstr>Configuring Search</vt:lpstr>
      <vt:lpstr>Search Scopes</vt:lpstr>
      <vt:lpstr>Adding Rules to a Search Scope</vt:lpstr>
      <vt:lpstr>Search Administration</vt:lpstr>
      <vt:lpstr>Search Center</vt:lpstr>
      <vt:lpstr>Search Web Parts</vt:lpstr>
      <vt:lpstr>Search As An Extensible Service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MOSS  Collaboration Portals</dc:title>
  <dc:creator>TedP</dc:creator>
  <cp:lastModifiedBy>Andrew Connell</cp:lastModifiedBy>
  <cp:revision>4</cp:revision>
  <cp:lastPrinted>2010-01-22T22:51:09Z</cp:lastPrinted>
  <dcterms:created xsi:type="dcterms:W3CDTF">2009-05-22T14:34:35Z</dcterms:created>
  <dcterms:modified xsi:type="dcterms:W3CDTF">2010-01-22T22:52:14Z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0x010100A87582959AEF624DAFCB103BC41A5BAF</vt:lpwstr>
  </property>
  <property fmtid="{D5CDD505-2E9C-101B-9397-08002B2CF9AE}" pid="4" name="_dlc_DocIdItemGuid">
    <vt:lpwstr>2314132d-e517-4aa7-a7ee-6028668b33c0</vt:lpwstr>
  </property>
</Properties>
</file>