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slides/slide22.xml" ContentType="application/vnd.openxmlformats-officedocument.presentationml.slide+xml"/>
  <Override PartName="/ppt/slides/slide23.xml" ContentType="application/vnd.openxmlformats-officedocument.presentationml.slide+xml"/>
  <Override PartName="/ppt/presentation.xml" ContentType="application/vnd.openxmlformats-officedocument.presentationml.presentation.main+xml"/>
  <Override PartName="/ppt/slides/slide21.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20.xml" ContentType="application/vnd.openxmlformats-officedocument.presentationml.slide+xml"/>
  <Override PartName="/ppt/notesSlides/notesSlide21.xml" ContentType="application/vnd.openxmlformats-officedocument.presentationml.notesSlide+xml"/>
  <Override PartName="/ppt/slideMasters/slideMaster1.xml" ContentType="application/vnd.openxmlformats-officedocument.presentationml.slideMaster+xml"/>
  <Override PartName="/ppt/notesSlides/notesSlide22.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notesSlides/notesSlide23.xml" ContentType="application/vnd.openxmlformats-officedocument.presentationml.notesSlide+xml"/>
  <Override PartName="/ppt/slideLayouts/slideLayout4.xml" ContentType="application/vnd.openxmlformats-officedocument.presentationml.slideLayout+xml"/>
  <Override PartName="/ppt/notesSlides/notesSlide18.xml" ContentType="application/vnd.openxmlformats-officedocument.presentationml.notesSlide+xml"/>
  <Override PartName="/ppt/notesSlides/notesSlide16.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7.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ppt/tags/tag1.xml" ContentType="application/vnd.openxmlformats-officedocument.presentationml.tag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handoutMasterIdLst>
    <p:handoutMasterId r:id="rId29"/>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6946" autoAdjust="0"/>
    <p:restoredTop sz="90033" autoAdjust="0"/>
  </p:normalViewPr>
  <p:slideViewPr>
    <p:cSldViewPr>
      <p:cViewPr>
        <p:scale>
          <a:sx n="80" d="100"/>
          <a:sy n="80" d="100"/>
        </p:scale>
        <p:origin x="-2502" y="-12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7" d="100"/>
          <a:sy n="77" d="100"/>
        </p:scale>
        <p:origin x="-179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customXml" Target="../customXml/item4.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fr-FR" smtClean="0"/>
              <a:t>15 - Web Content Management (WCM)</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v3.1</a:t>
            </a:r>
            <a:endParaRPr lang="en-US"/>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15-</a:t>
            </a:r>
            <a:fld id="{E8376170-4F0A-4BF6-8C2A-9A4A0182561F}" type="slidenum">
              <a:rPr lang="en-US" smtClean="0"/>
              <a:pPr/>
              <a:t>‹#›</a:t>
            </a:fld>
            <a:endParaRPr lang="en-US" dirty="0"/>
          </a:p>
        </p:txBody>
      </p:sp>
    </p:spTree>
    <p:extLst>
      <p:ext uri="{BB962C8B-B14F-4D97-AF65-F5344CB8AC3E}">
        <p14:creationId xmlns:p14="http://schemas.microsoft.com/office/powerpoint/2010/main" val="1750071605"/>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fr-FR" smtClean="0"/>
              <a:t>15 - Web Content Management (WCM)</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v3.1</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fld id="{073E6628-0705-4E34-90AA-D61A964D0AFD}" type="slidenum">
              <a:rPr lang="en-US" smtClean="0"/>
              <a:pPr/>
              <a:t>‹#›</a:t>
            </a:fld>
            <a:endParaRPr lang="en-US"/>
          </a:p>
        </p:txBody>
      </p:sp>
    </p:spTree>
    <p:extLst>
      <p:ext uri="{BB962C8B-B14F-4D97-AF65-F5344CB8AC3E}">
        <p14:creationId xmlns:p14="http://schemas.microsoft.com/office/powerpoint/2010/main" val="1998810339"/>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15 - Web Content Management</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2"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3" name="Slide Number Placeholder 6"/>
          <p:cNvSpPr>
            <a:spLocks noGrp="1"/>
          </p:cNvSpPr>
          <p:nvPr>
            <p:ph type="sldNum" sz="quarter" idx="13"/>
          </p:nvPr>
        </p:nvSpPr>
        <p:spPr/>
        <p:txBody>
          <a:bodyPr/>
          <a:lstStyle/>
          <a:p>
            <a:r>
              <a:rPr lang="en-US" smtClean="0"/>
              <a:t>15-</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4753"/>
          <p:cNvSpPr>
            <a:spLocks noGrp="1" noRot="1" noChangeAspect="1" noChangeArrowheads="1" noTextEdit="1"/>
          </p:cNvSpPr>
          <p:nvPr>
            <p:ph type="sldImg"/>
          </p:nvPr>
        </p:nvSpPr>
        <p:spPr>
          <a:noFill/>
          <a:ln cap="flat">
            <a:headEnd type="none" w="med" len="med"/>
            <a:tailEnd type="none" w="med" len="med"/>
          </a:ln>
        </p:spPr>
      </p:sp>
      <p:sp>
        <p:nvSpPr>
          <p:cNvPr id="642051" name="Rectangle 642050"/>
          <p:cNvSpPr>
            <a:spLocks noGrp="1" noChangeArrowheads="1"/>
          </p:cNvSpPr>
          <p:nvPr>
            <p:ph type="body" idx="1"/>
          </p:nvPr>
        </p:nvSpPr>
        <p:spPr>
          <a:noFill/>
          <a:ln/>
        </p:spPr>
        <p:txBody>
          <a:bodyPr/>
          <a:lstStyle/>
          <a:p>
            <a:pPr eaLnBrk="1" hangingPunct="1">
              <a:lnSpc>
                <a:spcPct val="80000"/>
              </a:lnSpc>
              <a:spcBef>
                <a:spcPct val="0"/>
              </a:spcBef>
            </a:pPr>
            <a:r>
              <a:rPr lang="en-US" sz="800" b="1" u="sng" dirty="0"/>
              <a:t>Instructor Notes</a:t>
            </a:r>
            <a:endParaRPr lang="nl-BE" sz="500" dirty="0">
              <a:latin typeface="Arial" pitchFamily="34" charset="0"/>
            </a:endParaRPr>
          </a:p>
          <a:p>
            <a:pPr eaLnBrk="1" hangingPunct="1">
              <a:lnSpc>
                <a:spcPct val="80000"/>
              </a:lnSpc>
            </a:pPr>
            <a:r>
              <a:rPr lang="nl-BE" sz="800" dirty="0">
                <a:latin typeface="Arial" pitchFamily="34" charset="0"/>
              </a:rPr>
              <a:t>Looking back at our Master Page gallery here, you see all of the currently available page layout files. All of these files are stored in a normal WSS document library. Versioning and check in /check out are enabled. You can organize the files into folders and also apply per-item security if needed for your Web site. Custom workflows can be associated with the document library and possible instantiated and started manually or automatically.</a:t>
            </a:r>
            <a:endParaRPr lang="en-US" dirty="0">
              <a:latin typeface="Calibri" pitchFamily="34" charset="0"/>
            </a:endParaRPr>
          </a:p>
          <a:p>
            <a:pPr eaLnBrk="1" hangingPunct="1">
              <a:lnSpc>
                <a:spcPct val="80000"/>
              </a:lnSpc>
            </a:pPr>
            <a:endParaRPr lang="nl-BE" sz="800" dirty="0">
              <a:latin typeface="Arial" pitchFamily="34" charset="0"/>
            </a:endParaRPr>
          </a:p>
          <a:p>
            <a:pPr eaLnBrk="1" hangingPunct="1">
              <a:lnSpc>
                <a:spcPct val="80000"/>
              </a:lnSpc>
            </a:pPr>
            <a:r>
              <a:rPr lang="nl-BE" sz="800" dirty="0">
                <a:latin typeface="Arial" pitchFamily="34" charset="0"/>
              </a:rPr>
              <a:t>As you notice in the gallery, page layouts are actually the underlying templates of a WSS content type. Content types are a new concept in WSS 2007 and were discussed in Ted Patisson his webcast a couple of weeks ago. Please visit the http://www.betaoneservices.com to review that cast if you want to learn the details. Briefly, content types allow us to create a the site collection level a type of content we want to store in a list or library. Associated with it, you can have specific columns and specific behavior (such as workflow). It is possible to associated one or more content types to a document library.</a:t>
            </a:r>
          </a:p>
          <a:p>
            <a:pPr eaLnBrk="1" hangingPunct="1">
              <a:lnSpc>
                <a:spcPct val="80000"/>
              </a:lnSpc>
            </a:pPr>
            <a:endParaRPr lang="nl-BE" sz="800" dirty="0">
              <a:latin typeface="Arial" pitchFamily="34" charset="0"/>
            </a:endParaRPr>
          </a:p>
          <a:p>
            <a:pPr eaLnBrk="1" hangingPunct="1">
              <a:lnSpc>
                <a:spcPct val="80000"/>
              </a:lnSpc>
            </a:pPr>
            <a:r>
              <a:rPr lang="nl-BE" sz="800" dirty="0">
                <a:latin typeface="Arial" pitchFamily="34" charset="0"/>
              </a:rPr>
              <a:t>You see that for example the articleleft and articleright page layouts are associated with the article page content type. If we click on the content type we end up in the definition page for it. You notice the different columns that are defined for the content type. Some of them are required columns, others are custom ones. These columns correspond to fields that can be made available on the page. A field is physically represented as a control on the page. This controls is able to represent itself in edit mode (when the content manager is editing the page) and in view mode (typically what a visitor of our site will see). Field controls are the 2007 version of the place holders we had in CMS 2002.</a:t>
            </a:r>
          </a:p>
          <a:p>
            <a:pPr eaLnBrk="1" hangingPunct="1">
              <a:lnSpc>
                <a:spcPct val="80000"/>
              </a:lnSpc>
            </a:pPr>
            <a:endParaRPr lang="nl-BE" sz="800" dirty="0">
              <a:latin typeface="Arial" pitchFamily="34" charset="0"/>
            </a:endParaRPr>
          </a:p>
          <a:p>
            <a:pPr eaLnBrk="1" hangingPunct="1">
              <a:lnSpc>
                <a:spcPct val="80000"/>
              </a:lnSpc>
            </a:pPr>
            <a:r>
              <a:rPr lang="nl-BE" sz="800" dirty="0">
                <a:latin typeface="Arial" pitchFamily="34" charset="0"/>
              </a:rPr>
              <a:t>So when you open the page layout file in SharePoint Designer, you will see these field controls. If we click on one, we can review the properties. The toolbox in SharePoint Designer displays the different fields defined for the content type associated with the page layout.</a:t>
            </a:r>
          </a:p>
          <a:p>
            <a:pPr eaLnBrk="1" hangingPunct="1">
              <a:lnSpc>
                <a:spcPct val="80000"/>
              </a:lnSpc>
            </a:pPr>
            <a:endParaRPr lang="nl-BE" sz="800" dirty="0">
              <a:latin typeface="Arial" pitchFamily="34" charset="0"/>
            </a:endParaRPr>
          </a:p>
          <a:p>
            <a:pPr eaLnBrk="1" hangingPunct="1">
              <a:lnSpc>
                <a:spcPct val="80000"/>
              </a:lnSpc>
            </a:pPr>
            <a:r>
              <a:rPr lang="nl-BE" sz="800" dirty="0">
                <a:latin typeface="Arial" pitchFamily="34" charset="0"/>
              </a:rPr>
              <a:t>When you now create a page as a content manager, first thing you do is the selection of the page layout you want to work with. An instance of the page is created and displayed in authoring mode. It means that all of the field controls that are available on the page and that are representing the value of the columns of the content type are editable.</a:t>
            </a:r>
          </a:p>
          <a:p>
            <a:pPr eaLnBrk="1" hangingPunct="1">
              <a:lnSpc>
                <a:spcPct val="80000"/>
              </a:lnSpc>
            </a:pPr>
            <a:endParaRPr lang="nl-BE" sz="800" dirty="0">
              <a:latin typeface="Arial" pitchFamily="34" charset="0"/>
            </a:endParaRPr>
          </a:p>
          <a:p>
            <a:pPr eaLnBrk="1" hangingPunct="1">
              <a:lnSpc>
                <a:spcPct val="80000"/>
              </a:lnSpc>
            </a:pPr>
            <a:r>
              <a:rPr lang="nl-BE" sz="800" dirty="0">
                <a:latin typeface="Arial" pitchFamily="34" charset="0"/>
              </a:rPr>
              <a:t>Let us ignore the workflow for now and click the publish action. It will make the page available to all visitors to our site. But where is the page stored? The page is stored in the Pages document library – a very important one since it stores all of the dynamic pages that make up our site. Let us navigate to it via the Site Content and Structure page. Notice how all of the text we have added to the page is actually stored as values for the columns. </a:t>
            </a:r>
          </a:p>
          <a:p>
            <a:pPr eaLnBrk="1" hangingPunct="1">
              <a:lnSpc>
                <a:spcPct val="80000"/>
              </a:lnSpc>
            </a:pPr>
            <a:endParaRPr lang="nl-BE" sz="800" dirty="0">
              <a:latin typeface="Arial" pitchFamily="34" charset="0"/>
            </a:endParaRPr>
          </a:p>
          <a:p>
            <a:pPr eaLnBrk="1" hangingPunct="1">
              <a:lnSpc>
                <a:spcPct val="80000"/>
              </a:lnSpc>
            </a:pPr>
            <a:r>
              <a:rPr lang="nl-BE" sz="800" dirty="0">
                <a:latin typeface="Arial" pitchFamily="34" charset="0"/>
              </a:rPr>
              <a:t>When we request the page, SharePoint uses the content server controls to represented these values in the browser.</a:t>
            </a:r>
          </a:p>
          <a:p>
            <a:pPr eaLnBrk="1" hangingPunct="1">
              <a:lnSpc>
                <a:spcPct val="80000"/>
              </a:lnSpc>
            </a:pPr>
            <a:endParaRPr lang="nl-BE" sz="500" dirty="0">
              <a:latin typeface="Arial" pitchFamily="34" charset="0"/>
            </a:endParaRPr>
          </a:p>
          <a:p>
            <a:pPr eaLnBrk="1" hangingPunct="1">
              <a:lnSpc>
                <a:spcPct val="80000"/>
              </a:lnSpc>
            </a:pPr>
            <a:endParaRPr lang="nl-BE" sz="500" dirty="0">
              <a:latin typeface="Arial" pitchFamily="34" charset="0"/>
            </a:endParaRPr>
          </a:p>
          <a:p>
            <a:pPr eaLnBrk="1" hangingPunct="1">
              <a:lnSpc>
                <a:spcPct val="80000"/>
              </a:lnSpc>
            </a:pPr>
            <a:endParaRPr lang="nl-BE" sz="500" dirty="0">
              <a:latin typeface="Arial" pitchFamily="34" charset="0"/>
            </a:endParaRPr>
          </a:p>
          <a:p>
            <a:pPr eaLnBrk="1" hangingPunct="1">
              <a:lnSpc>
                <a:spcPct val="80000"/>
              </a:lnSpc>
            </a:pPr>
            <a:endParaRPr lang="nl-BE" sz="500" dirty="0">
              <a:latin typeface="Arial" pitchFamily="34" charset="0"/>
            </a:endParaRPr>
          </a:p>
          <a:p>
            <a:pPr eaLnBrk="1" hangingPunct="1">
              <a:lnSpc>
                <a:spcPct val="80000"/>
              </a:lnSpc>
            </a:pPr>
            <a:endParaRPr lang="nl-BE" sz="500" dirty="0">
              <a:latin typeface="Arial" pitchFamily="34" charset="0"/>
            </a:endParaRPr>
          </a:p>
          <a:p>
            <a:pPr eaLnBrk="1" hangingPunct="1">
              <a:lnSpc>
                <a:spcPct val="80000"/>
              </a:lnSpc>
            </a:pPr>
            <a:endParaRPr lang="nl-BE" sz="500" dirty="0">
              <a:latin typeface="Arial" pitchFamily="34" charset="0"/>
            </a:endParaRPr>
          </a:p>
          <a:p>
            <a:pPr eaLnBrk="1" hangingPunct="1">
              <a:lnSpc>
                <a:spcPct val="80000"/>
              </a:lnSpc>
            </a:pPr>
            <a:endParaRPr lang="nl-BE" sz="500" dirty="0">
              <a:latin typeface="Arial" pitchFamily="34" charset="0"/>
            </a:endParaRPr>
          </a:p>
          <a:p>
            <a:pPr eaLnBrk="1" hangingPunct="1">
              <a:lnSpc>
                <a:spcPct val="80000"/>
              </a:lnSpc>
            </a:pPr>
            <a:endParaRPr lang="en-US" sz="500" dirty="0">
              <a:latin typeface="Arial" pitchFamily="34" charset="0"/>
            </a:endParaRPr>
          </a:p>
        </p:txBody>
      </p:sp>
      <p:sp>
        <p:nvSpPr>
          <p:cNvPr id="4" name="Header Placeholder 3"/>
          <p:cNvSpPr>
            <a:spLocks noGrp="1"/>
          </p:cNvSpPr>
          <p:nvPr>
            <p:ph type="hdr" sz="quarter" idx="10"/>
          </p:nvPr>
        </p:nvSpPr>
        <p:spPr/>
        <p:txBody>
          <a:bodyPr/>
          <a:lstStyle/>
          <a:p>
            <a:r>
              <a:rPr lang="en-US" smtClean="0"/>
              <a:t>15 - Web Content Management</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hape 1"/>
          <p:cNvSpPr>
            <a:spLocks noGrp="1" noRot="1" noChangeAspect="1" noTextEdit="1"/>
          </p:cNvSpPr>
          <p:nvPr>
            <p:ph type="sldImg"/>
          </p:nvPr>
        </p:nvSpPr>
        <p:spPr>
          <a:noFill/>
          <a:ln cap="flat">
            <a:headEnd type="none" w="med" len="med"/>
            <a:tailEnd type="none" w="med" len="med"/>
          </a:ln>
        </p:spPr>
      </p:sp>
      <p:sp>
        <p:nvSpPr>
          <p:cNvPr id="3" name="Notes Placeholder 2"/>
          <p:cNvSpPr>
            <a:spLocks noGrp="1"/>
          </p:cNvSpPr>
          <p:nvPr>
            <p:ph type="body" idx="1"/>
          </p:nvPr>
        </p:nvSpPr>
        <p:spPr>
          <a:noFill/>
          <a:ln/>
        </p:spPr>
        <p:txBody>
          <a:bodyPr/>
          <a:lstStyle/>
          <a:p>
            <a:pPr eaLnBrk="1" hangingPunct="1">
              <a:spcBef>
                <a:spcPct val="0"/>
              </a:spcBef>
            </a:pPr>
            <a:r>
              <a:rPr lang="en-US" b="1" u="sng"/>
              <a:t>Instructor Notes</a:t>
            </a:r>
            <a:endParaRPr lang="nl-BE">
              <a:latin typeface="Calibri" pitchFamily="34" charset="0"/>
            </a:endParaRPr>
          </a:p>
          <a:p>
            <a:pPr eaLnBrk="1" hangingPunct="1">
              <a:spcBef>
                <a:spcPct val="0"/>
              </a:spcBef>
            </a:pPr>
            <a:r>
              <a:rPr lang="nl-BE">
                <a:latin typeface="Calibri" pitchFamily="34" charset="0"/>
              </a:rPr>
              <a:t>Go over these steps and explain that the next demo will cover this.</a:t>
            </a:r>
          </a:p>
          <a:p>
            <a:pPr eaLnBrk="1" hangingPunct="1">
              <a:spcBef>
                <a:spcPct val="0"/>
              </a:spcBef>
            </a:pPr>
            <a:r>
              <a:rPr lang="nl-BE">
                <a:latin typeface="Calibri" pitchFamily="34" charset="0"/>
              </a:rPr>
              <a:t>Ask also if people still have problems with the concept of the content type. It is extremely important that they understand this concept very well.</a:t>
            </a:r>
            <a:endParaRPr lang="en-US">
              <a:latin typeface="Calibri" pitchFamily="34" charset="0"/>
            </a:endParaRPr>
          </a:p>
        </p:txBody>
      </p:sp>
      <p:sp>
        <p:nvSpPr>
          <p:cNvPr id="4" name="Header Placeholder 3"/>
          <p:cNvSpPr>
            <a:spLocks noGrp="1"/>
          </p:cNvSpPr>
          <p:nvPr>
            <p:ph type="hdr" sz="quarter" idx="10"/>
          </p:nvPr>
        </p:nvSpPr>
        <p:spPr/>
        <p:txBody>
          <a:bodyPr/>
          <a:lstStyle/>
          <a:p>
            <a:r>
              <a:rPr lang="en-US" smtClean="0"/>
              <a:t>15 - Web Content Management</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hape 1"/>
          <p:cNvSpPr>
            <a:spLocks noGrp="1" noRot="1" noChangeAspect="1" noTextEdit="1"/>
          </p:cNvSpPr>
          <p:nvPr>
            <p:ph type="sldImg"/>
          </p:nvPr>
        </p:nvSpPr>
        <p:spPr>
          <a:noFill/>
          <a:ln cap="flat">
            <a:headEnd type="none" w="med" len="med"/>
            <a:tailEnd type="none" w="med" len="med"/>
          </a:ln>
        </p:spPr>
      </p:sp>
      <p:sp>
        <p:nvSpPr>
          <p:cNvPr id="3" name="Notes Placeholder 2"/>
          <p:cNvSpPr>
            <a:spLocks noGrp="1"/>
          </p:cNvSpPr>
          <p:nvPr>
            <p:ph type="body" idx="1"/>
          </p:nvPr>
        </p:nvSpPr>
        <p:spPr>
          <a:noFill/>
          <a:ln/>
        </p:spPr>
        <p:txBody>
          <a:bodyPr/>
          <a:lstStyle/>
          <a:p>
            <a:pPr eaLnBrk="1" hangingPunct="1">
              <a:spcBef>
                <a:spcPct val="0"/>
              </a:spcBef>
            </a:pPr>
            <a:r>
              <a:rPr lang="en-US" b="1" u="sng"/>
              <a:t>Instructor Notes</a:t>
            </a:r>
            <a:endParaRPr lang="nl-BE">
              <a:latin typeface="Calibri" pitchFamily="34" charset="0"/>
            </a:endParaRPr>
          </a:p>
          <a:p>
            <a:pPr eaLnBrk="1" hangingPunct="1">
              <a:spcBef>
                <a:spcPct val="0"/>
              </a:spcBef>
            </a:pPr>
            <a:r>
              <a:rPr lang="nl-BE">
                <a:latin typeface="Calibri" pitchFamily="34" charset="0"/>
              </a:rPr>
              <a:t>Go over these steps and explain that the next demo will cover this.</a:t>
            </a:r>
          </a:p>
          <a:p>
            <a:pPr eaLnBrk="1" hangingPunct="1">
              <a:spcBef>
                <a:spcPct val="0"/>
              </a:spcBef>
            </a:pPr>
            <a:r>
              <a:rPr lang="nl-BE">
                <a:latin typeface="Calibri" pitchFamily="34" charset="0"/>
              </a:rPr>
              <a:t>Ask also if people still have problems with the concept of the content type. It is extremely important that they understand this concept very well.</a:t>
            </a:r>
            <a:endParaRPr lang="en-US">
              <a:latin typeface="Calibri" pitchFamily="34" charset="0"/>
            </a:endParaRPr>
          </a:p>
        </p:txBody>
      </p:sp>
      <p:sp>
        <p:nvSpPr>
          <p:cNvPr id="4" name="Header Placeholder 3"/>
          <p:cNvSpPr>
            <a:spLocks noGrp="1"/>
          </p:cNvSpPr>
          <p:nvPr>
            <p:ph type="hdr" sz="quarter" idx="10"/>
          </p:nvPr>
        </p:nvSpPr>
        <p:spPr/>
        <p:txBody>
          <a:bodyPr/>
          <a:lstStyle/>
          <a:p>
            <a:r>
              <a:rPr lang="en-US" smtClean="0"/>
              <a:t>15 - Web Content Management</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hape 1"/>
          <p:cNvSpPr>
            <a:spLocks noGrp="1" noRot="1" noChangeAspect="1" noTextEdit="1"/>
          </p:cNvSpPr>
          <p:nvPr>
            <p:ph type="sldImg"/>
          </p:nvPr>
        </p:nvSpPr>
        <p:spPr>
          <a:noFill/>
          <a:ln cap="flat">
            <a:headEnd type="none" w="med" len="med"/>
            <a:tailEnd type="none" w="med" len="med"/>
          </a:ln>
        </p:spPr>
      </p:sp>
      <p:sp>
        <p:nvSpPr>
          <p:cNvPr id="3" name="Notes Placeholder 2"/>
          <p:cNvSpPr>
            <a:spLocks noGrp="1"/>
          </p:cNvSpPr>
          <p:nvPr>
            <p:ph type="body" idx="1"/>
          </p:nvPr>
        </p:nvSpPr>
        <p:spPr>
          <a:noFill/>
          <a:ln/>
        </p:spPr>
        <p:txBody>
          <a:bodyPr/>
          <a:lstStyle/>
          <a:p>
            <a:pPr eaLnBrk="1" hangingPunct="1">
              <a:spcBef>
                <a:spcPct val="0"/>
              </a:spcBef>
            </a:pPr>
            <a:r>
              <a:rPr lang="en-US" b="1" u="sng"/>
              <a:t>Instructor Notes</a:t>
            </a:r>
            <a:endParaRPr lang="nl-BE">
              <a:latin typeface="Calibri" pitchFamily="34" charset="0"/>
            </a:endParaRPr>
          </a:p>
          <a:p>
            <a:pPr eaLnBrk="1" hangingPunct="1">
              <a:spcBef>
                <a:spcPct val="0"/>
              </a:spcBef>
            </a:pPr>
            <a:r>
              <a:rPr lang="nl-BE">
                <a:latin typeface="Calibri" pitchFamily="34" charset="0"/>
              </a:rPr>
              <a:t>OOB you have an approval workflow associated with the pages. But point out that students have learned how to create their own workflows so it is possible to replace the OOB workflow with a custom one.</a:t>
            </a:r>
            <a:endParaRPr lang="en-US">
              <a:latin typeface="Calibri" pitchFamily="34" charset="0"/>
            </a:endParaRPr>
          </a:p>
        </p:txBody>
      </p:sp>
      <p:sp>
        <p:nvSpPr>
          <p:cNvPr id="4" name="Header Placeholder 3"/>
          <p:cNvSpPr>
            <a:spLocks noGrp="1"/>
          </p:cNvSpPr>
          <p:nvPr>
            <p:ph type="hdr" sz="quarter" idx="10"/>
          </p:nvPr>
        </p:nvSpPr>
        <p:spPr/>
        <p:txBody>
          <a:bodyPr/>
          <a:lstStyle/>
          <a:p>
            <a:r>
              <a:rPr lang="en-US" smtClean="0"/>
              <a:t>15 - Web Content Management</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hape 1"/>
          <p:cNvSpPr>
            <a:spLocks noGrp="1" noRot="1" noChangeAspect="1" noTextEdit="1"/>
          </p:cNvSpPr>
          <p:nvPr>
            <p:ph type="sldImg"/>
          </p:nvPr>
        </p:nvSpPr>
        <p:spPr>
          <a:noFill/>
          <a:ln cap="flat">
            <a:headEnd type="none" w="med" len="med"/>
            <a:tailEnd type="none" w="med" len="med"/>
          </a:ln>
        </p:spPr>
      </p:sp>
      <p:sp>
        <p:nvSpPr>
          <p:cNvPr id="3" name="Notes Placeholder 2"/>
          <p:cNvSpPr>
            <a:spLocks noGrp="1"/>
          </p:cNvSpPr>
          <p:nvPr>
            <p:ph type="body" idx="1"/>
          </p:nvPr>
        </p:nvSpPr>
        <p:spPr>
          <a:noFill/>
          <a:ln/>
        </p:spPr>
        <p:txBody>
          <a:bodyPr/>
          <a:lstStyle/>
          <a:p>
            <a:pPr>
              <a:spcBef>
                <a:spcPct val="0"/>
              </a:spcBef>
            </a:pPr>
            <a:r>
              <a:rPr lang="en-US" b="1" u="sng"/>
              <a:t>Instructor Notes</a:t>
            </a:r>
            <a:endParaRPr lang="nl-BE">
              <a:latin typeface="Calibri" pitchFamily="34" charset="0"/>
            </a:endParaRPr>
          </a:p>
          <a:p>
            <a:pPr eaLnBrk="1" hangingPunct="1">
              <a:spcBef>
                <a:spcPct val="0"/>
              </a:spcBef>
            </a:pPr>
            <a:r>
              <a:rPr lang="nl-BE">
                <a:latin typeface="Calibri" pitchFamily="34" charset="0"/>
              </a:rPr>
              <a:t>Explain these Web Parts. Stress that they are tools that (non-it/developer) content managers can use to populate the pages.</a:t>
            </a:r>
            <a:endParaRPr lang="en-US">
              <a:latin typeface="Calibri" pitchFamily="34" charset="0"/>
            </a:endParaRPr>
          </a:p>
        </p:txBody>
      </p:sp>
      <p:sp>
        <p:nvSpPr>
          <p:cNvPr id="4" name="Header Placeholder 3"/>
          <p:cNvSpPr>
            <a:spLocks noGrp="1"/>
          </p:cNvSpPr>
          <p:nvPr>
            <p:ph type="hdr" sz="quarter" idx="10"/>
          </p:nvPr>
        </p:nvSpPr>
        <p:spPr/>
        <p:txBody>
          <a:bodyPr/>
          <a:lstStyle/>
          <a:p>
            <a:r>
              <a:rPr lang="en-US" smtClean="0"/>
              <a:t>15 - Web Content Management</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58372"/>
          <p:cNvSpPr>
            <a:spLocks noGrp="1" noRot="1" noChangeAspect="1" noChangeArrowheads="1" noTextEdit="1"/>
          </p:cNvSpPr>
          <p:nvPr>
            <p:ph type="sldImg"/>
          </p:nvPr>
        </p:nvSpPr>
        <p:spPr>
          <a:noFill/>
          <a:ln cap="flat">
            <a:headEnd type="none" w="med" len="med"/>
            <a:tailEnd type="none" w="med" len="med"/>
          </a:ln>
        </p:spPr>
      </p:sp>
      <p:sp>
        <p:nvSpPr>
          <p:cNvPr id="4" name="Header Placeholder 3"/>
          <p:cNvSpPr>
            <a:spLocks noGrp="1"/>
          </p:cNvSpPr>
          <p:nvPr>
            <p:ph type="hdr" sz="quarter" idx="10"/>
          </p:nvPr>
        </p:nvSpPr>
        <p:spPr/>
        <p:txBody>
          <a:bodyPr/>
          <a:lstStyle/>
          <a:p>
            <a:r>
              <a:rPr lang="en-US" smtClean="0"/>
              <a:t>15 - Web Content Management</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hape 1"/>
          <p:cNvSpPr>
            <a:spLocks noGrp="1" noRot="1" noChangeAspect="1" noTextEdit="1"/>
          </p:cNvSpPr>
          <p:nvPr>
            <p:ph type="sldImg"/>
          </p:nvPr>
        </p:nvSpPr>
        <p:spPr>
          <a:noFill/>
          <a:ln cap="flat">
            <a:headEnd type="none" w="med" len="med"/>
            <a:tailEnd type="none" w="med" len="med"/>
          </a:ln>
        </p:spPr>
      </p:sp>
      <p:sp>
        <p:nvSpPr>
          <p:cNvPr id="3" name="Notes Placeholder 2"/>
          <p:cNvSpPr>
            <a:spLocks noGrp="1"/>
          </p:cNvSpPr>
          <p:nvPr>
            <p:ph type="body" idx="1"/>
          </p:nvPr>
        </p:nvSpPr>
        <p:spPr>
          <a:noFill/>
          <a:ln/>
        </p:spPr>
        <p:txBody>
          <a:bodyPr/>
          <a:lstStyle/>
          <a:p>
            <a:pPr>
              <a:spcBef>
                <a:spcPct val="0"/>
              </a:spcBef>
            </a:pPr>
            <a:r>
              <a:rPr lang="en-US" b="1" u="sng"/>
              <a:t>Instructor Notes</a:t>
            </a:r>
            <a:endParaRPr lang="nl-BE">
              <a:latin typeface="Calibri" pitchFamily="34" charset="0"/>
            </a:endParaRPr>
          </a:p>
          <a:p>
            <a:pPr eaLnBrk="1" hangingPunct="1">
              <a:spcBef>
                <a:spcPct val="0"/>
              </a:spcBef>
            </a:pPr>
            <a:r>
              <a:rPr lang="nl-BE">
                <a:latin typeface="Calibri" pitchFamily="34" charset="0"/>
              </a:rPr>
              <a:t>Explain that this is part of the multilingual story that we have in MOSS 2007 but it can also be used in other scenarios such as device targetting. </a:t>
            </a:r>
          </a:p>
          <a:p>
            <a:pPr eaLnBrk="1" hangingPunct="1">
              <a:spcBef>
                <a:spcPct val="0"/>
              </a:spcBef>
            </a:pPr>
            <a:endParaRPr lang="nl-BE">
              <a:latin typeface="Calibri" pitchFamily="34" charset="0"/>
            </a:endParaRPr>
          </a:p>
          <a:p>
            <a:pPr eaLnBrk="1" hangingPunct="1">
              <a:spcBef>
                <a:spcPct val="0"/>
              </a:spcBef>
            </a:pPr>
            <a:r>
              <a:rPr lang="nl-BE">
                <a:latin typeface="Calibri" pitchFamily="34" charset="0"/>
              </a:rPr>
              <a:t>Explain that one of your variations can be done on the complete site or any of the sub sites you have created. One of the variations (e.g. Variation A) will be the source and all of the others will be synchronized with that one.</a:t>
            </a:r>
            <a:endParaRPr lang="en-US">
              <a:latin typeface="Calibri" pitchFamily="34" charset="0"/>
            </a:endParaRPr>
          </a:p>
        </p:txBody>
      </p:sp>
      <p:sp>
        <p:nvSpPr>
          <p:cNvPr id="4" name="Header Placeholder 3"/>
          <p:cNvSpPr>
            <a:spLocks noGrp="1"/>
          </p:cNvSpPr>
          <p:nvPr>
            <p:ph type="hdr" sz="quarter" idx="10"/>
          </p:nvPr>
        </p:nvSpPr>
        <p:spPr/>
        <p:txBody>
          <a:bodyPr/>
          <a:lstStyle/>
          <a:p>
            <a:r>
              <a:rPr lang="en-US" smtClean="0"/>
              <a:t>15 - Web Content Management</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15 - Web Content Management</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hape 1"/>
          <p:cNvSpPr>
            <a:spLocks noGrp="1" noRot="1" noChangeAspect="1" noTextEdit="1"/>
          </p:cNvSpPr>
          <p:nvPr>
            <p:ph type="sldImg"/>
          </p:nvPr>
        </p:nvSpPr>
        <p:spPr>
          <a:noFill/>
          <a:ln cap="flat">
            <a:headEnd type="none" w="med" len="med"/>
            <a:tailEnd type="none" w="med" len="med"/>
          </a:ln>
        </p:spPr>
      </p:sp>
      <p:sp>
        <p:nvSpPr>
          <p:cNvPr id="3" name="Notes Placeholder 2"/>
          <p:cNvSpPr>
            <a:spLocks noGrp="1"/>
          </p:cNvSpPr>
          <p:nvPr>
            <p:ph type="body" idx="1"/>
          </p:nvPr>
        </p:nvSpPr>
        <p:spPr>
          <a:noFill/>
          <a:ln/>
        </p:spPr>
        <p:txBody>
          <a:bodyPr/>
          <a:lstStyle/>
          <a:p>
            <a:pPr>
              <a:spcBef>
                <a:spcPct val="0"/>
              </a:spcBef>
            </a:pPr>
            <a:r>
              <a:rPr lang="en-US" b="1" u="sng"/>
              <a:t>Instructor Notes</a:t>
            </a:r>
            <a:endParaRPr lang="nl-BE">
              <a:latin typeface="Calibri" pitchFamily="34" charset="0"/>
            </a:endParaRPr>
          </a:p>
          <a:p>
            <a:pPr eaLnBrk="1" hangingPunct="1">
              <a:spcBef>
                <a:spcPct val="0"/>
              </a:spcBef>
            </a:pPr>
            <a:r>
              <a:rPr lang="nl-BE">
                <a:latin typeface="Calibri" pitchFamily="34" charset="0"/>
              </a:rPr>
              <a:t>The browser is not the only place from where you can create content. An administrator can also prepare the environment so that content can be created using for example Word 2007 and then converted to an HTML page. In order for this to happen, the document conversion services need to be started.</a:t>
            </a:r>
          </a:p>
          <a:p>
            <a:pPr eaLnBrk="1" hangingPunct="1">
              <a:spcBef>
                <a:spcPct val="0"/>
              </a:spcBef>
            </a:pPr>
            <a:endParaRPr lang="nl-BE">
              <a:latin typeface="Calibri" pitchFamily="34" charset="0"/>
            </a:endParaRPr>
          </a:p>
          <a:p>
            <a:pPr eaLnBrk="1" hangingPunct="1">
              <a:spcBef>
                <a:spcPct val="0"/>
              </a:spcBef>
            </a:pPr>
            <a:r>
              <a:rPr lang="nl-BE">
                <a:latin typeface="Calibri" pitchFamily="34" charset="0"/>
              </a:rPr>
              <a:t>Point out that in the real world, this can be a heavy task so you might want to isolate this on a separate machine.</a:t>
            </a:r>
          </a:p>
          <a:p>
            <a:pPr eaLnBrk="1" hangingPunct="1">
              <a:spcBef>
                <a:spcPct val="0"/>
              </a:spcBef>
            </a:pPr>
            <a:endParaRPr lang="en-US">
              <a:latin typeface="Calibri" pitchFamily="34" charset="0"/>
            </a:endParaRPr>
          </a:p>
        </p:txBody>
      </p:sp>
      <p:sp>
        <p:nvSpPr>
          <p:cNvPr id="4" name="Header Placeholder 3"/>
          <p:cNvSpPr>
            <a:spLocks noGrp="1"/>
          </p:cNvSpPr>
          <p:nvPr>
            <p:ph type="hdr" sz="quarter" idx="10"/>
          </p:nvPr>
        </p:nvSpPr>
        <p:spPr/>
        <p:txBody>
          <a:bodyPr/>
          <a:lstStyle/>
          <a:p>
            <a:r>
              <a:rPr lang="en-US" smtClean="0"/>
              <a:t>15 - Web Content Management</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hape 1"/>
          <p:cNvSpPr>
            <a:spLocks noGrp="1" noRot="1" noChangeAspect="1" noTextEdit="1"/>
          </p:cNvSpPr>
          <p:nvPr>
            <p:ph type="sldImg"/>
          </p:nvPr>
        </p:nvSpPr>
        <p:spPr>
          <a:noFill/>
          <a:ln cap="flat">
            <a:headEnd type="none" w="med" len="med"/>
            <a:tailEnd type="none" w="med" len="med"/>
          </a:ln>
        </p:spPr>
      </p:sp>
      <p:sp>
        <p:nvSpPr>
          <p:cNvPr id="3" name="Notes Placeholder 2"/>
          <p:cNvSpPr>
            <a:spLocks noGrp="1"/>
          </p:cNvSpPr>
          <p:nvPr>
            <p:ph type="body" idx="1"/>
          </p:nvPr>
        </p:nvSpPr>
        <p:spPr>
          <a:noFill/>
          <a:ln/>
        </p:spPr>
        <p:txBody>
          <a:bodyPr/>
          <a:lstStyle/>
          <a:p>
            <a:pPr>
              <a:spcBef>
                <a:spcPct val="0"/>
              </a:spcBef>
            </a:pPr>
            <a:r>
              <a:rPr lang="en-US" b="1" u="sng"/>
              <a:t>Instructor Notes</a:t>
            </a:r>
            <a:endParaRPr lang="nl-BE">
              <a:latin typeface="Calibri" pitchFamily="34" charset="0"/>
            </a:endParaRPr>
          </a:p>
          <a:p>
            <a:pPr eaLnBrk="1" hangingPunct="1">
              <a:spcBef>
                <a:spcPct val="0"/>
              </a:spcBef>
            </a:pPr>
            <a:r>
              <a:rPr lang="nl-BE">
                <a:latin typeface="Calibri" pitchFamily="34" charset="0"/>
              </a:rPr>
              <a:t>Here is the place where an admin can fine tune the document conversion process. At the bottom you see the various convertors that are available OOB. Clicking on each of these will bring you to a page where you can further detail the conversion.</a:t>
            </a:r>
            <a:endParaRPr lang="en-US">
              <a:latin typeface="Calibri" pitchFamily="34" charset="0"/>
            </a:endParaRPr>
          </a:p>
        </p:txBody>
      </p:sp>
      <p:sp>
        <p:nvSpPr>
          <p:cNvPr id="4" name="Header Placeholder 3"/>
          <p:cNvSpPr>
            <a:spLocks noGrp="1"/>
          </p:cNvSpPr>
          <p:nvPr>
            <p:ph type="hdr" sz="quarter" idx="10"/>
          </p:nvPr>
        </p:nvSpPr>
        <p:spPr/>
        <p:txBody>
          <a:bodyPr/>
          <a:lstStyle/>
          <a:p>
            <a:r>
              <a:rPr lang="en-US" smtClean="0"/>
              <a:t>15 - Web Content Management</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15 - Web Content Management</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hape 1"/>
          <p:cNvSpPr>
            <a:spLocks noGrp="1" noRot="1" noChangeAspect="1" noTextEdit="1"/>
          </p:cNvSpPr>
          <p:nvPr>
            <p:ph type="sldImg"/>
          </p:nvPr>
        </p:nvSpPr>
        <p:spPr>
          <a:noFill/>
          <a:ln cap="flat">
            <a:headEnd type="none" w="med" len="med"/>
            <a:tailEnd type="none" w="med" len="med"/>
          </a:ln>
        </p:spPr>
      </p:sp>
      <p:sp>
        <p:nvSpPr>
          <p:cNvPr id="3" name="Notes Placeholder 2"/>
          <p:cNvSpPr>
            <a:spLocks noGrp="1"/>
          </p:cNvSpPr>
          <p:nvPr>
            <p:ph type="body" idx="1"/>
          </p:nvPr>
        </p:nvSpPr>
        <p:spPr>
          <a:noFill/>
          <a:ln/>
        </p:spPr>
        <p:txBody>
          <a:bodyPr/>
          <a:lstStyle/>
          <a:p>
            <a:pPr>
              <a:spcBef>
                <a:spcPct val="0"/>
              </a:spcBef>
            </a:pPr>
            <a:r>
              <a:rPr lang="en-US" b="1" u="sng"/>
              <a:t>Instructor Notes</a:t>
            </a:r>
            <a:endParaRPr lang="nl-BE">
              <a:latin typeface="Calibri" pitchFamily="34" charset="0"/>
            </a:endParaRPr>
          </a:p>
          <a:p>
            <a:pPr eaLnBrk="1" hangingPunct="1">
              <a:spcBef>
                <a:spcPct val="0"/>
              </a:spcBef>
            </a:pPr>
            <a:r>
              <a:rPr lang="nl-BE">
                <a:latin typeface="Calibri" pitchFamily="34" charset="0"/>
              </a:rPr>
              <a:t>Explain the process behind the smart client authoring. Point out that this is one of the areas were we see opportunities for ISVs.</a:t>
            </a:r>
            <a:endParaRPr lang="en-US">
              <a:latin typeface="Calibri" pitchFamily="34" charset="0"/>
            </a:endParaRPr>
          </a:p>
        </p:txBody>
      </p:sp>
      <p:sp>
        <p:nvSpPr>
          <p:cNvPr id="4" name="Header Placeholder 3"/>
          <p:cNvSpPr>
            <a:spLocks noGrp="1"/>
          </p:cNvSpPr>
          <p:nvPr>
            <p:ph type="hdr" sz="quarter" idx="10"/>
          </p:nvPr>
        </p:nvSpPr>
        <p:spPr/>
        <p:txBody>
          <a:bodyPr/>
          <a:lstStyle/>
          <a:p>
            <a:r>
              <a:rPr lang="en-US" smtClean="0"/>
              <a:t>15 - Web Content Management</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56321"/>
          <p:cNvSpPr>
            <a:spLocks noGrp="1" noRot="1" noChangeAspect="1" noChangeArrowheads="1" noTextEdit="1"/>
          </p:cNvSpPr>
          <p:nvPr>
            <p:ph type="sldImg"/>
          </p:nvPr>
        </p:nvSpPr>
        <p:spPr>
          <a:noFill/>
          <a:ln cap="flat">
            <a:headEnd type="none" w="med" len="med"/>
            <a:tailEnd type="none" w="med" len="med"/>
          </a:ln>
        </p:spPr>
      </p:sp>
      <p:sp>
        <p:nvSpPr>
          <p:cNvPr id="4" name="Header Placeholder 3"/>
          <p:cNvSpPr>
            <a:spLocks noGrp="1"/>
          </p:cNvSpPr>
          <p:nvPr>
            <p:ph type="hdr" sz="quarter" idx="10"/>
          </p:nvPr>
        </p:nvSpPr>
        <p:spPr/>
        <p:txBody>
          <a:bodyPr/>
          <a:lstStyle/>
          <a:p>
            <a:r>
              <a:rPr lang="en-US" smtClean="0"/>
              <a:t>15 - Web Content Management</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48128"/>
          <p:cNvSpPr>
            <a:spLocks noGrp="1" noRot="1" noChangeAspect="1" noChangeArrowheads="1" noTextEdit="1"/>
          </p:cNvSpPr>
          <p:nvPr>
            <p:ph type="sldImg"/>
          </p:nvPr>
        </p:nvSpPr>
        <p:spPr>
          <a:noFill/>
          <a:ln>
            <a:noFill/>
          </a:ln>
        </p:spPr>
      </p:sp>
      <p:sp>
        <p:nvSpPr>
          <p:cNvPr id="56322" name="Rectangle 48129"/>
          <p:cNvSpPr>
            <a:spLocks noGrp="1" noChangeArrowheads="1"/>
          </p:cNvSpPr>
          <p:nvPr>
            <p:ph type="body" idx="1"/>
          </p:nvPr>
        </p:nvSpPr>
        <p:spPr>
          <a:noFill/>
          <a:ln/>
        </p:spPr>
        <p:txBody>
          <a:bodyPr/>
          <a:lstStyle/>
          <a:p>
            <a:pPr eaLnBrk="1" hangingPunct="1"/>
            <a:endParaRPr lang="en-US">
              <a:latin typeface="Times New Roman" pitchFamily="18" charset="0"/>
            </a:endParaRPr>
          </a:p>
        </p:txBody>
      </p:sp>
      <p:sp>
        <p:nvSpPr>
          <p:cNvPr id="4" name="Header Placeholder 3"/>
          <p:cNvSpPr>
            <a:spLocks noGrp="1"/>
          </p:cNvSpPr>
          <p:nvPr>
            <p:ph type="hdr" sz="quarter" idx="10"/>
          </p:nvPr>
        </p:nvSpPr>
        <p:spPr/>
        <p:txBody>
          <a:bodyPr/>
          <a:lstStyle/>
          <a:p>
            <a:r>
              <a:rPr lang="en-US" smtClean="0"/>
              <a:t>15 - Web Content Management</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15 - Web Content Management</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23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56320"/>
          <p:cNvSpPr>
            <a:spLocks noGrp="1" noRot="1" noChangeAspect="1" noTextEdit="1"/>
          </p:cNvSpPr>
          <p:nvPr>
            <p:ph type="sldImg"/>
          </p:nvPr>
        </p:nvSpPr>
        <p:spPr>
          <a:noFill/>
          <a:ln cap="flat">
            <a:headEnd type="none" w="med" len="med"/>
            <a:tailEnd type="none" w="med" len="med"/>
          </a:ln>
        </p:spPr>
      </p:sp>
      <p:sp>
        <p:nvSpPr>
          <p:cNvPr id="3" name="Notes Placeholder 2"/>
          <p:cNvSpPr>
            <a:spLocks noGrp="1"/>
          </p:cNvSpPr>
          <p:nvPr>
            <p:ph type="body" idx="1"/>
          </p:nvPr>
        </p:nvSpPr>
        <p:spPr>
          <a:noFill/>
          <a:ln/>
        </p:spPr>
        <p:txBody>
          <a:bodyPr/>
          <a:lstStyle/>
          <a:p>
            <a:pPr eaLnBrk="1" hangingPunct="1">
              <a:spcBef>
                <a:spcPct val="0"/>
              </a:spcBef>
            </a:pPr>
            <a:r>
              <a:rPr lang="en-US" b="1" u="sng"/>
              <a:t>Instructor Notes</a:t>
            </a:r>
            <a:endParaRPr lang="nl-BE">
              <a:latin typeface="Calibri" pitchFamily="34" charset="0"/>
            </a:endParaRPr>
          </a:p>
          <a:p>
            <a:pPr eaLnBrk="1" hangingPunct="1">
              <a:spcBef>
                <a:spcPct val="0"/>
              </a:spcBef>
            </a:pPr>
            <a:r>
              <a:rPr lang="nl-BE">
                <a:latin typeface="Calibri" pitchFamily="34" charset="0"/>
              </a:rPr>
              <a:t>Most important message here is: </a:t>
            </a:r>
          </a:p>
          <a:p>
            <a:pPr eaLnBrk="1" hangingPunct="1">
              <a:spcBef>
                <a:spcPct val="0"/>
              </a:spcBef>
            </a:pPr>
            <a:endParaRPr lang="nl-BE">
              <a:latin typeface="Calibri" pitchFamily="34" charset="0"/>
            </a:endParaRPr>
          </a:p>
          <a:p>
            <a:pPr eaLnBrk="1" hangingPunct="1">
              <a:spcBef>
                <a:spcPct val="0"/>
              </a:spcBef>
            </a:pPr>
            <a:r>
              <a:rPr lang="nl-BE">
                <a:latin typeface="Calibri" pitchFamily="34" charset="0"/>
              </a:rPr>
              <a:t>Setting up an environment where the responsibility for the creation and maintenance of the content is delegated to non-IT/dev persons. For this we need a very flexible and rich infrastructure that strictly guides the content managers in their tasks.</a:t>
            </a:r>
            <a:endParaRPr lang="en-US">
              <a:latin typeface="Calibri" pitchFamily="34" charset="0"/>
            </a:endParaRPr>
          </a:p>
        </p:txBody>
      </p:sp>
      <p:sp>
        <p:nvSpPr>
          <p:cNvPr id="4" name="Header Placeholder 3"/>
          <p:cNvSpPr>
            <a:spLocks noGrp="1"/>
          </p:cNvSpPr>
          <p:nvPr>
            <p:ph type="hdr" sz="quarter" idx="10"/>
          </p:nvPr>
        </p:nvSpPr>
        <p:spPr/>
        <p:txBody>
          <a:bodyPr/>
          <a:lstStyle/>
          <a:p>
            <a:r>
              <a:rPr lang="en-US" smtClean="0"/>
              <a:t>15 - Web Content Management</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60416"/>
          <p:cNvSpPr>
            <a:spLocks noGrp="1" noRot="1" noChangeAspect="1" noTextEdit="1"/>
          </p:cNvSpPr>
          <p:nvPr>
            <p:ph type="sldImg"/>
          </p:nvPr>
        </p:nvSpPr>
        <p:spPr>
          <a:noFill/>
          <a:ln cap="flat">
            <a:headEnd type="none" w="med" len="med"/>
            <a:tailEnd type="none" w="med" len="med"/>
          </a:ln>
        </p:spPr>
      </p:sp>
      <p:sp>
        <p:nvSpPr>
          <p:cNvPr id="3" name="Notes Placeholder 2"/>
          <p:cNvSpPr>
            <a:spLocks noGrp="1"/>
          </p:cNvSpPr>
          <p:nvPr>
            <p:ph type="body" idx="1"/>
          </p:nvPr>
        </p:nvSpPr>
        <p:spPr>
          <a:noFill/>
          <a:ln/>
        </p:spPr>
        <p:txBody>
          <a:bodyPr/>
          <a:lstStyle/>
          <a:p>
            <a:pPr eaLnBrk="1" hangingPunct="1">
              <a:spcBef>
                <a:spcPct val="0"/>
              </a:spcBef>
            </a:pPr>
            <a:r>
              <a:rPr lang="en-US" b="1" u="sng"/>
              <a:t>Instructor Notes</a:t>
            </a:r>
            <a:endParaRPr lang="nl-BE">
              <a:latin typeface="Calibri" pitchFamily="34" charset="0"/>
            </a:endParaRPr>
          </a:p>
          <a:p>
            <a:pPr eaLnBrk="1" hangingPunct="1">
              <a:spcBef>
                <a:spcPct val="0"/>
              </a:spcBef>
            </a:pPr>
            <a:r>
              <a:rPr lang="nl-BE">
                <a:latin typeface="Calibri" pitchFamily="34" charset="0"/>
              </a:rPr>
              <a:t>Creating an Internet presence site is as easy as creating a normal team site. There is no separate procedure. Except that at the end, you choose for the proper site definition. Recap site definitions again here and move to the folder where the site definition is stored. Go through the files and point out the different features that have to do with WCM.</a:t>
            </a:r>
            <a:endParaRPr lang="en-US">
              <a:latin typeface="Calibri" pitchFamily="34" charset="0"/>
            </a:endParaRPr>
          </a:p>
        </p:txBody>
      </p:sp>
      <p:sp>
        <p:nvSpPr>
          <p:cNvPr id="4" name="Header Placeholder 3"/>
          <p:cNvSpPr>
            <a:spLocks noGrp="1"/>
          </p:cNvSpPr>
          <p:nvPr>
            <p:ph type="hdr" sz="quarter" idx="10"/>
          </p:nvPr>
        </p:nvSpPr>
        <p:spPr/>
        <p:txBody>
          <a:bodyPr/>
          <a:lstStyle/>
          <a:p>
            <a:r>
              <a:rPr lang="en-US" smtClean="0"/>
              <a:t>15 - Web Content Management</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hape 1"/>
          <p:cNvSpPr>
            <a:spLocks noGrp="1" noRot="1" noChangeAspect="1" noTextEdit="1"/>
          </p:cNvSpPr>
          <p:nvPr>
            <p:ph type="sldImg"/>
          </p:nvPr>
        </p:nvSpPr>
        <p:spPr>
          <a:noFill/>
          <a:ln cap="flat">
            <a:headEnd type="none" w="med" len="med"/>
            <a:tailEnd type="none" w="med" len="med"/>
          </a:ln>
        </p:spPr>
      </p:sp>
      <p:sp>
        <p:nvSpPr>
          <p:cNvPr id="3" name="Notes Placeholder 2"/>
          <p:cNvSpPr>
            <a:spLocks noGrp="1"/>
          </p:cNvSpPr>
          <p:nvPr>
            <p:ph type="body" idx="1"/>
          </p:nvPr>
        </p:nvSpPr>
        <p:spPr>
          <a:noFill/>
          <a:ln/>
        </p:spPr>
        <p:txBody>
          <a:bodyPr/>
          <a:lstStyle/>
          <a:p>
            <a:pPr>
              <a:spcBef>
                <a:spcPct val="0"/>
              </a:spcBef>
            </a:pPr>
            <a:r>
              <a:rPr lang="en-US" b="1" u="sng"/>
              <a:t>Instructor Notes</a:t>
            </a:r>
            <a:endParaRPr lang="nl-BE">
              <a:latin typeface="Calibri" pitchFamily="34" charset="0"/>
            </a:endParaRPr>
          </a:p>
          <a:p>
            <a:pPr eaLnBrk="1" hangingPunct="1">
              <a:spcBef>
                <a:spcPct val="0"/>
              </a:spcBef>
            </a:pPr>
            <a:r>
              <a:rPr lang="nl-BE">
                <a:latin typeface="Calibri" pitchFamily="34" charset="0"/>
              </a:rPr>
              <a:t>Ask students if they know what a channel is. Point out that this concept no longer exists in MOSS and we are talking now about sites. So, creating the navigation infrastructure for your visitors is creating new sub-sites under your top level site.</a:t>
            </a:r>
          </a:p>
          <a:p>
            <a:pPr eaLnBrk="1" hangingPunct="1">
              <a:spcBef>
                <a:spcPct val="0"/>
              </a:spcBef>
            </a:pPr>
            <a:endParaRPr lang="nl-BE">
              <a:latin typeface="Calibri" pitchFamily="34" charset="0"/>
            </a:endParaRPr>
          </a:p>
          <a:p>
            <a:pPr eaLnBrk="1" hangingPunct="1">
              <a:spcBef>
                <a:spcPct val="0"/>
              </a:spcBef>
            </a:pPr>
            <a:r>
              <a:rPr lang="nl-BE">
                <a:latin typeface="Calibri" pitchFamily="34" charset="0"/>
              </a:rPr>
              <a:t>But do know that if you went for an Internet Presence site, you are limited to the Publishing site as a possible candidate for a subsite.</a:t>
            </a:r>
            <a:endParaRPr lang="en-US">
              <a:latin typeface="Calibri" pitchFamily="34" charset="0"/>
            </a:endParaRPr>
          </a:p>
        </p:txBody>
      </p:sp>
      <p:sp>
        <p:nvSpPr>
          <p:cNvPr id="4" name="Header Placeholder 3"/>
          <p:cNvSpPr>
            <a:spLocks noGrp="1"/>
          </p:cNvSpPr>
          <p:nvPr>
            <p:ph type="hdr" sz="quarter" idx="10"/>
          </p:nvPr>
        </p:nvSpPr>
        <p:spPr/>
        <p:txBody>
          <a:bodyPr/>
          <a:lstStyle/>
          <a:p>
            <a:r>
              <a:rPr lang="en-US" smtClean="0"/>
              <a:t>15 - Web Content Management</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hape 1"/>
          <p:cNvSpPr>
            <a:spLocks noGrp="1" noRot="1" noChangeAspect="1" noTextEdit="1"/>
          </p:cNvSpPr>
          <p:nvPr>
            <p:ph type="sldImg"/>
          </p:nvPr>
        </p:nvSpPr>
        <p:spPr>
          <a:noFill/>
          <a:ln cap="flat">
            <a:headEnd type="none" w="med" len="med"/>
            <a:tailEnd type="none" w="med" len="med"/>
          </a:ln>
        </p:spPr>
      </p:sp>
      <p:sp>
        <p:nvSpPr>
          <p:cNvPr id="3" name="Notes Placeholder 2"/>
          <p:cNvSpPr>
            <a:spLocks noGrp="1"/>
          </p:cNvSpPr>
          <p:nvPr>
            <p:ph type="body" idx="1"/>
          </p:nvPr>
        </p:nvSpPr>
        <p:spPr>
          <a:noFill/>
          <a:ln/>
        </p:spPr>
        <p:txBody>
          <a:bodyPr/>
          <a:lstStyle/>
          <a:p>
            <a:pPr>
              <a:spcBef>
                <a:spcPct val="0"/>
              </a:spcBef>
            </a:pPr>
            <a:r>
              <a:rPr lang="en-US" b="1" u="sng"/>
              <a:t>Instructor Notes</a:t>
            </a:r>
            <a:endParaRPr lang="nl-BE">
              <a:latin typeface="Calibri" pitchFamily="34" charset="0"/>
            </a:endParaRPr>
          </a:p>
          <a:p>
            <a:pPr eaLnBrk="1" hangingPunct="1">
              <a:spcBef>
                <a:spcPct val="0"/>
              </a:spcBef>
            </a:pPr>
            <a:r>
              <a:rPr lang="nl-BE">
                <a:latin typeface="Calibri" pitchFamily="34" charset="0"/>
              </a:rPr>
              <a:t>If you have created a hierarchy of sites and sub-sites, OOB navigation controls will display that hierarchy. These can be replaced with your own navigation controls if needed. Don’t forget to point out that the navigation links are trimmed.</a:t>
            </a:r>
            <a:endParaRPr lang="en-US">
              <a:latin typeface="Calibri" pitchFamily="34" charset="0"/>
            </a:endParaRPr>
          </a:p>
        </p:txBody>
      </p:sp>
      <p:sp>
        <p:nvSpPr>
          <p:cNvPr id="4" name="Header Placeholder 3"/>
          <p:cNvSpPr>
            <a:spLocks noGrp="1"/>
          </p:cNvSpPr>
          <p:nvPr>
            <p:ph type="hdr" sz="quarter" idx="10"/>
          </p:nvPr>
        </p:nvSpPr>
        <p:spPr/>
        <p:txBody>
          <a:bodyPr/>
          <a:lstStyle/>
          <a:p>
            <a:r>
              <a:rPr lang="en-US" smtClean="0"/>
              <a:t>15 - Web Content Management</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hape 1"/>
          <p:cNvSpPr>
            <a:spLocks noGrp="1" noRot="1" noChangeAspect="1" noTextEdit="1"/>
          </p:cNvSpPr>
          <p:nvPr>
            <p:ph type="sldImg"/>
          </p:nvPr>
        </p:nvSpPr>
        <p:spPr>
          <a:noFill/>
          <a:ln cap="flat">
            <a:headEnd type="none" w="med" len="med"/>
            <a:tailEnd type="none" w="med" len="med"/>
          </a:ln>
        </p:spPr>
      </p:sp>
      <p:sp>
        <p:nvSpPr>
          <p:cNvPr id="3" name="Notes Placeholder 2"/>
          <p:cNvSpPr>
            <a:spLocks noGrp="1"/>
          </p:cNvSpPr>
          <p:nvPr>
            <p:ph type="body" idx="1"/>
          </p:nvPr>
        </p:nvSpPr>
        <p:spPr>
          <a:noFill/>
          <a:ln/>
        </p:spPr>
        <p:txBody>
          <a:bodyPr/>
          <a:lstStyle/>
          <a:p>
            <a:pPr>
              <a:spcBef>
                <a:spcPct val="0"/>
              </a:spcBef>
            </a:pPr>
            <a:r>
              <a:rPr lang="en-US" b="1" u="sng"/>
              <a:t>Instructor Notes</a:t>
            </a:r>
            <a:endParaRPr lang="nl-BE">
              <a:latin typeface="Calibri" pitchFamily="34" charset="0"/>
            </a:endParaRPr>
          </a:p>
          <a:p>
            <a:pPr eaLnBrk="1" hangingPunct="1">
              <a:spcBef>
                <a:spcPct val="0"/>
              </a:spcBef>
            </a:pPr>
            <a:r>
              <a:rPr lang="nl-BE">
                <a:latin typeface="Calibri" pitchFamily="34" charset="0"/>
              </a:rPr>
              <a:t>Explain more the provider model available in ASP.NET 2.0 that allows developers to create additional navigation controls.</a:t>
            </a:r>
            <a:endParaRPr lang="en-US">
              <a:latin typeface="Calibri" pitchFamily="34" charset="0"/>
            </a:endParaRPr>
          </a:p>
        </p:txBody>
      </p:sp>
      <p:sp>
        <p:nvSpPr>
          <p:cNvPr id="4" name="Header Placeholder 3"/>
          <p:cNvSpPr>
            <a:spLocks noGrp="1"/>
          </p:cNvSpPr>
          <p:nvPr>
            <p:ph type="hdr" sz="quarter" idx="10"/>
          </p:nvPr>
        </p:nvSpPr>
        <p:spPr/>
        <p:txBody>
          <a:bodyPr/>
          <a:lstStyle/>
          <a:p>
            <a:r>
              <a:rPr lang="en-US" smtClean="0"/>
              <a:t>15 - Web Content Management</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hape 1"/>
          <p:cNvSpPr>
            <a:spLocks noGrp="1" noRot="1" noChangeAspect="1" noTextEdit="1"/>
          </p:cNvSpPr>
          <p:nvPr>
            <p:ph type="sldImg"/>
          </p:nvPr>
        </p:nvSpPr>
        <p:spPr>
          <a:noFill/>
          <a:ln cap="flat">
            <a:headEnd type="none" w="med" len="med"/>
            <a:tailEnd type="none" w="med" len="med"/>
          </a:ln>
        </p:spPr>
      </p:sp>
      <p:sp>
        <p:nvSpPr>
          <p:cNvPr id="3" name="Notes Placeholder 2"/>
          <p:cNvSpPr>
            <a:spLocks noGrp="1"/>
          </p:cNvSpPr>
          <p:nvPr>
            <p:ph type="body" idx="1"/>
          </p:nvPr>
        </p:nvSpPr>
        <p:spPr>
          <a:noFill/>
          <a:ln/>
        </p:spPr>
        <p:txBody>
          <a:bodyPr/>
          <a:lstStyle/>
          <a:p>
            <a:pPr>
              <a:spcBef>
                <a:spcPct val="0"/>
              </a:spcBef>
            </a:pPr>
            <a:r>
              <a:rPr lang="en-US" b="1" u="sng"/>
              <a:t>Instructor Notes</a:t>
            </a:r>
            <a:endParaRPr lang="nl-BE">
              <a:latin typeface="Calibri" pitchFamily="34" charset="0"/>
            </a:endParaRPr>
          </a:p>
          <a:p>
            <a:pPr eaLnBrk="1" hangingPunct="1">
              <a:spcBef>
                <a:spcPct val="0"/>
              </a:spcBef>
            </a:pPr>
            <a:r>
              <a:rPr lang="nl-BE">
                <a:latin typeface="Calibri" pitchFamily="34" charset="0"/>
              </a:rPr>
              <a:t>This page is a very important one. You can point to many features here:</a:t>
            </a:r>
          </a:p>
          <a:p>
            <a:pPr eaLnBrk="1" hangingPunct="1">
              <a:spcBef>
                <a:spcPct val="0"/>
              </a:spcBef>
            </a:pPr>
            <a:endParaRPr lang="nl-BE">
              <a:latin typeface="Calibri" pitchFamily="34" charset="0"/>
            </a:endParaRPr>
          </a:p>
          <a:p>
            <a:pPr eaLnBrk="1" hangingPunct="1">
              <a:spcBef>
                <a:spcPct val="0"/>
              </a:spcBef>
              <a:buFontTx/>
              <a:buChar char="•"/>
            </a:pPr>
            <a:r>
              <a:rPr lang="nl-BE">
                <a:latin typeface="Calibri" pitchFamily="34" charset="0"/>
              </a:rPr>
              <a:t> seeing the content in the different lists and libraries</a:t>
            </a:r>
          </a:p>
          <a:p>
            <a:pPr eaLnBrk="1" hangingPunct="1">
              <a:spcBef>
                <a:spcPct val="0"/>
              </a:spcBef>
              <a:buFontTx/>
              <a:buChar char="•"/>
            </a:pPr>
            <a:r>
              <a:rPr lang="nl-BE">
                <a:latin typeface="Calibri" pitchFamily="34" charset="0"/>
              </a:rPr>
              <a:t> seenig the resources used by an item in these lists and libraries</a:t>
            </a:r>
          </a:p>
          <a:p>
            <a:pPr eaLnBrk="1" hangingPunct="1">
              <a:spcBef>
                <a:spcPct val="0"/>
              </a:spcBef>
              <a:buFontTx/>
              <a:buChar char="•"/>
            </a:pPr>
            <a:r>
              <a:rPr lang="nl-BE">
                <a:latin typeface="Calibri" pitchFamily="34" charset="0"/>
              </a:rPr>
              <a:t> seeing the sub-sites</a:t>
            </a:r>
          </a:p>
          <a:p>
            <a:pPr eaLnBrk="1" hangingPunct="1">
              <a:spcBef>
                <a:spcPct val="0"/>
              </a:spcBef>
              <a:buFontTx/>
              <a:buChar char="•"/>
            </a:pPr>
            <a:r>
              <a:rPr lang="nl-BE">
                <a:latin typeface="Calibri" pitchFamily="34" charset="0"/>
              </a:rPr>
              <a:t> being able to move sites in the hierarchy</a:t>
            </a:r>
          </a:p>
          <a:p>
            <a:pPr eaLnBrk="1" hangingPunct="1">
              <a:spcBef>
                <a:spcPct val="0"/>
              </a:spcBef>
              <a:buFontTx/>
              <a:buChar char="•"/>
            </a:pPr>
            <a:endParaRPr lang="nl-BE">
              <a:latin typeface="Calibri" pitchFamily="34" charset="0"/>
            </a:endParaRPr>
          </a:p>
          <a:p>
            <a:pPr eaLnBrk="1" hangingPunct="1">
              <a:spcBef>
                <a:spcPct val="0"/>
              </a:spcBef>
            </a:pPr>
            <a:r>
              <a:rPr lang="nl-BE">
                <a:latin typeface="Calibri" pitchFamily="34" charset="0"/>
              </a:rPr>
              <a:t>Do not cover yet the concept of the master page gallery and the pages library.</a:t>
            </a:r>
            <a:endParaRPr lang="en-US">
              <a:latin typeface="Calibri" pitchFamily="34" charset="0"/>
            </a:endParaRPr>
          </a:p>
        </p:txBody>
      </p:sp>
      <p:sp>
        <p:nvSpPr>
          <p:cNvPr id="4" name="Header Placeholder 3"/>
          <p:cNvSpPr>
            <a:spLocks noGrp="1"/>
          </p:cNvSpPr>
          <p:nvPr>
            <p:ph type="hdr" sz="quarter" idx="10"/>
          </p:nvPr>
        </p:nvSpPr>
        <p:spPr/>
        <p:txBody>
          <a:bodyPr/>
          <a:lstStyle/>
          <a:p>
            <a:r>
              <a:rPr lang="en-US" smtClean="0"/>
              <a:t>15 - Web Content Management</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3729"/>
          <p:cNvSpPr>
            <a:spLocks noGrp="1" noRot="1" noChangeAspect="1" noChangeArrowheads="1" noTextEdit="1"/>
          </p:cNvSpPr>
          <p:nvPr>
            <p:ph type="sldImg"/>
          </p:nvPr>
        </p:nvSpPr>
        <p:spPr>
          <a:noFill/>
          <a:ln cap="flat">
            <a:headEnd type="none" w="med" len="med"/>
            <a:tailEnd type="none" w="med" len="med"/>
          </a:ln>
        </p:spPr>
      </p:sp>
      <p:sp>
        <p:nvSpPr>
          <p:cNvPr id="641027" name="Rectangle 641026"/>
          <p:cNvSpPr>
            <a:spLocks noGrp="1" noChangeArrowheads="1"/>
          </p:cNvSpPr>
          <p:nvPr>
            <p:ph type="body" idx="1"/>
          </p:nvPr>
        </p:nvSpPr>
        <p:spPr>
          <a:noFill/>
          <a:ln/>
        </p:spPr>
        <p:txBody>
          <a:bodyPr/>
          <a:lstStyle/>
          <a:p>
            <a:pPr>
              <a:spcBef>
                <a:spcPct val="0"/>
              </a:spcBef>
            </a:pPr>
            <a:r>
              <a:rPr lang="en-US" sz="1000" b="1" u="sng" dirty="0"/>
              <a:t>Instructor Notes</a:t>
            </a:r>
            <a:endParaRPr lang="nl-BE" sz="1000" dirty="0">
              <a:latin typeface="Arial" pitchFamily="34" charset="0"/>
            </a:endParaRPr>
          </a:p>
          <a:p>
            <a:pPr eaLnBrk="1" hangingPunct="1"/>
            <a:r>
              <a:rPr lang="nl-BE" sz="1000" dirty="0">
                <a:latin typeface="Arial" pitchFamily="34" charset="0"/>
              </a:rPr>
              <a:t>Let us now concentrate on the pages that will make up our site. Remember that the type of site we have created is completely based on the Windows SharePoint Services framework. And as a result, we have the same deep integration with ASP.NET 2.0 as with normal team sites.</a:t>
            </a:r>
            <a:endParaRPr lang="en-US" sz="1400" dirty="0">
              <a:latin typeface="Calibri" pitchFamily="34" charset="0"/>
            </a:endParaRPr>
          </a:p>
          <a:p>
            <a:pPr eaLnBrk="1" hangingPunct="1"/>
            <a:r>
              <a:rPr lang="nl-BE" sz="1000" dirty="0">
                <a:latin typeface="Arial" pitchFamily="34" charset="0"/>
              </a:rPr>
              <a:t/>
            </a:r>
            <a:br>
              <a:rPr lang="nl-BE" sz="1000" dirty="0">
                <a:latin typeface="Arial" pitchFamily="34" charset="0"/>
              </a:rPr>
            </a:br>
            <a:r>
              <a:rPr lang="nl-BE" sz="1000" dirty="0">
                <a:latin typeface="Arial" pitchFamily="34" charset="0"/>
              </a:rPr>
              <a:t>So if you look at a pages making up the site, they are composed out of two parts: a master page and a content page that is based on a specific page layout. </a:t>
            </a:r>
          </a:p>
          <a:p>
            <a:pPr eaLnBrk="1" hangingPunct="1"/>
            <a:endParaRPr lang="nl-BE" sz="1000" dirty="0">
              <a:latin typeface="Arial" pitchFamily="34" charset="0"/>
            </a:endParaRPr>
          </a:p>
          <a:p>
            <a:pPr eaLnBrk="1" hangingPunct="1"/>
            <a:r>
              <a:rPr lang="nl-BE" sz="1000" dirty="0">
                <a:latin typeface="Arial" pitchFamily="34" charset="0"/>
              </a:rPr>
              <a:t>The master page defines the general look and feel and host also the navigation controls. The page layout can be compared to the concept of templates we had in Content Management Server 2002. A page layout defines the way the page content is rendered. It is populated with field controls and Web Parts as we will discuss in more detail in a minute. </a:t>
            </a:r>
          </a:p>
          <a:p>
            <a:pPr eaLnBrk="1" hangingPunct="1"/>
            <a:endParaRPr lang="nl-BE" sz="1000" dirty="0">
              <a:latin typeface="Arial" pitchFamily="34" charset="0"/>
            </a:endParaRPr>
          </a:p>
          <a:p>
            <a:pPr eaLnBrk="1" hangingPunct="1"/>
            <a:r>
              <a:rPr lang="nl-BE" sz="1000" dirty="0">
                <a:latin typeface="Arial" pitchFamily="34" charset="0"/>
              </a:rPr>
              <a:t>Together, the page based on the page layout and the master page render the full page you see in the browser. </a:t>
            </a:r>
          </a:p>
          <a:p>
            <a:pPr eaLnBrk="1" hangingPunct="1"/>
            <a:endParaRPr lang="nl-BE" sz="1000" dirty="0">
              <a:latin typeface="Arial" pitchFamily="34" charset="0"/>
            </a:endParaRPr>
          </a:p>
          <a:p>
            <a:pPr eaLnBrk="1" hangingPunct="1"/>
            <a:r>
              <a:rPr lang="nl-BE" sz="1000" dirty="0">
                <a:latin typeface="Arial" pitchFamily="34" charset="0"/>
              </a:rPr>
              <a:t>If you navigate to the Master Page gallery you can review the various master pages. We have three or four master pages that are used within an Internet Presence Web Site. Typically you will have about a dozen page layouts and the amount of pages created by content managers based on the page layouts can of course be in the thousands.</a:t>
            </a:r>
          </a:p>
          <a:p>
            <a:pPr eaLnBrk="1" hangingPunct="1"/>
            <a:endParaRPr lang="nl-BE" sz="1000" dirty="0">
              <a:latin typeface="Arial" pitchFamily="34" charset="0"/>
            </a:endParaRPr>
          </a:p>
          <a:p>
            <a:pPr eaLnBrk="1" hangingPunct="1"/>
            <a:endParaRPr lang="nl-BE" sz="1000" dirty="0">
              <a:latin typeface="Arial" pitchFamily="34" charset="0"/>
            </a:endParaRPr>
          </a:p>
          <a:p>
            <a:pPr eaLnBrk="1" hangingPunct="1"/>
            <a:endParaRPr lang="en-US" sz="1000" dirty="0">
              <a:latin typeface="Arial" pitchFamily="34" charset="0"/>
            </a:endParaRPr>
          </a:p>
        </p:txBody>
      </p:sp>
      <p:sp>
        <p:nvSpPr>
          <p:cNvPr id="4" name="Header Placeholder 3"/>
          <p:cNvSpPr>
            <a:spLocks noGrp="1"/>
          </p:cNvSpPr>
          <p:nvPr>
            <p:ph type="hdr" sz="quarter" idx="10"/>
          </p:nvPr>
        </p:nvSpPr>
        <p:spPr/>
        <p:txBody>
          <a:bodyPr/>
          <a:lstStyle/>
          <a:p>
            <a:r>
              <a:rPr lang="en-US" smtClean="0"/>
              <a:t>15 - Web Content Management</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
        <p:txBody>
          <a:bodyPr/>
          <a:lstStyle/>
          <a:p>
            <a:r>
              <a:rPr lang="en-US" dirty="0" smtClean="0"/>
              <a:t>Click to Edit Title Text</a:t>
            </a:r>
            <a:endParaRPr lang="en-US" dirty="0"/>
          </a:p>
        </p:txBody>
      </p:sp>
      <p:pic>
        <p:nvPicPr>
          <p:cNvPr id="3" name="Picture 8" descr="D:\Slidework\Jobs\TechEd2007 - Brian Marble\Template\Template\images\TE_logo.png"/>
          <p:cNvPicPr>
            <a:picLocks noChangeAspect="1" noChangeArrowheads="1"/>
          </p:cNvPicPr>
          <p:nvPr userDrawn="1"/>
        </p:nvPicPr>
        <p:blipFill>
          <a:blip r:embed="rId2" cstate="print"/>
          <a:srcRect/>
          <a:stretch>
            <a:fillRect/>
          </a:stretch>
        </p:blipFill>
        <p:spPr bwMode="auto">
          <a:xfrm>
            <a:off x="7964557" y="6242916"/>
            <a:ext cx="850238" cy="522542"/>
          </a:xfrm>
          <a:prstGeom prst="rect">
            <a:avLst/>
          </a:prstGeom>
          <a:noFill/>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1" name="Picture 10" descr="CPT_Arrows_Trans.gif"/>
          <p:cNvPicPr>
            <a:picLocks noChangeAspect="1"/>
          </p:cNvPicPr>
          <p:nvPr/>
        </p:nvPicPr>
        <p:blipFill>
          <a:blip r:embed="rId9" cstate="print"/>
          <a:stretch>
            <a:fillRect/>
          </a:stretch>
        </p:blipFill>
        <p:spPr>
          <a:xfrm>
            <a:off x="8839200" y="76200"/>
            <a:ext cx="228600" cy="228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7" r:id="rId5"/>
    <p:sldLayoutId id="2147483658" r:id="rId6"/>
    <p:sldLayoutId id="2147483659" r:id="rId7"/>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6.png"/><Relationship Id="rId5" Type="http://schemas.openxmlformats.org/officeDocument/2006/relationships/image" Target="../media/image22.e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slideLayout" Target="../slideLayouts/slideLayout7.xml"/><Relationship Id="rId7" Type="http://schemas.openxmlformats.org/officeDocument/2006/relationships/image" Target="../media/image23.emf"/><Relationship Id="rId12" Type="http://schemas.openxmlformats.org/officeDocument/2006/relationships/oleObject" Target="../embeddings/oleObject5.bin"/><Relationship Id="rId2" Type="http://schemas.openxmlformats.org/officeDocument/2006/relationships/tags" Target="../tags/tag1.xml"/><Relationship Id="rId1" Type="http://schemas.openxmlformats.org/officeDocument/2006/relationships/vmlDrawing" Target="../drawings/vmlDrawing2.vml"/><Relationship Id="rId6" Type="http://schemas.openxmlformats.org/officeDocument/2006/relationships/oleObject" Target="../embeddings/oleObject2.bin"/><Relationship Id="rId11" Type="http://schemas.openxmlformats.org/officeDocument/2006/relationships/image" Target="../media/image25.emf"/><Relationship Id="rId5" Type="http://schemas.openxmlformats.org/officeDocument/2006/relationships/image" Target="../media/image26.png"/><Relationship Id="rId10" Type="http://schemas.openxmlformats.org/officeDocument/2006/relationships/oleObject" Target="../embeddings/oleObject4.bin"/><Relationship Id="rId4" Type="http://schemas.openxmlformats.org/officeDocument/2006/relationships/notesSlide" Target="../notesSlides/notesSlide22.xml"/><Relationship Id="rId9" Type="http://schemas.openxmlformats.org/officeDocument/2006/relationships/image" Target="../media/image24.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Web Content Management</a:t>
            </a:r>
            <a:endParaRPr lang="en-US" dirty="0"/>
          </a:p>
        </p:txBody>
      </p:sp>
      <p:sp>
        <p:nvSpPr>
          <p:cNvPr id="3" name="Subtitle 2"/>
          <p:cNvSpPr>
            <a:spLocks noGrp="1"/>
          </p:cNvSpPr>
          <p:nvPr>
            <p:ph type="subTitle" idx="1"/>
          </p:nvPr>
        </p:nvSpPr>
        <p:spPr/>
        <p:txBody>
          <a:bodyPr/>
          <a:lstStyle/>
          <a:p>
            <a:r>
              <a:rPr lang="en-US" dirty="0" smtClean="0"/>
              <a:t>Managing Content within Internet-facing Sites</a:t>
            </a:r>
          </a:p>
          <a:p>
            <a:r>
              <a:rPr lang="en-US" dirty="0" smtClean="0"/>
              <a:t>using MOSS Publishing Portals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30720"/>
          <p:cNvSpPr>
            <a:spLocks noChangeArrowheads="1"/>
          </p:cNvSpPr>
          <p:nvPr/>
        </p:nvSpPr>
        <p:spPr bwMode="auto">
          <a:xfrm>
            <a:off x="304800" y="3189287"/>
            <a:ext cx="8382000" cy="3516313"/>
          </a:xfrm>
          <a:prstGeom prst="rect">
            <a:avLst/>
          </a:prstGeom>
          <a:solidFill>
            <a:schemeClr val="bg1"/>
          </a:solidFill>
          <a:ln w="9525" algn="ctr">
            <a:solidFill>
              <a:schemeClr val="bg1"/>
            </a:solidFill>
            <a:miter lim="800000"/>
            <a:headEnd/>
            <a:tailEnd type="none" w="lg" len="lg"/>
          </a:ln>
        </p:spPr>
        <p:txBody>
          <a:bodyPr wrap="none" anchor="ctr"/>
          <a:lstStyle/>
          <a:p>
            <a:endParaRPr lang="en-US" sz="1800">
              <a:solidFill>
                <a:srgbClr val="000000"/>
              </a:solidFill>
              <a:latin typeface="Arial" pitchFamily="34" charset="0"/>
            </a:endParaRPr>
          </a:p>
        </p:txBody>
      </p:sp>
      <p:sp>
        <p:nvSpPr>
          <p:cNvPr id="590851" name="Title 590850"/>
          <p:cNvSpPr>
            <a:spLocks noGrp="1" noChangeArrowheads="1"/>
          </p:cNvSpPr>
          <p:nvPr>
            <p:ph type="title"/>
          </p:nvPr>
        </p:nvSpPr>
        <p:spPr/>
        <p:txBody>
          <a:bodyPr/>
          <a:lstStyle/>
          <a:p>
            <a:r>
              <a:rPr lang="fr-BE" smtClean="0"/>
              <a:t>Page Layouts</a:t>
            </a:r>
            <a:endParaRPr lang="en-GB" dirty="0" smtClean="0"/>
          </a:p>
        </p:txBody>
      </p:sp>
      <p:sp>
        <p:nvSpPr>
          <p:cNvPr id="590852" name="Text Placeholder 590851"/>
          <p:cNvSpPr>
            <a:spLocks noGrp="1" noChangeArrowheads="1"/>
          </p:cNvSpPr>
          <p:nvPr>
            <p:ph type="body" idx="1"/>
          </p:nvPr>
        </p:nvSpPr>
        <p:spPr/>
        <p:txBody>
          <a:bodyPr>
            <a:normAutofit/>
          </a:bodyPr>
          <a:lstStyle/>
          <a:p>
            <a:r>
              <a:rPr lang="en-GB" sz="1600" dirty="0" smtClean="0"/>
              <a:t>Page execution:</a:t>
            </a:r>
            <a:endParaRPr lang="en-US" sz="1600" dirty="0" smtClean="0"/>
          </a:p>
          <a:p>
            <a:r>
              <a:rPr lang="en-GB" sz="1600" dirty="0" smtClean="0"/>
              <a:t>Page URL requested</a:t>
            </a:r>
          </a:p>
          <a:p>
            <a:r>
              <a:rPr lang="en-GB" sz="1600" dirty="0" smtClean="0"/>
              <a:t>Page layout executed in content of page</a:t>
            </a:r>
          </a:p>
          <a:p>
            <a:r>
              <a:rPr lang="en-GB" sz="1600" dirty="0" smtClean="0"/>
              <a:t>Content server controls bind to page fields</a:t>
            </a:r>
          </a:p>
          <a:p>
            <a:r>
              <a:rPr lang="en-GB" sz="1600" dirty="0" smtClean="0"/>
              <a:t>Rendered page returned</a:t>
            </a:r>
          </a:p>
        </p:txBody>
      </p:sp>
      <p:pic>
        <p:nvPicPr>
          <p:cNvPr id="30724" name="Rectangle 30723"/>
          <p:cNvPicPr>
            <a:picLocks noChangeAspect="1" noChangeArrowheads="1"/>
          </p:cNvPicPr>
          <p:nvPr/>
        </p:nvPicPr>
        <p:blipFill>
          <a:blip r:embed="rId3" cstate="print">
            <a:clrChange>
              <a:clrFrom>
                <a:srgbClr val="FF8000"/>
              </a:clrFrom>
              <a:clrTo>
                <a:srgbClr val="FF8000">
                  <a:alpha val="0"/>
                </a:srgbClr>
              </a:clrTo>
            </a:clrChange>
          </a:blip>
          <a:srcRect/>
          <a:stretch>
            <a:fillRect/>
          </a:stretch>
        </p:blipFill>
        <p:spPr bwMode="auto">
          <a:xfrm>
            <a:off x="427038" y="3267075"/>
            <a:ext cx="7954962" cy="3438525"/>
          </a:xfrm>
          <a:prstGeom prst="rect">
            <a:avLst/>
          </a:prstGeom>
          <a:noFill/>
          <a:ln w="9525">
            <a:noFill/>
            <a:miter lim="800000"/>
            <a:headEnd/>
            <a:tailEnd/>
          </a:ln>
        </p:spPr>
      </p:pic>
      <p:sp>
        <p:nvSpPr>
          <p:cNvPr id="30725" name="Rectangle 30724"/>
          <p:cNvSpPr>
            <a:spLocks noChangeArrowheads="1"/>
          </p:cNvSpPr>
          <p:nvPr/>
        </p:nvSpPr>
        <p:spPr bwMode="auto">
          <a:xfrm>
            <a:off x="5334000" y="1371600"/>
            <a:ext cx="3581400" cy="1219200"/>
          </a:xfrm>
          <a:prstGeom prst="rect">
            <a:avLst/>
          </a:prstGeom>
          <a:noFill/>
          <a:ln w="9525">
            <a:noFill/>
            <a:miter lim="800000"/>
            <a:headEnd/>
            <a:tailEnd/>
          </a:ln>
        </p:spPr>
        <p:txBody>
          <a:bodyPr/>
          <a:lstStyle/>
          <a:p>
            <a:pPr marL="342900" indent="-342900">
              <a:lnSpc>
                <a:spcPct val="80000"/>
              </a:lnSpc>
              <a:spcBef>
                <a:spcPct val="20000"/>
              </a:spcBef>
            </a:pPr>
            <a:r>
              <a:rPr lang="en-GB" sz="1700" u="sng" dirty="0"/>
              <a:t>Inherited from WSS</a:t>
            </a:r>
            <a:r>
              <a:rPr lang="en-GB" sz="1700" dirty="0"/>
              <a:t>:</a:t>
            </a:r>
          </a:p>
          <a:p>
            <a:pPr marL="342900" indent="-342900">
              <a:lnSpc>
                <a:spcPct val="80000"/>
              </a:lnSpc>
              <a:spcBef>
                <a:spcPct val="20000"/>
              </a:spcBef>
              <a:buFontTx/>
              <a:buBlip>
                <a:blip r:embed="rId4"/>
              </a:buBlip>
            </a:pPr>
            <a:r>
              <a:rPr lang="en-GB" sz="1700" dirty="0"/>
              <a:t>Versioning, </a:t>
            </a:r>
            <a:endParaRPr lang="en-GB" sz="1700" dirty="0" smtClean="0"/>
          </a:p>
          <a:p>
            <a:pPr marL="342900" indent="-342900">
              <a:lnSpc>
                <a:spcPct val="80000"/>
              </a:lnSpc>
              <a:spcBef>
                <a:spcPct val="20000"/>
              </a:spcBef>
              <a:buFontTx/>
              <a:buBlip>
                <a:blip r:embed="rId4"/>
              </a:buBlip>
            </a:pPr>
            <a:r>
              <a:rPr lang="en-GB" sz="1700" dirty="0" smtClean="0"/>
              <a:t>Check-in/Check-out</a:t>
            </a:r>
            <a:endParaRPr lang="en-GB" sz="1700" dirty="0"/>
          </a:p>
          <a:p>
            <a:pPr marL="342900" indent="-342900">
              <a:lnSpc>
                <a:spcPct val="80000"/>
              </a:lnSpc>
              <a:spcBef>
                <a:spcPct val="20000"/>
              </a:spcBef>
              <a:buFontTx/>
              <a:buBlip>
                <a:blip r:embed="rId4"/>
              </a:buBlip>
            </a:pPr>
            <a:r>
              <a:rPr lang="en-GB" sz="1700" dirty="0"/>
              <a:t>Content types</a:t>
            </a:r>
          </a:p>
          <a:p>
            <a:pPr marL="342900" indent="-342900">
              <a:lnSpc>
                <a:spcPct val="80000"/>
              </a:lnSpc>
              <a:spcBef>
                <a:spcPct val="20000"/>
              </a:spcBef>
              <a:buFontTx/>
              <a:buBlip>
                <a:blip r:embed="rId4"/>
              </a:buBlip>
            </a:pPr>
            <a:r>
              <a:rPr lang="en-GB" sz="1700" dirty="0"/>
              <a:t>Access control</a:t>
            </a:r>
          </a:p>
          <a:p>
            <a:pPr marL="342900" indent="-342900">
              <a:lnSpc>
                <a:spcPct val="80000"/>
              </a:lnSpc>
              <a:spcBef>
                <a:spcPct val="20000"/>
              </a:spcBef>
              <a:buFontTx/>
              <a:buBlip>
                <a:blip r:embed="rId4"/>
              </a:buBlip>
            </a:pPr>
            <a:r>
              <a:rPr lang="en-GB" sz="1700" dirty="0"/>
              <a:t>Workflow</a:t>
            </a:r>
          </a:p>
          <a:p>
            <a:pPr marL="342900" indent="-342900">
              <a:lnSpc>
                <a:spcPct val="80000"/>
              </a:lnSpc>
              <a:spcBef>
                <a:spcPct val="20000"/>
              </a:spcBef>
            </a:pPr>
            <a:endParaRPr lang="en-GB" sz="17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Title 643073"/>
          <p:cNvSpPr>
            <a:spLocks noGrp="1" noChangeArrowheads="1"/>
          </p:cNvSpPr>
          <p:nvPr>
            <p:ph type="title"/>
          </p:nvPr>
        </p:nvSpPr>
        <p:spPr/>
        <p:txBody>
          <a:bodyPr/>
          <a:lstStyle/>
          <a:p>
            <a:r>
              <a:rPr lang="nl-BE" smtClean="0"/>
              <a:t>Steps to Create a New Page Layout</a:t>
            </a:r>
            <a:endParaRPr lang="en-US" smtClean="0"/>
          </a:p>
        </p:txBody>
      </p:sp>
      <p:sp>
        <p:nvSpPr>
          <p:cNvPr id="643075" name="Text Placeholder 643074"/>
          <p:cNvSpPr>
            <a:spLocks noGrp="1" noChangeArrowheads="1"/>
          </p:cNvSpPr>
          <p:nvPr>
            <p:ph type="body" idx="1"/>
          </p:nvPr>
        </p:nvSpPr>
        <p:spPr/>
        <p:txBody>
          <a:bodyPr/>
          <a:lstStyle/>
          <a:p>
            <a:r>
              <a:rPr lang="nl-BE" dirty="0" smtClean="0"/>
              <a:t>Create shared columns</a:t>
            </a:r>
            <a:endParaRPr lang="en-US" dirty="0" smtClean="0"/>
          </a:p>
          <a:p>
            <a:r>
              <a:rPr lang="nl-BE" dirty="0" smtClean="0"/>
              <a:t>Create content type</a:t>
            </a:r>
          </a:p>
          <a:p>
            <a:r>
              <a:rPr lang="nl-BE" dirty="0" smtClean="0"/>
              <a:t>Add created site columns to content type</a:t>
            </a:r>
          </a:p>
          <a:p>
            <a:r>
              <a:rPr lang="nl-BE" dirty="0" smtClean="0"/>
              <a:t>In the Master Page Gallery</a:t>
            </a:r>
          </a:p>
          <a:p>
            <a:pPr lvl="1"/>
            <a:r>
              <a:rPr lang="nl-BE" dirty="0" smtClean="0"/>
              <a:t>Create new Page Layout file</a:t>
            </a:r>
          </a:p>
          <a:p>
            <a:pPr lvl="1"/>
            <a:r>
              <a:rPr lang="nl-BE" dirty="0" smtClean="0"/>
              <a:t>Check-out file and edit in SharePoint Designer</a:t>
            </a:r>
          </a:p>
          <a:p>
            <a:pPr lvl="1"/>
            <a:r>
              <a:rPr lang="nl-BE" dirty="0" smtClean="0"/>
              <a:t>Populate the file with content fields</a:t>
            </a:r>
          </a:p>
          <a:p>
            <a:pPr lvl="1"/>
            <a:r>
              <a:rPr lang="nl-BE" dirty="0" smtClean="0"/>
              <a:t>Check-in and approve</a:t>
            </a:r>
          </a:p>
          <a:p>
            <a:r>
              <a:rPr lang="nl-BE" dirty="0" smtClean="0"/>
              <a:t>Use the new page layout file</a:t>
            </a:r>
          </a:p>
          <a:p>
            <a:pPr lvl="2"/>
            <a:r>
              <a:rPr lang="nl-BE" dirty="0" smtClean="0"/>
              <a:t>			</a:t>
            </a:r>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Title 643073"/>
          <p:cNvSpPr>
            <a:spLocks noGrp="1" noChangeArrowheads="1"/>
          </p:cNvSpPr>
          <p:nvPr>
            <p:ph type="title"/>
          </p:nvPr>
        </p:nvSpPr>
        <p:spPr/>
        <p:txBody>
          <a:bodyPr/>
          <a:lstStyle/>
          <a:p>
            <a:r>
              <a:rPr lang="nl-BE" smtClean="0"/>
              <a:t>Steps to Create a New Page Layout</a:t>
            </a:r>
            <a:endParaRPr lang="en-US" smtClean="0"/>
          </a:p>
        </p:txBody>
      </p:sp>
      <p:sp>
        <p:nvSpPr>
          <p:cNvPr id="643075" name="Text Placeholder 643074"/>
          <p:cNvSpPr>
            <a:spLocks noGrp="1" noChangeArrowheads="1"/>
          </p:cNvSpPr>
          <p:nvPr>
            <p:ph type="body" idx="1"/>
          </p:nvPr>
        </p:nvSpPr>
        <p:spPr/>
        <p:txBody>
          <a:bodyPr/>
          <a:lstStyle/>
          <a:p>
            <a:r>
              <a:rPr lang="nl-BE" smtClean="0"/>
              <a:t>Create site columns</a:t>
            </a:r>
            <a:endParaRPr lang="en-US" dirty="0" smtClean="0"/>
          </a:p>
          <a:p>
            <a:r>
              <a:rPr lang="nl-BE" dirty="0" smtClean="0"/>
              <a:t>Create content type</a:t>
            </a:r>
          </a:p>
          <a:p>
            <a:r>
              <a:rPr lang="nl-BE" dirty="0" smtClean="0"/>
              <a:t>Add created site columns to content type</a:t>
            </a:r>
          </a:p>
          <a:p>
            <a:r>
              <a:rPr lang="nl-BE" dirty="0" smtClean="0"/>
              <a:t>In the Master Page Gallery</a:t>
            </a:r>
          </a:p>
          <a:p>
            <a:pPr lvl="1"/>
            <a:r>
              <a:rPr lang="nl-BE" dirty="0" smtClean="0"/>
              <a:t>Create new Page Layout file</a:t>
            </a:r>
          </a:p>
          <a:p>
            <a:pPr lvl="1"/>
            <a:r>
              <a:rPr lang="nl-BE" dirty="0" smtClean="0"/>
              <a:t>Check-out file and edit in SharePoint Designer</a:t>
            </a:r>
          </a:p>
          <a:p>
            <a:pPr lvl="1"/>
            <a:r>
              <a:rPr lang="nl-BE" dirty="0" smtClean="0"/>
              <a:t>Populate the file with content fields</a:t>
            </a:r>
          </a:p>
          <a:p>
            <a:pPr lvl="1"/>
            <a:r>
              <a:rPr lang="nl-BE" dirty="0" smtClean="0"/>
              <a:t>Check-in and approve</a:t>
            </a:r>
          </a:p>
          <a:p>
            <a:r>
              <a:rPr lang="nl-BE" dirty="0" smtClean="0"/>
              <a:t>Use the new page layout file</a:t>
            </a:r>
          </a:p>
          <a:p>
            <a:pPr lvl="2"/>
            <a:r>
              <a:rPr lang="nl-BE" dirty="0" smtClean="0"/>
              <a:t>			</a:t>
            </a:r>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Title 649217"/>
          <p:cNvSpPr>
            <a:spLocks noGrp="1" noChangeArrowheads="1"/>
          </p:cNvSpPr>
          <p:nvPr>
            <p:ph type="title"/>
          </p:nvPr>
        </p:nvSpPr>
        <p:spPr/>
        <p:txBody>
          <a:bodyPr/>
          <a:lstStyle/>
          <a:p>
            <a:r>
              <a:rPr lang="nl-BE" smtClean="0"/>
              <a:t>Publishing Cycle</a:t>
            </a:r>
            <a:endParaRPr lang="en-US" smtClean="0"/>
          </a:p>
        </p:txBody>
      </p:sp>
      <p:sp>
        <p:nvSpPr>
          <p:cNvPr id="649219" name="Text Placeholder 649218"/>
          <p:cNvSpPr>
            <a:spLocks noGrp="1" noChangeArrowheads="1"/>
          </p:cNvSpPr>
          <p:nvPr>
            <p:ph type="body" idx="1"/>
          </p:nvPr>
        </p:nvSpPr>
        <p:spPr/>
        <p:txBody>
          <a:bodyPr>
            <a:normAutofit/>
          </a:bodyPr>
          <a:lstStyle/>
          <a:p>
            <a:r>
              <a:rPr lang="nl-BE" sz="2400" dirty="0" smtClean="0"/>
              <a:t>Workflow based on Windows Workflow Foundation</a:t>
            </a:r>
            <a:br>
              <a:rPr lang="nl-BE" sz="2400" dirty="0" smtClean="0"/>
            </a:br>
            <a:endParaRPr lang="en-US" sz="2400" dirty="0" smtClean="0"/>
          </a:p>
          <a:p>
            <a:r>
              <a:rPr lang="nl-BE" sz="2400" dirty="0" smtClean="0"/>
              <a:t>Light-weight approval workflow is active OOB</a:t>
            </a:r>
          </a:p>
          <a:p>
            <a:pPr lvl="1"/>
            <a:r>
              <a:rPr lang="nl-BE" sz="2000" dirty="0" smtClean="0"/>
              <a:t>Based on approval</a:t>
            </a:r>
          </a:p>
          <a:p>
            <a:pPr lvl="1"/>
            <a:r>
              <a:rPr lang="nl-BE" sz="2000" dirty="0" smtClean="0"/>
              <a:t>Minor versions need to be approved to become major versions</a:t>
            </a:r>
          </a:p>
          <a:p>
            <a:pPr lvl="1"/>
            <a:r>
              <a:rPr lang="nl-BE" sz="2000" dirty="0" smtClean="0"/>
              <a:t>Visitors only see the major (published) versions</a:t>
            </a:r>
            <a:br>
              <a:rPr lang="nl-BE" sz="2000" dirty="0" smtClean="0"/>
            </a:br>
            <a:endParaRPr lang="nl-BE" sz="2000" dirty="0" smtClean="0"/>
          </a:p>
          <a:p>
            <a:r>
              <a:rPr lang="nl-BE" sz="2400" dirty="0" smtClean="0"/>
              <a:t>Workflow can be replaced by custom workflow</a:t>
            </a:r>
          </a:p>
          <a:p>
            <a:pPr lvl="1"/>
            <a:r>
              <a:rPr lang="nl-BE" sz="2000" dirty="0" smtClean="0"/>
              <a:t>OOB delivered with MOSS 2007</a:t>
            </a:r>
          </a:p>
          <a:p>
            <a:pPr lvl="1"/>
            <a:r>
              <a:rPr lang="nl-BE" sz="2000" dirty="0" smtClean="0"/>
              <a:t>Designed using SharePoint Designer 2007</a:t>
            </a:r>
          </a:p>
          <a:p>
            <a:pPr lvl="1"/>
            <a:r>
              <a:rPr lang="nl-BE" sz="2000" dirty="0" smtClean="0"/>
              <a:t>Created using Visual Studio.NET 2005</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Title 650241"/>
          <p:cNvSpPr>
            <a:spLocks noGrp="1" noChangeArrowheads="1"/>
          </p:cNvSpPr>
          <p:nvPr>
            <p:ph type="title"/>
          </p:nvPr>
        </p:nvSpPr>
        <p:spPr/>
        <p:txBody>
          <a:bodyPr/>
          <a:lstStyle/>
          <a:p>
            <a:pPr marL="0" indent="0" defTabSz="914400" eaLnBrk="1" hangingPunct="1"/>
            <a:r>
              <a:rPr lang="nl-BE" smtClean="0"/>
              <a:t>WCM Web Parts</a:t>
            </a:r>
            <a:endParaRPr lang="en-US" smtClean="0"/>
          </a:p>
        </p:txBody>
      </p:sp>
      <p:sp>
        <p:nvSpPr>
          <p:cNvPr id="650243" name="Text Placeholder 650242"/>
          <p:cNvSpPr>
            <a:spLocks noGrp="1" noChangeArrowheads="1"/>
          </p:cNvSpPr>
          <p:nvPr>
            <p:ph type="body" idx="1"/>
          </p:nvPr>
        </p:nvSpPr>
        <p:spPr/>
        <p:txBody>
          <a:bodyPr>
            <a:normAutofit/>
          </a:bodyPr>
          <a:lstStyle/>
          <a:p>
            <a:pPr defTabSz="914400" eaLnBrk="1" hangingPunct="1">
              <a:buFontTx/>
              <a:buBlip>
                <a:blip r:embed="rId3"/>
              </a:buBlip>
            </a:pPr>
            <a:r>
              <a:rPr lang="nl-BE" sz="2400" dirty="0" smtClean="0"/>
              <a:t>Summary Links Web Part</a:t>
            </a:r>
            <a:endParaRPr lang="en-US" sz="2400" dirty="0" smtClean="0"/>
          </a:p>
          <a:p>
            <a:pPr lvl="1" defTabSz="914400" eaLnBrk="1" hangingPunct="1">
              <a:buFontTx/>
              <a:buBlip>
                <a:blip r:embed="rId3"/>
              </a:buBlip>
            </a:pPr>
            <a:r>
              <a:rPr lang="nl-BE" sz="2000" dirty="0" smtClean="0">
                <a:latin typeface="Microsoft Sans Serif" pitchFamily="34" charset="0"/>
              </a:rPr>
              <a:t>Custom annotated, stylized links</a:t>
            </a:r>
            <a:br>
              <a:rPr lang="nl-BE" sz="2000" dirty="0" smtClean="0">
                <a:latin typeface="Microsoft Sans Serif" pitchFamily="34" charset="0"/>
              </a:rPr>
            </a:br>
            <a:r>
              <a:rPr lang="nl-BE" sz="2000" dirty="0" smtClean="0">
                <a:latin typeface="Microsoft Sans Serif" pitchFamily="34" charset="0"/>
              </a:rPr>
              <a:t/>
            </a:r>
            <a:br>
              <a:rPr lang="nl-BE" sz="2000" dirty="0" smtClean="0">
                <a:latin typeface="Microsoft Sans Serif" pitchFamily="34" charset="0"/>
              </a:rPr>
            </a:br>
            <a:endParaRPr lang="nl-BE" sz="2000" dirty="0" smtClean="0">
              <a:latin typeface="Microsoft Sans Serif" pitchFamily="34" charset="0"/>
            </a:endParaRPr>
          </a:p>
          <a:p>
            <a:pPr defTabSz="914400" eaLnBrk="1" hangingPunct="1">
              <a:buFontTx/>
              <a:buBlip>
                <a:blip r:embed="rId3"/>
              </a:buBlip>
            </a:pPr>
            <a:r>
              <a:rPr lang="nl-BE" sz="2400" dirty="0" smtClean="0"/>
              <a:t>Table of Contents Web Part</a:t>
            </a:r>
          </a:p>
          <a:p>
            <a:pPr lvl="1" defTabSz="914400" eaLnBrk="1" hangingPunct="1">
              <a:buFontTx/>
              <a:buBlip>
                <a:blip r:embed="rId3"/>
              </a:buBlip>
            </a:pPr>
            <a:r>
              <a:rPr lang="nl-BE" sz="2000" dirty="0" smtClean="0">
                <a:latin typeface="Microsoft Sans Serif" pitchFamily="34" charset="0"/>
              </a:rPr>
              <a:t>Displays navigation information </a:t>
            </a:r>
            <a:br>
              <a:rPr lang="nl-BE" sz="2000" dirty="0" smtClean="0">
                <a:latin typeface="Microsoft Sans Serif" pitchFamily="34" charset="0"/>
              </a:rPr>
            </a:br>
            <a:r>
              <a:rPr lang="nl-BE" sz="2000" dirty="0" smtClean="0">
                <a:latin typeface="Microsoft Sans Serif" pitchFamily="34" charset="0"/>
              </a:rPr>
              <a:t>of your site</a:t>
            </a:r>
            <a:br>
              <a:rPr lang="nl-BE" sz="2000" dirty="0" smtClean="0">
                <a:latin typeface="Microsoft Sans Serif" pitchFamily="34" charset="0"/>
              </a:rPr>
            </a:br>
            <a:r>
              <a:rPr lang="nl-BE" sz="2000" dirty="0" smtClean="0">
                <a:latin typeface="Microsoft Sans Serif" pitchFamily="34" charset="0"/>
              </a:rPr>
              <a:t/>
            </a:r>
            <a:br>
              <a:rPr lang="nl-BE" sz="2000" dirty="0" smtClean="0">
                <a:latin typeface="Microsoft Sans Serif" pitchFamily="34" charset="0"/>
              </a:rPr>
            </a:br>
            <a:r>
              <a:rPr lang="nl-BE" sz="2000" dirty="0" smtClean="0">
                <a:latin typeface="Microsoft Sans Serif" pitchFamily="34" charset="0"/>
              </a:rPr>
              <a:t/>
            </a:r>
            <a:br>
              <a:rPr lang="nl-BE" sz="2000" dirty="0" smtClean="0">
                <a:latin typeface="Microsoft Sans Serif" pitchFamily="34" charset="0"/>
              </a:rPr>
            </a:br>
            <a:endParaRPr lang="nl-BE" sz="2000" dirty="0" smtClean="0">
              <a:latin typeface="Microsoft Sans Serif" pitchFamily="34" charset="0"/>
            </a:endParaRPr>
          </a:p>
          <a:p>
            <a:pPr defTabSz="914400" eaLnBrk="1" hangingPunct="1">
              <a:buFontTx/>
              <a:buBlip>
                <a:blip r:embed="rId3"/>
              </a:buBlip>
            </a:pPr>
            <a:r>
              <a:rPr lang="nl-BE" sz="2400" dirty="0" smtClean="0"/>
              <a:t>Content Query Web Part</a:t>
            </a:r>
          </a:p>
          <a:p>
            <a:pPr lvl="1" defTabSz="914400" eaLnBrk="1" hangingPunct="1">
              <a:buFontTx/>
              <a:buBlip>
                <a:blip r:embed="rId3"/>
              </a:buBlip>
            </a:pPr>
            <a:r>
              <a:rPr lang="nl-BE" sz="2000" dirty="0" smtClean="0">
                <a:latin typeface="Microsoft Sans Serif" pitchFamily="34" charset="0"/>
              </a:rPr>
              <a:t>Displays a dynamic view of the content in your site</a:t>
            </a:r>
          </a:p>
          <a:p>
            <a:pPr defTabSz="914400" eaLnBrk="1" hangingPunct="1">
              <a:buFontTx/>
              <a:buBlip>
                <a:blip r:embed="rId3"/>
              </a:buBlip>
            </a:pPr>
            <a:endParaRPr lang="en-US" sz="2400" dirty="0" smtClean="0"/>
          </a:p>
        </p:txBody>
      </p:sp>
      <p:pic>
        <p:nvPicPr>
          <p:cNvPr id="40963" name="Rectangle 45058"/>
          <p:cNvPicPr>
            <a:picLocks noChangeAspect="1" noChangeArrowheads="1"/>
          </p:cNvPicPr>
          <p:nvPr/>
        </p:nvPicPr>
        <p:blipFill>
          <a:blip r:embed="rId4" cstate="print"/>
          <a:srcRect/>
          <a:stretch>
            <a:fillRect/>
          </a:stretch>
        </p:blipFill>
        <p:spPr bwMode="auto">
          <a:xfrm>
            <a:off x="5257800" y="1676400"/>
            <a:ext cx="3366448" cy="2819400"/>
          </a:xfrm>
          <a:prstGeom prst="rect">
            <a:avLst/>
          </a:prstGeom>
          <a:noFill/>
          <a:ln w="38100" algn="ctr">
            <a:solidFill>
              <a:schemeClr val="bg2"/>
            </a:solidFill>
            <a:miter lim="800000"/>
            <a:headEnd/>
            <a:tailEnd/>
          </a:ln>
        </p:spPr>
      </p:pic>
      <p:pic>
        <p:nvPicPr>
          <p:cNvPr id="40964" name="Rectangle 45059"/>
          <p:cNvPicPr>
            <a:picLocks noChangeAspect="1" noChangeArrowheads="1"/>
          </p:cNvPicPr>
          <p:nvPr/>
        </p:nvPicPr>
        <p:blipFill>
          <a:blip r:embed="rId5" cstate="print"/>
          <a:srcRect/>
          <a:stretch>
            <a:fillRect/>
          </a:stretch>
        </p:blipFill>
        <p:spPr bwMode="auto">
          <a:xfrm>
            <a:off x="2895600" y="3762375"/>
            <a:ext cx="1752600" cy="885825"/>
          </a:xfrm>
          <a:prstGeom prst="rect">
            <a:avLst/>
          </a:prstGeom>
          <a:noFill/>
          <a:ln w="38100" algn="ctr">
            <a:solidFill>
              <a:schemeClr val="bg2"/>
            </a:solid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hape 57345"/>
          <p:cNvSpPr>
            <a:spLocks noGrp="1" noChangeArrowheads="1"/>
          </p:cNvSpPr>
          <p:nvPr>
            <p:ph type="title"/>
          </p:nvPr>
        </p:nvSpPr>
        <p:spPr/>
        <p:txBody>
          <a:bodyPr/>
          <a:lstStyle/>
          <a:p>
            <a:r>
              <a:rPr lang="en-US" smtClean="0"/>
              <a:t>Multilingual sites</a:t>
            </a:r>
          </a:p>
        </p:txBody>
      </p:sp>
      <p:sp>
        <p:nvSpPr>
          <p:cNvPr id="26627" name="Shape 57346"/>
          <p:cNvSpPr>
            <a:spLocks noGrp="1" noChangeArrowheads="1"/>
          </p:cNvSpPr>
          <p:nvPr>
            <p:ph idx="1"/>
          </p:nvPr>
        </p:nvSpPr>
        <p:spPr>
          <a:xfrm>
            <a:off x="368300" y="1347788"/>
            <a:ext cx="8382000" cy="5295296"/>
          </a:xfrm>
        </p:spPr>
        <p:txBody>
          <a:bodyPr>
            <a:normAutofit lnSpcReduction="10000"/>
          </a:bodyPr>
          <a:lstStyle/>
          <a:p>
            <a:r>
              <a:rPr lang="en-US" dirty="0" smtClean="0"/>
              <a:t>Common pattern</a:t>
            </a:r>
          </a:p>
          <a:p>
            <a:pPr lvl="1"/>
            <a:r>
              <a:rPr lang="en-US" dirty="0" smtClean="0"/>
              <a:t>Parallel sites in multiple languages</a:t>
            </a:r>
          </a:p>
          <a:p>
            <a:pPr lvl="1"/>
            <a:r>
              <a:rPr lang="en-US" dirty="0" smtClean="0"/>
              <a:t>In concept, they are localized mirrors</a:t>
            </a:r>
          </a:p>
          <a:p>
            <a:pPr lvl="1"/>
            <a:r>
              <a:rPr lang="en-US" dirty="0" smtClean="0"/>
              <a:t>In reality, there are exceptions and customizations </a:t>
            </a:r>
            <a:br>
              <a:rPr lang="en-US" dirty="0" smtClean="0"/>
            </a:br>
            <a:r>
              <a:rPr lang="en-US" dirty="0" smtClean="0"/>
              <a:t>for different regions</a:t>
            </a:r>
          </a:p>
          <a:p>
            <a:r>
              <a:rPr lang="en-US" dirty="0" smtClean="0"/>
              <a:t>Modeled as variations</a:t>
            </a:r>
          </a:p>
          <a:p>
            <a:pPr lvl="1"/>
            <a:r>
              <a:rPr lang="en-US" dirty="0" smtClean="0"/>
              <a:t>Admin creates multiple labels</a:t>
            </a:r>
          </a:p>
          <a:p>
            <a:pPr lvl="1"/>
            <a:r>
              <a:rPr lang="en-US" dirty="0" smtClean="0"/>
              <a:t>System creates and maintains parallel versions of </a:t>
            </a:r>
            <a:br>
              <a:rPr lang="en-US" dirty="0" smtClean="0"/>
            </a:br>
            <a:r>
              <a:rPr lang="en-US" dirty="0" smtClean="0"/>
              <a:t>containers and items </a:t>
            </a:r>
          </a:p>
          <a:p>
            <a:pPr lvl="1"/>
            <a:r>
              <a:rPr lang="en-US" dirty="0" smtClean="0"/>
              <a:t>Exceptions are allowed</a:t>
            </a:r>
          </a:p>
          <a:p>
            <a:r>
              <a:rPr lang="en-US" dirty="0" smtClean="0"/>
              <a:t>Not just for language translations</a:t>
            </a:r>
          </a:p>
          <a:p>
            <a:pPr lvl="1"/>
            <a:r>
              <a:rPr lang="en-US" dirty="0" smtClean="0"/>
              <a:t>Multilingual sites, multi-device sites, and </a:t>
            </a:r>
            <a:br>
              <a:rPr lang="en-US" dirty="0" smtClean="0"/>
            </a:br>
            <a:r>
              <a:rPr lang="en-US" dirty="0" smtClean="0"/>
              <a:t>multi-branded sites</a:t>
            </a:r>
          </a:p>
        </p:txBody>
      </p:sp>
    </p:spTree>
  </p:cSld>
  <p:clrMapOvr>
    <a:masterClrMapping/>
  </p:clrMapOvr>
  <p:transition advTm="19875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Title 646145"/>
          <p:cNvSpPr>
            <a:spLocks noGrp="1" noChangeArrowheads="1"/>
          </p:cNvSpPr>
          <p:nvPr>
            <p:ph type="title"/>
          </p:nvPr>
        </p:nvSpPr>
        <p:spPr/>
        <p:txBody>
          <a:bodyPr/>
          <a:lstStyle/>
          <a:p>
            <a:pPr marL="0" indent="0" defTabSz="914400" eaLnBrk="1" hangingPunct="1"/>
            <a:r>
              <a:rPr lang="nl-BE" smtClean="0"/>
              <a:t>Site Variations</a:t>
            </a:r>
            <a:endParaRPr lang="en-US" smtClean="0"/>
          </a:p>
        </p:txBody>
      </p:sp>
      <p:sp>
        <p:nvSpPr>
          <p:cNvPr id="646147" name="Text Placeholder 646146"/>
          <p:cNvSpPr>
            <a:spLocks noGrp="1" noChangeArrowheads="1"/>
          </p:cNvSpPr>
          <p:nvPr>
            <p:ph type="body" idx="1"/>
          </p:nvPr>
        </p:nvSpPr>
        <p:spPr/>
        <p:txBody>
          <a:bodyPr/>
          <a:lstStyle/>
          <a:p>
            <a:pPr defTabSz="914400" eaLnBrk="1" hangingPunct="1">
              <a:buFontTx/>
              <a:buBlip>
                <a:blip r:embed="rId3"/>
              </a:buBlip>
            </a:pPr>
            <a:r>
              <a:rPr lang="nl-BE" dirty="0" smtClean="0"/>
              <a:t>Allow for publishing of related sites and pages</a:t>
            </a:r>
            <a:endParaRPr lang="en-US" dirty="0" smtClean="0"/>
          </a:p>
          <a:p>
            <a:pPr lvl="1" defTabSz="914400" eaLnBrk="1" hangingPunct="1">
              <a:buFontTx/>
              <a:buBlip>
                <a:blip r:embed="rId3"/>
              </a:buBlip>
            </a:pPr>
            <a:r>
              <a:rPr lang="nl-BE" dirty="0" smtClean="0">
                <a:latin typeface="Microsoft Sans Serif" pitchFamily="34" charset="0"/>
              </a:rPr>
              <a:t>Multilingual scenario</a:t>
            </a:r>
          </a:p>
          <a:p>
            <a:pPr lvl="1" defTabSz="914400" eaLnBrk="1" hangingPunct="1">
              <a:buFontTx/>
              <a:buBlip>
                <a:blip r:embed="rId3"/>
              </a:buBlip>
            </a:pPr>
            <a:r>
              <a:rPr lang="nl-BE" dirty="0" smtClean="0">
                <a:latin typeface="Microsoft Sans Serif" pitchFamily="34" charset="0"/>
              </a:rPr>
              <a:t>Device targetting</a:t>
            </a:r>
          </a:p>
          <a:p>
            <a:pPr defTabSz="914400" eaLnBrk="1" hangingPunct="1">
              <a:buFontTx/>
              <a:buBlip>
                <a:blip r:embed="rId3"/>
              </a:buBlip>
            </a:pPr>
            <a:endParaRPr lang="en-US" dirty="0" smtClean="0"/>
          </a:p>
        </p:txBody>
      </p:sp>
      <p:sp>
        <p:nvSpPr>
          <p:cNvPr id="646148" name="Rectangle 646147"/>
          <p:cNvSpPr>
            <a:spLocks noChangeArrowheads="1"/>
          </p:cNvSpPr>
          <p:nvPr/>
        </p:nvSpPr>
        <p:spPr bwMode="auto">
          <a:xfrm>
            <a:off x="2438400" y="3124200"/>
            <a:ext cx="4191000" cy="3124200"/>
          </a:xfrm>
          <a:prstGeom prst="rect">
            <a:avLst/>
          </a:prstGeom>
          <a:solidFill>
            <a:schemeClr val="bg1"/>
          </a:solidFill>
          <a:ln w="9525" cap="flat" cmpd="sng" algn="ctr">
            <a:solidFill>
              <a:schemeClr val="tx1"/>
            </a:solidFill>
            <a:prstDash val="solid"/>
            <a:miter lim="800000"/>
            <a:headEnd type="none" w="med" len="med"/>
            <a:tailEnd type="none" w="lg" len="lg"/>
          </a:ln>
          <a:effectLst/>
        </p:spPr>
        <p:txBody>
          <a:bodyPr wrap="none" anchor="ctr"/>
          <a:lstStyle/>
          <a:p>
            <a:endParaRPr lang="en-US" sz="1800">
              <a:solidFill>
                <a:srgbClr val="000000"/>
              </a:solidFill>
              <a:latin typeface="Arial" pitchFamily="34" charset="0"/>
            </a:endParaRPr>
          </a:p>
        </p:txBody>
      </p:sp>
      <p:sp>
        <p:nvSpPr>
          <p:cNvPr id="36868" name="Rectangle 36867"/>
          <p:cNvSpPr>
            <a:spLocks noChangeArrowheads="1"/>
          </p:cNvSpPr>
          <p:nvPr/>
        </p:nvSpPr>
        <p:spPr bwMode="auto">
          <a:xfrm>
            <a:off x="2667000" y="3429000"/>
            <a:ext cx="2209800" cy="533400"/>
          </a:xfrm>
          <a:prstGeom prst="rect">
            <a:avLst/>
          </a:prstGeom>
          <a:solidFill>
            <a:schemeClr val="accent6">
              <a:lumMod val="10000"/>
              <a:lumOff val="90000"/>
            </a:schemeClr>
          </a:solidFill>
          <a:ln w="9525" algn="ctr">
            <a:solidFill>
              <a:schemeClr val="tx1"/>
            </a:solidFill>
            <a:miter lim="800000"/>
            <a:headEnd/>
            <a:tailEnd type="none" w="lg" len="lg"/>
          </a:ln>
        </p:spPr>
        <p:txBody>
          <a:bodyPr wrap="none" anchor="ctr"/>
          <a:lstStyle/>
          <a:p>
            <a:pPr algn="ctr"/>
            <a:r>
              <a:rPr lang="nl-BE"/>
              <a:t>Site</a:t>
            </a:r>
            <a:endParaRPr lang="en-US"/>
          </a:p>
        </p:txBody>
      </p:sp>
      <p:sp>
        <p:nvSpPr>
          <p:cNvPr id="36869" name="Rectangle 36868"/>
          <p:cNvSpPr>
            <a:spLocks noChangeArrowheads="1"/>
          </p:cNvSpPr>
          <p:nvPr/>
        </p:nvSpPr>
        <p:spPr bwMode="auto">
          <a:xfrm>
            <a:off x="4191000" y="4267200"/>
            <a:ext cx="2209800" cy="533400"/>
          </a:xfrm>
          <a:prstGeom prst="rect">
            <a:avLst/>
          </a:prstGeom>
          <a:solidFill>
            <a:schemeClr val="accent6">
              <a:lumMod val="10000"/>
              <a:lumOff val="90000"/>
            </a:schemeClr>
          </a:solidFill>
          <a:ln w="9525" algn="ctr">
            <a:solidFill>
              <a:schemeClr val="tx1"/>
            </a:solidFill>
            <a:miter lim="800000"/>
            <a:headEnd/>
            <a:tailEnd type="none" w="lg" len="lg"/>
          </a:ln>
        </p:spPr>
        <p:txBody>
          <a:bodyPr wrap="none" anchor="ctr"/>
          <a:lstStyle/>
          <a:p>
            <a:pPr algn="ctr"/>
            <a:r>
              <a:rPr lang="nl-BE"/>
              <a:t>Variation A</a:t>
            </a:r>
            <a:endParaRPr lang="en-US"/>
          </a:p>
        </p:txBody>
      </p:sp>
      <p:sp>
        <p:nvSpPr>
          <p:cNvPr id="36870" name="Rectangle 36869"/>
          <p:cNvSpPr>
            <a:spLocks noChangeArrowheads="1"/>
          </p:cNvSpPr>
          <p:nvPr/>
        </p:nvSpPr>
        <p:spPr bwMode="auto">
          <a:xfrm>
            <a:off x="4191000" y="4876800"/>
            <a:ext cx="2209800" cy="533400"/>
          </a:xfrm>
          <a:prstGeom prst="rect">
            <a:avLst/>
          </a:prstGeom>
          <a:solidFill>
            <a:schemeClr val="accent2">
              <a:lumMod val="40000"/>
              <a:lumOff val="60000"/>
            </a:schemeClr>
          </a:solidFill>
          <a:ln w="9525" algn="ctr">
            <a:solidFill>
              <a:schemeClr val="tx1"/>
            </a:solidFill>
            <a:miter lim="800000"/>
            <a:headEnd/>
            <a:tailEnd type="none" w="lg" len="lg"/>
          </a:ln>
        </p:spPr>
        <p:txBody>
          <a:bodyPr wrap="none" anchor="ctr"/>
          <a:lstStyle/>
          <a:p>
            <a:pPr algn="ctr"/>
            <a:r>
              <a:rPr lang="nl-BE"/>
              <a:t>Variation B</a:t>
            </a:r>
            <a:endParaRPr lang="en-US"/>
          </a:p>
        </p:txBody>
      </p:sp>
      <p:sp>
        <p:nvSpPr>
          <p:cNvPr id="36871" name="Rectangle 36870"/>
          <p:cNvSpPr>
            <a:spLocks noChangeArrowheads="1"/>
          </p:cNvSpPr>
          <p:nvPr/>
        </p:nvSpPr>
        <p:spPr bwMode="auto">
          <a:xfrm>
            <a:off x="4191000" y="5486400"/>
            <a:ext cx="2209800" cy="533400"/>
          </a:xfrm>
          <a:prstGeom prst="rect">
            <a:avLst/>
          </a:prstGeom>
          <a:solidFill>
            <a:schemeClr val="accent1">
              <a:lumMod val="40000"/>
              <a:lumOff val="60000"/>
            </a:schemeClr>
          </a:solidFill>
          <a:ln w="9525" algn="ctr">
            <a:solidFill>
              <a:schemeClr val="tx1"/>
            </a:solidFill>
            <a:miter lim="800000"/>
            <a:headEnd/>
            <a:tailEnd type="none" w="lg" len="lg"/>
          </a:ln>
        </p:spPr>
        <p:txBody>
          <a:bodyPr wrap="none" anchor="ctr"/>
          <a:lstStyle/>
          <a:p>
            <a:pPr algn="ctr"/>
            <a:r>
              <a:rPr lang="nl-BE"/>
              <a:t>Variation C</a:t>
            </a:r>
            <a:endParaRPr lang="en-US"/>
          </a:p>
        </p:txBody>
      </p:sp>
      <p:cxnSp>
        <p:nvCxnSpPr>
          <p:cNvPr id="36872" name="Shape 36871"/>
          <p:cNvCxnSpPr>
            <a:cxnSpLocks noChangeShapeType="1"/>
          </p:cNvCxnSpPr>
          <p:nvPr/>
        </p:nvCxnSpPr>
        <p:spPr bwMode="auto">
          <a:xfrm rot="16200000" flipH="1">
            <a:off x="3695700" y="4038600"/>
            <a:ext cx="571500" cy="419100"/>
          </a:xfrm>
          <a:prstGeom prst="bentConnector2">
            <a:avLst/>
          </a:prstGeom>
          <a:noFill/>
          <a:ln w="9525" algn="ctr">
            <a:solidFill>
              <a:schemeClr val="tx1"/>
            </a:solidFill>
            <a:miter lim="800000"/>
            <a:headEnd/>
            <a:tailEnd type="triangle" w="lg" len="lg"/>
          </a:ln>
        </p:spPr>
      </p:cxnSp>
      <p:cxnSp>
        <p:nvCxnSpPr>
          <p:cNvPr id="36873" name="Shape 36872"/>
          <p:cNvCxnSpPr>
            <a:cxnSpLocks noChangeShapeType="1"/>
          </p:cNvCxnSpPr>
          <p:nvPr/>
        </p:nvCxnSpPr>
        <p:spPr bwMode="auto">
          <a:xfrm rot="16200000" flipH="1">
            <a:off x="3390900" y="4343400"/>
            <a:ext cx="1181100" cy="419100"/>
          </a:xfrm>
          <a:prstGeom prst="bentConnector2">
            <a:avLst/>
          </a:prstGeom>
          <a:noFill/>
          <a:ln w="9525" algn="ctr">
            <a:solidFill>
              <a:schemeClr val="tx1"/>
            </a:solidFill>
            <a:miter lim="800000"/>
            <a:headEnd/>
            <a:tailEnd type="triangle" w="lg" len="lg"/>
          </a:ln>
        </p:spPr>
      </p:cxnSp>
      <p:cxnSp>
        <p:nvCxnSpPr>
          <p:cNvPr id="36874" name="Shape 36873"/>
          <p:cNvCxnSpPr>
            <a:cxnSpLocks noChangeShapeType="1"/>
          </p:cNvCxnSpPr>
          <p:nvPr/>
        </p:nvCxnSpPr>
        <p:spPr bwMode="auto">
          <a:xfrm rot="16200000" flipH="1">
            <a:off x="3086100" y="4648200"/>
            <a:ext cx="1790700" cy="419100"/>
          </a:xfrm>
          <a:prstGeom prst="bentConnector2">
            <a:avLst/>
          </a:prstGeom>
          <a:noFill/>
          <a:ln w="9525" algn="ctr">
            <a:solidFill>
              <a:schemeClr val="tx1"/>
            </a:solidFill>
            <a:miter lim="800000"/>
            <a:headEnd/>
            <a:tailEnd type="triangle" w="lg" len="lg"/>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 Caches</a:t>
            </a:r>
            <a:endParaRPr lang="en-US" dirty="0"/>
          </a:p>
        </p:txBody>
      </p:sp>
      <p:pic>
        <p:nvPicPr>
          <p:cNvPr id="62466" name="Picture 2"/>
          <p:cNvPicPr>
            <a:picLocks noChangeAspect="1" noChangeArrowheads="1"/>
          </p:cNvPicPr>
          <p:nvPr/>
        </p:nvPicPr>
        <p:blipFill>
          <a:blip r:embed="rId3" cstate="print"/>
          <a:srcRect/>
          <a:stretch>
            <a:fillRect/>
          </a:stretch>
        </p:blipFill>
        <p:spPr bwMode="auto">
          <a:xfrm>
            <a:off x="581025" y="1600200"/>
            <a:ext cx="7981950" cy="4752975"/>
          </a:xfrm>
          <a:prstGeom prst="rect">
            <a:avLst/>
          </a:prstGeom>
          <a:noFill/>
          <a:ln w="9525">
            <a:solidFill>
              <a:schemeClr val="tx1"/>
            </a:solid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Title 644097"/>
          <p:cNvSpPr>
            <a:spLocks noGrp="1" noChangeArrowheads="1"/>
          </p:cNvSpPr>
          <p:nvPr>
            <p:ph type="title"/>
          </p:nvPr>
        </p:nvSpPr>
        <p:spPr/>
        <p:txBody>
          <a:bodyPr/>
          <a:lstStyle/>
          <a:p>
            <a:pPr marL="0" indent="0" defTabSz="914400" eaLnBrk="1" hangingPunct="1"/>
            <a:r>
              <a:rPr lang="nl-BE" smtClean="0"/>
              <a:t>Configuring Document Conversion</a:t>
            </a:r>
            <a:endParaRPr lang="en-US" smtClean="0"/>
          </a:p>
        </p:txBody>
      </p:sp>
      <p:pic>
        <p:nvPicPr>
          <p:cNvPr id="34819" name="Rectangle 34818"/>
          <p:cNvPicPr>
            <a:picLocks noChangeAspect="1" noChangeArrowheads="1"/>
          </p:cNvPicPr>
          <p:nvPr/>
        </p:nvPicPr>
        <p:blipFill>
          <a:blip r:embed="rId3" cstate="print"/>
          <a:srcRect/>
          <a:stretch>
            <a:fillRect/>
          </a:stretch>
        </p:blipFill>
        <p:spPr bwMode="auto">
          <a:xfrm>
            <a:off x="838200" y="1371600"/>
            <a:ext cx="7318206" cy="5105400"/>
          </a:xfrm>
          <a:prstGeom prst="rect">
            <a:avLst/>
          </a:prstGeom>
          <a:noFill/>
          <a:ln w="9525">
            <a:solidFill>
              <a:schemeClr val="tx1"/>
            </a:solid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Title 645121"/>
          <p:cNvSpPr>
            <a:spLocks noGrp="1" noChangeArrowheads="1"/>
          </p:cNvSpPr>
          <p:nvPr>
            <p:ph type="title"/>
          </p:nvPr>
        </p:nvSpPr>
        <p:spPr/>
        <p:txBody>
          <a:bodyPr/>
          <a:lstStyle/>
          <a:p>
            <a:pPr marL="0" indent="0" defTabSz="914400" eaLnBrk="1" hangingPunct="1"/>
            <a:r>
              <a:rPr lang="nl-BE" smtClean="0"/>
              <a:t>Configuring Document Conversion</a:t>
            </a:r>
            <a:endParaRPr lang="en-US" smtClean="0"/>
          </a:p>
        </p:txBody>
      </p:sp>
      <p:pic>
        <p:nvPicPr>
          <p:cNvPr id="35842" name="Rectangle 35841"/>
          <p:cNvPicPr>
            <a:picLocks noChangeAspect="1" noChangeArrowheads="1"/>
          </p:cNvPicPr>
          <p:nvPr/>
        </p:nvPicPr>
        <p:blipFill>
          <a:blip r:embed="rId3" cstate="print"/>
          <a:srcRect/>
          <a:stretch>
            <a:fillRect/>
          </a:stretch>
        </p:blipFill>
        <p:spPr bwMode="auto">
          <a:xfrm>
            <a:off x="1752600" y="1284288"/>
            <a:ext cx="5538788" cy="5345112"/>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The Publishing Site template</a:t>
            </a:r>
          </a:p>
          <a:p>
            <a:r>
              <a:rPr lang="en-US" dirty="0" smtClean="0"/>
              <a:t>The MOSS Approval Process</a:t>
            </a:r>
          </a:p>
          <a:p>
            <a:r>
              <a:rPr lang="en-US" dirty="0" smtClean="0"/>
              <a:t>Creating custom page layouts</a:t>
            </a:r>
          </a:p>
          <a:p>
            <a:r>
              <a:rPr lang="en-US" dirty="0" smtClean="0"/>
              <a:t>Converting Office documents </a:t>
            </a:r>
          </a:p>
          <a:p>
            <a:r>
              <a:rPr lang="en-US" dirty="0" smtClean="0"/>
              <a:t>Content Translation using Variations</a:t>
            </a:r>
          </a:p>
          <a:p>
            <a:r>
              <a:rPr lang="en-US" dirty="0" smtClean="0"/>
              <a:t>Optimization through Caching Profiles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1025"/>
          <p:cNvSpPr>
            <a:spLocks noChangeArrowheads="1"/>
          </p:cNvSpPr>
          <p:nvPr/>
        </p:nvSpPr>
        <p:spPr bwMode="auto">
          <a:xfrm>
            <a:off x="381000" y="1219200"/>
            <a:ext cx="8077200" cy="3581400"/>
          </a:xfrm>
          <a:prstGeom prst="rect">
            <a:avLst/>
          </a:prstGeom>
          <a:solidFill>
            <a:schemeClr val="bg1"/>
          </a:solidFill>
          <a:ln w="9525" algn="ctr">
            <a:solidFill>
              <a:schemeClr val="bg1"/>
            </a:solidFill>
            <a:miter lim="800000"/>
            <a:headEnd/>
            <a:tailEnd type="none" w="lg" len="lg"/>
          </a:ln>
        </p:spPr>
        <p:txBody>
          <a:bodyPr wrap="none" anchor="ctr"/>
          <a:lstStyle/>
          <a:p>
            <a:endParaRPr lang="en-US" sz="1800">
              <a:solidFill>
                <a:srgbClr val="000000"/>
              </a:solidFill>
              <a:latin typeface="Arial" pitchFamily="34" charset="0"/>
            </a:endParaRPr>
          </a:p>
        </p:txBody>
      </p:sp>
      <p:sp>
        <p:nvSpPr>
          <p:cNvPr id="596995" name="Title 596994"/>
          <p:cNvSpPr>
            <a:spLocks noGrp="1" noChangeArrowheads="1"/>
          </p:cNvSpPr>
          <p:nvPr>
            <p:ph type="title"/>
          </p:nvPr>
        </p:nvSpPr>
        <p:spPr/>
        <p:txBody>
          <a:bodyPr/>
          <a:lstStyle/>
          <a:p>
            <a:pPr marL="0" indent="0" defTabSz="914400" eaLnBrk="1" hangingPunct="1"/>
            <a:r>
              <a:rPr lang="fr-BE" dirty="0" smtClean="0"/>
              <a:t>Smart Client </a:t>
            </a:r>
            <a:r>
              <a:rPr lang="en-US" dirty="0" smtClean="0"/>
              <a:t>Authoring</a:t>
            </a:r>
            <a:endParaRPr lang="en-US" sz="2400" dirty="0" smtClean="0">
              <a:solidFill>
                <a:srgbClr val="FF9900"/>
              </a:solidFill>
            </a:endParaRPr>
          </a:p>
        </p:txBody>
      </p:sp>
      <p:graphicFrame>
        <p:nvGraphicFramePr>
          <p:cNvPr id="1025" name="Object 4"/>
          <p:cNvGraphicFramePr>
            <a:graphicFrameLocks noGrp="1" noChangeAspect="1"/>
          </p:cNvGraphicFramePr>
          <p:nvPr>
            <p:ph idx="1"/>
          </p:nvPr>
        </p:nvGraphicFramePr>
        <p:xfrm>
          <a:off x="533400" y="1241425"/>
          <a:ext cx="7769225" cy="3587750"/>
        </p:xfrm>
        <a:graphic>
          <a:graphicData uri="http://schemas.openxmlformats.org/presentationml/2006/ole">
            <mc:AlternateContent xmlns:mc="http://schemas.openxmlformats.org/markup-compatibility/2006">
              <mc:Choice xmlns:v="urn:schemas-microsoft-com:vml" Requires="v">
                <p:oleObj spid="_x0000_s1030" name="Visio" r:id="rId4" imgW="7768521" imgH="3588512" progId="Visio.Drawing.11">
                  <p:embed/>
                </p:oleObj>
              </mc:Choice>
              <mc:Fallback>
                <p:oleObj name="Visio" r:id="rId4" imgW="7768521" imgH="3588512"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241425"/>
                        <a:ext cx="7769225" cy="3587750"/>
                      </a:xfrm>
                      <a:prstGeom prst="rect">
                        <a:avLst/>
                      </a:prstGeom>
                      <a:noFill/>
                      <a:ln>
                        <a:noFill/>
                      </a:ln>
                      <a:effectLst/>
                      <a:extLst>
                        <a:ext uri="{909E8E84-426E-40DD-AFC4-6F175D3DCCD1}">
                          <a14:hiddenFill xmlns:a14="http://schemas.microsoft.com/office/drawing/2010/main">
                            <a:gradFill rotWithShape="0">
                              <a:gsLst>
                                <a:gs pos="0">
                                  <a:schemeClr val="folHlink">
                                    <a:gamma/>
                                    <a:shade val="54118"/>
                                    <a:invGamma/>
                                  </a:schemeClr>
                                </a:gs>
                                <a:gs pos="50000">
                                  <a:schemeClr val="folHlink"/>
                                </a:gs>
                                <a:gs pos="100000">
                                  <a:schemeClr val="folHlink">
                                    <a:gamma/>
                                    <a:shade val="54118"/>
                                    <a:invGamma/>
                                  </a:schemeClr>
                                </a:gs>
                              </a:gsLst>
                              <a:lin ang="2700000" scaled="1"/>
                            </a:gra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2700" algn="ctr" rotWithShape="0">
                                <a:schemeClr val="bg2">
                                  <a:alpha val="50000"/>
                                </a:schemeClr>
                              </a:outerShdw>
                            </a:effectLst>
                          </a14:hiddenEffects>
                        </a:ext>
                      </a:extLst>
                    </p:spPr>
                  </p:pic>
                </p:oleObj>
              </mc:Fallback>
            </mc:AlternateContent>
          </a:graphicData>
        </a:graphic>
      </p:graphicFrame>
      <p:sp>
        <p:nvSpPr>
          <p:cNvPr id="1028" name="Rectangle 1027"/>
          <p:cNvSpPr>
            <a:spLocks noChangeArrowheads="1"/>
          </p:cNvSpPr>
          <p:nvPr/>
        </p:nvSpPr>
        <p:spPr bwMode="auto">
          <a:xfrm>
            <a:off x="304800" y="4876800"/>
            <a:ext cx="7772400" cy="1905000"/>
          </a:xfrm>
          <a:prstGeom prst="rect">
            <a:avLst/>
          </a:prstGeom>
          <a:noFill/>
          <a:ln w="9525">
            <a:noFill/>
            <a:miter lim="800000"/>
            <a:headEnd/>
            <a:tailEnd/>
          </a:ln>
        </p:spPr>
        <p:txBody>
          <a:bodyPr/>
          <a:lstStyle/>
          <a:p>
            <a:pPr marL="342900" indent="-342900">
              <a:lnSpc>
                <a:spcPct val="80000"/>
              </a:lnSpc>
              <a:spcBef>
                <a:spcPct val="20000"/>
              </a:spcBef>
              <a:buFontTx/>
              <a:buBlip>
                <a:blip r:embed="rId6"/>
              </a:buBlip>
            </a:pPr>
            <a:r>
              <a:rPr lang="en-GB" sz="1700"/>
              <a:t>Convert documents of different formats into web pages (server side)</a:t>
            </a:r>
          </a:p>
          <a:p>
            <a:pPr marL="342900" indent="-342900">
              <a:lnSpc>
                <a:spcPct val="80000"/>
              </a:lnSpc>
              <a:spcBef>
                <a:spcPct val="20000"/>
              </a:spcBef>
              <a:buFontTx/>
              <a:buBlip>
                <a:blip r:embed="rId6"/>
              </a:buBlip>
            </a:pPr>
            <a:r>
              <a:rPr lang="en-GB" sz="1700"/>
              <a:t>Linkage between document and page preserved</a:t>
            </a:r>
          </a:p>
          <a:p>
            <a:pPr marL="342900" indent="-342900">
              <a:lnSpc>
                <a:spcPct val="80000"/>
              </a:lnSpc>
              <a:spcBef>
                <a:spcPct val="20000"/>
              </a:spcBef>
              <a:buFontTx/>
              <a:buBlip>
                <a:blip r:embed="rId6"/>
              </a:buBlip>
            </a:pPr>
            <a:r>
              <a:rPr lang="en-GB" sz="1700"/>
              <a:t>Document Content Type stores info about how and where to create page</a:t>
            </a:r>
          </a:p>
          <a:p>
            <a:pPr marL="342900" indent="-342900">
              <a:lnSpc>
                <a:spcPct val="80000"/>
              </a:lnSpc>
              <a:spcBef>
                <a:spcPct val="20000"/>
              </a:spcBef>
              <a:buFontTx/>
              <a:buBlip>
                <a:blip r:embed="rId6"/>
              </a:buBlip>
            </a:pPr>
            <a:r>
              <a:rPr lang="en-GB" sz="1700"/>
              <a:t>Pluggable converter model</a:t>
            </a:r>
          </a:p>
          <a:p>
            <a:pPr marL="742950" lvl="1" indent="-285750">
              <a:lnSpc>
                <a:spcPct val="80000"/>
              </a:lnSpc>
              <a:spcBef>
                <a:spcPct val="20000"/>
              </a:spcBef>
              <a:buFontTx/>
              <a:buBlip>
                <a:blip r:embed="rId6"/>
              </a:buBlip>
            </a:pPr>
            <a:r>
              <a:rPr lang="en-GB" sz="1400">
                <a:latin typeface="Microsoft Sans Serif" pitchFamily="34" charset="0"/>
              </a:rPr>
              <a:t>Builds on document services conversion infrastructure</a:t>
            </a:r>
          </a:p>
          <a:p>
            <a:pPr marL="742950" lvl="1" indent="-285750">
              <a:lnSpc>
                <a:spcPct val="80000"/>
              </a:lnSpc>
              <a:spcBef>
                <a:spcPct val="20000"/>
              </a:spcBef>
              <a:buFontTx/>
              <a:buBlip>
                <a:blip r:embed="rId6"/>
              </a:buBlip>
            </a:pPr>
            <a:r>
              <a:rPr lang="en-GB" sz="1400">
                <a:latin typeface="Microsoft Sans Serif" pitchFamily="34" charset="0"/>
              </a:rPr>
              <a:t>Out-of-the-box converter for Word documents</a:t>
            </a:r>
          </a:p>
          <a:p>
            <a:pPr marL="342900" indent="-342900">
              <a:lnSpc>
                <a:spcPct val="80000"/>
              </a:lnSpc>
              <a:spcBef>
                <a:spcPct val="20000"/>
              </a:spcBef>
              <a:buFontTx/>
              <a:buBlip>
                <a:blip r:embed="rId6"/>
              </a:buBlip>
            </a:pPr>
            <a:endParaRPr lang="en-GB" sz="17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hape 55297"/>
          <p:cNvSpPr>
            <a:spLocks noGrp="1" noChangeArrowheads="1"/>
          </p:cNvSpPr>
          <p:nvPr>
            <p:ph type="title"/>
          </p:nvPr>
        </p:nvSpPr>
        <p:spPr/>
        <p:txBody>
          <a:bodyPr/>
          <a:lstStyle/>
          <a:p>
            <a:r>
              <a:rPr lang="en-US" smtClean="0"/>
              <a:t>Content Deployment</a:t>
            </a:r>
            <a:endParaRPr lang="en-US" dirty="0" smtClean="0"/>
          </a:p>
        </p:txBody>
      </p:sp>
      <p:sp>
        <p:nvSpPr>
          <p:cNvPr id="25603" name="Shape 55298"/>
          <p:cNvSpPr>
            <a:spLocks noGrp="1" noChangeArrowheads="1"/>
          </p:cNvSpPr>
          <p:nvPr>
            <p:ph idx="1"/>
          </p:nvPr>
        </p:nvSpPr>
        <p:spPr/>
        <p:txBody>
          <a:bodyPr/>
          <a:lstStyle/>
          <a:p>
            <a:r>
              <a:rPr lang="en-US" smtClean="0"/>
              <a:t>Transfers content from one site collection to another</a:t>
            </a:r>
          </a:p>
          <a:p>
            <a:pPr lvl="1"/>
            <a:r>
              <a:rPr lang="en-US" smtClean="0"/>
              <a:t>Paths define the relationship between source</a:t>
            </a:r>
            <a:br>
              <a:rPr lang="en-US" smtClean="0"/>
            </a:br>
            <a:r>
              <a:rPr lang="en-US" smtClean="0"/>
              <a:t>and destination</a:t>
            </a:r>
          </a:p>
          <a:p>
            <a:pPr lvl="1"/>
            <a:r>
              <a:rPr lang="en-US" smtClean="0"/>
              <a:t>Jobs define the content to deploy and a schedule</a:t>
            </a:r>
            <a:endParaRPr lang="en-US" dirty="0" smtClean="0"/>
          </a:p>
        </p:txBody>
      </p:sp>
    </p:spTree>
  </p:cSld>
  <p:clrMapOvr>
    <a:masterClrMapping/>
  </p:clrMapOvr>
  <p:transition advTm="578"/>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5" name="Rectangle 9654"/>
          <p:cNvSpPr>
            <a:spLocks/>
          </p:cNvSpPr>
          <p:nvPr/>
        </p:nvSpPr>
        <p:spPr bwMode="auto">
          <a:xfrm>
            <a:off x="300037" y="1600200"/>
            <a:ext cx="3367088" cy="4484688"/>
          </a:xfrm>
          <a:prstGeom prst="rect">
            <a:avLst/>
          </a:prstGeom>
          <a:solidFill>
            <a:schemeClr val="bg2">
              <a:lumMod val="90000"/>
            </a:schemeClr>
          </a:solidFill>
          <a:ln w="12700" algn="ctr">
            <a:solidFill>
              <a:schemeClr val="tx1"/>
            </a:solidFill>
            <a:miter lim="800000"/>
            <a:headEnd type="none" w="sm" len="sm"/>
            <a:tailEnd type="none" w="sm" len="sm"/>
          </a:ln>
        </p:spPr>
        <p:txBody>
          <a:bodyPr anchor="b" anchorCtr="1"/>
          <a:lstStyle/>
          <a:p>
            <a:pPr eaLnBrk="0"/>
            <a:r>
              <a:rPr lang="en-US" sz="2000">
                <a:solidFill>
                  <a:srgbClr val="000000"/>
                </a:solidFill>
                <a:effectLst>
                  <a:outerShdw blurRad="38100" dist="38100" dir="2700000" algn="tl">
                    <a:srgbClr val="FFFFFF"/>
                  </a:outerShdw>
                </a:effectLst>
                <a:sym typeface="Wingdings" pitchFamily="2" charset="2"/>
              </a:rPr>
              <a:t>Authoring Farm</a:t>
            </a:r>
            <a:endParaRPr lang="en-US" sz="1800">
              <a:effectLst/>
              <a:latin typeface="Arial" charset="0"/>
            </a:endParaRPr>
          </a:p>
        </p:txBody>
      </p:sp>
      <p:pic>
        <p:nvPicPr>
          <p:cNvPr id="3090" name="Picture 18" descr="Picture1"/>
          <p:cNvPicPr>
            <a:picLocks noChangeAspect="1" noChangeArrowheads="1"/>
          </p:cNvPicPr>
          <p:nvPr/>
        </p:nvPicPr>
        <p:blipFill>
          <a:blip r:embed="rId5" cstate="print"/>
          <a:srcRect/>
          <a:stretch>
            <a:fillRect/>
          </a:stretch>
        </p:blipFill>
        <p:spPr bwMode="auto">
          <a:xfrm>
            <a:off x="228600" y="2128838"/>
            <a:ext cx="3452812" cy="3832225"/>
          </a:xfrm>
          <a:prstGeom prst="rect">
            <a:avLst/>
          </a:prstGeom>
          <a:noFill/>
        </p:spPr>
      </p:pic>
      <p:sp>
        <p:nvSpPr>
          <p:cNvPr id="22" name="Rectangle 21"/>
          <p:cNvSpPr>
            <a:spLocks/>
          </p:cNvSpPr>
          <p:nvPr/>
        </p:nvSpPr>
        <p:spPr bwMode="auto">
          <a:xfrm>
            <a:off x="7424737" y="1619250"/>
            <a:ext cx="1393825" cy="4484688"/>
          </a:xfrm>
          <a:prstGeom prst="rect">
            <a:avLst/>
          </a:prstGeom>
          <a:solidFill>
            <a:schemeClr val="bg2">
              <a:lumMod val="90000"/>
            </a:schemeClr>
          </a:solidFill>
          <a:ln w="12700" algn="ctr">
            <a:solidFill>
              <a:schemeClr val="tx1"/>
            </a:solidFill>
            <a:miter lim="800000"/>
            <a:headEnd type="none" w="sm" len="sm"/>
            <a:tailEnd type="none" w="sm" len="sm"/>
          </a:ln>
          <a:effectLst/>
        </p:spPr>
        <p:txBody>
          <a:bodyPr anchor="b" anchorCtr="1"/>
          <a:lstStyle/>
          <a:p>
            <a:pPr eaLnBrk="0"/>
            <a:r>
              <a:rPr lang="en-US" sz="2000">
                <a:solidFill>
                  <a:srgbClr val="000000"/>
                </a:solidFill>
                <a:effectLst>
                  <a:outerShdw blurRad="38100" dist="38100" dir="2700000" algn="tl">
                    <a:srgbClr val="FFFFFF"/>
                  </a:outerShdw>
                </a:effectLst>
                <a:sym typeface="Wingdings" pitchFamily="2" charset="2"/>
              </a:rPr>
              <a:t>Internet</a:t>
            </a:r>
            <a:endParaRPr lang="en-US" sz="2000">
              <a:solidFill>
                <a:srgbClr val="000000"/>
              </a:solidFill>
              <a:effectLst>
                <a:outerShdw blurRad="38100" dist="38100" dir="2700000" algn="tl">
                  <a:srgbClr val="FFFFFF"/>
                </a:outerShdw>
              </a:effectLst>
            </a:endParaRPr>
          </a:p>
        </p:txBody>
      </p:sp>
      <p:sp>
        <p:nvSpPr>
          <p:cNvPr id="18892" name="Rectangle 18891"/>
          <p:cNvSpPr>
            <a:spLocks/>
          </p:cNvSpPr>
          <p:nvPr/>
        </p:nvSpPr>
        <p:spPr bwMode="auto">
          <a:xfrm>
            <a:off x="4579937" y="1609725"/>
            <a:ext cx="1930400" cy="4484688"/>
          </a:xfrm>
          <a:prstGeom prst="rect">
            <a:avLst/>
          </a:prstGeom>
          <a:solidFill>
            <a:schemeClr val="bg2">
              <a:lumMod val="90000"/>
            </a:schemeClr>
          </a:solidFill>
          <a:ln w="12700" algn="ctr">
            <a:solidFill>
              <a:schemeClr val="tx1"/>
            </a:solidFill>
            <a:miter lim="800000"/>
            <a:headEnd type="none" w="sm" len="sm"/>
            <a:tailEnd type="none" w="sm" len="sm"/>
          </a:ln>
          <a:effectLst/>
        </p:spPr>
        <p:txBody>
          <a:bodyPr anchor="b" anchorCtr="1"/>
          <a:lstStyle/>
          <a:p>
            <a:pPr eaLnBrk="0"/>
            <a:r>
              <a:rPr lang="en-US" sz="2000">
                <a:solidFill>
                  <a:srgbClr val="000000"/>
                </a:solidFill>
                <a:effectLst>
                  <a:outerShdw blurRad="38100" dist="38100" dir="2700000" algn="tl">
                    <a:srgbClr val="FFFFFF"/>
                  </a:outerShdw>
                </a:effectLst>
                <a:sym typeface="Wingdings" pitchFamily="2" charset="2"/>
              </a:rPr>
              <a:t>Production Farm</a:t>
            </a:r>
            <a:endParaRPr lang="en-US" sz="2000">
              <a:solidFill>
                <a:srgbClr val="000000"/>
              </a:solidFill>
              <a:effectLst>
                <a:outerShdw blurRad="38100" dist="38100" dir="2700000" algn="tl">
                  <a:srgbClr val="FFFFFF"/>
                </a:outerShdw>
              </a:effectLst>
            </a:endParaRPr>
          </a:p>
        </p:txBody>
      </p:sp>
      <p:sp>
        <p:nvSpPr>
          <p:cNvPr id="3080" name="Straight Connector 2055"/>
          <p:cNvSpPr>
            <a:spLocks noChangeShapeType="1"/>
          </p:cNvSpPr>
          <p:nvPr/>
        </p:nvSpPr>
        <p:spPr bwMode="auto">
          <a:xfrm>
            <a:off x="4206875" y="3706813"/>
            <a:ext cx="839787" cy="0"/>
          </a:xfrm>
          <a:prstGeom prst="line">
            <a:avLst/>
          </a:prstGeom>
          <a:noFill/>
          <a:ln w="101600" algn="ctr">
            <a:solidFill>
              <a:srgbClr val="0000FF"/>
            </a:solidFill>
            <a:round/>
            <a:headEnd/>
            <a:tailEnd type="triangle" w="med" len="med"/>
          </a:ln>
        </p:spPr>
        <p:txBody>
          <a:bodyPr anchor="ctr"/>
          <a:lstStyle/>
          <a:p>
            <a:endParaRPr lang="en-GB"/>
          </a:p>
        </p:txBody>
      </p:sp>
      <p:sp>
        <p:nvSpPr>
          <p:cNvPr id="12" name="Title 11"/>
          <p:cNvSpPr>
            <a:spLocks noGrp="1" noChangeArrowheads="1"/>
          </p:cNvSpPr>
          <p:nvPr>
            <p:ph type="title"/>
          </p:nvPr>
        </p:nvSpPr>
        <p:spPr/>
        <p:txBody>
          <a:bodyPr/>
          <a:lstStyle/>
          <a:p>
            <a:r>
              <a:rPr lang="en-US">
                <a:sym typeface="Wingdings" pitchFamily="2" charset="2"/>
              </a:rPr>
              <a:t>Multi-Farm Topology</a:t>
            </a:r>
            <a:endParaRPr lang="en-US"/>
          </a:p>
        </p:txBody>
      </p:sp>
      <p:graphicFrame>
        <p:nvGraphicFramePr>
          <p:cNvPr id="3074" name="Object 2"/>
          <p:cNvGraphicFramePr>
            <a:graphicFrameLocks noChangeAspect="1"/>
          </p:cNvGraphicFramePr>
          <p:nvPr/>
        </p:nvGraphicFramePr>
        <p:xfrm>
          <a:off x="5102225" y="1719263"/>
          <a:ext cx="1430337" cy="3402012"/>
        </p:xfrm>
        <a:graphic>
          <a:graphicData uri="http://schemas.openxmlformats.org/presentationml/2006/ole">
            <mc:AlternateContent xmlns:mc="http://schemas.openxmlformats.org/markup-compatibility/2006">
              <mc:Choice xmlns:v="urn:schemas-microsoft-com:vml" Requires="v">
                <p:oleObj spid="_x0000_s2066" name="Visio" r:id="rId6" imgW="1681353" imgH="3996690" progId="Visio.Drawing.11">
                  <p:embed/>
                </p:oleObj>
              </mc:Choice>
              <mc:Fallback>
                <p:oleObj name="Visio" r:id="rId6" imgW="1681353" imgH="3996690" progId="Visio.Drawing.11">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2225" y="1719263"/>
                        <a:ext cx="1430337" cy="3402012"/>
                      </a:xfrm>
                      <a:prstGeom prst="rect">
                        <a:avLst/>
                      </a:prstGeom>
                      <a:noFill/>
                      <a:ln>
                        <a:noFill/>
                      </a:ln>
                      <a:effectLst/>
                      <a:extLst>
                        <a:ext uri="{909E8E84-426E-40DD-AFC4-6F175D3DCCD1}">
                          <a14:hiddenFill xmlns:a14="http://schemas.microsoft.com/office/drawing/2010/main">
                            <a:gradFill rotWithShape="0">
                              <a:gsLst>
                                <a:gs pos="0">
                                  <a:schemeClr val="folHlink"/>
                                </a:gs>
                                <a:gs pos="100000">
                                  <a:schemeClr val="folHlink">
                                    <a:gamma/>
                                    <a:shade val="38039"/>
                                    <a:invGamma/>
                                  </a:schemeClr>
                                </a:gs>
                              </a:gsLst>
                              <a:lin ang="5400000" scaled="1"/>
                            </a:gra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5" name="Object 3"/>
          <p:cNvGraphicFramePr>
            <a:graphicFrameLocks noChangeAspect="1"/>
          </p:cNvGraphicFramePr>
          <p:nvPr/>
        </p:nvGraphicFramePr>
        <p:xfrm>
          <a:off x="7593012" y="2081213"/>
          <a:ext cx="1112838" cy="3365500"/>
        </p:xfrm>
        <a:graphic>
          <a:graphicData uri="http://schemas.openxmlformats.org/presentationml/2006/ole">
            <mc:AlternateContent xmlns:mc="http://schemas.openxmlformats.org/markup-compatibility/2006">
              <mc:Choice xmlns:v="urn:schemas-microsoft-com:vml" Requires="v">
                <p:oleObj spid="_x0000_s2067" name="Visio" r:id="rId8" imgW="1113282" imgH="3365182" progId="Visio.Drawing.11">
                  <p:embed/>
                </p:oleObj>
              </mc:Choice>
              <mc:Fallback>
                <p:oleObj name="Visio" r:id="rId8" imgW="1113282" imgH="3365182" progId="Visio.Drawing.11">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93012" y="2081213"/>
                        <a:ext cx="1112838" cy="3365500"/>
                      </a:xfrm>
                      <a:prstGeom prst="rect">
                        <a:avLst/>
                      </a:prstGeom>
                      <a:noFill/>
                      <a:ln>
                        <a:noFill/>
                      </a:ln>
                      <a:effectLst/>
                      <a:extLst>
                        <a:ext uri="{909E8E84-426E-40DD-AFC4-6F175D3DCCD1}">
                          <a14:hiddenFill xmlns:a14="http://schemas.microsoft.com/office/drawing/2010/main">
                            <a:gradFill rotWithShape="0">
                              <a:gsLst>
                                <a:gs pos="0">
                                  <a:schemeClr val="folHlink"/>
                                </a:gs>
                                <a:gs pos="100000">
                                  <a:schemeClr val="folHlink">
                                    <a:gamma/>
                                    <a:shade val="38039"/>
                                    <a:invGamma/>
                                  </a:schemeClr>
                                </a:gs>
                              </a:gsLst>
                              <a:lin ang="5400000" scaled="1"/>
                            </a:gra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6" name="Object 4"/>
          <p:cNvGraphicFramePr>
            <a:graphicFrameLocks noChangeAspect="1"/>
          </p:cNvGraphicFramePr>
          <p:nvPr/>
        </p:nvGraphicFramePr>
        <p:xfrm>
          <a:off x="3775075" y="3221038"/>
          <a:ext cx="695325" cy="1085850"/>
        </p:xfrm>
        <a:graphic>
          <a:graphicData uri="http://schemas.openxmlformats.org/presentationml/2006/ole">
            <mc:AlternateContent xmlns:mc="http://schemas.openxmlformats.org/markup-compatibility/2006">
              <mc:Choice xmlns:v="urn:schemas-microsoft-com:vml" Requires="v">
                <p:oleObj spid="_x0000_s2068" name="Visio" r:id="rId10" imgW="696087" imgH="1085215" progId="Visio.Drawing.11">
                  <p:embed/>
                </p:oleObj>
              </mc:Choice>
              <mc:Fallback>
                <p:oleObj name="Visio" r:id="rId10" imgW="696087" imgH="1085215" progId="Visio.Drawing.11">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75075" y="3221038"/>
                        <a:ext cx="695325" cy="1085850"/>
                      </a:xfrm>
                      <a:prstGeom prst="rect">
                        <a:avLst/>
                      </a:prstGeom>
                      <a:noFill/>
                      <a:ln>
                        <a:noFill/>
                      </a:ln>
                      <a:effectLst/>
                      <a:extLst>
                        <a:ext uri="{909E8E84-426E-40DD-AFC4-6F175D3DCCD1}">
                          <a14:hiddenFill xmlns:a14="http://schemas.microsoft.com/office/drawing/2010/main">
                            <a:gradFill rotWithShape="0">
                              <a:gsLst>
                                <a:gs pos="0">
                                  <a:schemeClr val="folHlink"/>
                                </a:gs>
                                <a:gs pos="100000">
                                  <a:schemeClr val="folHlink">
                                    <a:gamma/>
                                    <a:shade val="38039"/>
                                    <a:invGamma/>
                                  </a:schemeClr>
                                </a:gs>
                              </a:gsLst>
                              <a:lin ang="5400000" scaled="1"/>
                            </a:gra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3" name="Straight Connector 2058"/>
          <p:cNvSpPr>
            <a:spLocks noChangeShapeType="1"/>
          </p:cNvSpPr>
          <p:nvPr/>
        </p:nvSpPr>
        <p:spPr bwMode="auto">
          <a:xfrm>
            <a:off x="3125787" y="3711575"/>
            <a:ext cx="839788" cy="0"/>
          </a:xfrm>
          <a:prstGeom prst="line">
            <a:avLst/>
          </a:prstGeom>
          <a:noFill/>
          <a:ln w="101600" algn="ctr">
            <a:solidFill>
              <a:srgbClr val="0000FF"/>
            </a:solidFill>
            <a:round/>
            <a:headEnd/>
            <a:tailEnd/>
          </a:ln>
        </p:spPr>
        <p:txBody>
          <a:bodyPr anchor="ctr"/>
          <a:lstStyle/>
          <a:p>
            <a:endParaRPr lang="en-GB"/>
          </a:p>
        </p:txBody>
      </p:sp>
      <p:sp>
        <p:nvSpPr>
          <p:cNvPr id="3084" name="Straight Connector 2059"/>
          <p:cNvSpPr>
            <a:spLocks noChangeShapeType="1"/>
          </p:cNvSpPr>
          <p:nvPr/>
        </p:nvSpPr>
        <p:spPr bwMode="auto">
          <a:xfrm>
            <a:off x="7150100" y="3783013"/>
            <a:ext cx="534987" cy="0"/>
          </a:xfrm>
          <a:prstGeom prst="line">
            <a:avLst/>
          </a:prstGeom>
          <a:noFill/>
          <a:ln w="101600" algn="ctr">
            <a:solidFill>
              <a:srgbClr val="0000FF"/>
            </a:solidFill>
            <a:round/>
            <a:headEnd/>
            <a:tailEnd/>
          </a:ln>
        </p:spPr>
        <p:txBody>
          <a:bodyPr anchor="ctr"/>
          <a:lstStyle/>
          <a:p>
            <a:endParaRPr lang="en-GB"/>
          </a:p>
        </p:txBody>
      </p:sp>
      <p:graphicFrame>
        <p:nvGraphicFramePr>
          <p:cNvPr id="3077" name="Object 5"/>
          <p:cNvGraphicFramePr>
            <a:graphicFrameLocks noChangeAspect="1"/>
          </p:cNvGraphicFramePr>
          <p:nvPr/>
        </p:nvGraphicFramePr>
        <p:xfrm>
          <a:off x="6619875" y="3221038"/>
          <a:ext cx="695325" cy="1085850"/>
        </p:xfrm>
        <a:graphic>
          <a:graphicData uri="http://schemas.openxmlformats.org/presentationml/2006/ole">
            <mc:AlternateContent xmlns:mc="http://schemas.openxmlformats.org/markup-compatibility/2006">
              <mc:Choice xmlns:v="urn:schemas-microsoft-com:vml" Requires="v">
                <p:oleObj spid="_x0000_s2069" name="Visio" r:id="rId12" imgW="696087" imgH="1085215" progId="Visio.Drawing.11">
                  <p:embed/>
                </p:oleObj>
              </mc:Choice>
              <mc:Fallback>
                <p:oleObj name="Visio" r:id="rId12" imgW="696087" imgH="1085215" progId="Visio.Drawing.11">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19875" y="3221038"/>
                        <a:ext cx="695325" cy="1085850"/>
                      </a:xfrm>
                      <a:prstGeom prst="rect">
                        <a:avLst/>
                      </a:prstGeom>
                      <a:noFill/>
                      <a:ln>
                        <a:noFill/>
                      </a:ln>
                      <a:effectLst/>
                      <a:extLst>
                        <a:ext uri="{909E8E84-426E-40DD-AFC4-6F175D3DCCD1}">
                          <a14:hiddenFill xmlns:a14="http://schemas.microsoft.com/office/drawing/2010/main">
                            <a:gradFill rotWithShape="0">
                              <a:gsLst>
                                <a:gs pos="0">
                                  <a:schemeClr val="folHlink"/>
                                </a:gs>
                                <a:gs pos="100000">
                                  <a:schemeClr val="folHlink">
                                    <a:gamma/>
                                    <a:shade val="38039"/>
                                    <a:invGamma/>
                                  </a:schemeClr>
                                </a:gs>
                              </a:gsLst>
                              <a:lin ang="5400000" scaled="1"/>
                            </a:gra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5" name="Straight Connector 2060"/>
          <p:cNvSpPr>
            <a:spLocks noChangeShapeType="1"/>
          </p:cNvSpPr>
          <p:nvPr/>
        </p:nvSpPr>
        <p:spPr bwMode="auto">
          <a:xfrm>
            <a:off x="6469062" y="3787775"/>
            <a:ext cx="439738" cy="0"/>
          </a:xfrm>
          <a:prstGeom prst="line">
            <a:avLst/>
          </a:prstGeom>
          <a:noFill/>
          <a:ln w="101600" algn="ctr">
            <a:solidFill>
              <a:srgbClr val="0000FF"/>
            </a:solidFill>
            <a:round/>
            <a:headEnd type="triangle" w="med" len="med"/>
            <a:tailEnd/>
          </a:ln>
        </p:spPr>
        <p:txBody>
          <a:bodyPr anchor="ctr"/>
          <a:lstStyle/>
          <a:p>
            <a:endParaRPr lang="en-GB"/>
          </a:p>
        </p:txBody>
      </p:sp>
      <p:sp>
        <p:nvSpPr>
          <p:cNvPr id="87067" name="Right Arrow 87066"/>
          <p:cNvSpPr>
            <a:spLocks noChangeArrowheads="1"/>
          </p:cNvSpPr>
          <p:nvPr/>
        </p:nvSpPr>
        <p:spPr bwMode="auto">
          <a:xfrm>
            <a:off x="2895600" y="5257800"/>
            <a:ext cx="1828800" cy="890587"/>
          </a:xfrm>
          <a:prstGeom prst="rightArrow">
            <a:avLst>
              <a:gd name="adj1" fmla="val 50000"/>
              <a:gd name="adj2" fmla="val 70620"/>
            </a:avLst>
          </a:prstGeom>
          <a:solidFill>
            <a:schemeClr val="tx2">
              <a:lumMod val="60000"/>
              <a:lumOff val="40000"/>
            </a:schemeClr>
          </a:solidFill>
          <a:ln w="12700" cap="flat" cmpd="sng" algn="ctr">
            <a:solidFill>
              <a:schemeClr val="tx1"/>
            </a:solidFill>
            <a:prstDash val="solid"/>
            <a:miter lim="800000"/>
            <a:headEnd type="none" w="med" len="med"/>
            <a:tailEnd type="none" w="med" len="med"/>
          </a:ln>
          <a:effectLst/>
        </p:spPr>
        <p:txBody>
          <a:bodyPr wrap="none" anchor="ctr"/>
          <a:lstStyle/>
          <a:p>
            <a:pPr algn="ctr">
              <a:lnSpc>
                <a:spcPct val="100000"/>
              </a:lnSpc>
              <a:spcBef>
                <a:spcPct val="0"/>
              </a:spcBef>
            </a:pPr>
            <a:r>
              <a:rPr lang="en-US" sz="1400" b="1" dirty="0">
                <a:latin typeface="Arial" pitchFamily="34" charset="0"/>
              </a:rPr>
              <a:t>Content </a:t>
            </a:r>
          </a:p>
          <a:p>
            <a:pPr algn="ctr">
              <a:lnSpc>
                <a:spcPct val="100000"/>
              </a:lnSpc>
              <a:spcBef>
                <a:spcPct val="0"/>
              </a:spcBef>
            </a:pPr>
            <a:r>
              <a:rPr lang="en-US" sz="1400" b="1" dirty="0">
                <a:latin typeface="Arial" pitchFamily="34" charset="0"/>
              </a:rPr>
              <a:t>Deployment</a:t>
            </a:r>
          </a:p>
        </p:txBody>
      </p:sp>
      <p:sp>
        <p:nvSpPr>
          <p:cNvPr id="87068" name="Right Arrow 87067"/>
          <p:cNvSpPr>
            <a:spLocks noChangeArrowheads="1"/>
          </p:cNvSpPr>
          <p:nvPr/>
        </p:nvSpPr>
        <p:spPr bwMode="auto">
          <a:xfrm flipH="1">
            <a:off x="6394450" y="5410200"/>
            <a:ext cx="1225550" cy="762000"/>
          </a:xfrm>
          <a:prstGeom prst="rightArrow">
            <a:avLst>
              <a:gd name="adj1" fmla="val 50000"/>
              <a:gd name="adj2" fmla="val 44689"/>
            </a:avLst>
          </a:prstGeom>
          <a:solidFill>
            <a:schemeClr val="tx2">
              <a:lumMod val="60000"/>
              <a:lumOff val="40000"/>
            </a:schemeClr>
          </a:solidFill>
          <a:ln w="12700" algn="ctr">
            <a:solidFill>
              <a:schemeClr val="tx1"/>
            </a:solidFill>
            <a:miter lim="800000"/>
            <a:headEnd/>
            <a:tailEnd/>
          </a:ln>
        </p:spPr>
        <p:txBody>
          <a:bodyPr wrap="none" anchor="ctr"/>
          <a:lstStyle/>
          <a:p>
            <a:pPr algn="ctr">
              <a:lnSpc>
                <a:spcPct val="100000"/>
              </a:lnSpc>
              <a:spcBef>
                <a:spcPct val="0"/>
              </a:spcBef>
            </a:pPr>
            <a:r>
              <a:rPr lang="en-US" sz="1400" b="1" dirty="0">
                <a:latin typeface="Arial" pitchFamily="34" charset="0"/>
              </a:rPr>
              <a:t>Requests</a:t>
            </a:r>
          </a:p>
        </p:txBody>
      </p:sp>
    </p:spTree>
    <p:custDataLst>
      <p:tags r:id="rId2"/>
    </p:custDataLst>
  </p:cSld>
  <p:clrMapOvr>
    <a:masterClrMapping/>
  </p:clrMapOvr>
  <p:transition advTm="4345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7067"/>
                                        </p:tgtEl>
                                        <p:attrNameLst>
                                          <p:attrName>style.visibility</p:attrName>
                                        </p:attrNameLst>
                                      </p:cBhvr>
                                      <p:to>
                                        <p:strVal val="visible"/>
                                      </p:to>
                                    </p:set>
                                    <p:anim calcmode="lin" valueType="num">
                                      <p:cBhvr additive="base">
                                        <p:cTn id="7" dur="500" fill="hold"/>
                                        <p:tgtEl>
                                          <p:spTgt spid="87067"/>
                                        </p:tgtEl>
                                        <p:attrNameLst>
                                          <p:attrName>ppt_x</p:attrName>
                                        </p:attrNameLst>
                                      </p:cBhvr>
                                      <p:tavLst>
                                        <p:tav tm="0">
                                          <p:val>
                                            <p:strVal val="0-#ppt_w/2"/>
                                          </p:val>
                                        </p:tav>
                                        <p:tav tm="100000">
                                          <p:val>
                                            <p:strVal val="#ppt_x"/>
                                          </p:val>
                                        </p:tav>
                                      </p:tavLst>
                                    </p:anim>
                                    <p:anim calcmode="lin" valueType="num">
                                      <p:cBhvr additive="base">
                                        <p:cTn id="8" dur="500" fill="hold"/>
                                        <p:tgtEl>
                                          <p:spTgt spid="8706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7068"/>
                                        </p:tgtEl>
                                        <p:attrNameLst>
                                          <p:attrName>style.visibility</p:attrName>
                                        </p:attrNameLst>
                                      </p:cBhvr>
                                      <p:to>
                                        <p:strVal val="visible"/>
                                      </p:to>
                                    </p:set>
                                    <p:anim calcmode="lin" valueType="num">
                                      <p:cBhvr additive="base">
                                        <p:cTn id="13" dur="500" fill="hold"/>
                                        <p:tgtEl>
                                          <p:spTgt spid="87068"/>
                                        </p:tgtEl>
                                        <p:attrNameLst>
                                          <p:attrName>ppt_x</p:attrName>
                                        </p:attrNameLst>
                                      </p:cBhvr>
                                      <p:tavLst>
                                        <p:tav tm="0">
                                          <p:val>
                                            <p:strVal val="1+#ppt_w/2"/>
                                          </p:val>
                                        </p:tav>
                                        <p:tav tm="100000">
                                          <p:val>
                                            <p:strVal val="#ppt_x"/>
                                          </p:val>
                                        </p:tav>
                                      </p:tavLst>
                                    </p:anim>
                                    <p:anim calcmode="lin" valueType="num">
                                      <p:cBhvr additive="base">
                                        <p:cTn id="14" dur="500" fill="hold"/>
                                        <p:tgtEl>
                                          <p:spTgt spid="870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67" grpId="0" animBg="1"/>
      <p:bldP spid="8706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The Publishing Site template</a:t>
            </a:r>
          </a:p>
          <a:p>
            <a:r>
              <a:rPr lang="en-US" dirty="0" smtClean="0"/>
              <a:t>The MOSS Approval Process</a:t>
            </a:r>
          </a:p>
          <a:p>
            <a:r>
              <a:rPr lang="en-US" dirty="0" smtClean="0"/>
              <a:t>Creating custom page layouts</a:t>
            </a:r>
          </a:p>
          <a:p>
            <a:r>
              <a:rPr lang="en-US" dirty="0" smtClean="0"/>
              <a:t>Converting Office documents </a:t>
            </a:r>
          </a:p>
          <a:p>
            <a:r>
              <a:rPr lang="en-US" dirty="0" smtClean="0"/>
              <a:t>Content Translation using Variations</a:t>
            </a:r>
          </a:p>
          <a:p>
            <a:r>
              <a:rPr lang="en-US" dirty="0" smtClean="0"/>
              <a:t>Optimization through Caching Profiles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p:txBody>
          <a:bodyPr/>
          <a:lstStyle/>
          <a:p>
            <a:r>
              <a:rPr lang="fr-BE" smtClean="0"/>
              <a:t>MOSS WCM Features</a:t>
            </a:r>
            <a:endParaRPr lang="en-GB" dirty="0" smtClean="0"/>
          </a:p>
        </p:txBody>
      </p:sp>
      <p:sp>
        <p:nvSpPr>
          <p:cNvPr id="6149" name="Rectangle 5"/>
          <p:cNvSpPr>
            <a:spLocks noGrp="1" noChangeArrowheads="1"/>
          </p:cNvSpPr>
          <p:nvPr>
            <p:ph type="body" idx="1"/>
          </p:nvPr>
        </p:nvSpPr>
        <p:spPr/>
        <p:txBody>
          <a:bodyPr/>
          <a:lstStyle/>
          <a:p>
            <a:r>
              <a:rPr lang="en-GB" dirty="0" smtClean="0"/>
              <a:t>Branding</a:t>
            </a:r>
          </a:p>
          <a:p>
            <a:pPr lvl="1"/>
            <a:r>
              <a:rPr lang="en-GB" dirty="0" smtClean="0"/>
              <a:t>Define the look, feel, and navigation of the site</a:t>
            </a:r>
          </a:p>
          <a:p>
            <a:r>
              <a:rPr lang="en-GB" dirty="0" smtClean="0"/>
              <a:t>Decentralized Authoring</a:t>
            </a:r>
          </a:p>
          <a:p>
            <a:pPr lvl="1"/>
            <a:r>
              <a:rPr lang="en-GB" dirty="0" smtClean="0"/>
              <a:t>Allow users to easily create and contribute content </a:t>
            </a:r>
          </a:p>
          <a:p>
            <a:r>
              <a:rPr lang="en-GB" dirty="0" smtClean="0"/>
              <a:t>Workflow/Scheduling</a:t>
            </a:r>
          </a:p>
          <a:p>
            <a:pPr lvl="1"/>
            <a:r>
              <a:rPr lang="en-GB" dirty="0" smtClean="0"/>
              <a:t>Supervisors approve content before it is posted.</a:t>
            </a:r>
          </a:p>
          <a:p>
            <a:r>
              <a:rPr lang="en-GB" dirty="0" smtClean="0"/>
              <a:t>Data Integrity</a:t>
            </a:r>
          </a:p>
          <a:p>
            <a:pPr lvl="1"/>
            <a:r>
              <a:rPr lang="en-GB" dirty="0" smtClean="0"/>
              <a:t>Enforce validation of content structure for publishing</a:t>
            </a:r>
          </a:p>
          <a:p>
            <a:pPr lvl="1"/>
            <a:r>
              <a:rPr lang="en-GB" dirty="0" smtClean="0"/>
              <a:t>Ensure content published/removed in timely manner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Title 616449"/>
          <p:cNvSpPr>
            <a:spLocks noGrp="1" noChangeArrowheads="1"/>
          </p:cNvSpPr>
          <p:nvPr>
            <p:ph type="title"/>
          </p:nvPr>
        </p:nvSpPr>
        <p:spPr>
          <a:xfrm>
            <a:off x="457200" y="90488"/>
            <a:ext cx="8458200" cy="1143000"/>
          </a:xfrm>
        </p:spPr>
        <p:txBody>
          <a:bodyPr/>
          <a:lstStyle/>
          <a:p>
            <a:pPr marL="0" indent="0" defTabSz="914400" eaLnBrk="1" hangingPunct="1"/>
            <a:r>
              <a:rPr lang="nl-BE" dirty="0" smtClean="0"/>
              <a:t>Creating A Publishing Portal</a:t>
            </a:r>
            <a:endParaRPr lang="en-US" dirty="0" smtClean="0"/>
          </a:p>
        </p:txBody>
      </p:sp>
      <p:sp>
        <p:nvSpPr>
          <p:cNvPr id="616451" name="Text Placeholder 616450"/>
          <p:cNvSpPr>
            <a:spLocks noGrp="1" noChangeArrowheads="1"/>
          </p:cNvSpPr>
          <p:nvPr>
            <p:ph type="body" idx="1"/>
          </p:nvPr>
        </p:nvSpPr>
        <p:spPr/>
        <p:txBody>
          <a:bodyPr/>
          <a:lstStyle/>
          <a:p>
            <a:pPr>
              <a:buFontTx/>
              <a:buBlip>
                <a:blip r:embed="rId3"/>
              </a:buBlip>
            </a:pPr>
            <a:r>
              <a:rPr lang="nl-BE" dirty="0" smtClean="0">
                <a:latin typeface="Microsoft Sans Serif" pitchFamily="34" charset="0"/>
              </a:rPr>
              <a:t>Creating with WSS Central Administration</a:t>
            </a:r>
          </a:p>
          <a:p>
            <a:pPr lvl="1" defTabSz="914400" eaLnBrk="1" hangingPunct="1">
              <a:buFontTx/>
              <a:buBlip>
                <a:blip r:embed="rId3"/>
              </a:buBlip>
            </a:pPr>
            <a:r>
              <a:rPr lang="nl-BE" dirty="0" smtClean="0">
                <a:latin typeface="Microsoft Sans Serif" pitchFamily="34" charset="0"/>
              </a:rPr>
              <a:t>Create a site collection based on Publishing Portal</a:t>
            </a:r>
          </a:p>
        </p:txBody>
      </p:sp>
      <p:pic>
        <p:nvPicPr>
          <p:cNvPr id="6" name="Picture 5" descr="F06xx01.bmp"/>
          <p:cNvPicPr/>
          <p:nvPr/>
        </p:nvPicPr>
        <p:blipFill>
          <a:blip r:embed="rId4" cstate="print"/>
          <a:stretch>
            <a:fillRect/>
          </a:stretch>
        </p:blipFill>
        <p:spPr>
          <a:xfrm>
            <a:off x="4076700" y="3124200"/>
            <a:ext cx="4610100" cy="3352800"/>
          </a:xfrm>
          <a:prstGeom prst="rect">
            <a:avLst/>
          </a:prstGeom>
        </p:spPr>
      </p:pic>
      <p:pic>
        <p:nvPicPr>
          <p:cNvPr id="23553" name="Picture 1"/>
          <p:cNvPicPr>
            <a:picLocks noChangeAspect="1" noChangeArrowheads="1"/>
          </p:cNvPicPr>
          <p:nvPr/>
        </p:nvPicPr>
        <p:blipFill>
          <a:blip r:embed="rId5" cstate="print"/>
          <a:srcRect/>
          <a:stretch>
            <a:fillRect/>
          </a:stretch>
        </p:blipFill>
        <p:spPr bwMode="auto">
          <a:xfrm>
            <a:off x="457200" y="3657600"/>
            <a:ext cx="2590800" cy="1710183"/>
          </a:xfrm>
          <a:prstGeom prst="rect">
            <a:avLst/>
          </a:prstGeom>
          <a:noFill/>
          <a:ln w="9525">
            <a:solidFill>
              <a:schemeClr val="tx1"/>
            </a:solidFill>
            <a:miter lim="800000"/>
            <a:headEnd/>
            <a:tailEnd/>
          </a:ln>
          <a:effectLst/>
        </p:spPr>
      </p:pic>
      <p:cxnSp>
        <p:nvCxnSpPr>
          <p:cNvPr id="9" name="Straight Arrow Connector 8"/>
          <p:cNvCxnSpPr/>
          <p:nvPr/>
        </p:nvCxnSpPr>
        <p:spPr>
          <a:xfrm>
            <a:off x="3124200" y="4162425"/>
            <a:ext cx="838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Title 632833"/>
          <p:cNvSpPr>
            <a:spLocks noGrp="1" noChangeArrowheads="1"/>
          </p:cNvSpPr>
          <p:nvPr>
            <p:ph type="title"/>
          </p:nvPr>
        </p:nvSpPr>
        <p:spPr/>
        <p:txBody>
          <a:bodyPr/>
          <a:lstStyle/>
          <a:p>
            <a:r>
              <a:rPr lang="nl-BE" smtClean="0"/>
              <a:t>Site Hierarchy</a:t>
            </a:r>
            <a:endParaRPr lang="en-US" smtClean="0"/>
          </a:p>
        </p:txBody>
      </p:sp>
      <p:sp>
        <p:nvSpPr>
          <p:cNvPr id="632835" name="Text Placeholder 632834"/>
          <p:cNvSpPr>
            <a:spLocks noGrp="1" noChangeArrowheads="1"/>
          </p:cNvSpPr>
          <p:nvPr>
            <p:ph type="body" idx="1"/>
          </p:nvPr>
        </p:nvSpPr>
        <p:spPr/>
        <p:txBody>
          <a:bodyPr/>
          <a:lstStyle/>
          <a:p>
            <a:r>
              <a:rPr lang="nl-BE" smtClean="0"/>
              <a:t>In the past a lot of confusion</a:t>
            </a:r>
            <a:endParaRPr lang="en-US" smtClean="0"/>
          </a:p>
          <a:p>
            <a:pPr lvl="1"/>
            <a:r>
              <a:rPr lang="nl-BE" smtClean="0"/>
              <a:t>Windows SharePoint Services 2003 </a:t>
            </a:r>
            <a:r>
              <a:rPr lang="nl-BE" smtClean="0">
                <a:sym typeface="Wingdings" pitchFamily="2" charset="2"/>
              </a:rPr>
              <a:t> sites</a:t>
            </a:r>
          </a:p>
          <a:p>
            <a:pPr lvl="1"/>
            <a:r>
              <a:rPr lang="nl-BE" smtClean="0"/>
              <a:t>SharePoint Portal Server 2003 </a:t>
            </a:r>
            <a:r>
              <a:rPr lang="nl-BE" smtClean="0">
                <a:sym typeface="Wingdings" pitchFamily="2" charset="2"/>
              </a:rPr>
              <a:t> </a:t>
            </a:r>
            <a:r>
              <a:rPr lang="nl-BE" smtClean="0"/>
              <a:t>areas</a:t>
            </a:r>
          </a:p>
          <a:p>
            <a:pPr lvl="1"/>
            <a:r>
              <a:rPr lang="nl-BE" smtClean="0"/>
              <a:t>Content Management Server 2002 </a:t>
            </a:r>
            <a:r>
              <a:rPr lang="nl-BE" smtClean="0">
                <a:sym typeface="Wingdings" pitchFamily="2" charset="2"/>
              </a:rPr>
              <a:t> channels</a:t>
            </a:r>
          </a:p>
          <a:p>
            <a:r>
              <a:rPr lang="nl-BE" smtClean="0"/>
              <a:t>In SharePoint 2007 everything is a site</a:t>
            </a:r>
          </a:p>
        </p:txBody>
      </p:sp>
      <p:pic>
        <p:nvPicPr>
          <p:cNvPr id="24579" name="Rectangle 24578"/>
          <p:cNvPicPr>
            <a:picLocks noChangeAspect="1" noChangeArrowheads="1"/>
          </p:cNvPicPr>
          <p:nvPr/>
        </p:nvPicPr>
        <p:blipFill>
          <a:blip r:embed="rId3" cstate="print"/>
          <a:srcRect/>
          <a:stretch>
            <a:fillRect/>
          </a:stretch>
        </p:blipFill>
        <p:spPr bwMode="auto">
          <a:xfrm>
            <a:off x="971550" y="3908425"/>
            <a:ext cx="7410450" cy="2644775"/>
          </a:xfrm>
          <a:prstGeom prst="rect">
            <a:avLst/>
          </a:prstGeom>
          <a:noFill/>
          <a:ln w="9525">
            <a:noFill/>
            <a:miter lim="800000"/>
            <a:headEnd/>
            <a:tailEnd/>
          </a:ln>
        </p:spPr>
      </p:pic>
      <p:sp>
        <p:nvSpPr>
          <p:cNvPr id="24580" name="Rectangle 24579"/>
          <p:cNvSpPr>
            <a:spLocks noChangeArrowheads="1"/>
          </p:cNvSpPr>
          <p:nvPr/>
        </p:nvSpPr>
        <p:spPr bwMode="auto">
          <a:xfrm>
            <a:off x="1371600" y="4267200"/>
            <a:ext cx="2362200" cy="457200"/>
          </a:xfrm>
          <a:prstGeom prst="rect">
            <a:avLst/>
          </a:prstGeom>
          <a:noFill/>
          <a:ln w="38100" algn="ctr">
            <a:solidFill>
              <a:srgbClr val="FF5050"/>
            </a:solidFill>
            <a:miter lim="800000"/>
            <a:headEnd/>
            <a:tailEnd type="none" w="lg" len="lg"/>
          </a:ln>
        </p:spPr>
        <p:txBody>
          <a:bodyPr wrap="none" anchor="ctr"/>
          <a:lstStyle/>
          <a:p>
            <a:endParaRPr lang="en-US" sz="1800">
              <a:solidFill>
                <a:srgbClr val="000000"/>
              </a:solidFill>
              <a:latin typeface="Arial" pitchFamily="34" charset="0"/>
            </a:endParaRPr>
          </a:p>
        </p:txBody>
      </p:sp>
      <p:sp>
        <p:nvSpPr>
          <p:cNvPr id="24581" name="Rectangle 24580"/>
          <p:cNvSpPr>
            <a:spLocks noChangeArrowheads="1"/>
          </p:cNvSpPr>
          <p:nvPr/>
        </p:nvSpPr>
        <p:spPr bwMode="auto">
          <a:xfrm>
            <a:off x="6248400" y="4572000"/>
            <a:ext cx="1828800" cy="381000"/>
          </a:xfrm>
          <a:prstGeom prst="rect">
            <a:avLst/>
          </a:prstGeom>
          <a:noFill/>
          <a:ln w="38100" algn="ctr">
            <a:solidFill>
              <a:srgbClr val="FF5050"/>
            </a:solidFill>
            <a:miter lim="800000"/>
            <a:headEnd/>
            <a:tailEnd type="none" w="lg" len="lg"/>
          </a:ln>
        </p:spPr>
        <p:txBody>
          <a:bodyPr wrap="none" anchor="ctr"/>
          <a:lstStyle/>
          <a:p>
            <a:endParaRPr lang="en-US" sz="1800">
              <a:solidFill>
                <a:srgbClr val="000000"/>
              </a:solidFill>
              <a:latin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Title 638977"/>
          <p:cNvSpPr>
            <a:spLocks noGrp="1" noChangeArrowheads="1"/>
          </p:cNvSpPr>
          <p:nvPr>
            <p:ph type="title"/>
          </p:nvPr>
        </p:nvSpPr>
        <p:spPr/>
        <p:txBody>
          <a:bodyPr/>
          <a:lstStyle/>
          <a:p>
            <a:pPr marL="0" indent="0" defTabSz="914400" eaLnBrk="1" hangingPunct="1"/>
            <a:r>
              <a:rPr lang="nl-BE" smtClean="0"/>
              <a:t>Navigation</a:t>
            </a:r>
            <a:endParaRPr lang="en-US" smtClean="0"/>
          </a:p>
        </p:txBody>
      </p:sp>
      <p:sp>
        <p:nvSpPr>
          <p:cNvPr id="638979" name="Text Placeholder 638978"/>
          <p:cNvSpPr>
            <a:spLocks noGrp="1" noChangeArrowheads="1"/>
          </p:cNvSpPr>
          <p:nvPr>
            <p:ph type="body" idx="1"/>
          </p:nvPr>
        </p:nvSpPr>
        <p:spPr>
          <a:xfrm>
            <a:off x="3429000" y="5410200"/>
            <a:ext cx="5410200" cy="1219200"/>
          </a:xfrm>
        </p:spPr>
        <p:txBody>
          <a:bodyPr>
            <a:normAutofit/>
          </a:bodyPr>
          <a:lstStyle/>
          <a:p>
            <a:pPr defTabSz="914400" eaLnBrk="1" hangingPunct="1">
              <a:lnSpc>
                <a:spcPct val="90000"/>
              </a:lnSpc>
              <a:buFontTx/>
              <a:buBlip>
                <a:blip r:embed="rId3"/>
              </a:buBlip>
            </a:pPr>
            <a:r>
              <a:rPr lang="en-US" sz="1600" dirty="0" smtClean="0"/>
              <a:t>Dynamic navigation based on site hierarchy</a:t>
            </a:r>
            <a:endParaRPr lang="en-US" sz="2000" dirty="0" smtClean="0"/>
          </a:p>
          <a:p>
            <a:pPr defTabSz="914400" eaLnBrk="1" hangingPunct="1">
              <a:lnSpc>
                <a:spcPct val="90000"/>
              </a:lnSpc>
              <a:buFontTx/>
              <a:buBlip>
                <a:blip r:embed="rId3"/>
              </a:buBlip>
            </a:pPr>
            <a:r>
              <a:rPr lang="en-US" sz="1600" dirty="0" smtClean="0"/>
              <a:t>Includes webs, pages and authored links</a:t>
            </a:r>
          </a:p>
          <a:p>
            <a:pPr defTabSz="914400" eaLnBrk="1" hangingPunct="1">
              <a:lnSpc>
                <a:spcPct val="90000"/>
              </a:lnSpc>
              <a:buFontTx/>
              <a:buBlip>
                <a:blip r:embed="rId3"/>
              </a:buBlip>
            </a:pPr>
            <a:r>
              <a:rPr lang="en-US" sz="1600" dirty="0" smtClean="0"/>
              <a:t>Navigation links trimmed based on security, workflow state and publishing schedule</a:t>
            </a:r>
          </a:p>
          <a:p>
            <a:pPr defTabSz="914400" eaLnBrk="1" hangingPunct="1">
              <a:lnSpc>
                <a:spcPct val="90000"/>
              </a:lnSpc>
              <a:buFontTx/>
              <a:buBlip>
                <a:blip r:embed="rId3"/>
              </a:buBlip>
            </a:pPr>
            <a:endParaRPr lang="en-US" sz="1800" dirty="0" smtClean="0"/>
          </a:p>
        </p:txBody>
      </p:sp>
      <p:pic>
        <p:nvPicPr>
          <p:cNvPr id="25603" name="Rectangle 25602"/>
          <p:cNvPicPr>
            <a:picLocks noChangeAspect="1" noChangeArrowheads="1"/>
          </p:cNvPicPr>
          <p:nvPr/>
        </p:nvPicPr>
        <p:blipFill>
          <a:blip r:embed="rId4" cstate="print"/>
          <a:srcRect/>
          <a:stretch>
            <a:fillRect/>
          </a:stretch>
        </p:blipFill>
        <p:spPr bwMode="auto">
          <a:xfrm>
            <a:off x="3505200" y="1371600"/>
            <a:ext cx="4422775" cy="3954463"/>
          </a:xfrm>
          <a:prstGeom prst="rect">
            <a:avLst/>
          </a:prstGeom>
          <a:noFill/>
          <a:ln w="9525">
            <a:noFill/>
            <a:miter lim="800000"/>
            <a:headEnd/>
            <a:tailEnd/>
          </a:ln>
        </p:spPr>
      </p:pic>
      <p:pic>
        <p:nvPicPr>
          <p:cNvPr id="25604" name="Rectangle 25603"/>
          <p:cNvPicPr>
            <a:picLocks noChangeAspect="1" noChangeArrowheads="1"/>
          </p:cNvPicPr>
          <p:nvPr/>
        </p:nvPicPr>
        <p:blipFill>
          <a:blip r:embed="rId5" cstate="print"/>
          <a:srcRect/>
          <a:stretch>
            <a:fillRect/>
          </a:stretch>
        </p:blipFill>
        <p:spPr bwMode="auto">
          <a:xfrm>
            <a:off x="533400" y="1371600"/>
            <a:ext cx="2466975" cy="4162425"/>
          </a:xfrm>
          <a:prstGeom prst="rect">
            <a:avLst/>
          </a:prstGeom>
          <a:noFill/>
          <a:ln w="9525">
            <a:noFill/>
            <a:miter lim="800000"/>
            <a:headEnd/>
            <a:tailEnd/>
          </a:ln>
        </p:spPr>
      </p:pic>
      <p:sp>
        <p:nvSpPr>
          <p:cNvPr id="25605" name="Right Arrow 25604"/>
          <p:cNvSpPr>
            <a:spLocks noChangeArrowheads="1"/>
          </p:cNvSpPr>
          <p:nvPr/>
        </p:nvSpPr>
        <p:spPr bwMode="auto">
          <a:xfrm>
            <a:off x="3048000" y="3276600"/>
            <a:ext cx="381000" cy="304800"/>
          </a:xfrm>
          <a:prstGeom prst="rightArrow">
            <a:avLst>
              <a:gd name="adj1" fmla="val 50000"/>
              <a:gd name="adj2" fmla="val 31250"/>
            </a:avLst>
          </a:prstGeom>
          <a:solidFill>
            <a:schemeClr val="bg1"/>
          </a:solidFill>
          <a:ln w="9525" algn="ctr">
            <a:solidFill>
              <a:schemeClr val="bg1"/>
            </a:solidFill>
            <a:miter lim="800000"/>
            <a:headEnd/>
            <a:tailEnd type="none" w="lg" len="lg"/>
          </a:ln>
        </p:spPr>
        <p:txBody>
          <a:bodyPr wrap="none" anchor="ctr"/>
          <a:lstStyle/>
          <a:p>
            <a:endParaRPr lang="en-US" sz="1800">
              <a:solidFill>
                <a:srgbClr val="000000"/>
              </a:solidFill>
              <a:latin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4" name="Title 640003"/>
          <p:cNvSpPr>
            <a:spLocks noGrp="1" noChangeArrowheads="1"/>
          </p:cNvSpPr>
          <p:nvPr>
            <p:ph type="title"/>
          </p:nvPr>
        </p:nvSpPr>
        <p:spPr/>
        <p:txBody>
          <a:bodyPr/>
          <a:lstStyle/>
          <a:p>
            <a:pPr marL="0" indent="0" defTabSz="914400" eaLnBrk="1" hangingPunct="1"/>
            <a:r>
              <a:rPr lang="fr-BE" smtClean="0"/>
              <a:t>Navigation and ASP.NET</a:t>
            </a:r>
            <a:endParaRPr lang="en-GB" smtClean="0"/>
          </a:p>
        </p:txBody>
      </p:sp>
      <p:sp>
        <p:nvSpPr>
          <p:cNvPr id="640005" name="Text Placeholder 640004"/>
          <p:cNvSpPr>
            <a:spLocks noGrp="1" noChangeArrowheads="1"/>
          </p:cNvSpPr>
          <p:nvPr>
            <p:ph type="body" idx="1"/>
          </p:nvPr>
        </p:nvSpPr>
        <p:spPr>
          <a:xfrm>
            <a:off x="457200" y="5381625"/>
            <a:ext cx="8153400" cy="990600"/>
          </a:xfrm>
        </p:spPr>
        <p:txBody>
          <a:bodyPr>
            <a:normAutofit fontScale="70000" lnSpcReduction="20000"/>
          </a:bodyPr>
          <a:lstStyle/>
          <a:p>
            <a:pPr defTabSz="914400" eaLnBrk="1" hangingPunct="1">
              <a:buFontTx/>
              <a:buBlip>
                <a:blip r:embed="rId3"/>
              </a:buBlip>
            </a:pPr>
            <a:r>
              <a:rPr lang="en-GB" sz="2000" dirty="0" smtClean="0"/>
              <a:t>Based on the ASP.NET 2.0 navigation model</a:t>
            </a:r>
            <a:endParaRPr lang="en-US" dirty="0" smtClean="0"/>
          </a:p>
          <a:p>
            <a:pPr defTabSz="914400" eaLnBrk="1" hangingPunct="1">
              <a:buFontTx/>
              <a:buBlip>
                <a:blip r:embed="rId3"/>
              </a:buBlip>
            </a:pPr>
            <a:r>
              <a:rPr lang="en-GB" sz="2000" dirty="0" smtClean="0"/>
              <a:t>Works with standard ASP.NET 2.0 navigation controls</a:t>
            </a:r>
          </a:p>
          <a:p>
            <a:pPr defTabSz="914400" eaLnBrk="1" hangingPunct="1">
              <a:buFontTx/>
              <a:buBlip>
                <a:blip r:embed="rId3"/>
              </a:buBlip>
            </a:pPr>
            <a:r>
              <a:rPr lang="en-GB" sz="2000" dirty="0" smtClean="0"/>
              <a:t>Out-of-the-box Hierarchy navigation provider</a:t>
            </a:r>
          </a:p>
          <a:p>
            <a:pPr defTabSz="914400" eaLnBrk="1" hangingPunct="1">
              <a:buFontTx/>
              <a:buBlip>
                <a:blip r:embed="rId3"/>
              </a:buBlip>
            </a:pPr>
            <a:r>
              <a:rPr lang="en-GB" sz="2000" dirty="0" smtClean="0"/>
              <a:t>High performance: provider support runtime object caching</a:t>
            </a:r>
          </a:p>
          <a:p>
            <a:pPr defTabSz="914400" eaLnBrk="1" hangingPunct="1">
              <a:lnSpc>
                <a:spcPct val="80000"/>
              </a:lnSpc>
              <a:buFontTx/>
              <a:buBlip>
                <a:blip r:embed="rId3"/>
              </a:buBlip>
            </a:pPr>
            <a:endParaRPr lang="en-GB" sz="1500" dirty="0" smtClean="0"/>
          </a:p>
        </p:txBody>
      </p:sp>
      <p:pic>
        <p:nvPicPr>
          <p:cNvPr id="26627" name="Rectangle 26626"/>
          <p:cNvPicPr>
            <a:picLocks noChangeAspect="1" noChangeArrowheads="1"/>
          </p:cNvPicPr>
          <p:nvPr/>
        </p:nvPicPr>
        <p:blipFill>
          <a:blip r:embed="rId4" cstate="print"/>
          <a:srcRect/>
          <a:stretch>
            <a:fillRect/>
          </a:stretch>
        </p:blipFill>
        <p:spPr bwMode="auto">
          <a:xfrm>
            <a:off x="339725" y="1524000"/>
            <a:ext cx="8575675" cy="3881438"/>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Title 633857"/>
          <p:cNvSpPr>
            <a:spLocks noGrp="1" noChangeArrowheads="1"/>
          </p:cNvSpPr>
          <p:nvPr>
            <p:ph type="title"/>
          </p:nvPr>
        </p:nvSpPr>
        <p:spPr/>
        <p:txBody>
          <a:bodyPr/>
          <a:lstStyle/>
          <a:p>
            <a:pPr marL="0" indent="0" defTabSz="914400" eaLnBrk="1" hangingPunct="1"/>
            <a:r>
              <a:rPr lang="nl-BE" smtClean="0"/>
              <a:t>Site Content and Structure</a:t>
            </a:r>
            <a:endParaRPr lang="en-US" smtClean="0"/>
          </a:p>
        </p:txBody>
      </p:sp>
      <p:pic>
        <p:nvPicPr>
          <p:cNvPr id="27650" name="Rectangle 27649"/>
          <p:cNvPicPr>
            <a:picLocks noChangeAspect="1" noChangeArrowheads="1"/>
          </p:cNvPicPr>
          <p:nvPr/>
        </p:nvPicPr>
        <p:blipFill>
          <a:blip r:embed="rId3" cstate="print"/>
          <a:srcRect/>
          <a:stretch>
            <a:fillRect/>
          </a:stretch>
        </p:blipFill>
        <p:spPr bwMode="auto">
          <a:xfrm>
            <a:off x="371475" y="1371600"/>
            <a:ext cx="8391525" cy="4825347"/>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Title 589825"/>
          <p:cNvSpPr>
            <a:spLocks noGrp="1" noChangeArrowheads="1"/>
          </p:cNvSpPr>
          <p:nvPr>
            <p:ph type="title"/>
          </p:nvPr>
        </p:nvSpPr>
        <p:spPr/>
        <p:txBody>
          <a:bodyPr/>
          <a:lstStyle/>
          <a:p>
            <a:r>
              <a:rPr lang="fr-BE" smtClean="0"/>
              <a:t>Page = Master Page + Page Layout</a:t>
            </a:r>
            <a:endParaRPr lang="en-GB" smtClean="0"/>
          </a:p>
        </p:txBody>
      </p:sp>
      <p:sp>
        <p:nvSpPr>
          <p:cNvPr id="589827" name="Text Placeholder 589826"/>
          <p:cNvSpPr>
            <a:spLocks noGrp="1" noChangeArrowheads="1"/>
          </p:cNvSpPr>
          <p:nvPr>
            <p:ph type="body" idx="1"/>
          </p:nvPr>
        </p:nvSpPr>
        <p:spPr>
          <a:xfrm>
            <a:off x="381000" y="1905000"/>
            <a:ext cx="3276600" cy="4648200"/>
          </a:xfrm>
        </p:spPr>
        <p:txBody>
          <a:bodyPr>
            <a:noAutofit/>
          </a:bodyPr>
          <a:lstStyle/>
          <a:p>
            <a:r>
              <a:rPr lang="en-GB" sz="1800" dirty="0" smtClean="0"/>
              <a:t>Master page defines banner and navigation</a:t>
            </a:r>
            <a:endParaRPr lang="en-US" sz="1800" dirty="0" smtClean="0"/>
          </a:p>
          <a:p>
            <a:endParaRPr lang="en-GB" sz="1800" dirty="0" smtClean="0"/>
          </a:p>
          <a:p>
            <a:r>
              <a:rPr lang="en-GB" sz="1800" dirty="0" smtClean="0"/>
              <a:t>Page layout ASPX defines how page content is rendered</a:t>
            </a:r>
          </a:p>
          <a:p>
            <a:endParaRPr lang="en-GB" sz="1800" dirty="0" smtClean="0"/>
          </a:p>
          <a:p>
            <a:r>
              <a:rPr lang="en-GB" sz="1800" dirty="0" smtClean="0"/>
              <a:t>Possible scenario</a:t>
            </a:r>
          </a:p>
          <a:p>
            <a:pPr marL="465138" lvl="1" indent="-117475"/>
            <a:r>
              <a:rPr lang="en-GB" sz="1400" dirty="0" smtClean="0"/>
              <a:t>1-3 Master pages</a:t>
            </a:r>
          </a:p>
          <a:p>
            <a:pPr marL="465138" lvl="1" indent="-117475"/>
            <a:r>
              <a:rPr lang="en-GB" sz="1400" dirty="0" smtClean="0"/>
              <a:t>10-25 Page Layouts</a:t>
            </a:r>
          </a:p>
          <a:p>
            <a:pPr marL="465138" lvl="1" indent="-117475"/>
            <a:r>
              <a:rPr lang="en-GB" sz="1400" dirty="0" smtClean="0"/>
              <a:t>10s of 1000s of Content Pages</a:t>
            </a:r>
          </a:p>
          <a:p>
            <a:endParaRPr lang="en-GB" sz="1800" dirty="0" smtClean="0"/>
          </a:p>
        </p:txBody>
      </p:sp>
      <p:grpSp>
        <p:nvGrpSpPr>
          <p:cNvPr id="2" name="Group 4"/>
          <p:cNvGrpSpPr>
            <a:grpSpLocks/>
          </p:cNvGrpSpPr>
          <p:nvPr/>
        </p:nvGrpSpPr>
        <p:grpSpPr bwMode="auto">
          <a:xfrm>
            <a:off x="3886200" y="1447800"/>
            <a:ext cx="4724400" cy="4648200"/>
            <a:chOff x="240" y="768"/>
            <a:chExt cx="3696" cy="3360"/>
          </a:xfrm>
        </p:grpSpPr>
        <p:sp>
          <p:nvSpPr>
            <p:cNvPr id="29700" name="Rectangle 29699"/>
            <p:cNvSpPr>
              <a:spLocks noChangeArrowheads="1"/>
            </p:cNvSpPr>
            <p:nvPr/>
          </p:nvSpPr>
          <p:spPr bwMode="auto">
            <a:xfrm>
              <a:off x="240" y="768"/>
              <a:ext cx="3696" cy="3360"/>
            </a:xfrm>
            <a:prstGeom prst="rect">
              <a:avLst/>
            </a:prstGeom>
            <a:solidFill>
              <a:schemeClr val="bg1"/>
            </a:solidFill>
            <a:ln w="9525" algn="ctr">
              <a:solidFill>
                <a:schemeClr val="bg1"/>
              </a:solidFill>
              <a:miter lim="800000"/>
              <a:headEnd/>
              <a:tailEnd type="none" w="lg" len="lg"/>
            </a:ln>
          </p:spPr>
          <p:txBody>
            <a:bodyPr wrap="none" anchor="ctr"/>
            <a:lstStyle/>
            <a:p>
              <a:endParaRPr lang="en-US" sz="1800">
                <a:solidFill>
                  <a:srgbClr val="000000"/>
                </a:solidFill>
                <a:latin typeface="Arial" pitchFamily="34" charset="0"/>
              </a:endParaRPr>
            </a:p>
          </p:txBody>
        </p:sp>
        <p:pic>
          <p:nvPicPr>
            <p:cNvPr id="29701" name="Rectangle 29700"/>
            <p:cNvPicPr>
              <a:picLocks noChangeAspect="1" noChangeArrowheads="1"/>
            </p:cNvPicPr>
            <p:nvPr/>
          </p:nvPicPr>
          <p:blipFill>
            <a:blip r:embed="rId3" cstate="print">
              <a:clrChange>
                <a:clrFrom>
                  <a:srgbClr val="FF8000"/>
                </a:clrFrom>
                <a:clrTo>
                  <a:srgbClr val="FF8000">
                    <a:alpha val="0"/>
                  </a:srgbClr>
                </a:clrTo>
              </a:clrChange>
            </a:blip>
            <a:srcRect/>
            <a:stretch>
              <a:fillRect/>
            </a:stretch>
          </p:blipFill>
          <p:spPr bwMode="auto">
            <a:xfrm>
              <a:off x="336" y="816"/>
              <a:ext cx="3548" cy="3252"/>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INVLD|41.4|.6"/>
</p:tagLst>
</file>

<file path=ppt/theme/theme1.xml><?xml version="1.0" encoding="utf-8"?>
<a:theme xmlns:a="http://schemas.openxmlformats.org/drawingml/2006/main" name="CPT_Slide_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87582959AEF624DAFCB103BC41A5BAF" ma:contentTypeVersion="1" ma:contentTypeDescription="Create a new document." ma:contentTypeScope="" ma:versionID="8d586dc77cf42fd5e895ca6da970339a">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_dlc_DocIdUrl xmlns="c83d3ea4-1015-4b4b-bfa9-09fbcd7aa64d">
      <Url>http://intranet.sharepointblackops.com/Courses/GSA401/_layouts/DocIdRedir.aspx?ID=3CC2HQU7XWNV-46-47</Url>
      <Description>3CC2HQU7XWNV-46-47</Description>
    </_dlc_DocIdUrl>
    <_dlc_DocId xmlns="c83d3ea4-1015-4b4b-bfa9-09fbcd7aa64d">3CC2HQU7XWNV-46-47</_dlc_DocId>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DB5E1358-769F-4049-9AE3-99AA29A266AA}"/>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A5547237-B119-45CA-BEFC-A2DA2BDB03E7}"/>
</file>

<file path=customXml/itemProps4.xml><?xml version="1.0" encoding="utf-8"?>
<ds:datastoreItem xmlns:ds="http://schemas.openxmlformats.org/officeDocument/2006/customXml" ds:itemID="{38C60734-0247-4EB2-B661-B3B6BF102DF7}"/>
</file>

<file path=docProps/app.xml><?xml version="1.0" encoding="utf-8"?>
<Properties xmlns="http://schemas.openxmlformats.org/officeDocument/2006/extended-properties" xmlns:vt="http://schemas.openxmlformats.org/officeDocument/2006/docPropsVTypes">
  <Template>CPT_Slide_Template</Template>
  <TotalTime>1</TotalTime>
  <Words>2312</Words>
  <Application>Microsoft Office PowerPoint</Application>
  <PresentationFormat>On-screen Show (4:3)</PresentationFormat>
  <Paragraphs>313</Paragraphs>
  <Slides>23</Slides>
  <Notes>23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CPT_Slide_Template</vt:lpstr>
      <vt:lpstr>Visio</vt:lpstr>
      <vt:lpstr>Web Content Management</vt:lpstr>
      <vt:lpstr>Agenda</vt:lpstr>
      <vt:lpstr>MOSS WCM Features</vt:lpstr>
      <vt:lpstr>Creating A Publishing Portal</vt:lpstr>
      <vt:lpstr>Site Hierarchy</vt:lpstr>
      <vt:lpstr>Navigation</vt:lpstr>
      <vt:lpstr>Navigation and ASP.NET</vt:lpstr>
      <vt:lpstr>Site Content and Structure</vt:lpstr>
      <vt:lpstr>Page = Master Page + Page Layout</vt:lpstr>
      <vt:lpstr>Page Layouts</vt:lpstr>
      <vt:lpstr>Steps to Create a New Page Layout</vt:lpstr>
      <vt:lpstr>Steps to Create a New Page Layout</vt:lpstr>
      <vt:lpstr>Publishing Cycle</vt:lpstr>
      <vt:lpstr>WCM Web Parts</vt:lpstr>
      <vt:lpstr>Multilingual sites</vt:lpstr>
      <vt:lpstr>Site Variations</vt:lpstr>
      <vt:lpstr>Profile Caches</vt:lpstr>
      <vt:lpstr>Configuring Document Conversion</vt:lpstr>
      <vt:lpstr>Configuring Document Conversion</vt:lpstr>
      <vt:lpstr>Smart Client Authoring</vt:lpstr>
      <vt:lpstr>Content Deployment</vt:lpstr>
      <vt:lpstr>Multi-Farm Topology</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Content Management</dc:title>
  <dc:creator>TedP</dc:creator>
  <cp:lastModifiedBy>Andrew Connell</cp:lastModifiedBy>
  <cp:revision>4</cp:revision>
  <cp:lastPrinted>2010-01-22T22:51:39Z</cp:lastPrinted>
  <dcterms:created xsi:type="dcterms:W3CDTF">2009-05-22T14:40:25Z</dcterms:created>
  <dcterms:modified xsi:type="dcterms:W3CDTF">2010-05-16T23:26:05Z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0x010100A87582959AEF624DAFCB103BC41A5BAF</vt:lpwstr>
  </property>
  <property fmtid="{D5CDD505-2E9C-101B-9397-08002B2CF9AE}" pid="4" name="_dlc_DocIdItemGuid">
    <vt:lpwstr>a3f4ae8e-bd08-4f6c-91b9-b030ea8cbaa9</vt:lpwstr>
  </property>
</Properties>
</file>