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5.xml" ContentType="application/vnd.openxmlformats-officedocument.presentationml.slideLayout+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16946" autoAdjust="0"/>
    <p:restoredTop sz="90033" autoAdjust="0"/>
  </p:normalViewPr>
  <p:slideViewPr>
    <p:cSldViewPr>
      <p:cViewPr>
        <p:scale>
          <a:sx n="80" d="100"/>
          <a:sy n="80" d="100"/>
        </p:scale>
        <p:origin x="-3246" y="-12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79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customXml" Target="../customXml/item4.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16 - Business Data Catalog (BDC)</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16-</a:t>
            </a:r>
            <a:fld id="{E8376170-4F0A-4BF6-8C2A-9A4A0182561F}" type="slidenum">
              <a:rPr lang="en-US" smtClean="0"/>
              <a:pPr/>
              <a:t>‹#›</a:t>
            </a:fld>
            <a:endParaRPr lang="en-US" dirty="0"/>
          </a:p>
        </p:txBody>
      </p:sp>
    </p:spTree>
    <p:extLst>
      <p:ext uri="{BB962C8B-B14F-4D97-AF65-F5344CB8AC3E}">
        <p14:creationId xmlns:p14="http://schemas.microsoft.com/office/powerpoint/2010/main" val="135196436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16 - Business Data Catalog (BDC)</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10/main" val="357922196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r>
              <a:rPr lang="en-US" b="1" u="sng"/>
              <a:t>Instructor Notes</a:t>
            </a:r>
            <a:endParaRPr lang="en-US"/>
          </a:p>
          <a:p>
            <a:r>
              <a:rPr lang="en-US"/>
              <a:t>This slide shows an example of how BDC metadata is defined inside an XML file. If you have time to do a demonstration, you should consider showing students how to upload a predefined XML file with BDC metadata to create a new application.</a:t>
            </a:r>
          </a:p>
          <a:p>
            <a:r>
              <a:rPr lang="en-US"/>
              <a:t>Next, show them how to surface BDC data use the Business Data Web Parts such as the Business Data List Web Part. If you want to do one more thing, show students how to configure a BDC application as a content source and then demonstrate how MOSS search can find results from a BDC data source.</a:t>
            </a:r>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The Business Data Catalog (BDC)</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descr="CPT_Arrows_Trans.gif"/>
          <p:cNvPicPr>
            <a:picLocks noChangeAspect="1"/>
          </p:cNvPicPr>
          <p:nvPr/>
        </p:nvPicPr>
        <p:blipFill>
          <a:blip r:embed="rId7" cstate="print"/>
          <a:stretch>
            <a:fillRect/>
          </a:stretch>
        </p:blipFill>
        <p:spPr>
          <a:xfrm>
            <a:off x="8839200" y="76200"/>
            <a:ext cx="228600" cy="22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The Business Data Catalog</a:t>
            </a:r>
            <a:endParaRPr lang="en-US" dirty="0"/>
          </a:p>
        </p:txBody>
      </p:sp>
      <p:sp>
        <p:nvSpPr>
          <p:cNvPr id="5" name="Subtitle 4"/>
          <p:cNvSpPr>
            <a:spLocks noGrp="1"/>
          </p:cNvSpPr>
          <p:nvPr>
            <p:ph type="subTitle" idx="1"/>
          </p:nvPr>
        </p:nvSpPr>
        <p:spPr/>
        <p:txBody>
          <a:bodyPr/>
          <a:lstStyle/>
          <a:p>
            <a:r>
              <a:rPr lang="en-US" dirty="0" smtClean="0"/>
              <a:t>Surfacing Data from Backend</a:t>
            </a:r>
          </a:p>
          <a:p>
            <a:r>
              <a:rPr lang="en-US" dirty="0" smtClean="0"/>
              <a:t>Line of Business Systems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Administrating Security</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762000" y="2399462"/>
            <a:ext cx="7543800" cy="29345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BDC Web Parts</a:t>
            </a:r>
            <a:endParaRPr lang="en-US" dirty="0"/>
          </a:p>
        </p:txBody>
      </p:sp>
      <p:pic>
        <p:nvPicPr>
          <p:cNvPr id="4" name="Picture 3" descr="F04xx10"/>
          <p:cNvPicPr/>
          <p:nvPr/>
        </p:nvPicPr>
        <p:blipFill>
          <a:blip r:embed="rId3" cstate="print"/>
          <a:srcRect/>
          <a:stretch>
            <a:fillRect/>
          </a:stretch>
        </p:blipFill>
        <p:spPr bwMode="auto">
          <a:xfrm>
            <a:off x="381000" y="1752600"/>
            <a:ext cx="3886200" cy="4343400"/>
          </a:xfrm>
          <a:prstGeom prst="rect">
            <a:avLst/>
          </a:prstGeom>
          <a:noFill/>
          <a:ln w="9525">
            <a:solidFill>
              <a:schemeClr val="tx1"/>
            </a:solidFill>
            <a:miter lim="800000"/>
            <a:headEnd/>
            <a:tailEnd/>
          </a:ln>
        </p:spPr>
      </p:pic>
      <p:pic>
        <p:nvPicPr>
          <p:cNvPr id="5" name="Picture 4" descr="F04xx12"/>
          <p:cNvPicPr/>
          <p:nvPr/>
        </p:nvPicPr>
        <p:blipFill>
          <a:blip r:embed="rId4" cstate="print"/>
          <a:srcRect/>
          <a:stretch>
            <a:fillRect/>
          </a:stretch>
        </p:blipFill>
        <p:spPr bwMode="auto">
          <a:xfrm>
            <a:off x="4800600" y="3581400"/>
            <a:ext cx="3962400" cy="1042670"/>
          </a:xfrm>
          <a:prstGeom prst="rect">
            <a:avLst/>
          </a:prstGeom>
          <a:noFill/>
          <a:ln w="9525">
            <a:solidFill>
              <a:schemeClr val="tx1"/>
            </a:solidFill>
            <a:miter lim="800000"/>
            <a:headEnd/>
            <a:tailEnd/>
          </a:ln>
        </p:spPr>
      </p:pic>
      <p:cxnSp>
        <p:nvCxnSpPr>
          <p:cNvPr id="7" name="Straight Arrow Connector 6"/>
          <p:cNvCxnSpPr/>
          <p:nvPr/>
        </p:nvCxnSpPr>
        <p:spPr>
          <a:xfrm>
            <a:off x="2924175" y="4065587"/>
            <a:ext cx="1752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BDC Web Parts</a:t>
            </a:r>
            <a:endParaRPr lang="en-US" dirty="0"/>
          </a:p>
        </p:txBody>
      </p:sp>
      <p:pic>
        <p:nvPicPr>
          <p:cNvPr id="4" name="Picture 3" descr="F04xx14"/>
          <p:cNvPicPr/>
          <p:nvPr/>
        </p:nvPicPr>
        <p:blipFill>
          <a:blip r:embed="rId3" cstate="print"/>
          <a:srcRect/>
          <a:stretch>
            <a:fillRect/>
          </a:stretch>
        </p:blipFill>
        <p:spPr bwMode="auto">
          <a:xfrm>
            <a:off x="304800" y="1295400"/>
            <a:ext cx="5252085" cy="3561080"/>
          </a:xfrm>
          <a:prstGeom prst="rect">
            <a:avLst/>
          </a:prstGeom>
          <a:noFill/>
          <a:ln w="9525">
            <a:solidFill>
              <a:schemeClr val="tx1"/>
            </a:solidFill>
            <a:miter lim="800000"/>
            <a:headEnd/>
            <a:tailEnd/>
          </a:ln>
        </p:spPr>
      </p:pic>
      <p:pic>
        <p:nvPicPr>
          <p:cNvPr id="5" name="Picture 4" descr="F04xx13"/>
          <p:cNvPicPr/>
          <p:nvPr/>
        </p:nvPicPr>
        <p:blipFill>
          <a:blip r:embed="rId4" cstate="print"/>
          <a:srcRect/>
          <a:stretch>
            <a:fillRect/>
          </a:stretch>
        </p:blipFill>
        <p:spPr bwMode="auto">
          <a:xfrm>
            <a:off x="4876800" y="5029200"/>
            <a:ext cx="3921443" cy="1620203"/>
          </a:xfrm>
          <a:prstGeom prst="rect">
            <a:avLst/>
          </a:prstGeom>
          <a:noFill/>
          <a:ln w="9525">
            <a:solidFill>
              <a:schemeClr val="tx1"/>
            </a:solidFill>
            <a:miter lim="800000"/>
            <a:headEnd/>
            <a:tailEnd/>
          </a:ln>
        </p:spPr>
      </p:pic>
      <p:cxnSp>
        <p:nvCxnSpPr>
          <p:cNvPr id="7" name="Straight Arrow Connector 6"/>
          <p:cNvCxnSpPr/>
          <p:nvPr/>
        </p:nvCxnSpPr>
        <p:spPr>
          <a:xfrm>
            <a:off x="2590800" y="2133600"/>
            <a:ext cx="3200400" cy="3048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Connecting Web Parts with Associations</a:t>
            </a:r>
            <a:endParaRPr lang="en-US" sz="2800" dirty="0"/>
          </a:p>
        </p:txBody>
      </p:sp>
      <p:pic>
        <p:nvPicPr>
          <p:cNvPr id="4" name="Content Placeholder 3" descr="F04xx16"/>
          <p:cNvPicPr>
            <a:picLocks noGrp="1"/>
          </p:cNvPicPr>
          <p:nvPr>
            <p:ph idx="1"/>
          </p:nvPr>
        </p:nvPicPr>
        <p:blipFill>
          <a:blip r:embed="rId3" cstate="print"/>
          <a:srcRect/>
          <a:stretch>
            <a:fillRect/>
          </a:stretch>
        </p:blipFill>
        <p:spPr bwMode="auto">
          <a:xfrm>
            <a:off x="886873" y="1371600"/>
            <a:ext cx="7342727" cy="5181600"/>
          </a:xfrm>
          <a:prstGeom prst="rect">
            <a:avLst/>
          </a:prstGeom>
          <a:noFill/>
          <a:ln w="9525">
            <a:solidFill>
              <a:schemeClr val="tx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through BDC Applications</a:t>
            </a:r>
            <a:endParaRPr lang="en-US" dirty="0"/>
          </a:p>
        </p:txBody>
      </p:sp>
      <p:pic>
        <p:nvPicPr>
          <p:cNvPr id="4" name="Picture 3" descr="F04xx18"/>
          <p:cNvPicPr/>
          <p:nvPr/>
        </p:nvPicPr>
        <p:blipFill>
          <a:blip r:embed="rId3" cstate="print"/>
          <a:srcRect/>
          <a:stretch>
            <a:fillRect/>
          </a:stretch>
        </p:blipFill>
        <p:spPr bwMode="auto">
          <a:xfrm>
            <a:off x="1600200" y="1600200"/>
            <a:ext cx="5867400" cy="4572000"/>
          </a:xfrm>
          <a:prstGeom prst="rect">
            <a:avLst/>
          </a:prstGeom>
          <a:noFill/>
          <a:ln w="952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BDC Columns to WSS Lists</a:t>
            </a:r>
            <a:endParaRPr lang="en-US" dirty="0"/>
          </a:p>
        </p:txBody>
      </p:sp>
      <p:pic>
        <p:nvPicPr>
          <p:cNvPr id="4" name="Picture 3" descr="F04xx19"/>
          <p:cNvPicPr/>
          <p:nvPr/>
        </p:nvPicPr>
        <p:blipFill>
          <a:blip r:embed="rId3" cstate="print"/>
          <a:srcRect/>
          <a:stretch>
            <a:fillRect/>
          </a:stretch>
        </p:blipFill>
        <p:spPr bwMode="auto">
          <a:xfrm>
            <a:off x="1981200" y="1680210"/>
            <a:ext cx="5257800" cy="4415790"/>
          </a:xfrm>
          <a:prstGeom prst="rect">
            <a:avLst/>
          </a:prstGeom>
          <a:noFill/>
          <a:ln w="952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BDC API</a:t>
            </a:r>
            <a:endParaRPr lang="en-US" dirty="0"/>
          </a:p>
        </p:txBody>
      </p:sp>
      <p:sp>
        <p:nvSpPr>
          <p:cNvPr id="3" name="Content Placeholder 2"/>
          <p:cNvSpPr>
            <a:spLocks noGrp="1"/>
          </p:cNvSpPr>
          <p:nvPr>
            <p:ph idx="1"/>
          </p:nvPr>
        </p:nvSpPr>
        <p:spPr/>
        <p:txBody>
          <a:bodyPr/>
          <a:lstStyle/>
          <a:p>
            <a:r>
              <a:rPr lang="en-US" dirty="0" smtClean="0"/>
              <a:t>The BDC provides two main APIs</a:t>
            </a:r>
          </a:p>
          <a:p>
            <a:pPr lvl="1"/>
            <a:r>
              <a:rPr lang="en-US" dirty="0" smtClean="0"/>
              <a:t>One is to administrate BDC metadata</a:t>
            </a:r>
          </a:p>
          <a:p>
            <a:pPr lvl="1"/>
            <a:r>
              <a:rPr lang="en-US" dirty="0" smtClean="0"/>
              <a:t>The other is for access BDC application </a:t>
            </a:r>
            <a:r>
              <a:rPr lang="en-US" dirty="0" smtClean="0"/>
              <a:t>data</a:t>
            </a:r>
            <a:endParaRPr lang="en-US" dirty="0" smtClean="0"/>
          </a:p>
          <a:p>
            <a:pPr lvl="1"/>
            <a:endParaRPr lang="en-US" dirty="0" smtClean="0"/>
          </a:p>
          <a:p>
            <a:endParaRPr lang="en-US" dirty="0" smtClean="0"/>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Motivation for the BDC</a:t>
            </a:r>
          </a:p>
          <a:p>
            <a:r>
              <a:rPr lang="en-US" dirty="0" smtClean="0"/>
              <a:t>Application Definition Files</a:t>
            </a:r>
          </a:p>
          <a:p>
            <a:r>
              <a:rPr lang="en-US" dirty="0" smtClean="0"/>
              <a:t>Application, Entities, Methods and Associations</a:t>
            </a:r>
          </a:p>
          <a:p>
            <a:r>
              <a:rPr lang="en-US" dirty="0" smtClean="0"/>
              <a:t>Using the built-in BDC Web Parts</a:t>
            </a:r>
          </a:p>
          <a:p>
            <a:r>
              <a:rPr lang="en-US" dirty="0" smtClean="0"/>
              <a:t>BDC integration with MOSS search</a:t>
            </a:r>
          </a:p>
          <a:p>
            <a:r>
              <a:rPr lang="en-US" dirty="0" smtClean="0"/>
              <a:t>Creating custom BDC Web Parts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Motivation for the BDC</a:t>
            </a:r>
          </a:p>
          <a:p>
            <a:r>
              <a:rPr lang="en-US" dirty="0" smtClean="0"/>
              <a:t>Application Definition Files</a:t>
            </a:r>
          </a:p>
          <a:p>
            <a:r>
              <a:rPr lang="en-US" dirty="0" smtClean="0"/>
              <a:t>Application, Entities, Methods and Associations</a:t>
            </a:r>
          </a:p>
          <a:p>
            <a:r>
              <a:rPr lang="en-US" dirty="0" smtClean="0"/>
              <a:t>Using the built-in BDC Web Parts</a:t>
            </a:r>
          </a:p>
          <a:p>
            <a:r>
              <a:rPr lang="en-US" dirty="0" smtClean="0"/>
              <a:t>BDC integration with MOSS search</a:t>
            </a:r>
          </a:p>
          <a:p>
            <a:r>
              <a:rPr lang="en-US" dirty="0" smtClean="0"/>
              <a:t>Creating custom BDC Web Parts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the BDC?</a:t>
            </a:r>
            <a:endParaRPr lang="en-US" dirty="0"/>
          </a:p>
        </p:txBody>
      </p:sp>
      <p:sp>
        <p:nvSpPr>
          <p:cNvPr id="3" name="Content Placeholder 2"/>
          <p:cNvSpPr>
            <a:spLocks noGrp="1"/>
          </p:cNvSpPr>
          <p:nvPr>
            <p:ph idx="1"/>
          </p:nvPr>
        </p:nvSpPr>
        <p:spPr/>
        <p:txBody>
          <a:bodyPr/>
          <a:lstStyle/>
          <a:p>
            <a:r>
              <a:rPr lang="en-US" dirty="0" smtClean="0"/>
              <a:t>Used to surface data from backend LOB systems</a:t>
            </a:r>
          </a:p>
          <a:p>
            <a:pPr lvl="1"/>
            <a:r>
              <a:rPr lang="en-US" dirty="0" smtClean="0"/>
              <a:t>LOB data can be shown on any page in a MOSS farm</a:t>
            </a:r>
          </a:p>
          <a:p>
            <a:pPr lvl="1"/>
            <a:r>
              <a:rPr lang="en-US" dirty="0" smtClean="0"/>
              <a:t>LOB data can be surfaced without writing code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sz="2000" dirty="0" smtClean="0">
                <a:solidFill>
                  <a:srgbClr val="C00000"/>
                </a:solidFill>
              </a:rPr>
              <a:t>Note:</a:t>
            </a:r>
            <a:r>
              <a:rPr lang="en-US" sz="2000" dirty="0" smtClean="0"/>
              <a:t> BDC only provides read-only access to LOB data</a:t>
            </a:r>
            <a:endParaRPr lang="en-US" sz="2000" dirty="0"/>
          </a:p>
        </p:txBody>
      </p:sp>
      <p:pic>
        <p:nvPicPr>
          <p:cNvPr id="4" name="Picture 3" descr="F04xx02"/>
          <p:cNvPicPr/>
          <p:nvPr/>
        </p:nvPicPr>
        <p:blipFill>
          <a:blip r:embed="rId3" cstate="print"/>
          <a:srcRect/>
          <a:stretch>
            <a:fillRect/>
          </a:stretch>
        </p:blipFill>
        <p:spPr bwMode="auto">
          <a:xfrm>
            <a:off x="1524000" y="3048000"/>
            <a:ext cx="6172200" cy="2590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BDC Architecture</a:t>
            </a:r>
            <a:endParaRPr lang="en-US" dirty="0"/>
          </a:p>
        </p:txBody>
      </p:sp>
      <p:pic>
        <p:nvPicPr>
          <p:cNvPr id="4" name="Picture 3" descr="F04xx03"/>
          <p:cNvPicPr/>
          <p:nvPr/>
        </p:nvPicPr>
        <p:blipFill>
          <a:blip r:embed="rId3" cstate="print"/>
          <a:srcRect/>
          <a:stretch>
            <a:fillRect/>
          </a:stretch>
        </p:blipFill>
        <p:spPr bwMode="auto">
          <a:xfrm>
            <a:off x="1524000" y="1371600"/>
            <a:ext cx="5943600" cy="510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US" dirty="0" smtClean="0"/>
              <a:t>Application Definition Files</a:t>
            </a:r>
            <a:endParaRPr lang="en-US" dirty="0"/>
          </a:p>
        </p:txBody>
      </p:sp>
      <p:sp>
        <p:nvSpPr>
          <p:cNvPr id="822275" name="Rectangle 3"/>
          <p:cNvSpPr>
            <a:spLocks noGrp="1" noChangeArrowheads="1"/>
          </p:cNvSpPr>
          <p:nvPr>
            <p:ph type="body" idx="1"/>
          </p:nvPr>
        </p:nvSpPr>
        <p:spPr/>
        <p:txBody>
          <a:bodyPr/>
          <a:lstStyle/>
          <a:p>
            <a:endParaRPr lang="en-US"/>
          </a:p>
        </p:txBody>
      </p:sp>
      <p:sp>
        <p:nvSpPr>
          <p:cNvPr id="822276" name="Rectangle 4"/>
          <p:cNvSpPr>
            <a:spLocks noChangeArrowheads="1"/>
          </p:cNvSpPr>
          <p:nvPr/>
        </p:nvSpPr>
        <p:spPr bwMode="auto">
          <a:xfrm>
            <a:off x="152400" y="1163638"/>
            <a:ext cx="8915400" cy="5465762"/>
          </a:xfrm>
          <a:prstGeom prst="rect">
            <a:avLst/>
          </a:prstGeom>
          <a:solidFill>
            <a:schemeClr val="bg1"/>
          </a:solidFill>
          <a:ln w="9525">
            <a:solidFill>
              <a:schemeClr val="tx1"/>
            </a:solidFill>
            <a:miter lim="800000"/>
            <a:headEnd/>
            <a:tailEnd type="none" w="lg" len="lg"/>
          </a:ln>
          <a:effectLst/>
        </p:spPr>
        <p:txBody>
          <a:bodyPr>
            <a:spAutoFit/>
          </a:bodyPr>
          <a:lstStyle/>
          <a:p>
            <a:pPr>
              <a:lnSpc>
                <a:spcPct val="95000"/>
              </a:lnSpc>
            </a:pPr>
            <a:r>
              <a:rPr lang="en-US" sz="1200" b="1" noProof="1">
                <a:solidFill>
                  <a:srgbClr val="0000FF"/>
                </a:solidFill>
                <a:latin typeface="Lucida Console" pitchFamily="49" charset="0"/>
              </a:rPr>
              <a:t>&lt;?</a:t>
            </a:r>
            <a:r>
              <a:rPr lang="en-US" sz="1200" b="1" noProof="1">
                <a:solidFill>
                  <a:srgbClr val="800000"/>
                </a:solidFill>
                <a:latin typeface="Lucida Console" pitchFamily="49" charset="0"/>
              </a:rPr>
              <a:t>xml</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version</a:t>
            </a:r>
            <a:r>
              <a:rPr lang="en-US" sz="1200" b="1" noProof="1">
                <a:solidFill>
                  <a:srgbClr val="0000FF"/>
                </a:solidFill>
                <a:latin typeface="Lucida Console" pitchFamily="49" charset="0"/>
              </a:rPr>
              <a:t>="1.0" </a:t>
            </a:r>
            <a:r>
              <a:rPr lang="en-US" sz="1200" b="1" noProof="1">
                <a:solidFill>
                  <a:srgbClr val="FF0000"/>
                </a:solidFill>
                <a:latin typeface="Lucida Console" pitchFamily="49" charset="0"/>
              </a:rPr>
              <a:t>encoding</a:t>
            </a:r>
            <a:r>
              <a:rPr lang="en-US" sz="1200" b="1" noProof="1">
                <a:solidFill>
                  <a:srgbClr val="0000FF"/>
                </a:solidFill>
                <a:latin typeface="Lucida Console" pitchFamily="49" charset="0"/>
              </a:rPr>
              <a:t>="utf-8" </a:t>
            </a:r>
            <a:r>
              <a:rPr lang="en-US" sz="1200" b="1" noProof="1">
                <a:solidFill>
                  <a:srgbClr val="FF0000"/>
                </a:solidFill>
                <a:latin typeface="Lucida Console" pitchFamily="49" charset="0"/>
              </a:rPr>
              <a:t>standalone</a:t>
            </a:r>
            <a:r>
              <a:rPr lang="en-US" sz="1200" b="1" noProof="1">
                <a:solidFill>
                  <a:srgbClr val="0000FF"/>
                </a:solidFill>
                <a:latin typeface="Lucida Console" pitchFamily="49" charset="0"/>
              </a:rPr>
              <a:t>="yes"?&gt;</a:t>
            </a:r>
          </a:p>
          <a:p>
            <a:pPr>
              <a:lnSpc>
                <a:spcPct val="95000"/>
              </a:lnSpc>
            </a:pPr>
            <a:r>
              <a:rPr lang="en-US" sz="1200" b="1" noProof="1">
                <a:solidFill>
                  <a:srgbClr val="0000FF"/>
                </a:solidFill>
                <a:latin typeface="Lucida Console" pitchFamily="49" charset="0"/>
              </a:rPr>
              <a:t>&lt;</a:t>
            </a:r>
            <a:r>
              <a:rPr lang="en-US" sz="1200" b="1" noProof="1">
                <a:solidFill>
                  <a:srgbClr val="800000"/>
                </a:solidFill>
                <a:latin typeface="Lucida Console" pitchFamily="49" charset="0"/>
              </a:rPr>
              <a:t>LobSystem</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xmlns:xsi</a:t>
            </a:r>
            <a:r>
              <a:rPr lang="en-US" sz="1200" b="1" noProof="1">
                <a:solidFill>
                  <a:srgbClr val="0000FF"/>
                </a:solidFill>
                <a:latin typeface="Lucida Console" pitchFamily="49" charset="0"/>
              </a:rPr>
              <a:t>="http://www.w3.org/2001/XMLSchema-instance" </a:t>
            </a:r>
          </a:p>
          <a:p>
            <a:pPr>
              <a:lnSpc>
                <a:spcPct val="95000"/>
              </a:lnSpc>
            </a:pPr>
            <a:r>
              <a:rPr lang="en-US" sz="1200" b="1">
                <a:solidFill>
                  <a:srgbClr val="FF0000"/>
                </a:solidFill>
                <a:latin typeface="Lucida Console" pitchFamily="49" charset="0"/>
              </a:rPr>
              <a:t> </a:t>
            </a:r>
            <a:r>
              <a:rPr lang="en-US" sz="1200" b="1" noProof="1">
                <a:solidFill>
                  <a:srgbClr val="FF0000"/>
                </a:solidFill>
                <a:latin typeface="Lucida Console" pitchFamily="49" charset="0"/>
              </a:rPr>
              <a:t>xsi:schemaLocation</a:t>
            </a:r>
            <a:r>
              <a:rPr lang="en-US" sz="1200" b="1" noProof="1">
                <a:solidFill>
                  <a:srgbClr val="0000FF"/>
                </a:solidFill>
                <a:latin typeface="Lucida Console" pitchFamily="49" charset="0"/>
              </a:rPr>
              <a:t>="http://schemas.microsoft.com/office/sps/2005/bdcMetadata BDCMetadata.xsd" </a:t>
            </a:r>
          </a:p>
          <a:p>
            <a:pPr>
              <a:lnSpc>
                <a:spcPct val="95000"/>
              </a:lnSpc>
            </a:pPr>
            <a:r>
              <a:rPr lang="en-US" sz="1200" b="1">
                <a:solidFill>
                  <a:srgbClr val="FF0000"/>
                </a:solidFill>
                <a:latin typeface="Lucida Console" pitchFamily="49" charset="0"/>
              </a:rPr>
              <a:t> </a:t>
            </a:r>
            <a:r>
              <a:rPr lang="en-US" sz="1200" b="1" noProof="1">
                <a:solidFill>
                  <a:srgbClr val="FF0000"/>
                </a:solidFill>
                <a:latin typeface="Lucida Console" pitchFamily="49" charset="0"/>
              </a:rPr>
              <a:t>Type</a:t>
            </a:r>
            <a:r>
              <a:rPr lang="en-US" sz="1200" b="1" noProof="1">
                <a:solidFill>
                  <a:srgbClr val="0000FF"/>
                </a:solidFill>
                <a:latin typeface="Lucida Console" pitchFamily="49" charset="0"/>
              </a:rPr>
              <a:t>="Database" </a:t>
            </a:r>
            <a:r>
              <a:rPr lang="en-US" sz="1200" b="1" noProof="1">
                <a:solidFill>
                  <a:srgbClr val="FF0000"/>
                </a:solidFill>
                <a:latin typeface="Lucida Console" pitchFamily="49" charset="0"/>
              </a:rPr>
              <a:t>Version</a:t>
            </a:r>
            <a:r>
              <a:rPr lang="en-US" sz="1200" b="1" noProof="1">
                <a:solidFill>
                  <a:srgbClr val="0000FF"/>
                </a:solidFill>
                <a:latin typeface="Lucida Console" pitchFamily="49" charset="0"/>
              </a:rPr>
              <a:t>="1.0.0.0"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="AdventureWorksSample" </a:t>
            </a:r>
          </a:p>
          <a:p>
            <a:pPr>
              <a:lnSpc>
                <a:spcPct val="95000"/>
              </a:lnSpc>
            </a:pPr>
            <a:r>
              <a:rPr lang="en-US" sz="1200" b="1">
                <a:solidFill>
                  <a:srgbClr val="FF0000"/>
                </a:solidFill>
                <a:latin typeface="Lucida Console" pitchFamily="49" charset="0"/>
              </a:rPr>
              <a:t> </a:t>
            </a:r>
            <a:r>
              <a:rPr lang="en-US" sz="1200" b="1" noProof="1">
                <a:solidFill>
                  <a:srgbClr val="FF0000"/>
                </a:solidFill>
                <a:latin typeface="Lucida Console" pitchFamily="49" charset="0"/>
              </a:rPr>
              <a:t>xmlns</a:t>
            </a:r>
            <a:r>
              <a:rPr lang="en-US" sz="1200" b="1" noProof="1">
                <a:solidFill>
                  <a:srgbClr val="0000FF"/>
                </a:solidFill>
                <a:latin typeface="Lucida Console" pitchFamily="49" charset="0"/>
              </a:rPr>
              <a:t>="http://schemas.microsoft.com/office/sps/2005/bdcMetadata"&gt;</a:t>
            </a:r>
          </a:p>
          <a:p>
            <a:pPr>
              <a:lnSpc>
                <a:spcPct val="95000"/>
              </a:lnSpc>
            </a:pPr>
            <a:r>
              <a:rPr lang="en-US" sz="1200" b="1" noProof="1">
                <a:solidFill>
                  <a:srgbClr val="0000FF"/>
                </a:solidFill>
                <a:latin typeface="Lucida Console" pitchFamily="49" charset="0"/>
              </a:rPr>
              <a:t> </a:t>
            </a:r>
            <a:endParaRPr lang="en-US" sz="1200" b="1">
              <a:solidFill>
                <a:srgbClr val="0000FF"/>
              </a:solidFill>
              <a:latin typeface="Lucida Console" pitchFamily="49" charset="0"/>
            </a:endParaRP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LobSystemInstances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LobSystemInstance</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="AdventureWorksSample"&gt;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Properties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Property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="AuthenticationMode" </a:t>
            </a:r>
            <a:r>
              <a:rPr lang="en-US" sz="1200" b="1" noProof="1">
                <a:solidFill>
                  <a:srgbClr val="FF0000"/>
                </a:solidFill>
                <a:latin typeface="Lucida Console" pitchFamily="49" charset="0"/>
              </a:rPr>
              <a:t>Type</a:t>
            </a:r>
            <a:r>
              <a:rPr lang="en-US" sz="1200" b="1" noProof="1">
                <a:solidFill>
                  <a:srgbClr val="0000FF"/>
                </a:solidFill>
                <a:latin typeface="Lucida Console" pitchFamily="49" charset="0"/>
              </a:rPr>
              <a:t>="System.String"&gt;PassThrough&lt;/</a:t>
            </a:r>
            <a:r>
              <a:rPr lang="en-US" sz="1200" b="1" noProof="1">
                <a:solidFill>
                  <a:srgbClr val="800000"/>
                </a:solidFill>
                <a:latin typeface="Lucida Console" pitchFamily="49" charset="0"/>
              </a:rPr>
              <a:t>Property</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Property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="DatabaseAccessProvider" </a:t>
            </a:r>
            <a:r>
              <a:rPr lang="en-US" sz="1200" b="1" noProof="1">
                <a:solidFill>
                  <a:srgbClr val="FF0000"/>
                </a:solidFill>
                <a:latin typeface="Lucida Console" pitchFamily="49" charset="0"/>
              </a:rPr>
              <a:t>Type</a:t>
            </a:r>
            <a:r>
              <a:rPr lang="en-US" sz="1200" b="1" noProof="1">
                <a:solidFill>
                  <a:srgbClr val="0000FF"/>
                </a:solidFill>
                <a:latin typeface="Lucida Console" pitchFamily="49" charset="0"/>
              </a:rPr>
              <a:t>="System.String"&gt;SqlServer&lt;/</a:t>
            </a:r>
            <a:r>
              <a:rPr lang="en-US" sz="1200" b="1" noProof="1">
                <a:solidFill>
                  <a:srgbClr val="800000"/>
                </a:solidFill>
                <a:latin typeface="Lucida Console" pitchFamily="49" charset="0"/>
              </a:rPr>
              <a:t>Property</a:t>
            </a:r>
            <a:r>
              <a:rPr lang="en-US" sz="1200" b="1" noProof="1">
                <a:solidFill>
                  <a:srgbClr val="0000FF"/>
                </a:solidFill>
                <a:latin typeface="Lucida Console" pitchFamily="49" charset="0"/>
              </a:rPr>
              <a:t>&gt;</a:t>
            </a:r>
          </a:p>
          <a:p>
            <a:pPr>
              <a:lnSpc>
                <a:spcPct val="95000"/>
              </a:lnSpc>
            </a:pPr>
            <a:r>
              <a:rPr lang="en-US" sz="1200" b="1">
                <a:solidFill>
                  <a:srgbClr val="0000FF"/>
                </a:solidFill>
                <a:latin typeface="Lucida Console" pitchFamily="49" charset="0"/>
              </a:rPr>
              <a:t>      </a:t>
            </a:r>
            <a:r>
              <a:rPr lang="en-US" sz="1200" b="1" noProof="1">
                <a:solidFill>
                  <a:srgbClr val="0000FF"/>
                </a:solidFill>
                <a:latin typeface="Lucida Console" pitchFamily="49" charset="0"/>
              </a:rPr>
              <a:t>&lt;/</a:t>
            </a:r>
            <a:r>
              <a:rPr lang="en-US" sz="1200" b="1" noProof="1">
                <a:solidFill>
                  <a:srgbClr val="800000"/>
                </a:solidFill>
                <a:latin typeface="Lucida Console" pitchFamily="49" charset="0"/>
              </a:rPr>
              <a:t>Properties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LobSystemInstance</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LobSystemInstances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a:t>
            </a:r>
            <a:endParaRPr lang="en-US" sz="1200" b="1">
              <a:solidFill>
                <a:srgbClr val="0000FF"/>
              </a:solidFill>
              <a:latin typeface="Lucida Console" pitchFamily="49" charset="0"/>
            </a:endParaRP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Entities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EstimatedInstanceCount</a:t>
            </a:r>
            <a:r>
              <a:rPr lang="en-US" sz="1200" b="1" noProof="1">
                <a:solidFill>
                  <a:srgbClr val="0000FF"/>
                </a:solidFill>
                <a:latin typeface="Lucida Console" pitchFamily="49" charset="0"/>
              </a:rPr>
              <a:t>="10000"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="Product"/&gt;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EstimatedInstanceCount</a:t>
            </a:r>
            <a:r>
              <a:rPr lang="en-US" sz="1200" b="1" noProof="1">
                <a:solidFill>
                  <a:srgbClr val="0000FF"/>
                </a:solidFill>
                <a:latin typeface="Lucida Console" pitchFamily="49" charset="0"/>
              </a:rPr>
              <a:t>="10000"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="SalesOrder"/&gt;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EstimatedInstanceCount</a:t>
            </a:r>
            <a:r>
              <a:rPr lang="en-US" sz="1200" b="1" noProof="1">
                <a:solidFill>
                  <a:srgbClr val="0000FF"/>
                </a:solidFill>
                <a:latin typeface="Lucida Console" pitchFamily="49" charset="0"/>
              </a:rPr>
              <a:t>="10000"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="Customer"/&gt;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Entities</a:t>
            </a:r>
            <a:r>
              <a:rPr lang="en-US" sz="1200" b="1" noProof="1">
                <a:solidFill>
                  <a:srgbClr val="0000FF"/>
                </a:solidFill>
                <a:latin typeface="Lucida Console" pitchFamily="49" charset="0"/>
              </a:rPr>
              <a:t>&gt;</a:t>
            </a:r>
          </a:p>
          <a:p>
            <a:pPr>
              <a:lnSpc>
                <a:spcPct val="95000"/>
              </a:lnSpc>
            </a:pPr>
            <a:endParaRPr lang="en-US" sz="1200" b="1">
              <a:solidFill>
                <a:srgbClr val="0000FF"/>
              </a:solidFill>
              <a:latin typeface="Lucida Console" pitchFamily="49" charset="0"/>
            </a:endParaRP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Associations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Association</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AssociationMethodEntityName</a:t>
            </a:r>
            <a:r>
              <a:rPr lang="en-US" sz="1200" b="1" noProof="1">
                <a:solidFill>
                  <a:srgbClr val="0000FF"/>
                </a:solidFill>
                <a:latin typeface="Lucida Console" pitchFamily="49" charset="0"/>
              </a:rPr>
              <a:t>="Customer" </a:t>
            </a:r>
          </a:p>
          <a:p>
            <a:pPr>
              <a:lnSpc>
                <a:spcPct val="95000"/>
              </a:lnSpc>
            </a:pP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AssociationMethodName</a:t>
            </a:r>
            <a:r>
              <a:rPr lang="en-US" sz="1200" b="1" noProof="1">
                <a:solidFill>
                  <a:srgbClr val="0000FF"/>
                </a:solidFill>
                <a:latin typeface="Lucida Console" pitchFamily="49" charset="0"/>
              </a:rPr>
              <a:t>="GetSalesOrdersForCustomer" </a:t>
            </a:r>
          </a:p>
          <a:p>
            <a:pPr>
              <a:lnSpc>
                <a:spcPct val="95000"/>
              </a:lnSpc>
            </a:pP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AssociationMethodReturnParameterName</a:t>
            </a:r>
            <a:r>
              <a:rPr lang="en-US" sz="1200" b="1" noProof="1">
                <a:solidFill>
                  <a:srgbClr val="0000FF"/>
                </a:solidFill>
                <a:latin typeface="Lucida Console" pitchFamily="49" charset="0"/>
              </a:rPr>
              <a:t>="SalesOrders" </a:t>
            </a:r>
          </a:p>
          <a:p>
            <a:pPr>
              <a:lnSpc>
                <a:spcPct val="95000"/>
              </a:lnSpc>
            </a:pP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="CustomerToSalesOrder" </a:t>
            </a:r>
            <a:r>
              <a:rPr lang="en-US" sz="1200" b="1" noProof="1">
                <a:solidFill>
                  <a:srgbClr val="FF0000"/>
                </a:solidFill>
                <a:latin typeface="Lucida Console" pitchFamily="49" charset="0"/>
              </a:rPr>
              <a:t>IsCached</a:t>
            </a:r>
            <a:r>
              <a:rPr lang="en-US" sz="1200" b="1" noProof="1">
                <a:solidFill>
                  <a:srgbClr val="0000FF"/>
                </a:solidFill>
                <a:latin typeface="Lucida Console" pitchFamily="49" charset="0"/>
              </a:rPr>
              <a:t>="true"&gt;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SourceEntity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="Customer" /&gt;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DestinationEntity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="SalesOrder" /&gt;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Association</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Associations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&lt;/</a:t>
            </a:r>
            <a:r>
              <a:rPr lang="en-US" sz="1200" b="1" noProof="1">
                <a:solidFill>
                  <a:srgbClr val="800000"/>
                </a:solidFill>
                <a:latin typeface="Lucida Console" pitchFamily="49" charset="0"/>
              </a:rPr>
              <a:t>LobSystem</a:t>
            </a:r>
            <a:r>
              <a:rPr lang="en-US" sz="1200" b="1" noProof="1">
                <a:solidFill>
                  <a:srgbClr val="0000FF"/>
                </a:solidFill>
                <a:latin typeface="Lucida Console" pitchFamily="49" charset="0"/>
              </a:rPr>
              <a:t>&gt;</a:t>
            </a:r>
            <a:endParaRPr lang="en-US" sz="1200" b="1">
              <a:solidFill>
                <a:schemeClr val="tx1"/>
              </a:solidFill>
              <a:latin typeface="Lucida Console"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Application Definition Files</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726628" y="1566863"/>
            <a:ext cx="7807772" cy="468153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 of BDC Applications</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790575" y="2075323"/>
            <a:ext cx="7591425" cy="356347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BDC Application Entities</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838200" y="1290280"/>
            <a:ext cx="7467600" cy="541532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Actions to an Entity</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838200" y="1494489"/>
            <a:ext cx="7515225" cy="498251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7582959AEF624DAFCB103BC41A5BAF" ma:contentTypeVersion="1" ma:contentTypeDescription="Create a new document." ma:contentTypeScope="" ma:versionID="8d586dc77cf42fd5e895ca6da970339a">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http://intranet.sharepointblackops.com/Courses/GSA401/_layouts/DocIdRedir.aspx?ID=3CC2HQU7XWNV-46-48</Url>
      <Description>3CC2HQU7XWNV-46-48</Description>
    </_dlc_DocIdUrl>
    <_dlc_DocId xmlns="c83d3ea4-1015-4b4b-bfa9-09fbcd7aa64d">3CC2HQU7XWNV-46-48</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BFCB00-0A12-4C8F-8C7A-B3DFFF733F69}"/>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A3E883F4-0299-43FF-8284-5F5E5AE69C86}"/>
</file>

<file path=docProps/app.xml><?xml version="1.0" encoding="utf-8"?>
<Properties xmlns="http://schemas.openxmlformats.org/officeDocument/2006/extended-properties" xmlns:vt="http://schemas.openxmlformats.org/officeDocument/2006/docPropsVTypes">
  <Template>CPT_Slide_Template</Template>
  <TotalTime>4</TotalTime>
  <Words>862</Words>
  <Application>Microsoft Office PowerPoint</Application>
  <PresentationFormat>On-screen Show (4:3)</PresentationFormat>
  <Paragraphs>148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CPT_Slide_Template</vt:lpstr>
      <vt:lpstr>The Business Data Catalog</vt:lpstr>
      <vt:lpstr>Agenda</vt:lpstr>
      <vt:lpstr>Why do we need the BDC?</vt:lpstr>
      <vt:lpstr>BDC Architecture</vt:lpstr>
      <vt:lpstr>Application Definition Files</vt:lpstr>
      <vt:lpstr>Importing Application Definition Files</vt:lpstr>
      <vt:lpstr>Administration of BDC Applications</vt:lpstr>
      <vt:lpstr>Examining BDC Application Entities</vt:lpstr>
      <vt:lpstr>Adding Actions to an Entity</vt:lpstr>
      <vt:lpstr>Administrating Security</vt:lpstr>
      <vt:lpstr>Using BDC Web Parts</vt:lpstr>
      <vt:lpstr>Editing BDC Web Parts</vt:lpstr>
      <vt:lpstr>Connecting Web Parts with Associations</vt:lpstr>
      <vt:lpstr>Searching through BDC Applications</vt:lpstr>
      <vt:lpstr>Adding BDC Columns to WSS Lists</vt:lpstr>
      <vt:lpstr>Using the BDC API</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Business Data Catalog</dc:title>
  <dc:creator>TedP</dc:creator>
  <cp:lastModifiedBy>Andrew Connell</cp:lastModifiedBy>
  <cp:revision>5</cp:revision>
  <cp:lastPrinted>2010-01-22T22:52:06Z</cp:lastPrinted>
  <dcterms:created xsi:type="dcterms:W3CDTF">2009-05-22T14:42:37Z</dcterms:created>
  <dcterms:modified xsi:type="dcterms:W3CDTF">2010-04-28T13:30:19Z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0x010100A87582959AEF624DAFCB103BC41A5BAF</vt:lpwstr>
  </property>
  <property fmtid="{D5CDD505-2E9C-101B-9397-08002B2CF9AE}" pid="4" name="_dlc_DocIdItemGuid">
    <vt:lpwstr>ff1e4bb6-fe84-4c74-9114-7f2815dda93b</vt:lpwstr>
  </property>
</Properties>
</file>