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slides/slide17.xml" ContentType="application/vnd.openxmlformats-officedocument.presentationml.slide+xml"/>
  <Override PartName="/ppt/slides/slide18.xml" ContentType="application/vnd.openxmlformats-officedocument.presentationml.slide+xml"/>
  <Override PartName="/ppt/presentation.xml" ContentType="application/vnd.openxmlformats-officedocument.presentationml.presentation.main+xml"/>
  <Override PartName="/ppt/slides/slide16.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notesSlides/notesSlide17.xml" ContentType="application/vnd.openxmlformats-officedocument.presentationml.notesSlide+xml"/>
  <Override PartName="/ppt/slideMasters/slideMaster1.xml" ContentType="application/vnd.openxmlformats-officedocument.presentationml.slideMaster+xml"/>
  <Override PartName="/ppt/notesSlides/notesSlide18.xml" ContentType="application/vnd.openxmlformats-officedocument.presentationml.notesSlide+xml"/>
  <Override PartName="/ppt/slideLayouts/slideLayout6.xml" ContentType="application/vnd.openxmlformats-officedocument.presentationml.slideLayout+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11.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3.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clrMru>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6946" autoAdjust="0"/>
    <p:restoredTop sz="90033" autoAdjust="0"/>
  </p:normalViewPr>
  <p:slideViewPr>
    <p:cSldViewPr>
      <p:cViewPr>
        <p:scale>
          <a:sx n="80" d="100"/>
          <a:sy n="80" d="100"/>
        </p:scale>
        <p:origin x="-1206" y="-1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7" d="100"/>
          <a:sy n="77" d="100"/>
        </p:scale>
        <p:origin x="-1794"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ustomXml" Target="../customXml/item4.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17 - Excel Services and Report Center</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v3.1</a:t>
            </a:r>
            <a:endParaRPr lang="en-US"/>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17-</a:t>
            </a:r>
            <a:fld id="{E8376170-4F0A-4BF6-8C2A-9A4A0182561F}" type="slidenum">
              <a:rPr lang="en-US" smtClean="0"/>
              <a:pPr/>
              <a:t>‹#›</a:t>
            </a:fld>
            <a:endParaRPr lang="en-US" dirty="0"/>
          </a:p>
        </p:txBody>
      </p:sp>
    </p:spTree>
    <p:extLst>
      <p:ext uri="{BB962C8B-B14F-4D97-AF65-F5344CB8AC3E}">
        <p14:creationId xmlns:p14="http://schemas.microsoft.com/office/powerpoint/2010/main" val="3778269843"/>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17 - Excel Services and Report Center</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v3.1</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fld id="{073E6628-0705-4E34-90AA-D61A964D0AFD}" type="slidenum">
              <a:rPr lang="en-US" smtClean="0"/>
              <a:pPr/>
              <a:t>‹#›</a:t>
            </a:fld>
            <a:endParaRPr lang="en-US"/>
          </a:p>
        </p:txBody>
      </p:sp>
    </p:spTree>
    <p:extLst>
      <p:ext uri="{BB962C8B-B14F-4D97-AF65-F5344CB8AC3E}">
        <p14:creationId xmlns:p14="http://schemas.microsoft.com/office/powerpoint/2010/main" val="2236706337"/>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17 - Excel Services and Report Center</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2"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3" name="Slide Number Placeholder 6"/>
          <p:cNvSpPr>
            <a:spLocks noGrp="1"/>
          </p:cNvSpPr>
          <p:nvPr>
            <p:ph type="sldNum" sz="quarter" idx="13"/>
          </p:nvPr>
        </p:nvSpPr>
        <p:spPr/>
        <p:txBody>
          <a:bodyPr/>
          <a:lstStyle/>
          <a:p>
            <a:r>
              <a:rPr lang="en-US" smtClean="0"/>
              <a:t>17-</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61440"/>
          <p:cNvSpPr>
            <a:spLocks noGrp="1" noRot="1" noChangeAspect="1" noChangeArrowheads="1" noTextEdit="1"/>
          </p:cNvSpPr>
          <p:nvPr>
            <p:ph type="sldImg"/>
          </p:nvPr>
        </p:nvSpPr>
        <p:spPr>
          <a:noFill/>
          <a:ln cap="flat">
            <a:headEnd type="none" w="med" len="med"/>
            <a:tailEnd type="none" w="med" len="med"/>
          </a:ln>
        </p:spPr>
      </p:sp>
      <p:sp>
        <p:nvSpPr>
          <p:cNvPr id="63490" name="Rectangle 63489"/>
          <p:cNvSpPr>
            <a:spLocks noGrp="1" noChangeArrowheads="1"/>
          </p:cNvSpPr>
          <p:nvPr>
            <p:ph type="body" idx="1"/>
          </p:nvPr>
        </p:nvSpPr>
        <p:spPr>
          <a:noFill/>
          <a:ln/>
        </p:spPr>
        <p:txBody>
          <a:bodyPr/>
          <a:lstStyle/>
          <a:p>
            <a:pPr>
              <a:spcBef>
                <a:spcPct val="0"/>
              </a:spcBef>
            </a:pPr>
            <a:r>
              <a:rPr lang="en-US" b="1" u="sng"/>
              <a:t>Instructor Notes</a:t>
            </a:r>
            <a:endParaRPr lang="nl-BE">
              <a:latin typeface="Arial" charset="0"/>
            </a:endParaRPr>
          </a:p>
          <a:p>
            <a:pPr eaLnBrk="1" hangingPunct="1"/>
            <a:r>
              <a:rPr lang="nl-BE">
                <a:latin typeface="Arial" charset="0"/>
              </a:rPr>
              <a:t>Second part of the presentation.</a:t>
            </a:r>
          </a:p>
          <a:p>
            <a:pPr eaLnBrk="1" hangingPunct="1"/>
            <a:endParaRPr lang="nl-BE">
              <a:latin typeface="Arial" charset="0"/>
            </a:endParaRPr>
          </a:p>
          <a:p>
            <a:pPr eaLnBrk="1" hangingPunct="1"/>
            <a:r>
              <a:rPr lang="nl-BE">
                <a:latin typeface="Arial" charset="0"/>
              </a:rPr>
              <a:t>Cover the goals here of the Report Center. Stress that it</a:t>
            </a:r>
            <a:r>
              <a:rPr lang="fr-BE">
                <a:latin typeface="Arial" charset="0"/>
              </a:rPr>
              <a:t>’s goal is to </a:t>
            </a:r>
            <a:r>
              <a:rPr lang="nl-BE">
                <a:latin typeface="Arial" charset="0"/>
              </a:rPr>
              <a:t>be the place </a:t>
            </a:r>
            <a:r>
              <a:rPr lang="fr-BE">
                <a:latin typeface="Arial" charset="0"/>
              </a:rPr>
              <a:t>to visit </a:t>
            </a:r>
            <a:r>
              <a:rPr lang="nl-BE">
                <a:latin typeface="Arial" charset="0"/>
              </a:rPr>
              <a:t>for anybody who wants to do reporting or business intelligence in Office 2007 server.</a:t>
            </a:r>
            <a:endParaRPr lang="fr-BE">
              <a:latin typeface="Arial" charset="0"/>
            </a:endParaRPr>
          </a:p>
          <a:p>
            <a:pPr eaLnBrk="1" hangingPunct="1"/>
            <a:endParaRPr lang="fr-BE">
              <a:latin typeface="Arial" charset="0"/>
            </a:endParaRPr>
          </a:p>
          <a:p>
            <a:pPr eaLnBrk="1" hangingPunct="1"/>
            <a:r>
              <a:rPr lang="fr-BE">
                <a:latin typeface="Arial" charset="0"/>
              </a:rPr>
              <a:t>We deliver Report Center as a site template in Office 2007 server and we immediately create an instance of it and integrate it in the portal you can create. </a:t>
            </a:r>
          </a:p>
        </p:txBody>
      </p:sp>
      <p:sp>
        <p:nvSpPr>
          <p:cNvPr id="4" name="Header Placeholder 3"/>
          <p:cNvSpPr>
            <a:spLocks noGrp="1"/>
          </p:cNvSpPr>
          <p:nvPr>
            <p:ph type="hdr" sz="quarter" idx="10"/>
          </p:nvPr>
        </p:nvSpPr>
        <p:spPr/>
        <p:txBody>
          <a:bodyPr/>
          <a:lstStyle/>
          <a:p>
            <a:r>
              <a:rPr lang="en-US" smtClean="0"/>
              <a:t>17 - Excel Services and Report Center</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17-</a:t>
            </a:r>
            <a:fld id="{073E6628-0705-4E34-90AA-D61A964D0AF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62464"/>
          <p:cNvSpPr>
            <a:spLocks noGrp="1" noRot="1" noChangeAspect="1" noChangeArrowheads="1" noTextEdit="1"/>
          </p:cNvSpPr>
          <p:nvPr>
            <p:ph type="sldImg"/>
          </p:nvPr>
        </p:nvSpPr>
        <p:spPr>
          <a:noFill/>
          <a:ln cap="flat">
            <a:headEnd type="none" w="med" len="med"/>
            <a:tailEnd type="none" w="med" len="med"/>
          </a:ln>
        </p:spPr>
      </p:sp>
      <p:sp>
        <p:nvSpPr>
          <p:cNvPr id="64514" name="Rectangle 64513"/>
          <p:cNvSpPr>
            <a:spLocks noGrp="1" noChangeArrowheads="1"/>
          </p:cNvSpPr>
          <p:nvPr>
            <p:ph type="body" idx="1"/>
          </p:nvPr>
        </p:nvSpPr>
        <p:spPr>
          <a:noFill/>
          <a:ln/>
        </p:spPr>
        <p:txBody>
          <a:bodyPr/>
          <a:lstStyle/>
          <a:p>
            <a:pPr eaLnBrk="1" hangingPunct="1"/>
            <a:r>
              <a:rPr lang="en-US" b="1" u="sng"/>
              <a:t>Instructor Notes</a:t>
            </a:r>
            <a:endParaRPr lang="nl-BE">
              <a:latin typeface="Arial" charset="0"/>
            </a:endParaRPr>
          </a:p>
          <a:p>
            <a:pPr eaLnBrk="1" hangingPunct="1"/>
            <a:r>
              <a:rPr lang="nl-BE">
                <a:latin typeface="Arial" charset="0"/>
              </a:rPr>
              <a:t>Reports can be created and delivered via SQL Server Reporting Services. How do we integrate </a:t>
            </a:r>
            <a:r>
              <a:rPr lang="fr-BE">
                <a:latin typeface="Arial" charset="0"/>
              </a:rPr>
              <a:t>in Office 2007 </a:t>
            </a:r>
            <a:r>
              <a:rPr lang="nl-BE">
                <a:latin typeface="Arial" charset="0"/>
              </a:rPr>
              <a:t>with Reporting Services?</a:t>
            </a:r>
            <a:endParaRPr lang="fr-BE">
              <a:latin typeface="Arial" charset="0"/>
            </a:endParaRPr>
          </a:p>
          <a:p>
            <a:pPr eaLnBrk="1" hangingPunct="1"/>
            <a:endParaRPr lang="fr-BE">
              <a:latin typeface="Arial" charset="0"/>
            </a:endParaRPr>
          </a:p>
          <a:p>
            <a:pPr eaLnBrk="1" hangingPunct="1"/>
            <a:r>
              <a:rPr lang="fr-BE">
                <a:latin typeface="Arial" charset="0"/>
              </a:rPr>
              <a:t>Goal is full integration with WSS and Office 2007 Report Center. </a:t>
            </a:r>
          </a:p>
          <a:p>
            <a:pPr eaLnBrk="1" hangingPunct="1"/>
            <a:endParaRPr lang="nl-BE">
              <a:latin typeface="Arial" charset="0"/>
            </a:endParaRPr>
          </a:p>
          <a:p>
            <a:pPr eaLnBrk="1" hangingPunct="1">
              <a:buFontTx/>
              <a:buChar char="-"/>
            </a:pPr>
            <a:r>
              <a:rPr lang="nl-BE">
                <a:latin typeface="Arial" charset="0"/>
              </a:rPr>
              <a:t>Special library called the Report Library</a:t>
            </a:r>
          </a:p>
          <a:p>
            <a:pPr eaLnBrk="1" hangingPunct="1">
              <a:buFontTx/>
              <a:buChar char="-"/>
            </a:pPr>
            <a:r>
              <a:rPr lang="en-GB">
                <a:latin typeface="Arial" charset="0"/>
              </a:rPr>
              <a:t>Web part that can display a report and filter web parts that can be connected to it to slice the data</a:t>
            </a:r>
          </a:p>
        </p:txBody>
      </p:sp>
      <p:sp>
        <p:nvSpPr>
          <p:cNvPr id="4" name="Header Placeholder 3"/>
          <p:cNvSpPr>
            <a:spLocks noGrp="1"/>
          </p:cNvSpPr>
          <p:nvPr>
            <p:ph type="hdr" sz="quarter" idx="10"/>
          </p:nvPr>
        </p:nvSpPr>
        <p:spPr/>
        <p:txBody>
          <a:bodyPr/>
          <a:lstStyle/>
          <a:p>
            <a:r>
              <a:rPr lang="en-US" smtClean="0"/>
              <a:t>17 - Excel Services and Report Center</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17-</a:t>
            </a:r>
            <a:fld id="{073E6628-0705-4E34-90AA-D61A964D0AF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63488"/>
          <p:cNvSpPr>
            <a:spLocks noGrp="1" noRot="1" noChangeAspect="1" noTextEdit="1"/>
          </p:cNvSpPr>
          <p:nvPr>
            <p:ph type="sldImg"/>
          </p:nvPr>
        </p:nvSpPr>
        <p:spPr>
          <a:noFill/>
          <a:ln cap="flat">
            <a:headEnd type="none" w="med" len="med"/>
            <a:tailEnd type="none" w="med" len="med"/>
          </a:ln>
        </p:spPr>
      </p:sp>
      <p:sp>
        <p:nvSpPr>
          <p:cNvPr id="67586" name="Rectangle 67585"/>
          <p:cNvSpPr>
            <a:spLocks noGrp="1"/>
          </p:cNvSpPr>
          <p:nvPr>
            <p:ph type="body" idx="1"/>
          </p:nvPr>
        </p:nvSpPr>
        <p:spPr>
          <a:noFill/>
          <a:ln/>
        </p:spPr>
        <p:txBody>
          <a:bodyPr/>
          <a:lstStyle/>
          <a:p>
            <a:pPr eaLnBrk="1"/>
            <a:r>
              <a:rPr lang="en-US" sz="1000" b="1" u="sng" dirty="0"/>
              <a:t>Instructor Notes</a:t>
            </a:r>
            <a:endParaRPr lang="fr-BE" sz="1000" dirty="0">
              <a:latin typeface="Arial" charset="0"/>
            </a:endParaRPr>
          </a:p>
          <a:p>
            <a:pPr eaLnBrk="1"/>
            <a:r>
              <a:rPr lang="fr-BE" sz="1000" dirty="0">
                <a:latin typeface="Arial" charset="0"/>
              </a:rPr>
              <a:t>Reports (SQL Server </a:t>
            </a:r>
            <a:r>
              <a:rPr lang="fr-BE" sz="1000" dirty="0" err="1">
                <a:latin typeface="Arial" charset="0"/>
              </a:rPr>
              <a:t>Reporting</a:t>
            </a:r>
            <a:r>
              <a:rPr lang="fr-BE" sz="1000" dirty="0">
                <a:latin typeface="Arial" charset="0"/>
              </a:rPr>
              <a:t> Services, Excel-</a:t>
            </a:r>
            <a:r>
              <a:rPr lang="fr-BE" sz="1000" dirty="0" err="1">
                <a:latin typeface="Arial" charset="0"/>
              </a:rPr>
              <a:t>based</a:t>
            </a:r>
            <a:r>
              <a:rPr lang="fr-BE" sz="1000" dirty="0">
                <a:latin typeface="Arial" charset="0"/>
              </a:rPr>
              <a:t>, or </a:t>
            </a:r>
            <a:r>
              <a:rPr lang="fr-BE" sz="1000" dirty="0" err="1">
                <a:latin typeface="Arial" charset="0"/>
              </a:rPr>
              <a:t>somethingcompletelyelse</a:t>
            </a:r>
            <a:r>
              <a:rPr lang="fr-BE" sz="1000" dirty="0">
                <a:latin typeface="Arial" charset="0"/>
              </a:rPr>
              <a:t>) </a:t>
            </a:r>
            <a:r>
              <a:rPr lang="fr-BE" sz="1000" dirty="0" err="1">
                <a:latin typeface="Arial" charset="0"/>
              </a:rPr>
              <a:t>canbestored</a:t>
            </a:r>
            <a:r>
              <a:rPr lang="fr-BE" sz="1000" dirty="0">
                <a:latin typeface="Arial" charset="0"/>
              </a:rPr>
              <a:t> in a normal document </a:t>
            </a:r>
            <a:r>
              <a:rPr lang="fr-BE" sz="1000" dirty="0" err="1">
                <a:latin typeface="Arial" charset="0"/>
              </a:rPr>
              <a:t>library</a:t>
            </a:r>
            <a:r>
              <a:rPr lang="fr-BE" sz="1000" dirty="0">
                <a:latin typeface="Arial" charset="0"/>
              </a:rPr>
              <a:t>. </a:t>
            </a:r>
            <a:r>
              <a:rPr lang="fr-BE" sz="1000" dirty="0" err="1">
                <a:latin typeface="Arial" charset="0"/>
              </a:rPr>
              <a:t>However</a:t>
            </a:r>
            <a:r>
              <a:rPr lang="fr-BE" sz="1000" dirty="0">
                <a:latin typeface="Arial" charset="0"/>
              </a:rPr>
              <a:t>, </a:t>
            </a:r>
            <a:r>
              <a:rPr lang="fr-BE" sz="1000" dirty="0" err="1">
                <a:latin typeface="Arial" charset="0"/>
              </a:rPr>
              <a:t>there</a:t>
            </a:r>
            <a:r>
              <a:rPr lang="fr-BE" sz="1000" dirty="0">
                <a:latin typeface="Arial" charset="0"/>
              </a:rPr>
              <a:t> are </a:t>
            </a:r>
            <a:r>
              <a:rPr lang="fr-BE" sz="1000" dirty="0" err="1">
                <a:latin typeface="Arial" charset="0"/>
              </a:rPr>
              <a:t>somespecificneeds</a:t>
            </a:r>
            <a:r>
              <a:rPr lang="fr-BE" sz="1000" dirty="0">
                <a:latin typeface="Arial" charset="0"/>
              </a:rPr>
              <a:t> for reports. </a:t>
            </a:r>
            <a:r>
              <a:rPr lang="fr-BE" sz="1000" dirty="0" err="1">
                <a:latin typeface="Arial" charset="0"/>
              </a:rPr>
              <a:t>Maintaining</a:t>
            </a:r>
            <a:r>
              <a:rPr lang="fr-BE" sz="1000" dirty="0">
                <a:latin typeface="Arial" charset="0"/>
              </a:rPr>
              <a:t> a </a:t>
            </a:r>
            <a:r>
              <a:rPr lang="fr-BE" sz="1000" dirty="0" err="1">
                <a:latin typeface="Arial" charset="0"/>
              </a:rPr>
              <a:t>historyis</a:t>
            </a:r>
            <a:r>
              <a:rPr lang="fr-BE" sz="1000" dirty="0">
                <a:latin typeface="Arial" charset="0"/>
              </a:rPr>
              <a:t> important as </a:t>
            </a:r>
            <a:r>
              <a:rPr lang="fr-BE" sz="1000" dirty="0" err="1">
                <a:latin typeface="Arial" charset="0"/>
              </a:rPr>
              <a:t>well</a:t>
            </a:r>
            <a:r>
              <a:rPr lang="fr-BE" sz="1000" dirty="0">
                <a:latin typeface="Arial" charset="0"/>
              </a:rPr>
              <a:t> as the </a:t>
            </a:r>
            <a:r>
              <a:rPr lang="fr-BE" sz="1000" dirty="0" err="1">
                <a:latin typeface="Arial" charset="0"/>
              </a:rPr>
              <a:t>factthatyou</a:t>
            </a:r>
            <a:r>
              <a:rPr lang="fr-BE" sz="1000" dirty="0">
                <a:latin typeface="Arial" charset="0"/>
              </a:rPr>
              <a:t> probable </a:t>
            </a:r>
            <a:r>
              <a:rPr lang="fr-BE" sz="1000" dirty="0" err="1">
                <a:latin typeface="Arial" charset="0"/>
              </a:rPr>
              <a:t>want</a:t>
            </a:r>
            <a:r>
              <a:rPr lang="fr-BE" sz="1000" dirty="0">
                <a:latin typeface="Arial" charset="0"/>
              </a:rPr>
              <a:t> to store </a:t>
            </a:r>
            <a:r>
              <a:rPr lang="fr-BE" sz="1000" dirty="0" err="1">
                <a:latin typeface="Arial" charset="0"/>
              </a:rPr>
              <a:t>different</a:t>
            </a:r>
            <a:r>
              <a:rPr lang="fr-BE" sz="1000" dirty="0">
                <a:latin typeface="Arial" charset="0"/>
              </a:rPr>
              <a:t> instances of the </a:t>
            </a:r>
            <a:r>
              <a:rPr lang="fr-BE" sz="1000" dirty="0" err="1">
                <a:latin typeface="Arial" charset="0"/>
              </a:rPr>
              <a:t>same</a:t>
            </a:r>
            <a:r>
              <a:rPr lang="fr-BE" sz="1000" dirty="0">
                <a:latin typeface="Arial" charset="0"/>
              </a:rPr>
              <a:t> report. For </a:t>
            </a:r>
            <a:r>
              <a:rPr lang="fr-BE" sz="1000" dirty="0" err="1">
                <a:latin typeface="Arial" charset="0"/>
              </a:rPr>
              <a:t>example</a:t>
            </a:r>
            <a:r>
              <a:rPr lang="fr-BE" sz="1000" dirty="0">
                <a:latin typeface="Arial" charset="0"/>
              </a:rPr>
              <a:t>, </a:t>
            </a:r>
            <a:r>
              <a:rPr lang="fr-BE" sz="1000" dirty="0" err="1">
                <a:latin typeface="Arial" charset="0"/>
              </a:rPr>
              <a:t>youcan</a:t>
            </a:r>
            <a:r>
              <a:rPr lang="fr-BE" sz="1000" dirty="0">
                <a:latin typeface="Arial" charset="0"/>
              </a:rPr>
              <a:t> have a sales report </a:t>
            </a:r>
            <a:r>
              <a:rPr lang="fr-BE" sz="1000" dirty="0" err="1">
                <a:latin typeface="Arial" charset="0"/>
              </a:rPr>
              <a:t>generateddaily</a:t>
            </a:r>
            <a:r>
              <a:rPr lang="fr-BE" sz="1000" dirty="0">
                <a:latin typeface="Arial" charset="0"/>
              </a:rPr>
              <a:t>. The report </a:t>
            </a:r>
            <a:r>
              <a:rPr lang="fr-BE" sz="1000" dirty="0" err="1">
                <a:latin typeface="Arial" charset="0"/>
              </a:rPr>
              <a:t>is</a:t>
            </a:r>
            <a:r>
              <a:rPr lang="fr-BE" sz="1000" dirty="0">
                <a:latin typeface="Arial" charset="0"/>
              </a:rPr>
              <a:t> the </a:t>
            </a:r>
            <a:r>
              <a:rPr lang="fr-BE" sz="1000" dirty="0" err="1">
                <a:latin typeface="Arial" charset="0"/>
              </a:rPr>
              <a:t>same</a:t>
            </a:r>
            <a:r>
              <a:rPr lang="fr-BE" sz="1000" dirty="0">
                <a:latin typeface="Arial" charset="0"/>
              </a:rPr>
              <a:t> but the data changes.</a:t>
            </a:r>
          </a:p>
          <a:p>
            <a:pPr eaLnBrk="1"/>
            <a:endParaRPr lang="fr-BE" sz="1000" dirty="0">
              <a:latin typeface="Arial" charset="0"/>
            </a:endParaRPr>
          </a:p>
          <a:p>
            <a:pPr eaLnBrk="1"/>
            <a:r>
              <a:rPr lang="fr-BE" sz="1000" dirty="0">
                <a:latin typeface="Arial" charset="0"/>
              </a:rPr>
              <a:t>Talk about how </a:t>
            </a:r>
            <a:r>
              <a:rPr lang="fr-BE" sz="1000" dirty="0" err="1">
                <a:latin typeface="Arial" charset="0"/>
              </a:rPr>
              <a:t>today</a:t>
            </a:r>
            <a:r>
              <a:rPr lang="fr-BE" sz="1000" dirty="0">
                <a:latin typeface="Arial" charset="0"/>
              </a:rPr>
              <a:t> reports </a:t>
            </a:r>
            <a:r>
              <a:rPr lang="fr-BE" sz="1000" dirty="0" err="1">
                <a:latin typeface="Arial" charset="0"/>
              </a:rPr>
              <a:t>canbestored</a:t>
            </a:r>
            <a:r>
              <a:rPr lang="fr-BE" sz="1000" dirty="0">
                <a:latin typeface="Arial" charset="0"/>
              </a:rPr>
              <a:t> in WSS v2 -&gt; a document </a:t>
            </a:r>
            <a:r>
              <a:rPr lang="fr-BE" sz="1000" dirty="0" err="1">
                <a:latin typeface="Arial" charset="0"/>
              </a:rPr>
              <a:t>librarywith</a:t>
            </a:r>
            <a:r>
              <a:rPr lang="fr-BE" sz="1000" dirty="0">
                <a:latin typeface="Arial" charset="0"/>
              </a:rPr>
              <a:t> an entry per report instance </a:t>
            </a:r>
            <a:r>
              <a:rPr lang="fr-BE" sz="1000" dirty="0" err="1">
                <a:latin typeface="Arial" charset="0"/>
              </a:rPr>
              <a:t>ending</a:t>
            </a:r>
            <a:r>
              <a:rPr lang="fr-BE" sz="1000" dirty="0">
                <a:latin typeface="Arial" charset="0"/>
              </a:rPr>
              <a:t> up </a:t>
            </a:r>
            <a:r>
              <a:rPr lang="fr-BE" sz="1000" dirty="0" err="1">
                <a:latin typeface="Arial" charset="0"/>
              </a:rPr>
              <a:t>quickly</a:t>
            </a:r>
            <a:r>
              <a:rPr lang="fr-BE" sz="1000" dirty="0">
                <a:latin typeface="Arial" charset="0"/>
              </a:rPr>
              <a:t> to large document </a:t>
            </a:r>
            <a:r>
              <a:rPr lang="fr-BE" sz="1000" dirty="0" err="1">
                <a:latin typeface="Arial" charset="0"/>
              </a:rPr>
              <a:t>librariesthat</a:t>
            </a:r>
            <a:r>
              <a:rPr lang="fr-BE" sz="1000" dirty="0">
                <a:latin typeface="Arial" charset="0"/>
              </a:rPr>
              <a:t> are not </a:t>
            </a:r>
            <a:r>
              <a:rPr lang="fr-BE" sz="1000" dirty="0" err="1">
                <a:latin typeface="Arial" charset="0"/>
              </a:rPr>
              <a:t>easyanymore</a:t>
            </a:r>
            <a:r>
              <a:rPr lang="fr-BE" sz="1000" dirty="0">
                <a:latin typeface="Arial" charset="0"/>
              </a:rPr>
              <a:t> to </a:t>
            </a:r>
            <a:r>
              <a:rPr lang="fr-BE" sz="1000" dirty="0" err="1">
                <a:latin typeface="Arial" charset="0"/>
              </a:rPr>
              <a:t>maintain</a:t>
            </a:r>
            <a:r>
              <a:rPr lang="fr-BE" sz="1000" dirty="0">
                <a:latin typeface="Arial" charset="0"/>
              </a:rPr>
              <a:t>.</a:t>
            </a:r>
          </a:p>
          <a:p>
            <a:pPr eaLnBrk="1"/>
            <a:endParaRPr lang="fr-BE" sz="1000" dirty="0">
              <a:latin typeface="Arial" charset="0"/>
            </a:endParaRPr>
          </a:p>
          <a:p>
            <a:pPr eaLnBrk="1"/>
            <a:r>
              <a:rPr lang="fr-BE" sz="1000" dirty="0">
                <a:latin typeface="Arial" charset="0"/>
              </a:rPr>
              <a:t>To </a:t>
            </a:r>
            <a:r>
              <a:rPr lang="fr-BE" sz="1000" dirty="0" err="1">
                <a:latin typeface="Arial" charset="0"/>
              </a:rPr>
              <a:t>meettheseneeds</a:t>
            </a:r>
            <a:r>
              <a:rPr lang="fr-BE" sz="1000" dirty="0">
                <a:latin typeface="Arial" charset="0"/>
              </a:rPr>
              <a:t>, </a:t>
            </a:r>
            <a:r>
              <a:rPr lang="fr-BE" sz="1000" dirty="0" err="1">
                <a:latin typeface="Arial" charset="0"/>
              </a:rPr>
              <a:t>weintroduce</a:t>
            </a:r>
            <a:r>
              <a:rPr lang="fr-BE" sz="1000" dirty="0">
                <a:latin typeface="Arial" charset="0"/>
              </a:rPr>
              <a:t> the Report Library in Office 2007 server - a </a:t>
            </a:r>
            <a:r>
              <a:rPr lang="fr-BE" sz="1000" dirty="0" err="1">
                <a:latin typeface="Arial" charset="0"/>
              </a:rPr>
              <a:t>librarycontaining</a:t>
            </a:r>
            <a:r>
              <a:rPr lang="fr-BE" sz="1000" dirty="0">
                <a:latin typeface="Arial" charset="0"/>
              </a:rPr>
              <a:t> the </a:t>
            </a:r>
            <a:r>
              <a:rPr lang="fr-BE" sz="1000" dirty="0" err="1">
                <a:latin typeface="Arial" charset="0"/>
              </a:rPr>
              <a:t>necessaryfunctionalities</a:t>
            </a:r>
            <a:r>
              <a:rPr lang="fr-BE" sz="1000" dirty="0">
                <a:latin typeface="Arial" charset="0"/>
              </a:rPr>
              <a:t> for </a:t>
            </a:r>
            <a:r>
              <a:rPr lang="fr-BE" sz="1000" dirty="0" err="1">
                <a:latin typeface="Arial" charset="0"/>
              </a:rPr>
              <a:t>storing</a:t>
            </a:r>
            <a:r>
              <a:rPr lang="fr-BE" sz="1000" dirty="0">
                <a:latin typeface="Arial" charset="0"/>
              </a:rPr>
              <a:t>, </a:t>
            </a:r>
            <a:r>
              <a:rPr lang="fr-BE" sz="1000" dirty="0" err="1">
                <a:latin typeface="Arial" charset="0"/>
              </a:rPr>
              <a:t>managing</a:t>
            </a:r>
            <a:r>
              <a:rPr lang="fr-BE" sz="1000" dirty="0">
                <a:latin typeface="Arial" charset="0"/>
              </a:rPr>
              <a:t> and </a:t>
            </a:r>
            <a:r>
              <a:rPr lang="fr-BE" sz="1000" dirty="0" err="1">
                <a:latin typeface="Arial" charset="0"/>
              </a:rPr>
              <a:t>making</a:t>
            </a:r>
            <a:r>
              <a:rPr lang="fr-BE" sz="1000" dirty="0">
                <a:latin typeface="Arial" charset="0"/>
              </a:rPr>
              <a:t> report instances </a:t>
            </a:r>
            <a:r>
              <a:rPr lang="fr-BE" sz="1000" dirty="0" err="1">
                <a:latin typeface="Arial" charset="0"/>
              </a:rPr>
              <a:t>available</a:t>
            </a:r>
            <a:r>
              <a:rPr lang="fr-BE" sz="1000" dirty="0">
                <a:latin typeface="Arial" charset="0"/>
              </a:rPr>
              <a:t>. By default, </a:t>
            </a:r>
            <a:r>
              <a:rPr lang="fr-BE" sz="1000" dirty="0" err="1">
                <a:latin typeface="Arial" charset="0"/>
              </a:rPr>
              <a:t>it</a:t>
            </a:r>
            <a:r>
              <a:rPr lang="fr-BE" sz="1000" dirty="0">
                <a:latin typeface="Arial" charset="0"/>
              </a:rPr>
              <a:t> shows the </a:t>
            </a:r>
            <a:r>
              <a:rPr lang="fr-BE" sz="1000" dirty="0" err="1">
                <a:latin typeface="Arial" charset="0"/>
              </a:rPr>
              <a:t>current</a:t>
            </a:r>
            <a:r>
              <a:rPr lang="fr-BE" sz="1000" dirty="0">
                <a:latin typeface="Arial" charset="0"/>
              </a:rPr>
              <a:t> version of the report, but the </a:t>
            </a:r>
            <a:r>
              <a:rPr lang="fr-BE" sz="1000" dirty="0" err="1">
                <a:latin typeface="Arial" charset="0"/>
              </a:rPr>
              <a:t>historyisavailableatany</a:t>
            </a:r>
            <a:r>
              <a:rPr lang="fr-BE" sz="1000" dirty="0">
                <a:latin typeface="Arial" charset="0"/>
              </a:rPr>
              <a:t> moment. </a:t>
            </a:r>
            <a:r>
              <a:rPr lang="fr-BE" sz="1000" dirty="0" err="1">
                <a:latin typeface="Arial" charset="0"/>
              </a:rPr>
              <a:t>Searchwilltakethese</a:t>
            </a:r>
            <a:r>
              <a:rPr lang="fr-BE" sz="1000" dirty="0">
                <a:latin typeface="Arial" charset="0"/>
              </a:rPr>
              <a:t> instances </a:t>
            </a:r>
            <a:r>
              <a:rPr lang="fr-BE" sz="1000" dirty="0" err="1">
                <a:latin typeface="Arial" charset="0"/>
              </a:rPr>
              <a:t>also</a:t>
            </a:r>
            <a:r>
              <a:rPr lang="fr-BE" sz="1000" dirty="0">
                <a:latin typeface="Arial" charset="0"/>
              </a:rPr>
              <a:t> in </a:t>
            </a:r>
            <a:r>
              <a:rPr lang="fr-BE" sz="1000" dirty="0" err="1">
                <a:latin typeface="Arial" charset="0"/>
              </a:rPr>
              <a:t>account</a:t>
            </a:r>
            <a:r>
              <a:rPr lang="fr-BE" sz="1000" dirty="0">
                <a:latin typeface="Arial" charset="0"/>
              </a:rPr>
              <a:t>. </a:t>
            </a:r>
            <a:r>
              <a:rPr lang="fr-BE" sz="1000" dirty="0" err="1">
                <a:latin typeface="Arial" charset="0"/>
              </a:rPr>
              <a:t>Views</a:t>
            </a:r>
            <a:r>
              <a:rPr lang="fr-BE" sz="1000" dirty="0">
                <a:latin typeface="Arial" charset="0"/>
              </a:rPr>
              <a:t> on </a:t>
            </a:r>
            <a:r>
              <a:rPr lang="fr-BE" sz="1000" dirty="0" err="1">
                <a:latin typeface="Arial" charset="0"/>
              </a:rPr>
              <a:t>these</a:t>
            </a:r>
            <a:r>
              <a:rPr lang="fr-BE" sz="1000" dirty="0">
                <a:latin typeface="Arial" charset="0"/>
              </a:rPr>
              <a:t> instances </a:t>
            </a:r>
            <a:r>
              <a:rPr lang="fr-BE" sz="1000" dirty="0" err="1">
                <a:latin typeface="Arial" charset="0"/>
              </a:rPr>
              <a:t>canbecreated</a:t>
            </a:r>
            <a:r>
              <a:rPr lang="fr-BE" sz="1000" dirty="0">
                <a:latin typeface="Arial" charset="0"/>
              </a:rPr>
              <a:t>. </a:t>
            </a:r>
          </a:p>
          <a:p>
            <a:pPr eaLnBrk="1"/>
            <a:endParaRPr lang="fr-BE" sz="1000" dirty="0">
              <a:latin typeface="Arial" charset="0"/>
            </a:endParaRPr>
          </a:p>
          <a:p>
            <a:pPr eaLnBrk="1"/>
            <a:r>
              <a:rPr lang="fr-BE" sz="1000" dirty="0">
                <a:latin typeface="Arial" charset="0"/>
              </a:rPr>
              <a:t>Reports </a:t>
            </a:r>
            <a:r>
              <a:rPr lang="fr-BE" sz="1000" dirty="0" err="1">
                <a:latin typeface="Arial" charset="0"/>
              </a:rPr>
              <a:t>oftencontain</a:t>
            </a:r>
            <a:r>
              <a:rPr lang="fr-BE" sz="1000" dirty="0">
                <a:latin typeface="Arial" charset="0"/>
              </a:rPr>
              <a:t> a lot of </a:t>
            </a:r>
            <a:r>
              <a:rPr lang="fr-BE" sz="1000" dirty="0" err="1">
                <a:latin typeface="Arial" charset="0"/>
              </a:rPr>
              <a:t>metadatastoring</a:t>
            </a:r>
            <a:r>
              <a:rPr lang="fr-BE" sz="1000" dirty="0">
                <a:latin typeface="Arial" charset="0"/>
              </a:rPr>
              <a:t> the </a:t>
            </a:r>
            <a:r>
              <a:rPr lang="fr-BE" sz="1000" dirty="0" err="1">
                <a:latin typeface="Arial" charset="0"/>
              </a:rPr>
              <a:t>context</a:t>
            </a:r>
            <a:r>
              <a:rPr lang="fr-BE" sz="1000" dirty="0">
                <a:latin typeface="Arial" charset="0"/>
              </a:rPr>
              <a:t> of the report. A profile page </a:t>
            </a:r>
            <a:r>
              <a:rPr lang="fr-BE" sz="1000" dirty="0" err="1">
                <a:latin typeface="Arial" charset="0"/>
              </a:rPr>
              <a:t>can</a:t>
            </a:r>
            <a:r>
              <a:rPr lang="fr-BE" sz="1000" dirty="0">
                <a:latin typeface="Arial" charset="0"/>
              </a:rPr>
              <a:t> display </a:t>
            </a:r>
            <a:r>
              <a:rPr lang="fr-BE" sz="1000" dirty="0" err="1">
                <a:latin typeface="Arial" charset="0"/>
              </a:rPr>
              <a:t>thismetadatawhen</a:t>
            </a:r>
            <a:r>
              <a:rPr lang="fr-BE" sz="1000" dirty="0">
                <a:latin typeface="Arial" charset="0"/>
              </a:rPr>
              <a:t> the report instance </a:t>
            </a:r>
            <a:r>
              <a:rPr lang="fr-BE" sz="1000" dirty="0" err="1">
                <a:latin typeface="Arial" charset="0"/>
              </a:rPr>
              <a:t>isvisualized</a:t>
            </a:r>
            <a:r>
              <a:rPr lang="fr-BE" sz="1000" dirty="0">
                <a:latin typeface="Arial" charset="0"/>
              </a:rPr>
              <a:t> to the user.</a:t>
            </a:r>
          </a:p>
          <a:p>
            <a:pPr eaLnBrk="1"/>
            <a:endParaRPr lang="fr-BE" sz="1000" dirty="0">
              <a:latin typeface="Arial" charset="0"/>
            </a:endParaRPr>
          </a:p>
          <a:p>
            <a:pPr eaLnBrk="1"/>
            <a:r>
              <a:rPr lang="fr-BE" sz="1000" dirty="0">
                <a:latin typeface="Arial" charset="0"/>
              </a:rPr>
              <a:t>The Report Center </a:t>
            </a:r>
            <a:r>
              <a:rPr lang="fr-BE" sz="1000" dirty="0" err="1">
                <a:latin typeface="Arial" charset="0"/>
              </a:rPr>
              <a:t>alreadycontainssuch</a:t>
            </a:r>
            <a:r>
              <a:rPr lang="fr-BE" sz="1000" dirty="0">
                <a:latin typeface="Arial" charset="0"/>
              </a:rPr>
              <a:t> a </a:t>
            </a:r>
            <a:r>
              <a:rPr lang="fr-BE" sz="1000" dirty="0" err="1">
                <a:latin typeface="Arial" charset="0"/>
              </a:rPr>
              <a:t>library</a:t>
            </a:r>
            <a:r>
              <a:rPr lang="fr-BE" sz="1000" dirty="0">
                <a:latin typeface="Arial" charset="0"/>
              </a:rPr>
              <a:t>, but </a:t>
            </a:r>
            <a:r>
              <a:rPr lang="fr-BE" sz="1000" dirty="0" err="1">
                <a:latin typeface="Arial" charset="0"/>
              </a:rPr>
              <a:t>youcanactuallycreate</a:t>
            </a:r>
            <a:r>
              <a:rPr lang="fr-BE" sz="1000" dirty="0">
                <a:latin typeface="Arial" charset="0"/>
              </a:rPr>
              <a:t> an instance of the </a:t>
            </a:r>
            <a:r>
              <a:rPr lang="fr-BE" sz="1000" dirty="0" err="1">
                <a:latin typeface="Arial" charset="0"/>
              </a:rPr>
              <a:t>listtemplateanywhere</a:t>
            </a:r>
            <a:r>
              <a:rPr lang="fr-BE" sz="1000" dirty="0">
                <a:latin typeface="Arial" charset="0"/>
              </a:rPr>
              <a:t>.</a:t>
            </a:r>
            <a:endParaRPr lang="en-GB" sz="1000" dirty="0">
              <a:latin typeface="Arial" charset="0"/>
            </a:endParaRPr>
          </a:p>
        </p:txBody>
      </p:sp>
      <p:sp>
        <p:nvSpPr>
          <p:cNvPr id="4" name="Header Placeholder 3"/>
          <p:cNvSpPr>
            <a:spLocks noGrp="1"/>
          </p:cNvSpPr>
          <p:nvPr>
            <p:ph type="hdr" sz="quarter" idx="10"/>
          </p:nvPr>
        </p:nvSpPr>
        <p:spPr/>
        <p:txBody>
          <a:bodyPr/>
          <a:lstStyle/>
          <a:p>
            <a:r>
              <a:rPr lang="en-US" smtClean="0"/>
              <a:t>17 - Excel Services and Report Center</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17-</a:t>
            </a:r>
            <a:fld id="{073E6628-0705-4E34-90AA-D61A964D0AF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64512"/>
          <p:cNvSpPr>
            <a:spLocks noGrp="1" noRot="1" noChangeAspect="1" noTextEdit="1"/>
          </p:cNvSpPr>
          <p:nvPr>
            <p:ph type="sldImg"/>
          </p:nvPr>
        </p:nvSpPr>
        <p:spPr>
          <a:noFill/>
          <a:ln cap="flat">
            <a:headEnd type="none" w="med" len="med"/>
            <a:tailEnd type="none" w="med" len="med"/>
          </a:ln>
        </p:spPr>
      </p:sp>
      <p:sp>
        <p:nvSpPr>
          <p:cNvPr id="68610" name="Rectangle 68609"/>
          <p:cNvSpPr>
            <a:spLocks noGrp="1"/>
          </p:cNvSpPr>
          <p:nvPr>
            <p:ph type="body" idx="1"/>
          </p:nvPr>
        </p:nvSpPr>
        <p:spPr>
          <a:noFill/>
          <a:ln/>
        </p:spPr>
        <p:txBody>
          <a:bodyPr/>
          <a:lstStyle/>
          <a:p>
            <a:pPr eaLnBrk="1"/>
            <a:r>
              <a:rPr lang="en-US" b="1" u="sng"/>
              <a:t>Instructor Notes</a:t>
            </a:r>
            <a:endParaRPr lang="fr-BE">
              <a:latin typeface="Arial" charset="0"/>
            </a:endParaRPr>
          </a:p>
          <a:p>
            <a:pPr eaLnBrk="1"/>
            <a:r>
              <a:rPr lang="fr-BE">
                <a:latin typeface="Arial" charset="0"/>
              </a:rPr>
              <a:t>There is a Web Part to view your SQL Server Reportings Services reports either directly from the report library or as a stand-alone Web Part dropped for example in a dashboard. </a:t>
            </a:r>
            <a:endParaRPr lang="en-GB">
              <a:latin typeface="Arial" charset="0"/>
            </a:endParaRPr>
          </a:p>
        </p:txBody>
      </p:sp>
      <p:sp>
        <p:nvSpPr>
          <p:cNvPr id="4" name="Header Placeholder 3"/>
          <p:cNvSpPr>
            <a:spLocks noGrp="1"/>
          </p:cNvSpPr>
          <p:nvPr>
            <p:ph type="hdr" sz="quarter" idx="10"/>
          </p:nvPr>
        </p:nvSpPr>
        <p:spPr/>
        <p:txBody>
          <a:bodyPr/>
          <a:lstStyle/>
          <a:p>
            <a:r>
              <a:rPr lang="en-US" smtClean="0"/>
              <a:t>17 - Excel Services and Report Center</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17-</a:t>
            </a:r>
            <a:fld id="{073E6628-0705-4E34-90AA-D61A964D0AF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66560"/>
          <p:cNvSpPr>
            <a:spLocks noGrp="1" noRot="1" noChangeAspect="1" noTextEdit="1"/>
          </p:cNvSpPr>
          <p:nvPr>
            <p:ph type="sldImg"/>
          </p:nvPr>
        </p:nvSpPr>
        <p:spPr>
          <a:noFill/>
          <a:ln cap="flat">
            <a:headEnd type="none" w="med" len="med"/>
            <a:tailEnd type="none" w="med" len="med"/>
          </a:ln>
        </p:spPr>
      </p:sp>
      <p:sp>
        <p:nvSpPr>
          <p:cNvPr id="70658" name="Rectangle 70657"/>
          <p:cNvSpPr>
            <a:spLocks noGrp="1"/>
          </p:cNvSpPr>
          <p:nvPr>
            <p:ph type="body" idx="1"/>
          </p:nvPr>
        </p:nvSpPr>
        <p:spPr>
          <a:noFill/>
          <a:ln/>
        </p:spPr>
        <p:txBody>
          <a:bodyPr/>
          <a:lstStyle/>
          <a:p>
            <a:pPr>
              <a:spcBef>
                <a:spcPct val="0"/>
              </a:spcBef>
            </a:pPr>
            <a:r>
              <a:rPr lang="en-US" b="1" u="sng"/>
              <a:t>Instructor Notes</a:t>
            </a:r>
            <a:endParaRPr lang="fr-BE">
              <a:latin typeface="Arial" charset="0"/>
            </a:endParaRPr>
          </a:p>
          <a:p>
            <a:pPr eaLnBrk="1"/>
            <a:r>
              <a:rPr lang="fr-BE">
                <a:latin typeface="Arial" charset="0"/>
              </a:rPr>
              <a:t>Introduce Key Performance indicators as  instrument in organizations to visualize how well we are doing in various domains (sales, customer satisfaction, …)</a:t>
            </a:r>
          </a:p>
          <a:p>
            <a:pPr eaLnBrk="1"/>
            <a:endParaRPr lang="fr-BE">
              <a:latin typeface="Arial" charset="0"/>
            </a:endParaRPr>
          </a:p>
          <a:p>
            <a:pPr eaLnBrk="1"/>
            <a:r>
              <a:rPr lang="fr-BE">
                <a:latin typeface="Arial" charset="0"/>
              </a:rPr>
              <a:t>OOB, we deliver an initial infrastructure with a KPI web part and list that can be further expanded with a profile page displaying associated metadata . KPI list instances can be parts of a dashboard.</a:t>
            </a:r>
          </a:p>
          <a:p>
            <a:pPr eaLnBrk="1"/>
            <a:endParaRPr lang="fr-BE">
              <a:latin typeface="Arial" charset="0"/>
            </a:endParaRPr>
          </a:p>
          <a:p>
            <a:pPr eaLnBrk="1"/>
            <a:r>
              <a:rPr lang="fr-BE">
                <a:latin typeface="Arial" charset="0"/>
              </a:rPr>
              <a:t>Discuss the four types of KPIs</a:t>
            </a:r>
            <a:endParaRPr lang="en-GB">
              <a:latin typeface="Arial" charset="0"/>
            </a:endParaRPr>
          </a:p>
        </p:txBody>
      </p:sp>
      <p:sp>
        <p:nvSpPr>
          <p:cNvPr id="4" name="Header Placeholder 3"/>
          <p:cNvSpPr>
            <a:spLocks noGrp="1"/>
          </p:cNvSpPr>
          <p:nvPr>
            <p:ph type="hdr" sz="quarter" idx="10"/>
          </p:nvPr>
        </p:nvSpPr>
        <p:spPr/>
        <p:txBody>
          <a:bodyPr/>
          <a:lstStyle/>
          <a:p>
            <a:r>
              <a:rPr lang="en-US" smtClean="0"/>
              <a:t>17 - Excel Services and Report Center</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17-</a:t>
            </a:r>
            <a:fld id="{073E6628-0705-4E34-90AA-D61A964D0AF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68608"/>
          <p:cNvSpPr>
            <a:spLocks noGrp="1" noRot="1" noChangeAspect="1" noTextEdit="1"/>
          </p:cNvSpPr>
          <p:nvPr>
            <p:ph type="sldImg"/>
          </p:nvPr>
        </p:nvSpPr>
        <p:spPr>
          <a:noFill/>
          <a:ln cap="flat">
            <a:headEnd type="none" w="med" len="med"/>
            <a:tailEnd type="none" w="med" len="med"/>
          </a:ln>
        </p:spPr>
      </p:sp>
      <p:sp>
        <p:nvSpPr>
          <p:cNvPr id="72706" name="Rectangle 72705"/>
          <p:cNvSpPr>
            <a:spLocks noGrp="1"/>
          </p:cNvSpPr>
          <p:nvPr>
            <p:ph type="body" idx="1"/>
          </p:nvPr>
        </p:nvSpPr>
        <p:spPr>
          <a:noFill/>
          <a:ln/>
        </p:spPr>
        <p:txBody>
          <a:bodyPr/>
          <a:lstStyle/>
          <a:p>
            <a:pPr eaLnBrk="1"/>
            <a:r>
              <a:rPr lang="en-US" b="1" u="sng"/>
              <a:t>Instructor Notes</a:t>
            </a:r>
            <a:endParaRPr lang="fr-BE">
              <a:latin typeface="Arial" charset="0"/>
            </a:endParaRPr>
          </a:p>
          <a:p>
            <a:pPr eaLnBrk="1"/>
            <a:r>
              <a:rPr lang="fr-BE">
                <a:latin typeface="Arial" charset="0"/>
              </a:rPr>
              <a:t>Template to get you started – 2 types -&gt; KPI / Generic</a:t>
            </a:r>
          </a:p>
          <a:p>
            <a:pPr eaLnBrk="1"/>
            <a:r>
              <a:rPr lang="fr-BE">
                <a:latin typeface="Arial" charset="0"/>
              </a:rPr>
              <a:t>You fill up the zones with Web parts displaying all kinds of BI components (reports,  excel snapshots, filter web parts, …)</a:t>
            </a:r>
          </a:p>
          <a:p>
            <a:pPr eaLnBrk="1"/>
            <a:endParaRPr lang="fr-BE">
              <a:latin typeface="Arial" charset="0"/>
            </a:endParaRPr>
          </a:p>
          <a:p>
            <a:pPr eaLnBrk="1"/>
            <a:endParaRPr lang="en-GB">
              <a:latin typeface="Arial" charset="0"/>
            </a:endParaRPr>
          </a:p>
        </p:txBody>
      </p:sp>
      <p:sp>
        <p:nvSpPr>
          <p:cNvPr id="4" name="Header Placeholder 3"/>
          <p:cNvSpPr>
            <a:spLocks noGrp="1"/>
          </p:cNvSpPr>
          <p:nvPr>
            <p:ph type="hdr" sz="quarter" idx="10"/>
          </p:nvPr>
        </p:nvSpPr>
        <p:spPr/>
        <p:txBody>
          <a:bodyPr/>
          <a:lstStyle/>
          <a:p>
            <a:r>
              <a:rPr lang="en-US" smtClean="0"/>
              <a:t>17 - Excel Services and Report Center</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17-</a:t>
            </a:r>
            <a:fld id="{073E6628-0705-4E34-90AA-D61A964D0AF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69632"/>
          <p:cNvSpPr>
            <a:spLocks noGrp="1" noRot="1" noChangeAspect="1" noTextEdit="1"/>
          </p:cNvSpPr>
          <p:nvPr>
            <p:ph type="sldImg"/>
          </p:nvPr>
        </p:nvSpPr>
        <p:spPr>
          <a:noFill/>
          <a:ln cap="flat">
            <a:headEnd type="none" w="med" len="med"/>
            <a:tailEnd type="none" w="med" len="med"/>
          </a:ln>
        </p:spPr>
      </p:sp>
      <p:sp>
        <p:nvSpPr>
          <p:cNvPr id="73730" name="Rectangle 73729"/>
          <p:cNvSpPr>
            <a:spLocks noGrp="1"/>
          </p:cNvSpPr>
          <p:nvPr>
            <p:ph type="body" idx="1"/>
          </p:nvPr>
        </p:nvSpPr>
        <p:spPr>
          <a:noFill/>
          <a:ln/>
        </p:spPr>
        <p:txBody>
          <a:bodyPr/>
          <a:lstStyle/>
          <a:p>
            <a:pPr>
              <a:spcBef>
                <a:spcPct val="0"/>
              </a:spcBef>
            </a:pPr>
            <a:r>
              <a:rPr lang="en-US" b="1" u="sng"/>
              <a:t>Instructor Notes</a:t>
            </a:r>
            <a:endParaRPr lang="fr-BE">
              <a:latin typeface="Arial" charset="0"/>
            </a:endParaRPr>
          </a:p>
          <a:p>
            <a:pPr eaLnBrk="1"/>
            <a:r>
              <a:rPr lang="fr-BE">
                <a:latin typeface="Arial" charset="0"/>
              </a:rPr>
              <a:t>Very important on a dashboard. Filtering can be explicit (initiated by the user - eg to drill down in data) or done behind the scenes (eg based on your user profile data  - department, responsibilities, region, …)</a:t>
            </a:r>
          </a:p>
          <a:p>
            <a:pPr eaLnBrk="1"/>
            <a:endParaRPr lang="en-GB">
              <a:latin typeface="Arial" charset="0"/>
            </a:endParaRPr>
          </a:p>
        </p:txBody>
      </p:sp>
      <p:sp>
        <p:nvSpPr>
          <p:cNvPr id="4" name="Header Placeholder 3"/>
          <p:cNvSpPr>
            <a:spLocks noGrp="1"/>
          </p:cNvSpPr>
          <p:nvPr>
            <p:ph type="hdr" sz="quarter" idx="10"/>
          </p:nvPr>
        </p:nvSpPr>
        <p:spPr/>
        <p:txBody>
          <a:bodyPr/>
          <a:lstStyle/>
          <a:p>
            <a:r>
              <a:rPr lang="en-US" smtClean="0"/>
              <a:t>17 - Excel Services and Report Center</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17-</a:t>
            </a:r>
            <a:fld id="{073E6628-0705-4E34-90AA-D61A964D0AF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0656"/>
          <p:cNvSpPr>
            <a:spLocks noGrp="1" noRot="1" noChangeAspect="1" noTextEdit="1"/>
          </p:cNvSpPr>
          <p:nvPr>
            <p:ph type="sldImg"/>
          </p:nvPr>
        </p:nvSpPr>
        <p:spPr>
          <a:noFill/>
          <a:ln cap="flat">
            <a:headEnd type="none" w="med" len="med"/>
            <a:tailEnd type="none" w="med" len="med"/>
          </a:ln>
        </p:spPr>
      </p:sp>
      <p:sp>
        <p:nvSpPr>
          <p:cNvPr id="74754" name="Rectangle 74753"/>
          <p:cNvSpPr>
            <a:spLocks noGrp="1"/>
          </p:cNvSpPr>
          <p:nvPr>
            <p:ph type="body" idx="1"/>
          </p:nvPr>
        </p:nvSpPr>
        <p:spPr>
          <a:noFill/>
          <a:ln/>
        </p:spPr>
        <p:txBody>
          <a:bodyPr/>
          <a:lstStyle/>
          <a:p>
            <a:pPr>
              <a:spcBef>
                <a:spcPct val="0"/>
              </a:spcBef>
            </a:pPr>
            <a:r>
              <a:rPr lang="en-US" b="1" u="sng"/>
              <a:t>Instructor Notes</a:t>
            </a:r>
            <a:endParaRPr lang="fr-BE">
              <a:latin typeface="Arial" charset="0"/>
            </a:endParaRPr>
          </a:p>
          <a:p>
            <a:pPr eaLnBrk="1"/>
            <a:r>
              <a:rPr lang="fr-BE">
                <a:latin typeface="Arial" charset="0"/>
              </a:rPr>
              <a:t>Discuss the various display options, possible value resources and then the extensibility.</a:t>
            </a:r>
          </a:p>
          <a:p>
            <a:pPr eaLnBrk="1"/>
            <a:endParaRPr lang="en-GB">
              <a:latin typeface="Arial" charset="0"/>
            </a:endParaRPr>
          </a:p>
        </p:txBody>
      </p:sp>
      <p:sp>
        <p:nvSpPr>
          <p:cNvPr id="4" name="Header Placeholder 3"/>
          <p:cNvSpPr>
            <a:spLocks noGrp="1"/>
          </p:cNvSpPr>
          <p:nvPr>
            <p:ph type="hdr" sz="quarter" idx="10"/>
          </p:nvPr>
        </p:nvSpPr>
        <p:spPr/>
        <p:txBody>
          <a:bodyPr/>
          <a:lstStyle/>
          <a:p>
            <a:r>
              <a:rPr lang="en-US" smtClean="0"/>
              <a:t>17 - Excel Services and Report Center</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17-</a:t>
            </a:r>
            <a:fld id="{073E6628-0705-4E34-90AA-D61A964D0AF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17 - Excel Services and Report Center</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17-</a:t>
            </a:r>
            <a:fld id="{073E6628-0705-4E34-90AA-D61A964D0AFD}" type="slidenum">
              <a:rPr lang="en-US" smtClean="0"/>
              <a:pPr/>
              <a:t>18</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17 - Excel Services and Report Center</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17-</a:t>
            </a:r>
            <a:fld id="{073E6628-0705-4E34-90AA-D61A964D0AFD}"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46080"/>
          <p:cNvSpPr>
            <a:spLocks noGrp="1" noRot="1" noChangeAspect="1" noChangeArrowheads="1" noTextEdit="1"/>
          </p:cNvSpPr>
          <p:nvPr>
            <p:ph type="sldImg"/>
          </p:nvPr>
        </p:nvSpPr>
        <p:spPr>
          <a:noFill/>
          <a:ln cap="flat">
            <a:headEnd type="none" w="med" len="med"/>
            <a:tailEnd type="none" w="med" len="med"/>
          </a:ln>
        </p:spPr>
      </p:sp>
      <p:sp>
        <p:nvSpPr>
          <p:cNvPr id="48130" name="Rectangle 48129"/>
          <p:cNvSpPr>
            <a:spLocks noGrp="1" noChangeArrowheads="1"/>
          </p:cNvSpPr>
          <p:nvPr>
            <p:ph type="body" idx="1"/>
          </p:nvPr>
        </p:nvSpPr>
        <p:spPr>
          <a:noFill/>
          <a:ln/>
        </p:spPr>
        <p:txBody>
          <a:bodyPr/>
          <a:lstStyle/>
          <a:p>
            <a:pPr eaLnBrk="1" hangingPunct="1"/>
            <a:r>
              <a:rPr lang="en-US" b="1" u="sng"/>
              <a:t>Instructor Notes</a:t>
            </a:r>
            <a:endParaRPr lang="nl-BE">
              <a:latin typeface="Arial" charset="0"/>
            </a:endParaRPr>
          </a:p>
          <a:p>
            <a:pPr eaLnBrk="1" hangingPunct="1"/>
            <a:r>
              <a:rPr lang="nl-BE">
                <a:latin typeface="Arial" charset="0"/>
              </a:rPr>
              <a:t>Try to interact with the audience here and ask questions that relate to the needs and challenges discussed on the slide.</a:t>
            </a:r>
          </a:p>
          <a:p>
            <a:pPr eaLnBrk="1" hangingPunct="1"/>
            <a:endParaRPr lang="nl-BE">
              <a:latin typeface="Arial" charset="0"/>
            </a:endParaRPr>
          </a:p>
          <a:p>
            <a:pPr eaLnBrk="1" hangingPunct="1"/>
            <a:r>
              <a:rPr lang="nl-BE">
                <a:latin typeface="Arial" charset="0"/>
              </a:rPr>
              <a:t>What are you doing with Excel?</a:t>
            </a:r>
          </a:p>
          <a:p>
            <a:pPr eaLnBrk="1" hangingPunct="1"/>
            <a:r>
              <a:rPr lang="nl-BE">
                <a:latin typeface="Arial" charset="0"/>
              </a:rPr>
              <a:t>How do you collaborate on a spreadsheet (e.g. Some sales data) in your company?</a:t>
            </a:r>
          </a:p>
          <a:p>
            <a:pPr eaLnBrk="1" hangingPunct="1"/>
            <a:r>
              <a:rPr lang="nl-BE">
                <a:latin typeface="Arial" charset="0"/>
              </a:rPr>
              <a:t>Do you leverage the charting and calculation features of Excel?</a:t>
            </a:r>
          </a:p>
          <a:p>
            <a:pPr eaLnBrk="1" hangingPunct="1"/>
            <a:r>
              <a:rPr lang="nl-BE">
                <a:latin typeface="Arial" charset="0"/>
              </a:rPr>
              <a:t>Do you distribute Excel spreadsheets to your customers as part of your solution?</a:t>
            </a:r>
            <a:endParaRPr lang="en-US">
              <a:latin typeface="Arial" charset="0"/>
            </a:endParaRPr>
          </a:p>
        </p:txBody>
      </p:sp>
      <p:sp>
        <p:nvSpPr>
          <p:cNvPr id="4" name="Header Placeholder 3"/>
          <p:cNvSpPr>
            <a:spLocks noGrp="1"/>
          </p:cNvSpPr>
          <p:nvPr>
            <p:ph type="hdr" sz="quarter" idx="10"/>
          </p:nvPr>
        </p:nvSpPr>
        <p:spPr/>
        <p:txBody>
          <a:bodyPr/>
          <a:lstStyle/>
          <a:p>
            <a:r>
              <a:rPr lang="en-US" smtClean="0"/>
              <a:t>17 - Excel Services and Report Center</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17-</a:t>
            </a:r>
            <a:fld id="{073E6628-0705-4E34-90AA-D61A964D0AF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47104"/>
          <p:cNvSpPr>
            <a:spLocks noGrp="1" noRot="1" noChangeAspect="1" noChangeArrowheads="1" noTextEdit="1"/>
          </p:cNvSpPr>
          <p:nvPr>
            <p:ph type="sldImg"/>
          </p:nvPr>
        </p:nvSpPr>
        <p:spPr>
          <a:noFill/>
          <a:ln cap="flat">
            <a:headEnd type="none" w="med" len="med"/>
            <a:tailEnd type="none" w="med" len="med"/>
          </a:ln>
        </p:spPr>
      </p:sp>
      <p:sp>
        <p:nvSpPr>
          <p:cNvPr id="49154" name="Rectangle 49153"/>
          <p:cNvSpPr>
            <a:spLocks noGrp="1" noChangeArrowheads="1"/>
          </p:cNvSpPr>
          <p:nvPr>
            <p:ph type="body" idx="1"/>
          </p:nvPr>
        </p:nvSpPr>
        <p:spPr>
          <a:noFill/>
          <a:ln/>
        </p:spPr>
        <p:txBody>
          <a:bodyPr/>
          <a:lstStyle/>
          <a:p>
            <a:pPr eaLnBrk="1" hangingPunct="1"/>
            <a:r>
              <a:rPr lang="en-US" b="1" u="sng"/>
              <a:t>Instructor Notes</a:t>
            </a:r>
            <a:endParaRPr lang="nl-BE">
              <a:latin typeface="Arial" charset="0"/>
            </a:endParaRPr>
          </a:p>
          <a:p>
            <a:pPr eaLnBrk="1" hangingPunct="1"/>
            <a:r>
              <a:rPr lang="nl-BE">
                <a:latin typeface="Arial" charset="0"/>
              </a:rPr>
              <a:t>Overview of what Excel Services is all about:</a:t>
            </a:r>
          </a:p>
          <a:p>
            <a:pPr eaLnBrk="1" hangingPunct="1"/>
            <a:endParaRPr lang="nl-BE">
              <a:latin typeface="Arial" charset="0"/>
            </a:endParaRPr>
          </a:p>
          <a:p>
            <a:pPr eaLnBrk="1" hangingPunct="1">
              <a:buFontTx/>
              <a:buAutoNum type="arabicPeriod"/>
            </a:pPr>
            <a:r>
              <a:rPr lang="nl-BE">
                <a:latin typeface="Arial" charset="0"/>
              </a:rPr>
              <a:t>Somebody creates an Excel spreadsheet</a:t>
            </a:r>
          </a:p>
          <a:p>
            <a:pPr eaLnBrk="1" hangingPunct="1">
              <a:buFontTx/>
              <a:buAutoNum type="arabicPeriod"/>
            </a:pPr>
            <a:r>
              <a:rPr lang="nl-BE">
                <a:latin typeface="Arial" charset="0"/>
              </a:rPr>
              <a:t>Publishes it to a SharePoint server where Excel Services is activated (point that Excel Services is a service provided by the Shared Service Provider)</a:t>
            </a:r>
          </a:p>
          <a:p>
            <a:pPr eaLnBrk="1" hangingPunct="1">
              <a:buFontTx/>
              <a:buAutoNum type="arabicPeriod"/>
            </a:pPr>
            <a:r>
              <a:rPr lang="nl-BE">
                <a:latin typeface="Arial" charset="0"/>
              </a:rPr>
              <a:t>Users can get a thin client view of the spreadsheet in their browser with the possibility of doing limited interaction with the spreadsheets</a:t>
            </a:r>
          </a:p>
          <a:p>
            <a:pPr eaLnBrk="1" hangingPunct="1">
              <a:buFontTx/>
              <a:buAutoNum type="arabicPeriod"/>
            </a:pPr>
            <a:r>
              <a:rPr lang="nl-BE">
                <a:latin typeface="Arial" charset="0"/>
              </a:rPr>
              <a:t>Via Web parts we can take snapshots (e.g a chart or a set of data) and use it somewhere else</a:t>
            </a:r>
          </a:p>
          <a:p>
            <a:pPr eaLnBrk="1" hangingPunct="1">
              <a:buFontTx/>
              <a:buAutoNum type="arabicPeriod"/>
            </a:pPr>
            <a:r>
              <a:rPr lang="nl-BE">
                <a:latin typeface="Arial" charset="0"/>
              </a:rPr>
              <a:t>A Web service can be consumed remotely by custom applications – these can interact (sending data, letting excel calculate, and getting results) with the spreadsheet in a programmatic way</a:t>
            </a:r>
            <a:endParaRPr lang="en-US">
              <a:latin typeface="Arial" charset="0"/>
            </a:endParaRPr>
          </a:p>
        </p:txBody>
      </p:sp>
      <p:sp>
        <p:nvSpPr>
          <p:cNvPr id="4" name="Header Placeholder 3"/>
          <p:cNvSpPr>
            <a:spLocks noGrp="1"/>
          </p:cNvSpPr>
          <p:nvPr>
            <p:ph type="hdr" sz="quarter" idx="10"/>
          </p:nvPr>
        </p:nvSpPr>
        <p:spPr/>
        <p:txBody>
          <a:bodyPr/>
          <a:lstStyle/>
          <a:p>
            <a:r>
              <a:rPr lang="en-US" smtClean="0"/>
              <a:t>17 - Excel Services and Report Center</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17-</a:t>
            </a:r>
            <a:fld id="{073E6628-0705-4E34-90AA-D61A964D0AF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51200"/>
          <p:cNvSpPr>
            <a:spLocks noGrp="1" noRot="1" noChangeAspect="1" noChangeArrowheads="1" noTextEdit="1"/>
          </p:cNvSpPr>
          <p:nvPr>
            <p:ph type="sldImg"/>
          </p:nvPr>
        </p:nvSpPr>
        <p:spPr>
          <a:noFill/>
          <a:ln cap="flat">
            <a:headEnd type="none" w="med" len="med"/>
            <a:tailEnd type="none" w="med" len="med"/>
          </a:ln>
        </p:spPr>
      </p:sp>
      <p:sp>
        <p:nvSpPr>
          <p:cNvPr id="53250" name="Rectangle 53249"/>
          <p:cNvSpPr>
            <a:spLocks noGrp="1" noChangeArrowheads="1"/>
          </p:cNvSpPr>
          <p:nvPr>
            <p:ph type="body" idx="1"/>
          </p:nvPr>
        </p:nvSpPr>
        <p:spPr>
          <a:noFill/>
          <a:ln/>
        </p:spPr>
        <p:txBody>
          <a:bodyPr/>
          <a:lstStyle/>
          <a:p>
            <a:pPr>
              <a:spcBef>
                <a:spcPct val="0"/>
              </a:spcBef>
            </a:pPr>
            <a:r>
              <a:rPr lang="en-US" b="1" u="sng"/>
              <a:t>Instructor Notes</a:t>
            </a:r>
          </a:p>
          <a:p>
            <a:pPr>
              <a:spcBef>
                <a:spcPct val="0"/>
              </a:spcBef>
            </a:pPr>
            <a:r>
              <a:rPr lang="nl-BE">
                <a:latin typeface="Arial" charset="0"/>
              </a:rPr>
              <a:t>Here are the steps to enable a spreadsheet for Web Access</a:t>
            </a:r>
          </a:p>
          <a:p>
            <a:pPr eaLnBrk="1" hangingPunct="1"/>
            <a:endParaRPr lang="nl-BE">
              <a:latin typeface="Arial" charset="0"/>
            </a:endParaRPr>
          </a:p>
          <a:p>
            <a:pPr eaLnBrk="1" hangingPunct="1"/>
            <a:r>
              <a:rPr lang="nl-BE">
                <a:latin typeface="Arial" charset="0"/>
              </a:rPr>
              <a:t>Before talking about the steps that need to be done in Excel itself, talk about step 2 where an administrator has to add the URL to the doc lib (or possibly to the entire site) as a trusted file location. </a:t>
            </a:r>
          </a:p>
          <a:p>
            <a:pPr eaLnBrk="1" hangingPunct="1"/>
            <a:endParaRPr lang="nl-BE">
              <a:latin typeface="Arial" charset="0"/>
            </a:endParaRPr>
          </a:p>
          <a:p>
            <a:pPr eaLnBrk="1" hangingPunct="1"/>
            <a:r>
              <a:rPr lang="nl-BE">
                <a:latin typeface="Arial" charset="0"/>
              </a:rPr>
              <a:t>Next discuss what needs to be done in Excel</a:t>
            </a:r>
            <a:endParaRPr lang="en-US">
              <a:latin typeface="Arial" charset="0"/>
            </a:endParaRPr>
          </a:p>
        </p:txBody>
      </p:sp>
      <p:sp>
        <p:nvSpPr>
          <p:cNvPr id="4" name="Header Placeholder 3"/>
          <p:cNvSpPr>
            <a:spLocks noGrp="1"/>
          </p:cNvSpPr>
          <p:nvPr>
            <p:ph type="hdr" sz="quarter" idx="10"/>
          </p:nvPr>
        </p:nvSpPr>
        <p:spPr/>
        <p:txBody>
          <a:bodyPr/>
          <a:lstStyle/>
          <a:p>
            <a:r>
              <a:rPr lang="en-US" smtClean="0"/>
              <a:t>17 - Excel Services and Report Center</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17-</a:t>
            </a:r>
            <a:fld id="{073E6628-0705-4E34-90AA-D61A964D0AF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53248"/>
          <p:cNvSpPr>
            <a:spLocks noGrp="1" noRot="1" noChangeAspect="1" noChangeArrowheads="1" noTextEdit="1"/>
          </p:cNvSpPr>
          <p:nvPr>
            <p:ph type="sldImg"/>
          </p:nvPr>
        </p:nvSpPr>
        <p:spPr>
          <a:noFill/>
          <a:ln cap="flat">
            <a:headEnd type="none" w="med" len="med"/>
            <a:tailEnd type="none" w="med" len="med"/>
          </a:ln>
        </p:spPr>
      </p:sp>
      <p:sp>
        <p:nvSpPr>
          <p:cNvPr id="55298" name="Rectangle 55297"/>
          <p:cNvSpPr>
            <a:spLocks noGrp="1" noChangeArrowheads="1"/>
          </p:cNvSpPr>
          <p:nvPr>
            <p:ph type="body" idx="1"/>
          </p:nvPr>
        </p:nvSpPr>
        <p:spPr>
          <a:noFill/>
          <a:ln/>
        </p:spPr>
        <p:txBody>
          <a:bodyPr/>
          <a:lstStyle/>
          <a:p>
            <a:pPr>
              <a:spcBef>
                <a:spcPct val="0"/>
              </a:spcBef>
            </a:pPr>
            <a:r>
              <a:rPr lang="en-US" b="1" u="sng"/>
              <a:t>Instructor Notes</a:t>
            </a:r>
          </a:p>
          <a:p>
            <a:pPr eaLnBrk="1" hangingPunct="1"/>
            <a:endParaRPr lang="nl-BE">
              <a:latin typeface="Arial" charset="0"/>
            </a:endParaRPr>
          </a:p>
          <a:p>
            <a:pPr eaLnBrk="1" hangingPunct="1"/>
            <a:r>
              <a:rPr lang="nl-BE">
                <a:latin typeface="Arial" charset="0"/>
              </a:rPr>
              <a:t>Accessing the spreadsheet remotely via the Web service. Here are the scenarios.</a:t>
            </a:r>
            <a:endParaRPr lang="en-US">
              <a:latin typeface="Arial" charset="0"/>
            </a:endParaRPr>
          </a:p>
        </p:txBody>
      </p:sp>
      <p:sp>
        <p:nvSpPr>
          <p:cNvPr id="4" name="Header Placeholder 3"/>
          <p:cNvSpPr>
            <a:spLocks noGrp="1"/>
          </p:cNvSpPr>
          <p:nvPr>
            <p:ph type="hdr" sz="quarter" idx="10"/>
          </p:nvPr>
        </p:nvSpPr>
        <p:spPr/>
        <p:txBody>
          <a:bodyPr/>
          <a:lstStyle/>
          <a:p>
            <a:r>
              <a:rPr lang="en-US" smtClean="0"/>
              <a:t>17 - Excel Services and Report Center</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17-</a:t>
            </a:r>
            <a:fld id="{073E6628-0705-4E34-90AA-D61A964D0AF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54272"/>
          <p:cNvSpPr>
            <a:spLocks noGrp="1" noRot="1" noChangeAspect="1" noChangeArrowheads="1" noTextEdit="1"/>
          </p:cNvSpPr>
          <p:nvPr>
            <p:ph type="sldImg"/>
          </p:nvPr>
        </p:nvSpPr>
        <p:spPr>
          <a:noFill/>
          <a:ln cap="flat">
            <a:headEnd type="none" w="med" len="med"/>
            <a:tailEnd type="none" w="med" len="med"/>
          </a:ln>
        </p:spPr>
      </p:sp>
      <p:sp>
        <p:nvSpPr>
          <p:cNvPr id="56322" name="Rectangle 56321"/>
          <p:cNvSpPr>
            <a:spLocks noGrp="1" noChangeArrowheads="1"/>
          </p:cNvSpPr>
          <p:nvPr>
            <p:ph type="body" idx="1"/>
          </p:nvPr>
        </p:nvSpPr>
        <p:spPr>
          <a:noFill/>
          <a:ln/>
        </p:spPr>
        <p:txBody>
          <a:bodyPr/>
          <a:lstStyle/>
          <a:p>
            <a:pPr>
              <a:spcBef>
                <a:spcPct val="0"/>
              </a:spcBef>
            </a:pPr>
            <a:r>
              <a:rPr lang="en-US" b="1" u="sng"/>
              <a:t>Instructor Notes</a:t>
            </a:r>
          </a:p>
          <a:p>
            <a:pPr eaLnBrk="1" hangingPunct="1"/>
            <a:endParaRPr lang="nl-BE">
              <a:latin typeface="Arial" charset="0"/>
            </a:endParaRPr>
          </a:p>
          <a:p>
            <a:pPr eaLnBrk="1" hangingPunct="1"/>
            <a:r>
              <a:rPr lang="nl-BE">
                <a:latin typeface="Arial" charset="0"/>
              </a:rPr>
              <a:t>Explain Web Reference if needed.</a:t>
            </a:r>
            <a:endParaRPr lang="en-US">
              <a:latin typeface="Arial" charset="0"/>
            </a:endParaRPr>
          </a:p>
        </p:txBody>
      </p:sp>
      <p:sp>
        <p:nvSpPr>
          <p:cNvPr id="4" name="Header Placeholder 3"/>
          <p:cNvSpPr>
            <a:spLocks noGrp="1"/>
          </p:cNvSpPr>
          <p:nvPr>
            <p:ph type="hdr" sz="quarter" idx="10"/>
          </p:nvPr>
        </p:nvSpPr>
        <p:spPr/>
        <p:txBody>
          <a:bodyPr/>
          <a:lstStyle/>
          <a:p>
            <a:r>
              <a:rPr lang="en-US" smtClean="0"/>
              <a:t>17 - Excel Services and Report Center</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17-</a:t>
            </a:r>
            <a:fld id="{073E6628-0705-4E34-90AA-D61A964D0AF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55296"/>
          <p:cNvSpPr>
            <a:spLocks noGrp="1" noRot="1" noChangeAspect="1" noChangeArrowheads="1" noTextEdit="1"/>
          </p:cNvSpPr>
          <p:nvPr>
            <p:ph type="sldImg"/>
          </p:nvPr>
        </p:nvSpPr>
        <p:spPr>
          <a:noFill/>
          <a:ln cap="flat">
            <a:headEnd type="none" w="med" len="med"/>
            <a:tailEnd type="none" w="med" len="med"/>
          </a:ln>
        </p:spPr>
      </p:sp>
      <p:sp>
        <p:nvSpPr>
          <p:cNvPr id="57346" name="Rectangle 57345"/>
          <p:cNvSpPr>
            <a:spLocks noGrp="1" noChangeArrowheads="1"/>
          </p:cNvSpPr>
          <p:nvPr>
            <p:ph type="body" idx="1"/>
          </p:nvPr>
        </p:nvSpPr>
        <p:spPr>
          <a:noFill/>
          <a:ln/>
        </p:spPr>
        <p:txBody>
          <a:bodyPr/>
          <a:lstStyle/>
          <a:p>
            <a:pPr>
              <a:spcBef>
                <a:spcPct val="0"/>
              </a:spcBef>
            </a:pPr>
            <a:r>
              <a:rPr lang="en-US" sz="1000" b="1" u="sng" dirty="0"/>
              <a:t>Instructor Notes</a:t>
            </a:r>
            <a:endParaRPr lang="nl-BE" sz="1000" dirty="0">
              <a:latin typeface="Arial" charset="0"/>
            </a:endParaRPr>
          </a:p>
          <a:p>
            <a:pPr eaLnBrk="1" hangingPunct="1"/>
            <a:r>
              <a:rPr lang="nl-BE" sz="1000" dirty="0">
                <a:latin typeface="Arial" charset="0"/>
              </a:rPr>
              <a:t>Go over the code:</a:t>
            </a:r>
          </a:p>
          <a:p>
            <a:pPr eaLnBrk="1" hangingPunct="1"/>
            <a:endParaRPr lang="nl-BE" sz="1000" dirty="0">
              <a:latin typeface="Arial" charset="0"/>
            </a:endParaRPr>
          </a:p>
          <a:p>
            <a:pPr eaLnBrk="1" hangingPunct="1">
              <a:buFontTx/>
              <a:buAutoNum type="arabicParenR"/>
            </a:pPr>
            <a:r>
              <a:rPr lang="nl-BE" sz="1000" dirty="0">
                <a:latin typeface="Arial" charset="0"/>
              </a:rPr>
              <a:t> Creation of an instance of the proxy</a:t>
            </a:r>
          </a:p>
          <a:p>
            <a:pPr eaLnBrk="1" hangingPunct="1">
              <a:buFontTx/>
              <a:buAutoNum type="arabicParenR"/>
            </a:pPr>
            <a:r>
              <a:rPr lang="nl-BE" sz="1000" dirty="0">
                <a:latin typeface="Arial" charset="0"/>
              </a:rPr>
              <a:t> Passing our credentials to the Web service</a:t>
            </a:r>
          </a:p>
          <a:p>
            <a:pPr eaLnBrk="1" hangingPunct="1">
              <a:buFontTx/>
              <a:buAutoNum type="arabicParenR"/>
            </a:pPr>
            <a:r>
              <a:rPr lang="nl-BE" sz="1000" dirty="0">
                <a:latin typeface="Arial" charset="0"/>
              </a:rPr>
              <a:t> the Status array will be populated with non-critical errors and warnings</a:t>
            </a:r>
          </a:p>
          <a:p>
            <a:pPr eaLnBrk="1" hangingPunct="1">
              <a:buFontTx/>
              <a:buAutoNum type="arabicParenR"/>
            </a:pPr>
            <a:r>
              <a:rPr lang="nl-BE" sz="1000" dirty="0">
                <a:latin typeface="Arial" charset="0"/>
              </a:rPr>
              <a:t> First method to call is the OpenWorkbook method. Provide it with the URL to the Excel spreadsheet stored in the document library, the language settings and then the empty array for the Status objects. The return value is a session id you have to pass every time now you call one of the Web service methods.</a:t>
            </a:r>
          </a:p>
          <a:p>
            <a:pPr eaLnBrk="1" hangingPunct="1">
              <a:buFontTx/>
              <a:buAutoNum type="arabicParenR"/>
            </a:pPr>
            <a:r>
              <a:rPr lang="nl-BE" sz="1000" dirty="0">
                <a:latin typeface="Arial" charset="0"/>
              </a:rPr>
              <a:t> Setting the cell values can be done in a number of ways. Here we are using SetCellA1 because that allows us to work with the named ranges we defined in the spreadsheet. Just pass it the session id, the name of the spreadsheet, the name of the named range and then the value you want to pass.</a:t>
            </a:r>
          </a:p>
          <a:p>
            <a:pPr eaLnBrk="1" hangingPunct="1">
              <a:buFontTx/>
              <a:buAutoNum type="arabicParenR"/>
            </a:pPr>
            <a:r>
              <a:rPr lang="nl-BE" sz="1000" dirty="0">
                <a:latin typeface="Arial" charset="0"/>
              </a:rPr>
              <a:t> Next, call the CalculateWorkbook so that the calculation is done</a:t>
            </a:r>
          </a:p>
          <a:p>
            <a:pPr eaLnBrk="1" hangingPunct="1">
              <a:buFontTx/>
              <a:buAutoNum type="arabicParenR"/>
            </a:pPr>
            <a:r>
              <a:rPr lang="nl-BE" sz="1000" dirty="0">
                <a:latin typeface="Arial" charset="0"/>
              </a:rPr>
              <a:t> And retrieve the result of the calculation using the GetCellA1 method.</a:t>
            </a:r>
          </a:p>
          <a:p>
            <a:pPr eaLnBrk="1" hangingPunct="1">
              <a:buFontTx/>
              <a:buAutoNum type="arabicParenR"/>
            </a:pPr>
            <a:r>
              <a:rPr lang="nl-BE" sz="1000" dirty="0">
                <a:latin typeface="Arial" charset="0"/>
              </a:rPr>
              <a:t> The final step is a call to the CloseWorkbook.</a:t>
            </a:r>
          </a:p>
          <a:p>
            <a:pPr eaLnBrk="1" hangingPunct="1">
              <a:buFontTx/>
              <a:buAutoNum type="arabicParenR"/>
            </a:pPr>
            <a:endParaRPr lang="en-US" sz="1000" dirty="0">
              <a:latin typeface="Arial" charset="0"/>
            </a:endParaRPr>
          </a:p>
        </p:txBody>
      </p:sp>
      <p:sp>
        <p:nvSpPr>
          <p:cNvPr id="4" name="Header Placeholder 3"/>
          <p:cNvSpPr>
            <a:spLocks noGrp="1"/>
          </p:cNvSpPr>
          <p:nvPr>
            <p:ph type="hdr" sz="quarter" idx="10"/>
          </p:nvPr>
        </p:nvSpPr>
        <p:spPr/>
        <p:txBody>
          <a:bodyPr/>
          <a:lstStyle/>
          <a:p>
            <a:r>
              <a:rPr lang="en-US" smtClean="0"/>
              <a:t>17 - Excel Services and Report Center</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17-</a:t>
            </a:r>
            <a:fld id="{073E6628-0705-4E34-90AA-D61A964D0AF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60416"/>
          <p:cNvSpPr>
            <a:spLocks noGrp="1" noRot="1" noChangeAspect="1" noChangeArrowheads="1" noTextEdit="1"/>
          </p:cNvSpPr>
          <p:nvPr>
            <p:ph type="sldImg"/>
          </p:nvPr>
        </p:nvSpPr>
        <p:spPr>
          <a:noFill/>
          <a:ln cap="flat">
            <a:headEnd type="none" w="med" len="med"/>
            <a:tailEnd type="none" w="med" len="med"/>
          </a:ln>
        </p:spPr>
      </p:sp>
      <p:sp>
        <p:nvSpPr>
          <p:cNvPr id="62466" name="Rectangle 62465"/>
          <p:cNvSpPr>
            <a:spLocks noGrp="1" noChangeArrowheads="1"/>
          </p:cNvSpPr>
          <p:nvPr>
            <p:ph type="body" idx="1"/>
          </p:nvPr>
        </p:nvSpPr>
        <p:spPr>
          <a:noFill/>
          <a:ln/>
        </p:spPr>
        <p:txBody>
          <a:bodyPr/>
          <a:lstStyle/>
          <a:p>
            <a:pPr>
              <a:spcBef>
                <a:spcPct val="0"/>
              </a:spcBef>
            </a:pPr>
            <a:r>
              <a:rPr lang="en-US" b="1" u="sng"/>
              <a:t>Instructor Notes</a:t>
            </a:r>
            <a:endParaRPr lang="nl-BE">
              <a:latin typeface="Arial" charset="0"/>
            </a:endParaRPr>
          </a:p>
          <a:p>
            <a:pPr eaLnBrk="1" hangingPunct="1"/>
            <a:r>
              <a:rPr lang="nl-BE">
                <a:latin typeface="Arial" charset="0"/>
              </a:rPr>
              <a:t>About this support for UDF. Not available in beta 1 but will be there in beta 2.</a:t>
            </a:r>
          </a:p>
          <a:p>
            <a:pPr eaLnBrk="1" hangingPunct="1"/>
            <a:endParaRPr lang="nl-BE">
              <a:latin typeface="Arial" charset="0"/>
            </a:endParaRPr>
          </a:p>
          <a:p>
            <a:pPr eaLnBrk="1" hangingPunct="1"/>
            <a:endParaRPr lang="en-US">
              <a:latin typeface="Arial" charset="0"/>
            </a:endParaRPr>
          </a:p>
        </p:txBody>
      </p:sp>
      <p:sp>
        <p:nvSpPr>
          <p:cNvPr id="4" name="Header Placeholder 3"/>
          <p:cNvSpPr>
            <a:spLocks noGrp="1"/>
          </p:cNvSpPr>
          <p:nvPr>
            <p:ph type="hdr" sz="quarter" idx="10"/>
          </p:nvPr>
        </p:nvSpPr>
        <p:spPr/>
        <p:txBody>
          <a:bodyPr/>
          <a:lstStyle/>
          <a:p>
            <a:r>
              <a:rPr lang="en-US" smtClean="0"/>
              <a:t>17 - Excel Services and Report Center</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17-</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GB"/>
          </a:p>
        </p:txBody>
      </p:sp>
      <p:sp>
        <p:nvSpPr>
          <p:cNvPr id="18" name="Text Placeholder 17"/>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1" name="Picture 10" descr="CPT_Arrows_Trans.gif"/>
          <p:cNvPicPr>
            <a:picLocks noChangeAspect="1"/>
          </p:cNvPicPr>
          <p:nvPr/>
        </p:nvPicPr>
        <p:blipFill>
          <a:blip r:embed="rId8" cstate="print"/>
          <a:stretch>
            <a:fillRect/>
          </a:stretch>
        </p:blipFill>
        <p:spPr>
          <a:xfrm>
            <a:off x="8839200" y="76200"/>
            <a:ext cx="228600" cy="228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7" r:id="rId5"/>
    <p:sldLayoutId id="2147483658" r:id="rId6"/>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Excel Services </a:t>
            </a:r>
            <a:br>
              <a:rPr lang="en-US" dirty="0" smtClean="0"/>
            </a:br>
            <a:r>
              <a:rPr lang="en-US" dirty="0" smtClean="0"/>
              <a:t>and Report Center</a:t>
            </a:r>
            <a:endParaRPr lang="en-US" dirty="0"/>
          </a:p>
        </p:txBody>
      </p:sp>
      <p:sp>
        <p:nvSpPr>
          <p:cNvPr id="5" name="Subtitle 4"/>
          <p:cNvSpPr>
            <a:spLocks noGrp="1"/>
          </p:cNvSpPr>
          <p:nvPr>
            <p:ph type="subTitle" idx="1"/>
          </p:nvPr>
        </p:nvSpPr>
        <p:spPr/>
        <p:txBody>
          <a:bodyPr/>
          <a:lstStyle/>
          <a:p>
            <a:r>
              <a:rPr lang="en-US" dirty="0" smtClean="0"/>
              <a:t>Leveraging the BI features </a:t>
            </a:r>
          </a:p>
          <a:p>
            <a:r>
              <a:rPr lang="en-US" dirty="0" smtClean="0"/>
              <a:t>of Office SharePoint Server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noChangeArrowheads="1"/>
          </p:cNvSpPr>
          <p:nvPr>
            <p:ph type="title"/>
          </p:nvPr>
        </p:nvSpPr>
        <p:spPr/>
        <p:txBody>
          <a:bodyPr/>
          <a:lstStyle/>
          <a:p>
            <a:r>
              <a:rPr lang="fr-BE" smtClean="0"/>
              <a:t>Report Center</a:t>
            </a:r>
            <a:endParaRPr lang="en-GB" dirty="0" smtClean="0"/>
          </a:p>
        </p:txBody>
      </p:sp>
      <p:sp>
        <p:nvSpPr>
          <p:cNvPr id="24578" name="Text Placeholder 24577"/>
          <p:cNvSpPr>
            <a:spLocks noGrp="1" noChangeArrowheads="1"/>
          </p:cNvSpPr>
          <p:nvPr>
            <p:ph type="body" idx="1"/>
          </p:nvPr>
        </p:nvSpPr>
        <p:spPr/>
        <p:txBody>
          <a:bodyPr/>
          <a:lstStyle/>
          <a:p>
            <a:r>
              <a:rPr lang="en-US" dirty="0" smtClean="0"/>
              <a:t>With Office 2007, </a:t>
            </a:r>
            <a:r>
              <a:rPr lang="en-GB" dirty="0" smtClean="0"/>
              <a:t>SharePoint Server become the hub for BI on the server</a:t>
            </a:r>
          </a:p>
          <a:p>
            <a:pPr lvl="1"/>
            <a:r>
              <a:rPr lang="en-GB" dirty="0" smtClean="0"/>
              <a:t>Excel Services and Reporting Services in the portal</a:t>
            </a:r>
          </a:p>
          <a:p>
            <a:pPr lvl="1"/>
            <a:r>
              <a:rPr lang="en-GB" dirty="0" smtClean="0"/>
              <a:t>Out-of-the-box BI portal experience</a:t>
            </a:r>
          </a:p>
          <a:p>
            <a:pPr lvl="1"/>
            <a:r>
              <a:rPr lang="en-GB" dirty="0" smtClean="0"/>
              <a:t>Dashboards, KPIs, and Report Libraries</a:t>
            </a:r>
          </a:p>
          <a:p>
            <a:pPr lvl="1"/>
            <a:r>
              <a:rPr lang="en-GB" dirty="0" smtClean="0"/>
              <a:t>Integrated with Portal, Collaboration, Enterprise Content Management and Workflow functionality</a:t>
            </a: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noChangeArrowheads="1"/>
          </p:cNvSpPr>
          <p:nvPr>
            <p:ph type="title"/>
          </p:nvPr>
        </p:nvSpPr>
        <p:spPr/>
        <p:txBody>
          <a:bodyPr/>
          <a:lstStyle/>
          <a:p>
            <a:r>
              <a:rPr lang="en-US" dirty="0" smtClean="0"/>
              <a:t>SQL Server Reporting Services </a:t>
            </a:r>
          </a:p>
        </p:txBody>
      </p:sp>
      <p:sp>
        <p:nvSpPr>
          <p:cNvPr id="25602" name="Text Placeholder 25601"/>
          <p:cNvSpPr>
            <a:spLocks noGrp="1" noChangeArrowheads="1"/>
          </p:cNvSpPr>
          <p:nvPr>
            <p:ph type="body" idx="1"/>
          </p:nvPr>
        </p:nvSpPr>
        <p:spPr/>
        <p:txBody>
          <a:bodyPr/>
          <a:lstStyle/>
          <a:p>
            <a:r>
              <a:rPr lang="en-US" dirty="0" smtClean="0"/>
              <a:t>Integrated with WSS to enable publishing, viewing, and management of reports</a:t>
            </a:r>
            <a:br>
              <a:rPr lang="en-US" dirty="0" smtClean="0"/>
            </a:br>
            <a:endParaRPr lang="en-US" dirty="0" smtClean="0"/>
          </a:p>
          <a:p>
            <a:r>
              <a:rPr lang="en-US" dirty="0" smtClean="0"/>
              <a:t>Microsoft Office SharePoint Server light up</a:t>
            </a:r>
          </a:p>
          <a:p>
            <a:pPr lvl="1"/>
            <a:r>
              <a:rPr lang="en-US" dirty="0" smtClean="0"/>
              <a:t>Report library integration</a:t>
            </a:r>
          </a:p>
          <a:p>
            <a:pPr lvl="1"/>
            <a:r>
              <a:rPr lang="en-US" dirty="0" smtClean="0"/>
              <a:t>Dashboards and filter Web Parts</a:t>
            </a:r>
            <a:br>
              <a:rPr lang="en-US" dirty="0" smtClean="0"/>
            </a:br>
            <a:endParaRPr lang="en-US" dirty="0" smtClean="0"/>
          </a:p>
          <a:p>
            <a:r>
              <a:rPr lang="en-US" dirty="0" smtClean="0"/>
              <a:t>Integration is interesting because…</a:t>
            </a:r>
          </a:p>
          <a:p>
            <a:pPr lvl="1"/>
            <a:r>
              <a:rPr lang="en-US" dirty="0" smtClean="0"/>
              <a:t>New capabilities for Reporting Services users</a:t>
            </a:r>
          </a:p>
          <a:p>
            <a:pPr lvl="1"/>
            <a:r>
              <a:rPr lang="en-US" dirty="0" smtClean="0"/>
              <a:t>Great example of deep integration for ISVs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noChangeArrowheads="1"/>
          </p:cNvSpPr>
          <p:nvPr>
            <p:ph type="title"/>
          </p:nvPr>
        </p:nvSpPr>
        <p:spPr/>
        <p:txBody>
          <a:bodyPr/>
          <a:lstStyle/>
          <a:p>
            <a:r>
              <a:rPr lang="fr-BE" dirty="0" err="1" smtClean="0"/>
              <a:t>Storing</a:t>
            </a:r>
            <a:r>
              <a:rPr lang="fr-BE" dirty="0" smtClean="0"/>
              <a:t> Reports</a:t>
            </a:r>
            <a:endParaRPr lang="en-GB" dirty="0" smtClean="0"/>
          </a:p>
        </p:txBody>
      </p:sp>
      <p:sp>
        <p:nvSpPr>
          <p:cNvPr id="26626" name="Text Placeholder 26625"/>
          <p:cNvSpPr>
            <a:spLocks noGrp="1" noChangeArrowheads="1"/>
          </p:cNvSpPr>
          <p:nvPr>
            <p:ph type="body" idx="1"/>
          </p:nvPr>
        </p:nvSpPr>
        <p:spPr/>
        <p:txBody>
          <a:bodyPr>
            <a:normAutofit/>
          </a:bodyPr>
          <a:lstStyle/>
          <a:p>
            <a:r>
              <a:rPr lang="en-US" sz="2400" dirty="0" smtClean="0"/>
              <a:t>Reports have more specific needs than documents</a:t>
            </a:r>
          </a:p>
          <a:p>
            <a:pPr lvl="1"/>
            <a:r>
              <a:rPr lang="en-US" sz="2000" dirty="0" smtClean="0"/>
              <a:t>History is very important</a:t>
            </a:r>
          </a:p>
          <a:p>
            <a:pPr lvl="1"/>
            <a:r>
              <a:rPr lang="en-US" sz="2000" dirty="0" smtClean="0"/>
              <a:t>Many instances of the same report can exist</a:t>
            </a:r>
            <a:br>
              <a:rPr lang="en-US" sz="2000" dirty="0" smtClean="0"/>
            </a:br>
            <a:endParaRPr lang="en-US" sz="2000" dirty="0" smtClean="0"/>
          </a:p>
          <a:p>
            <a:r>
              <a:rPr lang="en-US" sz="2400" dirty="0" smtClean="0"/>
              <a:t>Therefore, Office Server adds a Report Library template </a:t>
            </a:r>
          </a:p>
          <a:p>
            <a:pPr lvl="1"/>
            <a:r>
              <a:rPr lang="en-US" sz="2000" dirty="0" smtClean="0"/>
              <a:t>Displays current spreadsheet / report by default</a:t>
            </a:r>
          </a:p>
          <a:p>
            <a:pPr lvl="1"/>
            <a:r>
              <a:rPr lang="en-US" sz="2000" dirty="0" smtClean="0"/>
              <a:t>History available via search and list views</a:t>
            </a:r>
          </a:p>
          <a:p>
            <a:pPr lvl="1"/>
            <a:r>
              <a:rPr lang="en-US" sz="2000" dirty="0" smtClean="0"/>
              <a:t>Custom profile page</a:t>
            </a:r>
          </a:p>
          <a:p>
            <a:pPr lvl="1"/>
            <a:r>
              <a:rPr lang="en-US" sz="2000" dirty="0" smtClean="0"/>
              <a:t>Can be part of Report Center</a:t>
            </a:r>
          </a:p>
          <a:p>
            <a:pPr lvl="1"/>
            <a:r>
              <a:rPr lang="en-US" sz="2000" dirty="0" smtClean="0"/>
              <a:t>A list template that can be used anywhere</a:t>
            </a:r>
          </a:p>
        </p:txBody>
      </p:sp>
      <p:pic>
        <p:nvPicPr>
          <p:cNvPr id="26627" name="Rectangle 26626"/>
          <p:cNvPicPr>
            <a:picLocks noChangeAspect="1" noChangeArrowheads="1"/>
          </p:cNvPicPr>
          <p:nvPr/>
        </p:nvPicPr>
        <p:blipFill>
          <a:blip r:embed="rId3" cstate="print"/>
          <a:srcRect/>
          <a:stretch>
            <a:fillRect/>
          </a:stretch>
        </p:blipFill>
        <p:spPr bwMode="auto">
          <a:xfrm>
            <a:off x="6629400" y="3810000"/>
            <a:ext cx="1865313" cy="1981200"/>
          </a:xfrm>
          <a:prstGeom prst="rect">
            <a:avLst/>
          </a:prstGeom>
          <a:noFill/>
          <a:ln w="38100" algn="ctr">
            <a:solidFill>
              <a:schemeClr val="tx2"/>
            </a:solid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p:cNvSpPr>
            <a:spLocks noGrp="1" noChangeArrowheads="1"/>
          </p:cNvSpPr>
          <p:nvPr>
            <p:ph type="title"/>
          </p:nvPr>
        </p:nvSpPr>
        <p:spPr/>
        <p:txBody>
          <a:bodyPr/>
          <a:lstStyle/>
          <a:p>
            <a:pPr marL="0" indent="0" defTabSz="914400" eaLnBrk="1" hangingPunct="1"/>
            <a:r>
              <a:rPr lang="en-US" dirty="0" smtClean="0"/>
              <a:t>Viewing Reports</a:t>
            </a:r>
          </a:p>
        </p:txBody>
      </p:sp>
      <p:sp>
        <p:nvSpPr>
          <p:cNvPr id="27650" name="Text Placeholder 27649"/>
          <p:cNvSpPr>
            <a:spLocks noGrp="1" noChangeArrowheads="1"/>
          </p:cNvSpPr>
          <p:nvPr>
            <p:ph type="body" idx="1"/>
          </p:nvPr>
        </p:nvSpPr>
        <p:spPr>
          <a:xfrm>
            <a:off x="381000" y="1417638"/>
            <a:ext cx="8410575" cy="5216525"/>
          </a:xfrm>
          <a:noFill/>
        </p:spPr>
        <p:txBody>
          <a:bodyPr/>
          <a:lstStyle/>
          <a:p>
            <a:pPr defTabSz="914400" eaLnBrk="1" hangingPunct="1">
              <a:lnSpc>
                <a:spcPct val="80000"/>
              </a:lnSpc>
            </a:pPr>
            <a:r>
              <a:rPr lang="en-US" sz="2200" smtClean="0">
                <a:latin typeface="Tahoma" charset="0"/>
              </a:rPr>
              <a:t>Works in both </a:t>
            </a:r>
            <a:br>
              <a:rPr lang="en-US" sz="2200" smtClean="0">
                <a:latin typeface="Tahoma" charset="0"/>
              </a:rPr>
            </a:br>
            <a:r>
              <a:rPr lang="en-US" sz="2200" smtClean="0">
                <a:latin typeface="Tahoma" charset="0"/>
              </a:rPr>
              <a:t>non-integrated mode </a:t>
            </a:r>
            <a:br>
              <a:rPr lang="en-US" sz="2200" smtClean="0">
                <a:latin typeface="Tahoma" charset="0"/>
              </a:rPr>
            </a:br>
            <a:r>
              <a:rPr lang="en-US" sz="2200" smtClean="0">
                <a:latin typeface="Tahoma" charset="0"/>
              </a:rPr>
              <a:t>(via IFRAME) as well </a:t>
            </a:r>
            <a:br>
              <a:rPr lang="en-US" sz="2200" smtClean="0">
                <a:latin typeface="Tahoma" charset="0"/>
              </a:rPr>
            </a:br>
            <a:r>
              <a:rPr lang="en-US" sz="2200" smtClean="0">
                <a:latin typeface="Tahoma" charset="0"/>
              </a:rPr>
              <a:t>as integrated mode </a:t>
            </a:r>
          </a:p>
          <a:p>
            <a:pPr lvl="2" defTabSz="914400" eaLnBrk="1" hangingPunct="1">
              <a:lnSpc>
                <a:spcPct val="80000"/>
              </a:lnSpc>
              <a:buFontTx/>
              <a:buNone/>
            </a:pPr>
            <a:endParaRPr lang="en-US" sz="1800" smtClean="0">
              <a:latin typeface="Tahoma" charset="0"/>
            </a:endParaRPr>
          </a:p>
          <a:p>
            <a:pPr defTabSz="914400" eaLnBrk="1" hangingPunct="1">
              <a:lnSpc>
                <a:spcPct val="80000"/>
              </a:lnSpc>
            </a:pPr>
            <a:r>
              <a:rPr lang="en-US" sz="2200" smtClean="0">
                <a:latin typeface="Tahoma" charset="0"/>
              </a:rPr>
              <a:t>Remote render in </a:t>
            </a:r>
            <a:br>
              <a:rPr lang="en-US" sz="2200" smtClean="0">
                <a:latin typeface="Tahoma" charset="0"/>
              </a:rPr>
            </a:br>
            <a:r>
              <a:rPr lang="en-US" sz="2200" smtClean="0">
                <a:latin typeface="Tahoma" charset="0"/>
              </a:rPr>
              <a:t>response though </a:t>
            </a:r>
            <a:br>
              <a:rPr lang="en-US" sz="2200" smtClean="0">
                <a:latin typeface="Tahoma" charset="0"/>
              </a:rPr>
            </a:br>
            <a:r>
              <a:rPr lang="en-US" sz="2200" smtClean="0">
                <a:latin typeface="Tahoma" charset="0"/>
              </a:rPr>
              <a:t>callbacks via the </a:t>
            </a:r>
            <a:br>
              <a:rPr lang="en-US" sz="2200" smtClean="0">
                <a:latin typeface="Tahoma" charset="0"/>
              </a:rPr>
            </a:br>
            <a:r>
              <a:rPr lang="en-US" sz="2200" smtClean="0">
                <a:latin typeface="Tahoma" charset="0"/>
              </a:rPr>
              <a:t>click handler </a:t>
            </a:r>
          </a:p>
          <a:p>
            <a:pPr lvl="1" defTabSz="914400" eaLnBrk="1" hangingPunct="1">
              <a:lnSpc>
                <a:spcPct val="80000"/>
              </a:lnSpc>
            </a:pPr>
            <a:r>
              <a:rPr lang="en-US" sz="1800" smtClean="0">
                <a:latin typeface="Tahoma" charset="0"/>
              </a:rPr>
              <a:t>.RDL files are registered </a:t>
            </a:r>
            <a:br>
              <a:rPr lang="en-US" sz="1800" smtClean="0">
                <a:latin typeface="Tahoma" charset="0"/>
              </a:rPr>
            </a:br>
            <a:r>
              <a:rPr lang="en-US" sz="1800" smtClean="0">
                <a:latin typeface="Tahoma" charset="0"/>
              </a:rPr>
              <a:t>in SharePoint Services</a:t>
            </a:r>
            <a:br>
              <a:rPr lang="en-US" sz="1800" smtClean="0">
                <a:latin typeface="Tahoma" charset="0"/>
              </a:rPr>
            </a:br>
            <a:endParaRPr lang="en-US" sz="1800" smtClean="0">
              <a:latin typeface="Tahoma" charset="0"/>
            </a:endParaRPr>
          </a:p>
          <a:p>
            <a:pPr defTabSz="914400" eaLnBrk="1" hangingPunct="1">
              <a:lnSpc>
                <a:spcPct val="80000"/>
              </a:lnSpc>
            </a:pPr>
            <a:r>
              <a:rPr lang="en-US" sz="2200" smtClean="0">
                <a:latin typeface="Tahoma" charset="0"/>
              </a:rPr>
              <a:t>On rendering, callback to SharePoint Services object model to </a:t>
            </a:r>
            <a:br>
              <a:rPr lang="en-US" sz="2200" smtClean="0">
                <a:latin typeface="Tahoma" charset="0"/>
              </a:rPr>
            </a:br>
            <a:r>
              <a:rPr lang="en-US" sz="2200" smtClean="0">
                <a:latin typeface="Tahoma" charset="0"/>
              </a:rPr>
              <a:t>synchronize contents</a:t>
            </a:r>
            <a:br>
              <a:rPr lang="en-US" sz="2200" smtClean="0">
                <a:latin typeface="Tahoma" charset="0"/>
              </a:rPr>
            </a:br>
            <a:endParaRPr lang="en-US" sz="2200" smtClean="0">
              <a:latin typeface="Tahoma" charset="0"/>
            </a:endParaRPr>
          </a:p>
          <a:p>
            <a:pPr defTabSz="914400" eaLnBrk="1" hangingPunct="1">
              <a:lnSpc>
                <a:spcPct val="80000"/>
              </a:lnSpc>
            </a:pPr>
            <a:r>
              <a:rPr lang="en-US" sz="2200" smtClean="0">
                <a:latin typeface="Tahoma" charset="0"/>
              </a:rPr>
              <a:t>Consumes filter part to part connection for specifying report parameter values</a:t>
            </a:r>
          </a:p>
        </p:txBody>
      </p:sp>
      <p:pic>
        <p:nvPicPr>
          <p:cNvPr id="27651" name="Rectangle 27650"/>
          <p:cNvPicPr>
            <a:picLocks noChangeAspect="1" noChangeArrowheads="1"/>
          </p:cNvPicPr>
          <p:nvPr/>
        </p:nvPicPr>
        <p:blipFill>
          <a:blip r:embed="rId3" cstate="print"/>
          <a:srcRect/>
          <a:stretch>
            <a:fillRect/>
          </a:stretch>
        </p:blipFill>
        <p:spPr bwMode="auto">
          <a:xfrm>
            <a:off x="3886200" y="1360488"/>
            <a:ext cx="4724400" cy="2764459"/>
          </a:xfrm>
          <a:prstGeom prst="rect">
            <a:avLst/>
          </a:prstGeom>
          <a:noFill/>
          <a:ln w="38100" algn="ctr">
            <a:solidFill>
              <a:schemeClr val="tx2"/>
            </a:solidFill>
            <a:miter lim="800000"/>
            <a:headEnd/>
            <a:tailEnd/>
          </a:ln>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noChangeArrowheads="1"/>
          </p:cNvSpPr>
          <p:nvPr>
            <p:ph type="title"/>
          </p:nvPr>
        </p:nvSpPr>
        <p:spPr/>
        <p:txBody>
          <a:bodyPr/>
          <a:lstStyle/>
          <a:p>
            <a:pPr marL="0" indent="0" defTabSz="914400" eaLnBrk="1" hangingPunct="1"/>
            <a:r>
              <a:rPr lang="fr-BE" dirty="0" smtClean="0"/>
              <a:t>Key Performance </a:t>
            </a:r>
            <a:r>
              <a:rPr lang="fr-BE" dirty="0" err="1" smtClean="0"/>
              <a:t>Indicators</a:t>
            </a:r>
            <a:endParaRPr lang="en-GB" dirty="0" smtClean="0"/>
          </a:p>
        </p:txBody>
      </p:sp>
      <p:sp>
        <p:nvSpPr>
          <p:cNvPr id="29698" name="Text Placeholder 29697"/>
          <p:cNvSpPr>
            <a:spLocks noGrp="1" noChangeArrowheads="1"/>
          </p:cNvSpPr>
          <p:nvPr>
            <p:ph type="body" idx="1"/>
          </p:nvPr>
        </p:nvSpPr>
        <p:spPr>
          <a:noFill/>
        </p:spPr>
        <p:txBody>
          <a:bodyPr/>
          <a:lstStyle/>
          <a:p>
            <a:pPr defTabSz="914400" eaLnBrk="1" hangingPunct="1">
              <a:lnSpc>
                <a:spcPct val="80000"/>
              </a:lnSpc>
            </a:pPr>
            <a:r>
              <a:rPr lang="fr-BE" sz="2200" u="sng" smtClean="0">
                <a:latin typeface="Tahoma" charset="0"/>
              </a:rPr>
              <a:t>Goals</a:t>
            </a:r>
            <a:endParaRPr lang="en-GB" sz="2200" u="sng" smtClean="0">
              <a:latin typeface="Tahoma" charset="0"/>
            </a:endParaRPr>
          </a:p>
          <a:p>
            <a:pPr lvl="1" defTabSz="914400" eaLnBrk="1" hangingPunct="1">
              <a:lnSpc>
                <a:spcPct val="80000"/>
              </a:lnSpc>
            </a:pPr>
            <a:r>
              <a:rPr lang="fr-BE" sz="1800" smtClean="0">
                <a:latin typeface="Tahoma" charset="0"/>
              </a:rPr>
              <a:t>KPIs can be an important instrument in the organization, so let’s make it easier to create them</a:t>
            </a:r>
          </a:p>
          <a:p>
            <a:pPr lvl="1" defTabSz="914400" eaLnBrk="1" hangingPunct="1">
              <a:lnSpc>
                <a:spcPct val="80000"/>
              </a:lnSpc>
            </a:pPr>
            <a:r>
              <a:rPr lang="en-GB" sz="1800" smtClean="0">
                <a:latin typeface="Tahoma" charset="0"/>
              </a:rPr>
              <a:t>And let’s use the environment we already know – the portal and team sites</a:t>
            </a:r>
          </a:p>
          <a:p>
            <a:pPr lvl="1" defTabSz="914400" eaLnBrk="1" hangingPunct="1">
              <a:lnSpc>
                <a:spcPct val="80000"/>
              </a:lnSpc>
            </a:pPr>
            <a:r>
              <a:rPr lang="en-GB" sz="1800" smtClean="0">
                <a:latin typeface="Tahoma" charset="0"/>
              </a:rPr>
              <a:t>Support KPI types from simple to enterprise class</a:t>
            </a:r>
            <a:br>
              <a:rPr lang="en-GB" sz="1800" smtClean="0">
                <a:latin typeface="Tahoma" charset="0"/>
              </a:rPr>
            </a:br>
            <a:endParaRPr lang="en-GB" sz="1800" smtClean="0">
              <a:latin typeface="Tahoma" charset="0"/>
            </a:endParaRPr>
          </a:p>
          <a:p>
            <a:pPr defTabSz="914400" eaLnBrk="1" hangingPunct="1">
              <a:lnSpc>
                <a:spcPct val="80000"/>
              </a:lnSpc>
            </a:pPr>
            <a:r>
              <a:rPr lang="en-GB" sz="2200" u="sng" smtClean="0">
                <a:latin typeface="Tahoma" charset="0"/>
              </a:rPr>
              <a:t>Types</a:t>
            </a:r>
          </a:p>
          <a:p>
            <a:pPr lvl="1" defTabSz="914400" eaLnBrk="1" hangingPunct="1">
              <a:lnSpc>
                <a:spcPct val="80000"/>
              </a:lnSpc>
            </a:pPr>
            <a:r>
              <a:rPr lang="en-US" sz="1800" smtClean="0">
                <a:latin typeface="Tahoma" charset="0"/>
              </a:rPr>
              <a:t>Manually entered</a:t>
            </a:r>
          </a:p>
          <a:p>
            <a:pPr lvl="1" defTabSz="914400" eaLnBrk="1" hangingPunct="1">
              <a:lnSpc>
                <a:spcPct val="80000"/>
              </a:lnSpc>
            </a:pPr>
            <a:r>
              <a:rPr lang="en-US" sz="1800" smtClean="0">
                <a:latin typeface="Tahoma" charset="0"/>
              </a:rPr>
              <a:t>SharePoint list</a:t>
            </a:r>
          </a:p>
          <a:p>
            <a:pPr lvl="1" defTabSz="914400" eaLnBrk="1" hangingPunct="1">
              <a:lnSpc>
                <a:spcPct val="80000"/>
              </a:lnSpc>
            </a:pPr>
            <a:r>
              <a:rPr lang="en-US" sz="1800" smtClean="0">
                <a:latin typeface="Tahoma" charset="0"/>
              </a:rPr>
              <a:t>Excel workbook</a:t>
            </a:r>
          </a:p>
          <a:p>
            <a:pPr lvl="1" defTabSz="914400" eaLnBrk="1" hangingPunct="1">
              <a:lnSpc>
                <a:spcPct val="80000"/>
              </a:lnSpc>
            </a:pPr>
            <a:r>
              <a:rPr lang="en-US" sz="1800" smtClean="0">
                <a:latin typeface="Tahoma" charset="0"/>
              </a:rPr>
              <a:t>SQL Server Analysis Services</a:t>
            </a:r>
            <a:br>
              <a:rPr lang="en-US" sz="1800" smtClean="0">
                <a:latin typeface="Tahoma" charset="0"/>
              </a:rPr>
            </a:br>
            <a:endParaRPr lang="en-US" sz="1800" smtClean="0">
              <a:latin typeface="Tahoma" charset="0"/>
            </a:endParaRPr>
          </a:p>
          <a:p>
            <a:pPr defTabSz="914400" eaLnBrk="1" hangingPunct="1">
              <a:lnSpc>
                <a:spcPct val="80000"/>
              </a:lnSpc>
            </a:pPr>
            <a:r>
              <a:rPr lang="en-US" sz="2200" u="sng" smtClean="0">
                <a:latin typeface="Tahoma" charset="0"/>
              </a:rPr>
              <a:t>Technologies</a:t>
            </a:r>
          </a:p>
          <a:p>
            <a:pPr lvl="1" defTabSz="914400" eaLnBrk="1" hangingPunct="1">
              <a:lnSpc>
                <a:spcPct val="80000"/>
              </a:lnSpc>
            </a:pPr>
            <a:r>
              <a:rPr lang="en-US" sz="1800" smtClean="0">
                <a:latin typeface="Tahoma" charset="0"/>
              </a:rPr>
              <a:t>KPI web part &amp; list</a:t>
            </a:r>
          </a:p>
          <a:p>
            <a:pPr lvl="1" defTabSz="914400" eaLnBrk="1" hangingPunct="1">
              <a:lnSpc>
                <a:spcPct val="80000"/>
              </a:lnSpc>
            </a:pPr>
            <a:r>
              <a:rPr lang="en-US" sz="1800" smtClean="0">
                <a:latin typeface="Tahoma" charset="0"/>
              </a:rPr>
              <a:t>Customizable KPI profile page</a:t>
            </a:r>
          </a:p>
          <a:p>
            <a:pPr lvl="1" defTabSz="914400" eaLnBrk="1" hangingPunct="1">
              <a:lnSpc>
                <a:spcPct val="80000"/>
              </a:lnSpc>
            </a:pPr>
            <a:r>
              <a:rPr lang="en-US" sz="1800" smtClean="0">
                <a:latin typeface="Tahoma" charset="0"/>
              </a:rPr>
              <a:t>Dashboard template focused on KPIs</a:t>
            </a:r>
          </a:p>
          <a:p>
            <a:pPr lvl="1" defTabSz="914400" eaLnBrk="1" hangingPunct="1">
              <a:lnSpc>
                <a:spcPct val="80000"/>
              </a:lnSpc>
            </a:pPr>
            <a:endParaRPr lang="en-GB" sz="1800" smtClean="0">
              <a:latin typeface="Tahoma"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noChangeArrowheads="1"/>
          </p:cNvSpPr>
          <p:nvPr>
            <p:ph type="title"/>
          </p:nvPr>
        </p:nvSpPr>
        <p:spPr/>
        <p:txBody>
          <a:bodyPr/>
          <a:lstStyle/>
          <a:p>
            <a:r>
              <a:rPr lang="fr-BE" smtClean="0"/>
              <a:t>Dashboards</a:t>
            </a:r>
            <a:endParaRPr lang="en-GB" smtClean="0"/>
          </a:p>
        </p:txBody>
      </p:sp>
      <p:sp>
        <p:nvSpPr>
          <p:cNvPr id="31746" name="Text Placeholder 31745"/>
          <p:cNvSpPr>
            <a:spLocks noGrp="1" noChangeArrowheads="1"/>
          </p:cNvSpPr>
          <p:nvPr>
            <p:ph type="body" idx="1"/>
          </p:nvPr>
        </p:nvSpPr>
        <p:spPr/>
        <p:txBody>
          <a:bodyPr/>
          <a:lstStyle/>
          <a:p>
            <a:r>
              <a:rPr lang="en-US" smtClean="0"/>
              <a:t>Dashboards are SharePoint pages</a:t>
            </a:r>
          </a:p>
          <a:p>
            <a:r>
              <a:rPr lang="en-US" smtClean="0"/>
              <a:t>Dashboard pages are in same document library as spreadsheets and reports</a:t>
            </a:r>
          </a:p>
          <a:p>
            <a:r>
              <a:rPr lang="en-US" smtClean="0"/>
              <a:t>Types</a:t>
            </a:r>
          </a:p>
          <a:p>
            <a:pPr lvl="1"/>
            <a:r>
              <a:rPr lang="en-US" smtClean="0"/>
              <a:t>Generic dashboard</a:t>
            </a:r>
          </a:p>
          <a:p>
            <a:pPr lvl="1"/>
            <a:r>
              <a:rPr lang="en-US" smtClean="0"/>
              <a:t>KPI focused</a:t>
            </a:r>
          </a:p>
          <a:p>
            <a:endParaRPr lang="en-GB" smtClean="0"/>
          </a:p>
        </p:txBody>
      </p:sp>
      <p:sp>
        <p:nvSpPr>
          <p:cNvPr id="31747" name="Rectangle 31746"/>
          <p:cNvSpPr>
            <a:spLocks noGrp="1" noChangeAspect="1" noChangeArrowheads="1"/>
          </p:cNvSpPr>
          <p:nvPr isPhoto="1"/>
        </p:nvSpPr>
        <p:spPr bwMode="gray">
          <a:xfrm>
            <a:off x="4191000" y="3162300"/>
            <a:ext cx="4419600" cy="3314700"/>
          </a:xfrm>
          <a:prstGeom prst="rect">
            <a:avLst/>
          </a:prstGeom>
          <a:blipFill dpi="0" rotWithShape="1">
            <a:blip r:embed="rId3" cstate="print"/>
            <a:srcRect/>
            <a:stretch>
              <a:fillRect/>
            </a:stretch>
          </a:blipFill>
          <a:ln w="9525" algn="ctr">
            <a:solidFill>
              <a:schemeClr val="tx1"/>
            </a:solidFill>
            <a:miter lim="800000"/>
            <a:headEnd/>
            <a:tailEnd/>
          </a:ln>
        </p:spPr>
        <p:txBody>
          <a:bodyPr/>
          <a:lstStyle/>
          <a:p>
            <a:endParaRPr lang="en-GB" sz="1800">
              <a:solidFill>
                <a:srgbClr val="000000"/>
              </a:solidFill>
              <a:latin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p:cNvSpPr>
          <p:nvPr>
            <p:ph type="title"/>
          </p:nvPr>
        </p:nvSpPr>
        <p:spPr/>
        <p:txBody>
          <a:bodyPr/>
          <a:lstStyle/>
          <a:p>
            <a:pPr marL="0" indent="0" defTabSz="914400" eaLnBrk="1" hangingPunct="1"/>
            <a:r>
              <a:rPr lang="en-US" dirty="0" smtClean="0"/>
              <a:t>Filtering</a:t>
            </a:r>
            <a:endParaRPr lang="en-US" sz="2400" dirty="0" smtClean="0">
              <a:solidFill>
                <a:srgbClr val="FF9900"/>
              </a:solidFill>
            </a:endParaRPr>
          </a:p>
        </p:txBody>
      </p:sp>
      <p:sp>
        <p:nvSpPr>
          <p:cNvPr id="32770" name="Text Placeholder 32769"/>
          <p:cNvSpPr>
            <a:spLocks noGrp="1" noChangeArrowheads="1"/>
          </p:cNvSpPr>
          <p:nvPr>
            <p:ph type="body" idx="1"/>
          </p:nvPr>
        </p:nvSpPr>
        <p:spPr>
          <a:noFill/>
        </p:spPr>
        <p:txBody>
          <a:bodyPr/>
          <a:lstStyle/>
          <a:p>
            <a:pPr defTabSz="914400" eaLnBrk="1" hangingPunct="1"/>
            <a:r>
              <a:rPr lang="en-US" smtClean="0">
                <a:latin typeface="Tahoma" charset="0"/>
              </a:rPr>
              <a:t>Filtering is the natural next step after building a dashboard</a:t>
            </a:r>
          </a:p>
          <a:p>
            <a:pPr defTabSz="914400" eaLnBrk="1" hangingPunct="1"/>
            <a:r>
              <a:rPr lang="en-US" smtClean="0">
                <a:latin typeface="Tahoma" charset="0"/>
              </a:rPr>
              <a:t>Filter for eastern region, last quarter</a:t>
            </a:r>
          </a:p>
          <a:p>
            <a:pPr defTabSz="914400" eaLnBrk="1" hangingPunct="1"/>
            <a:r>
              <a:rPr lang="en-US" smtClean="0">
                <a:latin typeface="Tahoma" charset="0"/>
              </a:rPr>
              <a:t>Automatically show just </a:t>
            </a:r>
            <a:r>
              <a:rPr lang="en-US" i="1" smtClean="0">
                <a:latin typeface="Tahoma" charset="0"/>
              </a:rPr>
              <a:t>your</a:t>
            </a:r>
            <a:r>
              <a:rPr lang="en-US" smtClean="0">
                <a:latin typeface="Tahoma" charset="0"/>
              </a:rPr>
              <a:t> customers when you load page</a:t>
            </a:r>
          </a:p>
          <a:p>
            <a:pPr defTabSz="914400" eaLnBrk="1" hangingPunct="1"/>
            <a:r>
              <a:rPr lang="en-US" smtClean="0">
                <a:latin typeface="Tahoma" charset="0"/>
              </a:rPr>
              <a:t>Accept values from query string</a:t>
            </a:r>
          </a:p>
          <a:p>
            <a:pPr lvl="1" defTabSz="914400" eaLnBrk="1" hangingPunct="1"/>
            <a:r>
              <a:rPr lang="en-US" smtClean="0">
                <a:latin typeface="Tahoma" charset="0"/>
              </a:rPr>
              <a:t>http://server/dashboard.aspx?Product=452</a:t>
            </a:r>
            <a:endParaRPr lang="en-GB" smtClean="0">
              <a:latin typeface="Tahoma"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noChangeArrowheads="1"/>
          </p:cNvSpPr>
          <p:nvPr>
            <p:ph type="title"/>
          </p:nvPr>
        </p:nvSpPr>
        <p:spPr/>
        <p:txBody>
          <a:bodyPr/>
          <a:lstStyle/>
          <a:p>
            <a:pPr marL="0" indent="0" defTabSz="914400" eaLnBrk="1" hangingPunct="1"/>
            <a:r>
              <a:rPr lang="en-US" dirty="0" smtClean="0"/>
              <a:t>Filtering Web Parts</a:t>
            </a:r>
            <a:endParaRPr lang="en-US" sz="2400" dirty="0" smtClean="0">
              <a:solidFill>
                <a:srgbClr val="FF9900"/>
              </a:solidFill>
            </a:endParaRPr>
          </a:p>
        </p:txBody>
      </p:sp>
      <p:sp>
        <p:nvSpPr>
          <p:cNvPr id="33794" name="Text Placeholder 33793"/>
          <p:cNvSpPr>
            <a:spLocks noGrp="1" noChangeArrowheads="1"/>
          </p:cNvSpPr>
          <p:nvPr>
            <p:ph type="body" sz="half" idx="1"/>
          </p:nvPr>
        </p:nvSpPr>
        <p:spPr>
          <a:xfrm>
            <a:off x="381000" y="1417638"/>
            <a:ext cx="4129088" cy="2065337"/>
          </a:xfrm>
          <a:noFill/>
        </p:spPr>
        <p:txBody>
          <a:bodyPr>
            <a:spAutoFit/>
          </a:bodyPr>
          <a:lstStyle/>
          <a:p>
            <a:pPr defTabSz="914400" eaLnBrk="1" hangingPunct="1">
              <a:buFontTx/>
              <a:buNone/>
            </a:pPr>
            <a:r>
              <a:rPr lang="en-US" sz="2200" b="1" u="sng" smtClean="0">
                <a:latin typeface="Tahoma" charset="0"/>
              </a:rPr>
              <a:t>Display options</a:t>
            </a:r>
          </a:p>
          <a:p>
            <a:pPr defTabSz="914400" eaLnBrk="1" hangingPunct="1"/>
            <a:r>
              <a:rPr lang="en-US" sz="2200" smtClean="0">
                <a:latin typeface="Tahoma" charset="0"/>
              </a:rPr>
              <a:t>Type in value</a:t>
            </a:r>
          </a:p>
          <a:p>
            <a:pPr defTabSz="914400" eaLnBrk="1" hangingPunct="1"/>
            <a:r>
              <a:rPr lang="en-US" sz="2200" smtClean="0">
                <a:latin typeface="Tahoma" charset="0"/>
              </a:rPr>
              <a:t>Pick from list</a:t>
            </a:r>
          </a:p>
          <a:p>
            <a:pPr defTabSz="914400" eaLnBrk="1" hangingPunct="1"/>
            <a:r>
              <a:rPr lang="en-US" sz="2200" smtClean="0">
                <a:latin typeface="Tahoma" charset="0"/>
              </a:rPr>
              <a:t>Tree view</a:t>
            </a:r>
          </a:p>
          <a:p>
            <a:pPr defTabSz="914400" eaLnBrk="1" hangingPunct="1"/>
            <a:r>
              <a:rPr lang="en-US" sz="2200" smtClean="0">
                <a:latin typeface="Tahoma" charset="0"/>
              </a:rPr>
              <a:t>Hidden</a:t>
            </a:r>
          </a:p>
        </p:txBody>
      </p:sp>
      <p:sp>
        <p:nvSpPr>
          <p:cNvPr id="33795" name="Rectangle 33794"/>
          <p:cNvSpPr>
            <a:spLocks noChangeArrowheads="1"/>
          </p:cNvSpPr>
          <p:nvPr/>
        </p:nvSpPr>
        <p:spPr bwMode="auto">
          <a:xfrm>
            <a:off x="4662488" y="1417638"/>
            <a:ext cx="4129087" cy="3290887"/>
          </a:xfrm>
          <a:prstGeom prst="rect">
            <a:avLst/>
          </a:prstGeom>
          <a:noFill/>
          <a:ln w="9525">
            <a:noFill/>
            <a:miter lim="800000"/>
            <a:headEnd/>
            <a:tailEnd/>
          </a:ln>
        </p:spPr>
        <p:txBody>
          <a:bodyPr>
            <a:spAutoFit/>
          </a:bodyPr>
          <a:lstStyle/>
          <a:p>
            <a:pPr algn="ctr">
              <a:spcBef>
                <a:spcPct val="20000"/>
              </a:spcBef>
            </a:pPr>
            <a:r>
              <a:rPr lang="en-US" b="1" u="sng"/>
              <a:t>Filter value sources</a:t>
            </a:r>
          </a:p>
          <a:p>
            <a:pPr>
              <a:spcBef>
                <a:spcPct val="20000"/>
              </a:spcBef>
              <a:buFontTx/>
              <a:buBlip>
                <a:blip r:embed="rId3"/>
              </a:buBlip>
            </a:pPr>
            <a:r>
              <a:rPr lang="en-US"/>
              <a:t>User entered value</a:t>
            </a:r>
          </a:p>
          <a:p>
            <a:pPr>
              <a:spcBef>
                <a:spcPct val="20000"/>
              </a:spcBef>
              <a:buFontTx/>
              <a:buBlip>
                <a:blip r:embed="rId3"/>
              </a:buBlip>
            </a:pPr>
            <a:r>
              <a:rPr lang="en-US"/>
              <a:t>Manual list</a:t>
            </a:r>
          </a:p>
          <a:p>
            <a:pPr>
              <a:spcBef>
                <a:spcPct val="20000"/>
              </a:spcBef>
              <a:buFontTx/>
              <a:buBlip>
                <a:blip r:embed="rId3"/>
              </a:buBlip>
            </a:pPr>
            <a:r>
              <a:rPr lang="en-US"/>
              <a:t>SharePoint list</a:t>
            </a:r>
          </a:p>
          <a:p>
            <a:pPr>
              <a:spcBef>
                <a:spcPct val="20000"/>
              </a:spcBef>
              <a:buFontTx/>
              <a:buBlip>
                <a:blip r:embed="rId3"/>
              </a:buBlip>
            </a:pPr>
            <a:r>
              <a:rPr lang="en-US"/>
              <a:t>Analysis Services</a:t>
            </a:r>
          </a:p>
          <a:p>
            <a:pPr>
              <a:spcBef>
                <a:spcPct val="20000"/>
              </a:spcBef>
              <a:buFontTx/>
              <a:buBlip>
                <a:blip r:embed="rId3"/>
              </a:buBlip>
            </a:pPr>
            <a:r>
              <a:rPr lang="en-US"/>
              <a:t>Bus. Data Catalog</a:t>
            </a:r>
          </a:p>
          <a:p>
            <a:pPr>
              <a:spcBef>
                <a:spcPct val="20000"/>
              </a:spcBef>
              <a:buFontTx/>
              <a:buBlip>
                <a:blip r:embed="rId3"/>
              </a:buBlip>
            </a:pPr>
            <a:r>
              <a:rPr lang="en-US"/>
              <a:t>SharePoint profile</a:t>
            </a:r>
          </a:p>
          <a:p>
            <a:pPr>
              <a:spcBef>
                <a:spcPct val="20000"/>
              </a:spcBef>
              <a:buFontTx/>
              <a:buBlip>
                <a:blip r:embed="rId3"/>
              </a:buBlip>
            </a:pPr>
            <a:r>
              <a:rPr lang="en-US"/>
              <a:t>Query string</a:t>
            </a:r>
          </a:p>
        </p:txBody>
      </p:sp>
      <p:sp>
        <p:nvSpPr>
          <p:cNvPr id="33796" name="Rectangle 33795"/>
          <p:cNvSpPr>
            <a:spLocks noChangeArrowheads="1"/>
          </p:cNvSpPr>
          <p:nvPr/>
        </p:nvSpPr>
        <p:spPr bwMode="auto">
          <a:xfrm>
            <a:off x="366713" y="3794125"/>
            <a:ext cx="4129087" cy="2332038"/>
          </a:xfrm>
          <a:prstGeom prst="rect">
            <a:avLst/>
          </a:prstGeom>
          <a:noFill/>
          <a:ln w="9525">
            <a:noFill/>
            <a:miter lim="800000"/>
            <a:headEnd/>
            <a:tailEnd/>
          </a:ln>
        </p:spPr>
        <p:txBody>
          <a:bodyPr>
            <a:spAutoFit/>
          </a:bodyPr>
          <a:lstStyle/>
          <a:p>
            <a:pPr>
              <a:spcBef>
                <a:spcPct val="20000"/>
              </a:spcBef>
            </a:pPr>
            <a:r>
              <a:rPr lang="en-GB" b="1" u="sng"/>
              <a:t>Extensibility</a:t>
            </a:r>
          </a:p>
          <a:p>
            <a:pPr>
              <a:spcBef>
                <a:spcPct val="20000"/>
              </a:spcBef>
              <a:buFontTx/>
              <a:buBlip>
                <a:blip r:embed="rId3"/>
              </a:buBlip>
            </a:pPr>
            <a:r>
              <a:rPr lang="en-GB"/>
              <a:t>Custom providers &amp; consumers</a:t>
            </a:r>
          </a:p>
          <a:p>
            <a:pPr>
              <a:spcBef>
                <a:spcPct val="20000"/>
              </a:spcBef>
              <a:buFontTx/>
              <a:buBlip>
                <a:blip r:embed="rId3"/>
              </a:buBlip>
            </a:pPr>
            <a:r>
              <a:rPr lang="en-GB"/>
              <a:t>Standard interfaces that ship in WSS</a:t>
            </a:r>
          </a:p>
          <a:p>
            <a:pPr>
              <a:spcBef>
                <a:spcPct val="20000"/>
              </a:spcBef>
            </a:pP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Excel Services</a:t>
            </a:r>
          </a:p>
          <a:p>
            <a:pPr lvl="1"/>
            <a:r>
              <a:rPr lang="en-US" dirty="0" smtClean="0"/>
              <a:t>Publishing spreadsheets that render in the browser</a:t>
            </a:r>
          </a:p>
          <a:p>
            <a:pPr lvl="1"/>
            <a:r>
              <a:rPr lang="en-US" dirty="0" smtClean="0"/>
              <a:t>Configuring Trusted Locations</a:t>
            </a:r>
          </a:p>
          <a:p>
            <a:pPr lvl="1"/>
            <a:r>
              <a:rPr lang="en-US" dirty="0" smtClean="0"/>
              <a:t>Connections </a:t>
            </a:r>
          </a:p>
          <a:p>
            <a:pPr lvl="1"/>
            <a:r>
              <a:rPr lang="en-US" dirty="0" smtClean="0"/>
              <a:t>Using user-defined functions (UDFs)</a:t>
            </a:r>
          </a:p>
          <a:p>
            <a:endParaRPr lang="en-US" dirty="0" smtClean="0"/>
          </a:p>
          <a:p>
            <a:r>
              <a:rPr lang="en-US" dirty="0" smtClean="0"/>
              <a:t>Report Center</a:t>
            </a:r>
          </a:p>
          <a:p>
            <a:pPr lvl="1"/>
            <a:r>
              <a:rPr lang="en-US" dirty="0" smtClean="0"/>
              <a:t>Creating Dashboards</a:t>
            </a:r>
          </a:p>
          <a:p>
            <a:pPr lvl="1"/>
            <a:r>
              <a:rPr lang="en-US" dirty="0" smtClean="0"/>
              <a:t>Key Performance Indicators (KPIs)</a:t>
            </a:r>
          </a:p>
          <a:p>
            <a:pPr lvl="1"/>
            <a:r>
              <a:rPr lang="en-US" dirty="0" smtClean="0"/>
              <a:t>Filters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Excel Services</a:t>
            </a:r>
          </a:p>
          <a:p>
            <a:pPr lvl="1"/>
            <a:r>
              <a:rPr lang="en-US" dirty="0" smtClean="0"/>
              <a:t>Publishing spreadsheets that render in the browser</a:t>
            </a:r>
          </a:p>
          <a:p>
            <a:pPr lvl="1"/>
            <a:r>
              <a:rPr lang="en-US" dirty="0" smtClean="0"/>
              <a:t>Configuring Trusted Locations</a:t>
            </a:r>
          </a:p>
          <a:p>
            <a:pPr lvl="1"/>
            <a:r>
              <a:rPr lang="en-US" dirty="0" smtClean="0"/>
              <a:t>Connections </a:t>
            </a:r>
          </a:p>
          <a:p>
            <a:pPr lvl="1"/>
            <a:r>
              <a:rPr lang="en-US" dirty="0" smtClean="0"/>
              <a:t>Using user-defined functions (UDFs)</a:t>
            </a:r>
          </a:p>
          <a:p>
            <a:endParaRPr lang="en-US" dirty="0" smtClean="0"/>
          </a:p>
          <a:p>
            <a:r>
              <a:rPr lang="en-US" dirty="0" smtClean="0"/>
              <a:t>Report Center</a:t>
            </a:r>
          </a:p>
          <a:p>
            <a:pPr lvl="1"/>
            <a:r>
              <a:rPr lang="en-US" dirty="0" smtClean="0"/>
              <a:t>Creating Dashboards</a:t>
            </a:r>
          </a:p>
          <a:p>
            <a:pPr lvl="1"/>
            <a:r>
              <a:rPr lang="en-US" dirty="0" smtClean="0"/>
              <a:t>Key Performance Indicators (KPIs)</a:t>
            </a:r>
          </a:p>
          <a:p>
            <a:pPr lvl="1"/>
            <a:r>
              <a:rPr lang="en-US" dirty="0" smtClean="0"/>
              <a:t>Filters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noChangeArrowheads="1"/>
          </p:cNvSpPr>
          <p:nvPr>
            <p:ph type="title"/>
          </p:nvPr>
        </p:nvSpPr>
        <p:spPr/>
        <p:txBody>
          <a:bodyPr/>
          <a:lstStyle/>
          <a:p>
            <a:r>
              <a:rPr lang="en-US" smtClean="0"/>
              <a:t>Why Do We Need Excel Services?</a:t>
            </a:r>
          </a:p>
        </p:txBody>
      </p:sp>
      <p:sp>
        <p:nvSpPr>
          <p:cNvPr id="9218" name="Text Placeholder 9217"/>
          <p:cNvSpPr>
            <a:spLocks noGrp="1" noChangeArrowheads="1"/>
          </p:cNvSpPr>
          <p:nvPr>
            <p:ph type="body" idx="1"/>
          </p:nvPr>
        </p:nvSpPr>
        <p:spPr/>
        <p:txBody>
          <a:bodyPr/>
          <a:lstStyle/>
          <a:p>
            <a:r>
              <a:rPr lang="en-GB" dirty="0" smtClean="0"/>
              <a:t>Common customer requirements/complains</a:t>
            </a:r>
          </a:p>
          <a:p>
            <a:pPr lvl="1"/>
            <a:r>
              <a:rPr lang="en-GB" dirty="0" smtClean="0"/>
              <a:t>Distributing spreadsheets to users creates many copies</a:t>
            </a:r>
          </a:p>
          <a:p>
            <a:pPr lvl="1"/>
            <a:r>
              <a:rPr lang="en-GB" dirty="0" smtClean="0"/>
              <a:t>Excel doesn’t play well in the BI dashboard and reporting world</a:t>
            </a:r>
          </a:p>
          <a:p>
            <a:pPr lvl="1"/>
            <a:r>
              <a:rPr lang="en-GB" dirty="0" smtClean="0"/>
              <a:t>It’s difficult to protect proprietary information in spreadsheets</a:t>
            </a:r>
          </a:p>
          <a:p>
            <a:pPr lvl="1"/>
            <a:r>
              <a:rPr lang="en-GB" dirty="0" smtClean="0"/>
              <a:t>Incorporating Excel logic into applications is hard</a:t>
            </a:r>
          </a:p>
          <a:p>
            <a:pPr lvl="1"/>
            <a:r>
              <a:rPr lang="en-GB" dirty="0" smtClean="0"/>
              <a:t>Excel was designed as a desktop application</a:t>
            </a:r>
            <a:br>
              <a:rPr lang="en-GB" dirty="0" smtClean="0"/>
            </a:br>
            <a:r>
              <a:rPr lang="en-GB" sz="1800" i="1" dirty="0" smtClean="0"/>
              <a:t>(read: Excel really stinks as a server-side application)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noChangeArrowheads="1"/>
          </p:cNvSpPr>
          <p:nvPr>
            <p:ph type="title"/>
          </p:nvPr>
        </p:nvSpPr>
        <p:spPr/>
        <p:txBody>
          <a:bodyPr/>
          <a:lstStyle/>
          <a:p>
            <a:pPr marL="0" indent="0" defTabSz="914400" eaLnBrk="1" hangingPunct="1"/>
            <a:r>
              <a:rPr lang="fr-BE" dirty="0" smtClean="0"/>
              <a:t>Excel Services</a:t>
            </a:r>
            <a:endParaRPr lang="en-GB" sz="2000" dirty="0" smtClean="0">
              <a:solidFill>
                <a:srgbClr val="FF9900"/>
              </a:solidFill>
            </a:endParaRPr>
          </a:p>
        </p:txBody>
      </p:sp>
      <p:grpSp>
        <p:nvGrpSpPr>
          <p:cNvPr id="2" name="Group 4"/>
          <p:cNvGrpSpPr>
            <a:grpSpLocks/>
          </p:cNvGrpSpPr>
          <p:nvPr/>
        </p:nvGrpSpPr>
        <p:grpSpPr bwMode="auto">
          <a:xfrm>
            <a:off x="3683000" y="1865311"/>
            <a:ext cx="3784238" cy="2082800"/>
            <a:chOff x="1680" y="896"/>
            <a:chExt cx="2314" cy="1312"/>
          </a:xfrm>
        </p:grpSpPr>
        <p:sp>
          <p:nvSpPr>
            <p:cNvPr id="10267" name="Rectangle 10266"/>
            <p:cNvSpPr>
              <a:spLocks noChangeArrowheads="1"/>
            </p:cNvSpPr>
            <p:nvPr/>
          </p:nvSpPr>
          <p:spPr bwMode="auto">
            <a:xfrm>
              <a:off x="1769" y="1585"/>
              <a:ext cx="645" cy="352"/>
            </a:xfrm>
            <a:prstGeom prst="rect">
              <a:avLst/>
            </a:prstGeom>
            <a:noFill/>
            <a:ln w="9525">
              <a:noFill/>
              <a:miter lim="800000"/>
              <a:headEnd/>
              <a:tailEnd/>
            </a:ln>
          </p:spPr>
          <p:txBody>
            <a:bodyPr>
              <a:spAutoFit/>
            </a:bodyPr>
            <a:lstStyle/>
            <a:p>
              <a:pPr eaLnBrk="0" hangingPunct="0">
                <a:lnSpc>
                  <a:spcPct val="85000"/>
                </a:lnSpc>
                <a:spcAft>
                  <a:spcPct val="25000"/>
                </a:spcAft>
              </a:pPr>
              <a:r>
                <a:rPr lang="en-US" sz="1200">
                  <a:latin typeface="Arial" charset="0"/>
                  <a:cs typeface="Arial" charset="0"/>
                </a:rPr>
                <a:t>Calculated data and charts</a:t>
              </a:r>
            </a:p>
          </p:txBody>
        </p:sp>
        <p:sp>
          <p:nvSpPr>
            <p:cNvPr id="10268" name="Straight Connector 10267"/>
            <p:cNvSpPr>
              <a:spLocks noChangeShapeType="1"/>
            </p:cNvSpPr>
            <p:nvPr/>
          </p:nvSpPr>
          <p:spPr bwMode="auto">
            <a:xfrm flipV="1">
              <a:off x="1680" y="1569"/>
              <a:ext cx="1098" cy="639"/>
            </a:xfrm>
            <a:prstGeom prst="line">
              <a:avLst/>
            </a:prstGeom>
            <a:noFill/>
            <a:ln w="38100" algn="ctr">
              <a:solidFill>
                <a:schemeClr val="tx2"/>
              </a:solidFill>
              <a:round/>
              <a:headEnd type="none" w="lg" len="med"/>
              <a:tailEnd type="triangle" w="lg" len="med"/>
            </a:ln>
          </p:spPr>
          <p:txBody>
            <a:bodyPr/>
            <a:lstStyle/>
            <a:p>
              <a:endParaRPr lang="en-US"/>
            </a:p>
          </p:txBody>
        </p:sp>
        <p:sp>
          <p:nvSpPr>
            <p:cNvPr id="10269" name="Rectangle 10268"/>
            <p:cNvSpPr>
              <a:spLocks noChangeArrowheads="1"/>
            </p:cNvSpPr>
            <p:nvPr/>
          </p:nvSpPr>
          <p:spPr bwMode="auto">
            <a:xfrm>
              <a:off x="3426" y="923"/>
              <a:ext cx="568" cy="189"/>
            </a:xfrm>
            <a:prstGeom prst="rect">
              <a:avLst/>
            </a:prstGeom>
            <a:noFill/>
            <a:ln w="9525">
              <a:noFill/>
              <a:miter lim="800000"/>
              <a:headEnd/>
              <a:tailEnd/>
            </a:ln>
          </p:spPr>
          <p:txBody>
            <a:bodyPr wrap="none">
              <a:spAutoFit/>
            </a:bodyPr>
            <a:lstStyle/>
            <a:p>
              <a:pPr eaLnBrk="0" hangingPunct="0">
                <a:lnSpc>
                  <a:spcPct val="85000"/>
                </a:lnSpc>
                <a:spcAft>
                  <a:spcPct val="25000"/>
                </a:spcAft>
              </a:pPr>
              <a:r>
                <a:rPr lang="en-US" sz="1600">
                  <a:latin typeface="Arial" charset="0"/>
                  <a:cs typeface="Arial" charset="0"/>
                </a:rPr>
                <a:t>Browser</a:t>
              </a:r>
            </a:p>
          </p:txBody>
        </p:sp>
        <p:grpSp>
          <p:nvGrpSpPr>
            <p:cNvPr id="3" name="Group 9"/>
            <p:cNvGrpSpPr>
              <a:grpSpLocks noChangeAspect="1"/>
            </p:cNvGrpSpPr>
            <p:nvPr/>
          </p:nvGrpSpPr>
          <p:grpSpPr bwMode="auto">
            <a:xfrm>
              <a:off x="2444" y="896"/>
              <a:ext cx="857" cy="644"/>
              <a:chOff x="0" y="791"/>
              <a:chExt cx="4474" cy="3359"/>
            </a:xfrm>
          </p:grpSpPr>
          <p:pic>
            <p:nvPicPr>
              <p:cNvPr id="10272" name="Rectangle 10271"/>
              <p:cNvPicPr>
                <a:picLocks noChangeAspect="1" noChangeArrowheads="1"/>
              </p:cNvPicPr>
              <p:nvPr/>
            </p:nvPicPr>
            <p:blipFill>
              <a:blip r:embed="rId3" cstate="print"/>
              <a:srcRect/>
              <a:stretch>
                <a:fillRect/>
              </a:stretch>
            </p:blipFill>
            <p:spPr bwMode="auto">
              <a:xfrm>
                <a:off x="0" y="791"/>
                <a:ext cx="4474" cy="3359"/>
              </a:xfrm>
              <a:prstGeom prst="rect">
                <a:avLst/>
              </a:prstGeom>
              <a:noFill/>
              <a:ln w="9525">
                <a:noFill/>
                <a:miter lim="800000"/>
                <a:headEnd/>
                <a:tailEnd/>
              </a:ln>
            </p:spPr>
          </p:pic>
          <p:sp>
            <p:nvSpPr>
              <p:cNvPr id="10273" name="Rectangle 10272"/>
              <p:cNvSpPr>
                <a:spLocks noChangeAspect="1" noChangeArrowheads="1"/>
              </p:cNvSpPr>
              <p:nvPr/>
            </p:nvSpPr>
            <p:spPr bwMode="auto">
              <a:xfrm>
                <a:off x="3311" y="1028"/>
                <a:ext cx="842" cy="1213"/>
              </a:xfrm>
              <a:prstGeom prst="rect">
                <a:avLst/>
              </a:prstGeom>
              <a:solidFill>
                <a:schemeClr val="tx1"/>
              </a:solidFill>
              <a:ln w="9525" algn="ctr">
                <a:solidFill>
                  <a:schemeClr val="tx1"/>
                </a:solidFill>
                <a:miter lim="800000"/>
                <a:headEnd/>
                <a:tailEnd/>
              </a:ln>
            </p:spPr>
            <p:txBody>
              <a:bodyPr anchor="ctr">
                <a:spAutoFit/>
              </a:bodyPr>
              <a:lstStyle/>
              <a:p>
                <a:endParaRPr lang="en-GB" sz="1800">
                  <a:solidFill>
                    <a:srgbClr val="000000"/>
                  </a:solidFill>
                  <a:latin typeface="Arial" charset="0"/>
                </a:endParaRPr>
              </a:p>
            </p:txBody>
          </p:sp>
          <p:sp>
            <p:nvSpPr>
              <p:cNvPr id="10274" name="Rectangle 10273"/>
              <p:cNvSpPr>
                <a:spLocks noChangeAspect="1" noChangeArrowheads="1"/>
              </p:cNvSpPr>
              <p:nvPr/>
            </p:nvSpPr>
            <p:spPr bwMode="auto">
              <a:xfrm>
                <a:off x="30" y="1038"/>
                <a:ext cx="842" cy="1213"/>
              </a:xfrm>
              <a:prstGeom prst="rect">
                <a:avLst/>
              </a:prstGeom>
              <a:solidFill>
                <a:schemeClr val="tx1"/>
              </a:solidFill>
              <a:ln w="9525" algn="ctr">
                <a:solidFill>
                  <a:schemeClr val="tx1"/>
                </a:solidFill>
                <a:miter lim="800000"/>
                <a:headEnd/>
                <a:tailEnd/>
              </a:ln>
            </p:spPr>
            <p:txBody>
              <a:bodyPr anchor="ctr">
                <a:spAutoFit/>
              </a:bodyPr>
              <a:lstStyle/>
              <a:p>
                <a:endParaRPr lang="en-GB" sz="1800">
                  <a:solidFill>
                    <a:srgbClr val="000000"/>
                  </a:solidFill>
                  <a:latin typeface="Arial" charset="0"/>
                </a:endParaRPr>
              </a:p>
            </p:txBody>
          </p:sp>
        </p:grpSp>
      </p:grpSp>
      <p:grpSp>
        <p:nvGrpSpPr>
          <p:cNvPr id="4" name="Group 13"/>
          <p:cNvGrpSpPr>
            <a:grpSpLocks/>
          </p:cNvGrpSpPr>
          <p:nvPr/>
        </p:nvGrpSpPr>
        <p:grpSpPr bwMode="auto">
          <a:xfrm>
            <a:off x="3683000" y="4408487"/>
            <a:ext cx="3257550" cy="1916113"/>
            <a:chOff x="1680" y="2498"/>
            <a:chExt cx="2052" cy="1207"/>
          </a:xfrm>
        </p:grpSpPr>
        <p:sp>
          <p:nvSpPr>
            <p:cNvPr id="10262" name="Rectangle 10261"/>
            <p:cNvSpPr>
              <a:spLocks noChangeArrowheads="1"/>
            </p:cNvSpPr>
            <p:nvPr/>
          </p:nvSpPr>
          <p:spPr bwMode="auto">
            <a:xfrm>
              <a:off x="2437" y="3515"/>
              <a:ext cx="1295" cy="190"/>
            </a:xfrm>
            <a:prstGeom prst="rect">
              <a:avLst/>
            </a:prstGeom>
            <a:noFill/>
            <a:ln w="9525">
              <a:noFill/>
              <a:miter lim="800000"/>
              <a:headEnd/>
              <a:tailEnd/>
            </a:ln>
          </p:spPr>
          <p:txBody>
            <a:bodyPr wrap="none">
              <a:spAutoFit/>
            </a:bodyPr>
            <a:lstStyle/>
            <a:p>
              <a:pPr eaLnBrk="0" hangingPunct="0">
                <a:lnSpc>
                  <a:spcPct val="85000"/>
                </a:lnSpc>
                <a:spcAft>
                  <a:spcPct val="25000"/>
                </a:spcAft>
              </a:pPr>
              <a:r>
                <a:rPr lang="en-US" sz="1600">
                  <a:latin typeface="Arial" charset="0"/>
                  <a:cs typeface="Arial" charset="0"/>
                </a:rPr>
                <a:t>Custom Applications</a:t>
              </a:r>
            </a:p>
          </p:txBody>
        </p:sp>
        <p:sp>
          <p:nvSpPr>
            <p:cNvPr id="10263" name="Straight Connector 10262"/>
            <p:cNvSpPr>
              <a:spLocks noChangeShapeType="1"/>
            </p:cNvSpPr>
            <p:nvPr/>
          </p:nvSpPr>
          <p:spPr bwMode="auto">
            <a:xfrm>
              <a:off x="1680" y="2544"/>
              <a:ext cx="1056" cy="480"/>
            </a:xfrm>
            <a:prstGeom prst="line">
              <a:avLst/>
            </a:prstGeom>
            <a:noFill/>
            <a:ln w="38100" algn="ctr">
              <a:solidFill>
                <a:schemeClr val="tx2"/>
              </a:solidFill>
              <a:round/>
              <a:headEnd type="none" w="lg" len="med"/>
              <a:tailEnd type="triangle" w="lg" len="med"/>
            </a:ln>
          </p:spPr>
          <p:txBody>
            <a:bodyPr/>
            <a:lstStyle/>
            <a:p>
              <a:endParaRPr lang="en-US"/>
            </a:p>
          </p:txBody>
        </p:sp>
        <p:sp>
          <p:nvSpPr>
            <p:cNvPr id="10265" name="Rectangle 10264"/>
            <p:cNvSpPr>
              <a:spLocks noChangeArrowheads="1"/>
            </p:cNvSpPr>
            <p:nvPr/>
          </p:nvSpPr>
          <p:spPr bwMode="auto">
            <a:xfrm>
              <a:off x="2075" y="2498"/>
              <a:ext cx="954" cy="254"/>
            </a:xfrm>
            <a:prstGeom prst="rect">
              <a:avLst/>
            </a:prstGeom>
            <a:noFill/>
            <a:ln w="9525">
              <a:noFill/>
              <a:miter lim="800000"/>
              <a:headEnd/>
              <a:tailEnd/>
            </a:ln>
          </p:spPr>
          <p:txBody>
            <a:bodyPr>
              <a:spAutoFit/>
            </a:bodyPr>
            <a:lstStyle/>
            <a:p>
              <a:pPr eaLnBrk="0" hangingPunct="0">
                <a:lnSpc>
                  <a:spcPct val="85000"/>
                </a:lnSpc>
                <a:spcAft>
                  <a:spcPct val="25000"/>
                </a:spcAft>
              </a:pPr>
              <a:r>
                <a:rPr lang="en-US" sz="1200">
                  <a:latin typeface="Arial" charset="0"/>
                  <a:cs typeface="Arial" charset="0"/>
                </a:rPr>
                <a:t>Spreadsheets/</a:t>
              </a:r>
              <a:br>
                <a:rPr lang="en-US" sz="1200">
                  <a:latin typeface="Arial" charset="0"/>
                  <a:cs typeface="Arial" charset="0"/>
                </a:rPr>
              </a:br>
              <a:r>
                <a:rPr lang="en-US" sz="1200">
                  <a:latin typeface="Arial" charset="0"/>
                  <a:cs typeface="Arial" charset="0"/>
                </a:rPr>
                <a:t>Calculated data</a:t>
              </a:r>
            </a:p>
          </p:txBody>
        </p:sp>
        <p:pic>
          <p:nvPicPr>
            <p:cNvPr id="10266" name="Rectangle 10265"/>
            <p:cNvPicPr>
              <a:picLocks noChangeAspect="1" noChangeArrowheads="1"/>
            </p:cNvPicPr>
            <p:nvPr/>
          </p:nvPicPr>
          <p:blipFill>
            <a:blip r:embed="rId4" cstate="print"/>
            <a:srcRect/>
            <a:stretch>
              <a:fillRect/>
            </a:stretch>
          </p:blipFill>
          <p:spPr bwMode="auto">
            <a:xfrm>
              <a:off x="2811" y="2737"/>
              <a:ext cx="763" cy="761"/>
            </a:xfrm>
            <a:prstGeom prst="rect">
              <a:avLst/>
            </a:prstGeom>
            <a:noFill/>
            <a:ln w="9525">
              <a:noFill/>
              <a:miter lim="800000"/>
              <a:headEnd/>
              <a:tailEnd/>
            </a:ln>
          </p:spPr>
        </p:pic>
      </p:grpSp>
      <p:grpSp>
        <p:nvGrpSpPr>
          <p:cNvPr id="5" name="Group 19"/>
          <p:cNvGrpSpPr>
            <a:grpSpLocks/>
          </p:cNvGrpSpPr>
          <p:nvPr/>
        </p:nvGrpSpPr>
        <p:grpSpPr bwMode="auto">
          <a:xfrm>
            <a:off x="1155700" y="3048000"/>
            <a:ext cx="3810000" cy="2309813"/>
            <a:chOff x="88" y="1641"/>
            <a:chExt cx="2400" cy="1455"/>
          </a:xfrm>
        </p:grpSpPr>
        <p:sp>
          <p:nvSpPr>
            <p:cNvPr id="10256" name="Rectangle 10255"/>
            <p:cNvSpPr>
              <a:spLocks noChangeArrowheads="1"/>
            </p:cNvSpPr>
            <p:nvPr/>
          </p:nvSpPr>
          <p:spPr bwMode="auto">
            <a:xfrm>
              <a:off x="88" y="2776"/>
              <a:ext cx="2400" cy="320"/>
            </a:xfrm>
            <a:prstGeom prst="rect">
              <a:avLst/>
            </a:prstGeom>
            <a:noFill/>
            <a:ln w="9525">
              <a:noFill/>
              <a:miter lim="800000"/>
              <a:headEnd/>
              <a:tailEnd/>
            </a:ln>
          </p:spPr>
          <p:txBody>
            <a:bodyPr>
              <a:spAutoFit/>
            </a:bodyPr>
            <a:lstStyle/>
            <a:p>
              <a:pPr eaLnBrk="0" hangingPunct="0">
                <a:lnSpc>
                  <a:spcPct val="85000"/>
                </a:lnSpc>
                <a:spcAft>
                  <a:spcPct val="25000"/>
                </a:spcAft>
              </a:pPr>
              <a:r>
                <a:rPr lang="en-US" sz="1600" dirty="0">
                  <a:latin typeface="Arial" charset="0"/>
                  <a:cs typeface="Arial" charset="0"/>
                </a:rPr>
                <a:t>Office SharePoint </a:t>
              </a:r>
              <a:r>
                <a:rPr lang="en-US" sz="1600" dirty="0" smtClean="0">
                  <a:latin typeface="Arial" charset="0"/>
                  <a:cs typeface="Arial" charset="0"/>
                </a:rPr>
                <a:t>Server</a:t>
              </a:r>
              <a:r>
                <a:rPr lang="en-US" sz="1600" dirty="0">
                  <a:latin typeface="Arial" charset="0"/>
                  <a:cs typeface="Arial" charset="0"/>
                </a:rPr>
                <a:t/>
              </a:r>
              <a:br>
                <a:rPr lang="en-US" sz="1600" dirty="0">
                  <a:latin typeface="Arial" charset="0"/>
                  <a:cs typeface="Arial" charset="0"/>
                </a:rPr>
              </a:br>
              <a:r>
                <a:rPr lang="en-US" sz="1600" dirty="0">
                  <a:latin typeface="Arial" charset="0"/>
                  <a:cs typeface="Arial" charset="0"/>
                </a:rPr>
                <a:t>&amp; Excel Services</a:t>
              </a:r>
            </a:p>
          </p:txBody>
        </p:sp>
        <p:grpSp>
          <p:nvGrpSpPr>
            <p:cNvPr id="6" name="Group 22"/>
            <p:cNvGrpSpPr>
              <a:grpSpLocks/>
            </p:cNvGrpSpPr>
            <p:nvPr/>
          </p:nvGrpSpPr>
          <p:grpSpPr bwMode="auto">
            <a:xfrm>
              <a:off x="1098" y="1857"/>
              <a:ext cx="810" cy="925"/>
              <a:chOff x="2252" y="2404"/>
              <a:chExt cx="1134" cy="1357"/>
            </a:xfrm>
          </p:grpSpPr>
          <p:pic>
            <p:nvPicPr>
              <p:cNvPr id="10260" name="Rectangle 10259"/>
              <p:cNvPicPr>
                <a:picLocks noChangeAspect="1" noChangeArrowheads="1"/>
              </p:cNvPicPr>
              <p:nvPr/>
            </p:nvPicPr>
            <p:blipFill>
              <a:blip r:embed="rId5" cstate="print"/>
              <a:srcRect/>
              <a:stretch>
                <a:fillRect/>
              </a:stretch>
            </p:blipFill>
            <p:spPr bwMode="auto">
              <a:xfrm>
                <a:off x="2252" y="2404"/>
                <a:ext cx="877" cy="1295"/>
              </a:xfrm>
              <a:prstGeom prst="rect">
                <a:avLst/>
              </a:prstGeom>
              <a:noFill/>
              <a:ln w="9525">
                <a:noFill/>
                <a:miter lim="800000"/>
                <a:headEnd/>
                <a:tailEnd/>
              </a:ln>
            </p:spPr>
          </p:pic>
          <p:pic>
            <p:nvPicPr>
              <p:cNvPr id="10261" name="Rectangle 10260"/>
              <p:cNvPicPr>
                <a:picLocks noChangeAspect="1" noChangeArrowheads="1"/>
              </p:cNvPicPr>
              <p:nvPr/>
            </p:nvPicPr>
            <p:blipFill>
              <a:blip r:embed="rId6" cstate="print"/>
              <a:srcRect/>
              <a:stretch>
                <a:fillRect/>
              </a:stretch>
            </p:blipFill>
            <p:spPr bwMode="auto">
              <a:xfrm>
                <a:off x="2429" y="3043"/>
                <a:ext cx="957" cy="718"/>
              </a:xfrm>
              <a:prstGeom prst="rect">
                <a:avLst/>
              </a:prstGeom>
              <a:noFill/>
              <a:ln w="9525">
                <a:noFill/>
                <a:miter lim="800000"/>
                <a:headEnd/>
                <a:tailEnd/>
              </a:ln>
            </p:spPr>
          </p:pic>
        </p:grpSp>
        <p:sp>
          <p:nvSpPr>
            <p:cNvPr id="10258" name="Straight Connector 10257"/>
            <p:cNvSpPr>
              <a:spLocks noChangeShapeType="1"/>
            </p:cNvSpPr>
            <p:nvPr/>
          </p:nvSpPr>
          <p:spPr bwMode="auto">
            <a:xfrm>
              <a:off x="416" y="1641"/>
              <a:ext cx="624" cy="384"/>
            </a:xfrm>
            <a:prstGeom prst="line">
              <a:avLst/>
            </a:prstGeom>
            <a:noFill/>
            <a:ln w="38100" algn="ctr">
              <a:solidFill>
                <a:schemeClr val="tx2"/>
              </a:solidFill>
              <a:round/>
              <a:headEnd type="none" w="lg" len="med"/>
              <a:tailEnd type="triangle" w="lg" len="med"/>
            </a:ln>
          </p:spPr>
          <p:txBody>
            <a:bodyPr/>
            <a:lstStyle/>
            <a:p>
              <a:endParaRPr lang="en-US"/>
            </a:p>
          </p:txBody>
        </p:sp>
        <p:sp>
          <p:nvSpPr>
            <p:cNvPr id="10259" name="Rectangle 10258"/>
            <p:cNvSpPr>
              <a:spLocks noChangeArrowheads="1"/>
            </p:cNvSpPr>
            <p:nvPr/>
          </p:nvSpPr>
          <p:spPr bwMode="auto">
            <a:xfrm>
              <a:off x="906" y="1680"/>
              <a:ext cx="714" cy="157"/>
            </a:xfrm>
            <a:prstGeom prst="rect">
              <a:avLst/>
            </a:prstGeom>
            <a:noFill/>
            <a:ln w="9525">
              <a:noFill/>
              <a:miter lim="800000"/>
              <a:headEnd/>
              <a:tailEnd/>
            </a:ln>
          </p:spPr>
          <p:txBody>
            <a:bodyPr wrap="none">
              <a:spAutoFit/>
            </a:bodyPr>
            <a:lstStyle/>
            <a:p>
              <a:pPr eaLnBrk="0" hangingPunct="0">
                <a:lnSpc>
                  <a:spcPct val="85000"/>
                </a:lnSpc>
                <a:spcAft>
                  <a:spcPct val="25000"/>
                </a:spcAft>
              </a:pPr>
              <a:r>
                <a:rPr lang="en-US" sz="1200">
                  <a:latin typeface="Arial" charset="0"/>
                  <a:cs typeface="Arial" charset="0"/>
                </a:rPr>
                <a:t>Spreadsheets</a:t>
              </a:r>
            </a:p>
          </p:txBody>
        </p:sp>
      </p:grpSp>
      <p:grpSp>
        <p:nvGrpSpPr>
          <p:cNvPr id="7" name="Group 27"/>
          <p:cNvGrpSpPr>
            <a:grpSpLocks/>
          </p:cNvGrpSpPr>
          <p:nvPr/>
        </p:nvGrpSpPr>
        <p:grpSpPr bwMode="auto">
          <a:xfrm>
            <a:off x="533400" y="1658937"/>
            <a:ext cx="1930400" cy="1312863"/>
            <a:chOff x="0" y="1286"/>
            <a:chExt cx="1216" cy="827"/>
          </a:xfrm>
        </p:grpSpPr>
        <p:sp>
          <p:nvSpPr>
            <p:cNvPr id="10252" name="Rectangle 10251"/>
            <p:cNvSpPr>
              <a:spLocks noChangeArrowheads="1"/>
            </p:cNvSpPr>
            <p:nvPr/>
          </p:nvSpPr>
          <p:spPr bwMode="auto">
            <a:xfrm>
              <a:off x="187" y="1769"/>
              <a:ext cx="754" cy="190"/>
            </a:xfrm>
            <a:prstGeom prst="rect">
              <a:avLst/>
            </a:prstGeom>
            <a:noFill/>
            <a:ln w="9525">
              <a:noFill/>
              <a:miter lim="800000"/>
              <a:headEnd/>
              <a:tailEnd/>
            </a:ln>
          </p:spPr>
          <p:txBody>
            <a:bodyPr wrap="none">
              <a:spAutoFit/>
            </a:bodyPr>
            <a:lstStyle/>
            <a:p>
              <a:pPr eaLnBrk="0" hangingPunct="0">
                <a:lnSpc>
                  <a:spcPct val="85000"/>
                </a:lnSpc>
                <a:spcAft>
                  <a:spcPct val="25000"/>
                </a:spcAft>
              </a:pPr>
              <a:r>
                <a:rPr lang="en-US" sz="1600">
                  <a:latin typeface="Arial" charset="0"/>
                  <a:cs typeface="Arial" charset="0"/>
                </a:rPr>
                <a:t>Excel 2007</a:t>
              </a:r>
            </a:p>
          </p:txBody>
        </p:sp>
        <p:sp>
          <p:nvSpPr>
            <p:cNvPr id="10253" name="Rectangle 10252"/>
            <p:cNvSpPr>
              <a:spLocks noChangeArrowheads="1"/>
            </p:cNvSpPr>
            <p:nvPr/>
          </p:nvSpPr>
          <p:spPr bwMode="auto">
            <a:xfrm>
              <a:off x="0" y="1939"/>
              <a:ext cx="1216" cy="174"/>
            </a:xfrm>
            <a:prstGeom prst="rect">
              <a:avLst/>
            </a:prstGeom>
            <a:noFill/>
            <a:ln w="9525">
              <a:noFill/>
              <a:miter lim="800000"/>
              <a:headEnd/>
              <a:tailEnd/>
            </a:ln>
          </p:spPr>
          <p:txBody>
            <a:bodyPr lIns="92075" tIns="46038" rIns="92075" bIns="46038">
              <a:spAutoFit/>
            </a:bodyPr>
            <a:lstStyle/>
            <a:p>
              <a:pPr eaLnBrk="0" hangingPunct="0">
                <a:lnSpc>
                  <a:spcPct val="85000"/>
                </a:lnSpc>
                <a:spcAft>
                  <a:spcPct val="25000"/>
                </a:spcAft>
                <a:buClr>
                  <a:schemeClr val="tx2"/>
                </a:buClr>
                <a:buFont typeface="Wingdings" pitchFamily="2" charset="2"/>
                <a:buNone/>
              </a:pPr>
              <a:r>
                <a:rPr lang="en-US" sz="1400" dirty="0">
                  <a:latin typeface="Arial" charset="0"/>
                  <a:cs typeface="Arial" charset="0"/>
                </a:rPr>
                <a:t>Design and author</a:t>
              </a:r>
            </a:p>
          </p:txBody>
        </p:sp>
        <p:pic>
          <p:nvPicPr>
            <p:cNvPr id="10254" name="Rectangle 10253"/>
            <p:cNvPicPr>
              <a:picLocks noChangeAspect="1" noChangeArrowheads="1"/>
            </p:cNvPicPr>
            <p:nvPr/>
          </p:nvPicPr>
          <p:blipFill>
            <a:blip r:embed="rId7" cstate="print"/>
            <a:srcRect/>
            <a:stretch>
              <a:fillRect/>
            </a:stretch>
          </p:blipFill>
          <p:spPr bwMode="auto">
            <a:xfrm>
              <a:off x="207" y="1286"/>
              <a:ext cx="459" cy="459"/>
            </a:xfrm>
            <a:prstGeom prst="rect">
              <a:avLst/>
            </a:prstGeom>
            <a:noFill/>
            <a:ln w="9525">
              <a:noFill/>
              <a:miter lim="800000"/>
              <a:headEnd/>
              <a:tailEnd/>
            </a:ln>
          </p:spPr>
        </p:pic>
      </p:grpSp>
      <p:grpSp>
        <p:nvGrpSpPr>
          <p:cNvPr id="8" name="Group 31"/>
          <p:cNvGrpSpPr>
            <a:grpSpLocks/>
          </p:cNvGrpSpPr>
          <p:nvPr/>
        </p:nvGrpSpPr>
        <p:grpSpPr bwMode="auto">
          <a:xfrm>
            <a:off x="3683000" y="3875088"/>
            <a:ext cx="4775200" cy="1065213"/>
            <a:chOff x="1680" y="2162"/>
            <a:chExt cx="3008" cy="671"/>
          </a:xfrm>
        </p:grpSpPr>
        <p:sp>
          <p:nvSpPr>
            <p:cNvPr id="10248" name="Straight Connector 10247"/>
            <p:cNvSpPr>
              <a:spLocks noChangeShapeType="1"/>
            </p:cNvSpPr>
            <p:nvPr/>
          </p:nvSpPr>
          <p:spPr bwMode="auto">
            <a:xfrm flipV="1">
              <a:off x="1680" y="2350"/>
              <a:ext cx="2171" cy="2"/>
            </a:xfrm>
            <a:prstGeom prst="line">
              <a:avLst/>
            </a:prstGeom>
            <a:noFill/>
            <a:ln w="38100" algn="ctr">
              <a:solidFill>
                <a:schemeClr val="tx2"/>
              </a:solidFill>
              <a:round/>
              <a:headEnd type="none" w="lg" len="med"/>
              <a:tailEnd type="triangle" w="lg" len="med"/>
            </a:ln>
          </p:spPr>
          <p:txBody>
            <a:bodyPr/>
            <a:lstStyle/>
            <a:p>
              <a:endParaRPr lang="en-US"/>
            </a:p>
          </p:txBody>
        </p:sp>
        <p:sp>
          <p:nvSpPr>
            <p:cNvPr id="10249" name="Rectangle 10248"/>
            <p:cNvSpPr>
              <a:spLocks noChangeArrowheads="1"/>
            </p:cNvSpPr>
            <p:nvPr/>
          </p:nvSpPr>
          <p:spPr bwMode="auto">
            <a:xfrm>
              <a:off x="2016" y="2208"/>
              <a:ext cx="1824" cy="156"/>
            </a:xfrm>
            <a:prstGeom prst="rect">
              <a:avLst/>
            </a:prstGeom>
            <a:noFill/>
            <a:ln w="9525">
              <a:noFill/>
              <a:miter lim="800000"/>
              <a:headEnd/>
              <a:tailEnd/>
            </a:ln>
          </p:spPr>
          <p:txBody>
            <a:bodyPr>
              <a:spAutoFit/>
            </a:bodyPr>
            <a:lstStyle/>
            <a:p>
              <a:pPr algn="ctr" eaLnBrk="0" hangingPunct="0">
                <a:lnSpc>
                  <a:spcPct val="85000"/>
                </a:lnSpc>
                <a:spcAft>
                  <a:spcPct val="25000"/>
                </a:spcAft>
              </a:pPr>
              <a:r>
                <a:rPr lang="en-US" sz="1200">
                  <a:latin typeface="Arial" charset="0"/>
                  <a:cs typeface="Arial" charset="0"/>
                </a:rPr>
                <a:t>Spreadsheets/snapshots</a:t>
              </a:r>
            </a:p>
          </p:txBody>
        </p:sp>
        <p:pic>
          <p:nvPicPr>
            <p:cNvPr id="10250" name="Rectangle 10249"/>
            <p:cNvPicPr>
              <a:picLocks noChangeAspect="1" noChangeArrowheads="1"/>
            </p:cNvPicPr>
            <p:nvPr/>
          </p:nvPicPr>
          <p:blipFill>
            <a:blip r:embed="rId7" cstate="print"/>
            <a:srcRect/>
            <a:stretch>
              <a:fillRect/>
            </a:stretch>
          </p:blipFill>
          <p:spPr bwMode="auto">
            <a:xfrm>
              <a:off x="3942" y="2162"/>
              <a:ext cx="459" cy="459"/>
            </a:xfrm>
            <a:prstGeom prst="rect">
              <a:avLst/>
            </a:prstGeom>
            <a:noFill/>
            <a:ln w="9525">
              <a:noFill/>
              <a:miter lim="800000"/>
              <a:headEnd/>
              <a:tailEnd/>
            </a:ln>
          </p:spPr>
        </p:pic>
        <p:sp>
          <p:nvSpPr>
            <p:cNvPr id="10251" name="Rectangle 10250"/>
            <p:cNvSpPr>
              <a:spLocks noChangeArrowheads="1"/>
            </p:cNvSpPr>
            <p:nvPr/>
          </p:nvSpPr>
          <p:spPr bwMode="auto">
            <a:xfrm>
              <a:off x="3934" y="2643"/>
              <a:ext cx="754" cy="190"/>
            </a:xfrm>
            <a:prstGeom prst="rect">
              <a:avLst/>
            </a:prstGeom>
            <a:noFill/>
            <a:ln w="9525">
              <a:noFill/>
              <a:miter lim="800000"/>
              <a:headEnd/>
              <a:tailEnd/>
            </a:ln>
          </p:spPr>
          <p:txBody>
            <a:bodyPr wrap="none">
              <a:spAutoFit/>
            </a:bodyPr>
            <a:lstStyle/>
            <a:p>
              <a:pPr eaLnBrk="0" hangingPunct="0">
                <a:lnSpc>
                  <a:spcPct val="85000"/>
                </a:lnSpc>
                <a:spcAft>
                  <a:spcPct val="25000"/>
                </a:spcAft>
              </a:pPr>
              <a:r>
                <a:rPr lang="en-US" sz="1600">
                  <a:latin typeface="Arial" charset="0"/>
                  <a:cs typeface="Arial" charset="0"/>
                </a:rPr>
                <a:t>Excel 2007</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noChangeArrowheads="1"/>
          </p:cNvSpPr>
          <p:nvPr>
            <p:ph type="title"/>
          </p:nvPr>
        </p:nvSpPr>
        <p:spPr/>
        <p:txBody>
          <a:bodyPr/>
          <a:lstStyle/>
          <a:p>
            <a:pPr marL="0" indent="0" defTabSz="914400" eaLnBrk="1" hangingPunct="1"/>
            <a:r>
              <a:rPr lang="en-US" sz="2800" dirty="0" smtClean="0"/>
              <a:t>Walk Through of using Excel Services</a:t>
            </a:r>
            <a:endParaRPr lang="en-US" sz="2400" dirty="0" smtClean="0">
              <a:solidFill>
                <a:srgbClr val="FF9900"/>
              </a:solidFill>
            </a:endParaRPr>
          </a:p>
        </p:txBody>
      </p:sp>
      <p:sp>
        <p:nvSpPr>
          <p:cNvPr id="14338" name="Text Placeholder 14337"/>
          <p:cNvSpPr>
            <a:spLocks noGrp="1" noChangeArrowheads="1"/>
          </p:cNvSpPr>
          <p:nvPr>
            <p:ph type="body" idx="1"/>
          </p:nvPr>
        </p:nvSpPr>
        <p:spPr>
          <a:xfrm>
            <a:off x="457200" y="1219200"/>
            <a:ext cx="8229600" cy="4800600"/>
          </a:xfrm>
          <a:noFill/>
        </p:spPr>
        <p:txBody>
          <a:bodyPr/>
          <a:lstStyle/>
          <a:p>
            <a:pPr defTabSz="914400" eaLnBrk="1" hangingPunct="1">
              <a:lnSpc>
                <a:spcPct val="90000"/>
              </a:lnSpc>
              <a:buFontTx/>
              <a:buAutoNum type="arabicPeriod"/>
            </a:pPr>
            <a:r>
              <a:rPr lang="en-US" sz="2400" dirty="0" smtClean="0">
                <a:latin typeface="Tahoma" charset="0"/>
              </a:rPr>
              <a:t>Add the URL of the document library as trusted location</a:t>
            </a:r>
          </a:p>
          <a:p>
            <a:pPr lvl="1" defTabSz="914400" eaLnBrk="1" hangingPunct="1">
              <a:lnSpc>
                <a:spcPct val="90000"/>
              </a:lnSpc>
              <a:buFontTx/>
              <a:buAutoNum type="arabicPeriod"/>
            </a:pPr>
            <a:r>
              <a:rPr lang="en-US" sz="1800" dirty="0" smtClean="0">
                <a:latin typeface="Tahoma" charset="0"/>
              </a:rPr>
              <a:t>SharePoint Central Administration</a:t>
            </a:r>
          </a:p>
          <a:p>
            <a:pPr lvl="1" defTabSz="914400" eaLnBrk="1" hangingPunct="1">
              <a:lnSpc>
                <a:spcPct val="90000"/>
              </a:lnSpc>
              <a:buFontTx/>
              <a:buAutoNum type="arabicPeriod"/>
            </a:pPr>
            <a:r>
              <a:rPr lang="en-US" sz="1800" dirty="0" smtClean="0">
                <a:latin typeface="Tahoma" charset="0"/>
              </a:rPr>
              <a:t>In Application Management, configure the Farm’s core services</a:t>
            </a:r>
          </a:p>
          <a:p>
            <a:pPr lvl="1" defTabSz="914400" eaLnBrk="1" hangingPunct="1">
              <a:lnSpc>
                <a:spcPct val="90000"/>
              </a:lnSpc>
              <a:buFontTx/>
              <a:buAutoNum type="arabicPeriod"/>
            </a:pPr>
            <a:r>
              <a:rPr lang="en-US" sz="1800" dirty="0" smtClean="0">
                <a:latin typeface="Tahoma" charset="0"/>
              </a:rPr>
              <a:t>In Excel Services Management, add </a:t>
            </a:r>
            <a:br>
              <a:rPr lang="en-US" sz="1800" dirty="0" smtClean="0">
                <a:latin typeface="Tahoma" charset="0"/>
              </a:rPr>
            </a:br>
            <a:r>
              <a:rPr lang="en-US" sz="1800" dirty="0" smtClean="0">
                <a:latin typeface="Tahoma" charset="0"/>
              </a:rPr>
              <a:t>the URL of the doc lib as a trusted file </a:t>
            </a:r>
            <a:br>
              <a:rPr lang="en-US" sz="1800" dirty="0" smtClean="0">
                <a:latin typeface="Tahoma" charset="0"/>
              </a:rPr>
            </a:br>
            <a:r>
              <a:rPr lang="en-US" sz="1800" dirty="0" smtClean="0">
                <a:latin typeface="Tahoma" charset="0"/>
              </a:rPr>
              <a:t>location</a:t>
            </a:r>
            <a:endParaRPr lang="en-US" sz="2400" dirty="0" smtClean="0">
              <a:latin typeface="Tahoma" charset="0"/>
            </a:endParaRPr>
          </a:p>
          <a:p>
            <a:pPr defTabSz="914400" eaLnBrk="1" hangingPunct="1">
              <a:lnSpc>
                <a:spcPct val="90000"/>
              </a:lnSpc>
              <a:buFontTx/>
              <a:buAutoNum type="arabicPeriod"/>
            </a:pPr>
            <a:r>
              <a:rPr lang="en-US" sz="2400" dirty="0" smtClean="0">
                <a:latin typeface="Tahoma" charset="0"/>
              </a:rPr>
              <a:t>In Excel 2007, publish to </a:t>
            </a:r>
            <a:br>
              <a:rPr lang="en-US" sz="2400" dirty="0" smtClean="0">
                <a:latin typeface="Tahoma" charset="0"/>
              </a:rPr>
            </a:br>
            <a:r>
              <a:rPr lang="en-US" sz="2400" dirty="0" smtClean="0">
                <a:latin typeface="Tahoma" charset="0"/>
              </a:rPr>
              <a:t>Office Server</a:t>
            </a:r>
          </a:p>
          <a:p>
            <a:pPr lvl="1" defTabSz="914400" eaLnBrk="1" hangingPunct="1">
              <a:lnSpc>
                <a:spcPct val="90000"/>
              </a:lnSpc>
              <a:buFontTx/>
              <a:buAutoNum type="arabicPeriod"/>
            </a:pPr>
            <a:r>
              <a:rPr lang="en-US" sz="1800" dirty="0" smtClean="0">
                <a:latin typeface="Tahoma" charset="0"/>
              </a:rPr>
              <a:t>Decide what worksheets to publish</a:t>
            </a:r>
          </a:p>
          <a:p>
            <a:pPr lvl="1" defTabSz="914400" eaLnBrk="1" hangingPunct="1">
              <a:lnSpc>
                <a:spcPct val="90000"/>
              </a:lnSpc>
              <a:buFontTx/>
              <a:buAutoNum type="arabicPeriod"/>
            </a:pPr>
            <a:r>
              <a:rPr lang="en-US" sz="1800" dirty="0" smtClean="0">
                <a:latin typeface="Tahoma" charset="0"/>
              </a:rPr>
              <a:t>Named ranges can be dynamically </a:t>
            </a:r>
            <a:br>
              <a:rPr lang="en-US" sz="1800" dirty="0" smtClean="0">
                <a:latin typeface="Tahoma" charset="0"/>
              </a:rPr>
            </a:br>
            <a:r>
              <a:rPr lang="en-US" sz="1800" dirty="0" smtClean="0">
                <a:latin typeface="Tahoma" charset="0"/>
              </a:rPr>
              <a:t>populated with values in the browser</a:t>
            </a:r>
          </a:p>
          <a:p>
            <a:pPr lvl="1" defTabSz="914400" eaLnBrk="1" hangingPunct="1">
              <a:lnSpc>
                <a:spcPct val="90000"/>
              </a:lnSpc>
              <a:buFontTx/>
              <a:buAutoNum type="arabicPeriod"/>
            </a:pPr>
            <a:r>
              <a:rPr lang="en-US" sz="1800" dirty="0" smtClean="0">
                <a:latin typeface="Tahoma" charset="0"/>
              </a:rPr>
              <a:t>Give the URL of a document library</a:t>
            </a:r>
            <a:endParaRPr lang="en-US" sz="2400" dirty="0" smtClean="0">
              <a:latin typeface="Tahoma" charset="0"/>
            </a:endParaRPr>
          </a:p>
          <a:p>
            <a:pPr defTabSz="914400" eaLnBrk="1" hangingPunct="1">
              <a:lnSpc>
                <a:spcPct val="90000"/>
              </a:lnSpc>
              <a:buFontTx/>
              <a:buAutoNum type="arabicPeriod"/>
            </a:pPr>
            <a:r>
              <a:rPr lang="en-US" sz="2400" dirty="0" smtClean="0">
                <a:latin typeface="Tahoma" charset="0"/>
              </a:rPr>
              <a:t>Users now have Web access </a:t>
            </a:r>
            <a:br>
              <a:rPr lang="en-US" sz="2400" dirty="0" smtClean="0">
                <a:latin typeface="Tahoma" charset="0"/>
              </a:rPr>
            </a:br>
            <a:r>
              <a:rPr lang="en-US" sz="2400" dirty="0" smtClean="0">
                <a:latin typeface="Tahoma" charset="0"/>
              </a:rPr>
              <a:t>to the spreadsheet</a:t>
            </a:r>
          </a:p>
        </p:txBody>
      </p:sp>
      <p:pic>
        <p:nvPicPr>
          <p:cNvPr id="14339" name="Rectangle 14338"/>
          <p:cNvPicPr>
            <a:picLocks noChangeAspect="1" noChangeArrowheads="1"/>
          </p:cNvPicPr>
          <p:nvPr/>
        </p:nvPicPr>
        <p:blipFill>
          <a:blip r:embed="rId3" cstate="print"/>
          <a:srcRect/>
          <a:stretch>
            <a:fillRect/>
          </a:stretch>
        </p:blipFill>
        <p:spPr bwMode="auto">
          <a:xfrm>
            <a:off x="5334000" y="2743200"/>
            <a:ext cx="3348038"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noChangeArrowheads="1"/>
          </p:cNvSpPr>
          <p:nvPr>
            <p:ph type="title"/>
          </p:nvPr>
        </p:nvSpPr>
        <p:spPr/>
        <p:txBody>
          <a:bodyPr/>
          <a:lstStyle/>
          <a:p>
            <a:pPr marL="0" indent="0" defTabSz="914400" eaLnBrk="1" hangingPunct="1"/>
            <a:r>
              <a:rPr lang="fr-BE" dirty="0" smtClean="0"/>
              <a:t>Excel 2007 Web Services</a:t>
            </a:r>
            <a:endParaRPr lang="en-GB" sz="2400" dirty="0" smtClean="0">
              <a:solidFill>
                <a:srgbClr val="FF9900"/>
              </a:solidFill>
            </a:endParaRPr>
          </a:p>
        </p:txBody>
      </p:sp>
      <p:sp>
        <p:nvSpPr>
          <p:cNvPr id="16386" name="Text Placeholder 16385"/>
          <p:cNvSpPr>
            <a:spLocks noGrp="1" noChangeArrowheads="1"/>
          </p:cNvSpPr>
          <p:nvPr>
            <p:ph type="body" idx="1"/>
          </p:nvPr>
        </p:nvSpPr>
        <p:spPr>
          <a:xfrm>
            <a:off x="457200" y="1524000"/>
            <a:ext cx="8229600" cy="4724400"/>
          </a:xfrm>
          <a:noFill/>
        </p:spPr>
        <p:txBody>
          <a:bodyPr/>
          <a:lstStyle/>
          <a:p>
            <a:pPr defTabSz="914400" eaLnBrk="1" hangingPunct="1"/>
            <a:r>
              <a:rPr lang="en-GB" dirty="0" smtClean="0">
                <a:latin typeface="Tahoma" charset="0"/>
              </a:rPr>
              <a:t>Using server-side Excel logic in applications</a:t>
            </a:r>
          </a:p>
          <a:p>
            <a:pPr lvl="1" defTabSz="914400" eaLnBrk="1" hangingPunct="1"/>
            <a:r>
              <a:rPr lang="en-GB" dirty="0" smtClean="0">
                <a:latin typeface="Tahoma" charset="0"/>
              </a:rPr>
              <a:t>Author part of the business logic in Excel</a:t>
            </a:r>
          </a:p>
          <a:p>
            <a:pPr lvl="1" defTabSz="914400" eaLnBrk="1" hangingPunct="1"/>
            <a:r>
              <a:rPr lang="en-GB" dirty="0" smtClean="0">
                <a:latin typeface="Tahoma" charset="0"/>
              </a:rPr>
              <a:t>Protect and maintain proprietary information</a:t>
            </a:r>
            <a:br>
              <a:rPr lang="en-GB" dirty="0" smtClean="0">
                <a:latin typeface="Tahoma" charset="0"/>
              </a:rPr>
            </a:br>
            <a:endParaRPr lang="en-GB" dirty="0" smtClean="0">
              <a:latin typeface="Tahoma" charset="0"/>
            </a:endParaRPr>
          </a:p>
          <a:p>
            <a:pPr defTabSz="914400" eaLnBrk="1" hangingPunct="1"/>
            <a:r>
              <a:rPr lang="en-GB" dirty="0" smtClean="0">
                <a:latin typeface="Tahoma" charset="0"/>
              </a:rPr>
              <a:t>Automating spreadsheet updates on servers</a:t>
            </a:r>
          </a:p>
          <a:p>
            <a:pPr lvl="1" defTabSz="914400" eaLnBrk="1" hangingPunct="1"/>
            <a:r>
              <a:rPr lang="en-GB" dirty="0" smtClean="0">
                <a:latin typeface="Tahoma" charset="0"/>
              </a:rPr>
              <a:t>Refresh external data and parameterize</a:t>
            </a:r>
          </a:p>
          <a:p>
            <a:pPr lvl="1" defTabSz="914400" eaLnBrk="1" hangingPunct="1"/>
            <a:r>
              <a:rPr lang="en-GB" dirty="0" smtClean="0">
                <a:latin typeface="Tahoma" charset="0"/>
              </a:rPr>
              <a:t>Process generated spreadsheets</a:t>
            </a:r>
          </a:p>
          <a:p>
            <a:pPr lvl="1" defTabSz="914400" eaLnBrk="1" hangingPunct="1"/>
            <a:r>
              <a:rPr lang="en-GB" dirty="0" smtClean="0">
                <a:latin typeface="Tahoma" charset="0"/>
              </a:rPr>
              <a:t>Create, store and deliver snapshots</a:t>
            </a:r>
            <a:br>
              <a:rPr lang="en-GB" dirty="0" smtClean="0">
                <a:latin typeface="Tahoma" charset="0"/>
              </a:rPr>
            </a:br>
            <a:endParaRPr lang="en-GB" dirty="0" smtClean="0">
              <a:latin typeface="Tahoma" charset="0"/>
            </a:endParaRPr>
          </a:p>
          <a:p>
            <a:pPr defTabSz="914400" eaLnBrk="1" hangingPunct="1"/>
            <a:r>
              <a:rPr lang="en-GB" dirty="0" smtClean="0">
                <a:latin typeface="Tahoma" charset="0"/>
              </a:rPr>
              <a:t>Custom UI to server-side Excel calculation</a:t>
            </a:r>
          </a:p>
          <a:p>
            <a:pPr defTabSz="914400" eaLnBrk="1" hangingPunct="1"/>
            <a:endParaRPr lang="en-GB" dirty="0" smtClean="0">
              <a:latin typeface="Tahoma"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noChangeArrowheads="1"/>
          </p:cNvSpPr>
          <p:nvPr>
            <p:ph type="title"/>
          </p:nvPr>
        </p:nvSpPr>
        <p:spPr/>
        <p:txBody>
          <a:bodyPr/>
          <a:lstStyle/>
          <a:p>
            <a:pPr marL="0" indent="0" defTabSz="914400" eaLnBrk="1" hangingPunct="1"/>
            <a:r>
              <a:rPr lang="fr-BE" dirty="0" smtClean="0"/>
              <a:t>Excel 2007 Web Services</a:t>
            </a:r>
            <a:endParaRPr lang="en-GB" sz="2400" dirty="0" smtClean="0">
              <a:solidFill>
                <a:srgbClr val="FF9900"/>
              </a:solidFill>
            </a:endParaRPr>
          </a:p>
        </p:txBody>
      </p:sp>
      <p:sp>
        <p:nvSpPr>
          <p:cNvPr id="17410" name="Text Placeholder 17409"/>
          <p:cNvSpPr>
            <a:spLocks noGrp="1" noChangeArrowheads="1"/>
          </p:cNvSpPr>
          <p:nvPr>
            <p:ph type="body" idx="1"/>
          </p:nvPr>
        </p:nvSpPr>
        <p:spPr>
          <a:xfrm>
            <a:off x="457200" y="1524000"/>
            <a:ext cx="8229600" cy="4724400"/>
          </a:xfrm>
          <a:noFill/>
        </p:spPr>
        <p:txBody>
          <a:bodyPr/>
          <a:lstStyle/>
          <a:p>
            <a:pPr defTabSz="914400" eaLnBrk="1" hangingPunct="1"/>
            <a:r>
              <a:rPr lang="en-US" dirty="0" smtClean="0">
                <a:latin typeface="Tahoma" charset="0"/>
              </a:rPr>
              <a:t>Follow the previous steps to publish a spreadsheet to Office Server</a:t>
            </a:r>
          </a:p>
          <a:p>
            <a:pPr lvl="1"/>
            <a:r>
              <a:rPr lang="en-US" dirty="0" smtClean="0">
                <a:latin typeface="Tahoma" charset="0"/>
              </a:rPr>
              <a:t>Add Web Reference to your .NET application</a:t>
            </a:r>
            <a:endParaRPr lang="en-US" sz="1800" dirty="0" smtClean="0">
              <a:latin typeface="Lucida Console" pitchFamily="49" charset="0"/>
            </a:endParaRPr>
          </a:p>
          <a:p>
            <a:pPr lvl="1" defTabSz="914400" eaLnBrk="1" hangingPunct="1">
              <a:buFontTx/>
              <a:buNone/>
            </a:pPr>
            <a:endParaRPr lang="en-US" sz="1800" dirty="0" smtClean="0">
              <a:latin typeface="Tahoma" charset="0"/>
            </a:endParaRPr>
          </a:p>
        </p:txBody>
      </p:sp>
      <p:pic>
        <p:nvPicPr>
          <p:cNvPr id="17411" name="Rectangle 17410"/>
          <p:cNvPicPr>
            <a:picLocks noChangeAspect="1" noChangeArrowheads="1"/>
          </p:cNvPicPr>
          <p:nvPr/>
        </p:nvPicPr>
        <p:blipFill>
          <a:blip r:embed="rId3" cstate="print"/>
          <a:srcRect/>
          <a:stretch>
            <a:fillRect/>
          </a:stretch>
        </p:blipFill>
        <p:spPr bwMode="auto">
          <a:xfrm>
            <a:off x="2133600" y="3255962"/>
            <a:ext cx="4495800" cy="31448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Rectangle 18432"/>
          <p:cNvPicPr>
            <a:picLocks noChangeAspect="1" noChangeArrowheads="1"/>
          </p:cNvPicPr>
          <p:nvPr/>
        </p:nvPicPr>
        <p:blipFill>
          <a:blip r:embed="rId3" cstate="print"/>
          <a:srcRect/>
          <a:stretch>
            <a:fillRect/>
          </a:stretch>
        </p:blipFill>
        <p:spPr bwMode="auto">
          <a:xfrm>
            <a:off x="344955" y="1447800"/>
            <a:ext cx="8418045" cy="4418013"/>
          </a:xfrm>
          <a:prstGeom prst="rect">
            <a:avLst/>
          </a:prstGeom>
          <a:noFill/>
          <a:ln w="9525">
            <a:solidFill>
              <a:schemeClr val="tx1"/>
            </a:solidFill>
            <a:miter lim="800000"/>
            <a:headEnd/>
            <a:tailEnd/>
          </a:ln>
        </p:spPr>
      </p:pic>
      <p:sp>
        <p:nvSpPr>
          <p:cNvPr id="30" name="Title 29"/>
          <p:cNvSpPr>
            <a:spLocks noGrp="1" noChangeArrowheads="1"/>
          </p:cNvSpPr>
          <p:nvPr>
            <p:ph type="title"/>
          </p:nvPr>
        </p:nvSpPr>
        <p:spPr/>
        <p:txBody>
          <a:bodyPr/>
          <a:lstStyle/>
          <a:p>
            <a:pPr marL="0" indent="0" defTabSz="914400" eaLnBrk="1" hangingPunct="1"/>
            <a:r>
              <a:rPr lang="fr-BE" dirty="0" smtClean="0"/>
              <a:t>Excel 2007 Web Services</a:t>
            </a:r>
            <a:endParaRPr lang="en-GB" sz="2400" dirty="0" smtClean="0">
              <a:solidFill>
                <a:srgbClr val="FF99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noChangeArrowheads="1"/>
          </p:cNvSpPr>
          <p:nvPr>
            <p:ph type="title"/>
          </p:nvPr>
        </p:nvSpPr>
        <p:spPr/>
        <p:txBody>
          <a:bodyPr/>
          <a:lstStyle/>
          <a:p>
            <a:pPr marL="0" indent="0" defTabSz="914400" eaLnBrk="1" hangingPunct="1"/>
            <a:r>
              <a:rPr lang="en-US" dirty="0" smtClean="0"/>
              <a:t>Using UDFs with Excel 2007 Services</a:t>
            </a:r>
            <a:endParaRPr lang="en-US" sz="2400" dirty="0" smtClean="0">
              <a:solidFill>
                <a:srgbClr val="FF9900"/>
              </a:solidFill>
            </a:endParaRPr>
          </a:p>
        </p:txBody>
      </p:sp>
      <p:sp>
        <p:nvSpPr>
          <p:cNvPr id="23554" name="Text Placeholder 23553"/>
          <p:cNvSpPr>
            <a:spLocks noGrp="1" noChangeArrowheads="1"/>
          </p:cNvSpPr>
          <p:nvPr>
            <p:ph type="body" idx="1"/>
          </p:nvPr>
        </p:nvSpPr>
        <p:spPr>
          <a:xfrm>
            <a:off x="457200" y="1447800"/>
            <a:ext cx="8229600" cy="4800600"/>
          </a:xfrm>
          <a:noFill/>
        </p:spPr>
        <p:txBody>
          <a:bodyPr/>
          <a:lstStyle/>
          <a:p>
            <a:pPr defTabSz="914400" eaLnBrk="1" hangingPunct="1">
              <a:buFontTx/>
              <a:buBlip>
                <a:blip r:embed="rId3"/>
              </a:buBlip>
            </a:pPr>
            <a:r>
              <a:rPr lang="en-US" dirty="0" smtClean="0">
                <a:latin typeface="Tahoma" charset="0"/>
                <a:sym typeface="Wingdings" pitchFamily="2" charset="2"/>
              </a:rPr>
              <a:t>UDF definition</a:t>
            </a:r>
          </a:p>
          <a:p>
            <a:pPr lvl="1" defTabSz="914400" eaLnBrk="1" hangingPunct="1">
              <a:buFontTx/>
              <a:buBlip>
                <a:blip r:embed="rId3"/>
              </a:buBlip>
            </a:pPr>
            <a:r>
              <a:rPr lang="en-GB" dirty="0" smtClean="0">
                <a:latin typeface="Tahoma" charset="0"/>
                <a:sym typeface="Wingdings" pitchFamily="2" charset="2"/>
              </a:rPr>
              <a:t>Methods</a:t>
            </a:r>
            <a:r>
              <a:rPr lang="en-US" dirty="0" smtClean="0">
                <a:latin typeface="Tahoma" charset="0"/>
                <a:sym typeface="Wingdings" pitchFamily="2" charset="2"/>
              </a:rPr>
              <a:t> in .NET classes, callable from Excel formulas</a:t>
            </a:r>
          </a:p>
        </p:txBody>
      </p:sp>
      <p:pic>
        <p:nvPicPr>
          <p:cNvPr id="1026" name="Picture 2"/>
          <p:cNvPicPr>
            <a:picLocks noChangeAspect="1" noChangeArrowheads="1"/>
          </p:cNvPicPr>
          <p:nvPr/>
        </p:nvPicPr>
        <p:blipFill>
          <a:blip r:embed="rId4" cstate="print"/>
          <a:srcRect/>
          <a:stretch>
            <a:fillRect/>
          </a:stretch>
        </p:blipFill>
        <p:spPr bwMode="auto">
          <a:xfrm>
            <a:off x="838200" y="2895600"/>
            <a:ext cx="6553200" cy="3673028"/>
          </a:xfrm>
          <a:prstGeom prst="rect">
            <a:avLst/>
          </a:prstGeom>
          <a:noFill/>
          <a:ln w="9525">
            <a:solidFill>
              <a:schemeClr val="bg1">
                <a:lumMod val="65000"/>
              </a:schemeClr>
            </a:solidFill>
            <a:miter lim="800000"/>
            <a:headEnd/>
            <a:tailEnd/>
          </a:ln>
          <a:effectLst/>
        </p:spPr>
      </p:pic>
      <p:pic>
        <p:nvPicPr>
          <p:cNvPr id="1027" name="Picture 3"/>
          <p:cNvPicPr>
            <a:picLocks noChangeAspect="1" noChangeArrowheads="1"/>
          </p:cNvPicPr>
          <p:nvPr/>
        </p:nvPicPr>
        <p:blipFill>
          <a:blip r:embed="rId5" cstate="print"/>
          <a:srcRect/>
          <a:stretch>
            <a:fillRect/>
          </a:stretch>
        </p:blipFill>
        <p:spPr bwMode="auto">
          <a:xfrm>
            <a:off x="5943600" y="2504156"/>
            <a:ext cx="2238375" cy="1763044"/>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CPT_Slide_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87582959AEF624DAFCB103BC41A5BAF" ma:contentTypeVersion="1" ma:contentTypeDescription="Create a new document." ma:contentTypeScope="" ma:versionID="8d586dc77cf42fd5e895ca6da970339a">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_dlc_DocIdUrl xmlns="c83d3ea4-1015-4b4b-bfa9-09fbcd7aa64d">
      <Url>http://intranet.sharepointblackops.com/Courses/GSA401/_layouts/DocIdRedir.aspx?ID=3CC2HQU7XWNV-46-49</Url>
      <Description>3CC2HQU7XWNV-46-49</Description>
    </_dlc_DocIdUrl>
    <_dlc_DocId xmlns="c83d3ea4-1015-4b4b-bfa9-09fbcd7aa64d">3CC2HQU7XWNV-46-49</_dlc_DocI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0E41D0FD-4836-4AA0-8FC2-C71208FF0E38}"/>
</file>

<file path=customXml/itemProps2.xml><?xml version="1.0" encoding="utf-8"?>
<ds:datastoreItem xmlns:ds="http://schemas.openxmlformats.org/officeDocument/2006/customXml" ds:itemID="{A5547237-B119-45CA-BEFC-A2DA2BDB03E7}"/>
</file>

<file path=customXml/itemProps3.xml><?xml version="1.0" encoding="utf-8"?>
<ds:datastoreItem xmlns:ds="http://schemas.openxmlformats.org/officeDocument/2006/customXml" ds:itemID="{6034B84F-8F8E-48B7-9EFF-C7DE1A66BD73}"/>
</file>

<file path=customXml/itemProps4.xml><?xml version="1.0" encoding="utf-8"?>
<ds:datastoreItem xmlns:ds="http://schemas.openxmlformats.org/officeDocument/2006/customXml" ds:itemID="{05394842-1A75-4747-B20B-D08963042B20}"/>
</file>

<file path=docProps/app.xml><?xml version="1.0" encoding="utf-8"?>
<Properties xmlns="http://schemas.openxmlformats.org/officeDocument/2006/extended-properties" xmlns:vt="http://schemas.openxmlformats.org/officeDocument/2006/docPropsVTypes">
  <Template>CPT_Slide_Template</Template>
  <TotalTime>1</TotalTime>
  <Words>1881</Words>
  <Application>Microsoft Office PowerPoint</Application>
  <PresentationFormat>On-screen Show (4:3)</PresentationFormat>
  <Paragraphs>293</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CPT_Slide_Template</vt:lpstr>
      <vt:lpstr>Excel Services  and Report Center</vt:lpstr>
      <vt:lpstr>Agenda</vt:lpstr>
      <vt:lpstr>Why Do We Need Excel Services?</vt:lpstr>
      <vt:lpstr>Excel Services</vt:lpstr>
      <vt:lpstr>Walk Through of using Excel Services</vt:lpstr>
      <vt:lpstr>Excel 2007 Web Services</vt:lpstr>
      <vt:lpstr>Excel 2007 Web Services</vt:lpstr>
      <vt:lpstr>Excel 2007 Web Services</vt:lpstr>
      <vt:lpstr>Using UDFs with Excel 2007 Services</vt:lpstr>
      <vt:lpstr>Report Center</vt:lpstr>
      <vt:lpstr>SQL Server Reporting Services </vt:lpstr>
      <vt:lpstr>Storing Reports</vt:lpstr>
      <vt:lpstr>Viewing Reports</vt:lpstr>
      <vt:lpstr>Key Performance Indicators</vt:lpstr>
      <vt:lpstr>Dashboards</vt:lpstr>
      <vt:lpstr>Filtering</vt:lpstr>
      <vt:lpstr>Filtering Web Parts</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 Services  and Report Center</dc:title>
  <dc:creator>TedP</dc:creator>
  <cp:lastModifiedBy>Andrew Connell</cp:lastModifiedBy>
  <cp:revision>4</cp:revision>
  <dcterms:created xsi:type="dcterms:W3CDTF">2009-05-22T14:46:49Z</dcterms:created>
  <dcterms:modified xsi:type="dcterms:W3CDTF">2010-05-16T23:26:19Z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0x010100A87582959AEF624DAFCB103BC41A5BAF</vt:lpwstr>
  </property>
  <property fmtid="{D5CDD505-2E9C-101B-9397-08002B2CF9AE}" pid="4" name="_dlc_DocIdItemGuid">
    <vt:lpwstr>27f340ec-bb02-403b-bc7e-bba4454377df</vt:lpwstr>
  </property>
</Properties>
</file>