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3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4.xml" ContentType="application/vnd.openxmlformats-officedocument.presentationml.slideLayout+xml"/>
  <Override PartName="/ppt/notesSlides/notesSlide24.xml" ContentType="application/vnd.openxmlformats-officedocument.presentationml.notesSlide+xml"/>
  <Override PartName="/ppt/slideLayouts/slideLayout5.xml" ContentType="application/vnd.openxmlformats-officedocument.presentationml.slideLayout+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4C2710" mc:Ignorable=""/>
    <a:srgbClr xmlns:mc="http://schemas.openxmlformats.org/markup-compatibility/2006" xmlns:a14="http://schemas.microsoft.com/office/drawing/2010/main" val="87451D" mc:Ignorable=""/>
    <a:srgbClr xmlns:mc="http://schemas.openxmlformats.org/markup-compatibility/2006" xmlns:a14="http://schemas.microsoft.com/office/drawing/2010/main" val="1F100B" mc:Ignorable=""/>
    <a:srgbClr xmlns:mc="http://schemas.openxmlformats.org/markup-compatibility/2006" xmlns:a14="http://schemas.microsoft.com/office/drawing/2010/main" val="9F002D" mc:Ignorable=""/>
    <a:srgbClr xmlns:mc="http://schemas.openxmlformats.org/markup-compatibility/2006" xmlns:a14="http://schemas.microsoft.com/office/drawing/2010/main" val="002100" mc:Ignorable=""/>
    <a:srgbClr xmlns:mc="http://schemas.openxmlformats.org/markup-compatibility/2006" xmlns:a14="http://schemas.microsoft.com/office/drawing/2010/main" val="2E3917"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p:scale>
          <a:sx n="80" d="100"/>
          <a:sy n="80" d="100"/>
        </p:scale>
        <p:origin x="-630" y="-6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79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18 - SharePoint Application Security</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18-</a:t>
            </a:r>
            <a:fld id="{E8376170-4F0A-4BF6-8C2A-9A4A0182561F}" type="slidenum">
              <a:rPr lang="en-US" smtClean="0"/>
              <a:pPr/>
              <a:t>‹#›</a:t>
            </a:fld>
            <a:endParaRPr lang="en-US" dirty="0"/>
          </a:p>
        </p:txBody>
      </p:sp>
    </p:spTree>
    <p:extLst>
      <p:ext uri="{BB962C8B-B14F-4D97-AF65-F5344CB8AC3E}">
        <p14:creationId xmlns:p14="http://schemas.microsoft.com/office/powerpoint/2010/main" val="357786168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18 - SharePoint Application Security</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10/main" val="189376400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r>
              <a:rPr lang="en-US" b="1" u="sng"/>
              <a:t>Instructor Notes</a:t>
            </a:r>
            <a:endParaRPr lang="en-US"/>
          </a:p>
          <a:p>
            <a:r>
              <a:rPr lang="en-US"/>
              <a:t>Integrated Windows Authentication is typically only used for users running in the same LAN as the server they are authenticating against. It becomes less practical for users on the other side of firewalls because the user must be able to communicate with the company's domain controller. However, it is the preferred style of authentication when available because it is the most secure and IE and Office applications can perform the authentication behind the scenes without intervention from a user who has already logged onto the network.</a:t>
            </a:r>
          </a:p>
          <a:p>
            <a:endParaRPr lang="en-US"/>
          </a:p>
          <a:p>
            <a:r>
              <a:rPr lang="en-US"/>
              <a:t>WSS V3 supports the two different Windows integrated authentication protocols: NTLM and Kerberos. Mention to students that Kerberos authentication did not work properly in WSS V2, so its support can be seen as an enhancement to WSS V3. </a:t>
            </a:r>
          </a:p>
          <a:p>
            <a:endParaRPr lang="en-US"/>
          </a:p>
          <a:p>
            <a:r>
              <a:rPr lang="en-US"/>
              <a:t>Kerberos is generally preferred over NTLM for the following reasons.</a:t>
            </a:r>
          </a:p>
          <a:p>
            <a:pPr lvl="1">
              <a:buFontTx/>
              <a:buChar char="•"/>
            </a:pPr>
            <a:r>
              <a:rPr lang="en-US"/>
              <a:t>It cuts down roundtrips to the domain control increasing performance.</a:t>
            </a:r>
          </a:p>
          <a:p>
            <a:pPr lvl="1">
              <a:buFontTx/>
              <a:buChar char="•"/>
            </a:pPr>
            <a:r>
              <a:rPr lang="en-US"/>
              <a:t>It enables delegation of a users identity across server machines.</a:t>
            </a:r>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a:xfrm>
            <a:off x="650240" y="4560570"/>
            <a:ext cx="5852160" cy="4320540"/>
          </a:xfrm>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18 - Application Security</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18-</a:t>
            </a:r>
            <a:fld id="{073E6628-0705-4E34-90AA-D61A964D0AFD}" type="slidenum">
              <a:rPr lang="en-US" smtClean="0"/>
              <a:pPr/>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xmlns:mc="http://schemas.openxmlformats.org/markup-compatibility/2006" xmlns:a14="http://schemas.microsoft.com/office/drawing/2010/main" val="1F100B" mc:Ignorable=""/>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xmlns:mc="http://schemas.openxmlformats.org/markup-compatibility/2006" xmlns:a14="http://schemas.microsoft.com/office/drawing/2010/main" val="4C2710" mc:Ignorabl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xmlns:mc="http://schemas.openxmlformats.org/markup-compatibility/2006" xmlns:a14="http://schemas.microsoft.com/office/drawing/2010/main" val="9F002D"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xmlns:mc="http://schemas.openxmlformats.org/markup-compatibility/2006" xmlns:a14="http://schemas.microsoft.com/office/drawing/2010/main" val="9F002D"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xmlns:mc="http://schemas.openxmlformats.org/markup-compatibility/2006" xmlns:a14="http://schemas.microsoft.com/office/drawing/2010/main" val="9F002D"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xmlns:mc="http://schemas.openxmlformats.org/markup-compatibility/2006" xmlns:a14="http://schemas.microsoft.com/office/drawing/2010/main" val="9F002D"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descr="CPT_Arrows_Trans.gif"/>
          <p:cNvPicPr>
            <a:picLocks noChangeAspect="1"/>
          </p:cNvPicPr>
          <p:nvPr/>
        </p:nvPicPr>
        <p:blipFill>
          <a:blip r:embed="rId8" cstate="print"/>
          <a:stretch>
            <a:fillRect/>
          </a:stretch>
        </p:blipFill>
        <p:spPr>
          <a:xfrm>
            <a:off x="8839200" y="76200"/>
            <a:ext cx="228600" cy="228600"/>
          </a:xfrm>
          <a:prstGeom prst="rect">
            <a:avLst/>
          </a:prstGeom>
          <a:ln w="38100" cap="sq">
            <a:solidFill>
              <a:srgbClr xmlns:mc="http://schemas.openxmlformats.org/markup-compatibility/2006" xmlns:a14="http://schemas.microsoft.com/office/drawing/2010/main" val="000000" mc:Ignorable=""/>
            </a:solidFill>
            <a:prstDash val="solid"/>
            <a:miter lim="800000"/>
          </a:ln>
          <a:effectLst>
            <a:outerShdw blurRad="50800" dist="38100" dir="2700000" algn="tl" rotWithShape="0">
              <a:srgbClr xmlns:mc="http://schemas.openxmlformats.org/markup-compatibility/2006" xmlns:a14="http://schemas.microsoft.com/office/drawing/2010/main" val="000000" mc:Ignorable="">
                <a:alpha val="43000"/>
              </a:srgb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a:t>
            </a:r>
            <a:br>
              <a:rPr lang="en-US" dirty="0" smtClean="0"/>
            </a:br>
            <a:r>
              <a:rPr lang="en-US" dirty="0" smtClean="0"/>
              <a:t>Application Security</a:t>
            </a:r>
            <a:endParaRPr lang="en-US" dirty="0"/>
          </a:p>
        </p:txBody>
      </p:sp>
      <p:sp>
        <p:nvSpPr>
          <p:cNvPr id="5" name="Subtitle 4"/>
          <p:cNvSpPr>
            <a:spLocks noGrp="1"/>
          </p:cNvSpPr>
          <p:nvPr>
            <p:ph type="subTitle" idx="1"/>
          </p:nvPr>
        </p:nvSpPr>
        <p:spPr/>
        <p:txBody>
          <a:bodyPr/>
          <a:lstStyle/>
          <a:p>
            <a:r>
              <a:rPr lang="en-US" dirty="0" smtClean="0"/>
              <a:t>Securing Your SharePoint Business Solutions</a:t>
            </a:r>
            <a:endParaRPr lang="en-US" dirty="0"/>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Elevation of Privledges</a:t>
            </a:r>
            <a:endParaRPr lang="en-US" dirty="0"/>
          </a:p>
        </p:txBody>
      </p:sp>
      <p:sp>
        <p:nvSpPr>
          <p:cNvPr id="3" name="Content Placeholder 2"/>
          <p:cNvSpPr>
            <a:spLocks noGrp="1"/>
          </p:cNvSpPr>
          <p:nvPr>
            <p:ph idx="1"/>
          </p:nvPr>
        </p:nvSpPr>
        <p:spPr/>
        <p:txBody>
          <a:bodyPr/>
          <a:lstStyle/>
          <a:p>
            <a:r>
              <a:rPr lang="en-US" dirty="0" smtClean="0"/>
              <a:t>Code typically runs under identity of user</a:t>
            </a:r>
          </a:p>
          <a:p>
            <a:pPr lvl="1"/>
            <a:r>
              <a:rPr lang="en-US" dirty="0" smtClean="0"/>
              <a:t>Authorization works as expected in SharePoint</a:t>
            </a:r>
          </a:p>
          <a:p>
            <a:pPr lvl="1"/>
            <a:r>
              <a:rPr lang="en-US" dirty="0" smtClean="0"/>
              <a:t>Sometime code must do things which user cannot do</a:t>
            </a:r>
          </a:p>
          <a:p>
            <a:r>
              <a:rPr lang="en-US" dirty="0" smtClean="0"/>
              <a:t>Custom code elevate privilege</a:t>
            </a:r>
          </a:p>
          <a:p>
            <a:pPr lvl="1"/>
            <a:r>
              <a:rPr lang="en-US" dirty="0" smtClean="0"/>
              <a:t>Advantage: elevated code can do what it wants</a:t>
            </a:r>
          </a:p>
          <a:p>
            <a:pPr lvl="1"/>
            <a:r>
              <a:rPr lang="en-US" dirty="0" smtClean="0"/>
              <a:t>Disadvantage: elevated code can do what it wants</a:t>
            </a:r>
          </a:p>
          <a:p>
            <a:pPr lvl="1"/>
            <a:endParaRPr lang="en-US" dirty="0" smtClean="0"/>
          </a:p>
          <a:p>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838200" y="4419600"/>
            <a:ext cx="7248525" cy="1857375"/>
          </a:xfrm>
          <a:prstGeom prst="rect">
            <a:avLst/>
          </a:prstGeom>
          <a:noFill/>
          <a:ln w="9525">
            <a:solidFill>
              <a:schemeClr val="bg1">
                <a:lumMod val="65000"/>
              </a:schemeClr>
            </a:solid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smtClean="0"/>
              <a:t>Accessing Sites with Elevated Privileges</a:t>
            </a:r>
            <a:endParaRPr lang="en-US" sz="2800" dirty="0"/>
          </a:p>
        </p:txBody>
      </p:sp>
      <p:sp>
        <p:nvSpPr>
          <p:cNvPr id="3" name="Content Placeholder 2"/>
          <p:cNvSpPr>
            <a:spLocks noGrp="1"/>
          </p:cNvSpPr>
          <p:nvPr>
            <p:ph idx="1"/>
          </p:nvPr>
        </p:nvSpPr>
        <p:spPr/>
        <p:txBody>
          <a:bodyPr/>
          <a:lstStyle/>
          <a:p>
            <a:r>
              <a:rPr lang="en-US" dirty="0" smtClean="0"/>
              <a:t>Accessing sites with WSS object is tricky</a:t>
            </a:r>
          </a:p>
          <a:p>
            <a:pPr lvl="1"/>
            <a:r>
              <a:rPr lang="en-US" dirty="0" smtClean="0"/>
              <a:t>Must create new SPSite object after elevating</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93688" y="2862263"/>
            <a:ext cx="8505825" cy="3114675"/>
          </a:xfrm>
          <a:prstGeom prst="rect">
            <a:avLst/>
          </a:prstGeom>
          <a:noFill/>
          <a:ln w="9525">
            <a:solidFill>
              <a:schemeClr val="bg1">
                <a:lumMod val="65000"/>
              </a:schemeClr>
            </a:solid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0" name="Rectangle 4"/>
          <p:cNvSpPr>
            <a:spLocks noGrp="1" noChangeArrowheads="1"/>
          </p:cNvSpPr>
          <p:nvPr>
            <p:ph type="title"/>
          </p:nvPr>
        </p:nvSpPr>
        <p:spPr/>
        <p:txBody>
          <a:bodyPr/>
          <a:lstStyle/>
          <a:p>
            <a:r>
              <a:rPr lang="en-US" dirty="0" smtClean="0"/>
              <a:t>WSS Authentication Providers</a:t>
            </a:r>
            <a:endParaRPr lang="en-US" dirty="0"/>
          </a:p>
        </p:txBody>
      </p:sp>
      <p:sp>
        <p:nvSpPr>
          <p:cNvPr id="582661" name="Rectangle 5"/>
          <p:cNvSpPr>
            <a:spLocks noGrp="1" noChangeArrowheads="1"/>
          </p:cNvSpPr>
          <p:nvPr>
            <p:ph idx="1"/>
          </p:nvPr>
        </p:nvSpPr>
        <p:spPr/>
        <p:txBody>
          <a:bodyPr>
            <a:normAutofit lnSpcReduction="10000"/>
          </a:bodyPr>
          <a:lstStyle/>
          <a:p>
            <a:r>
              <a:rPr lang="en-US" dirty="0" smtClean="0"/>
              <a:t>Windows Authentication</a:t>
            </a:r>
          </a:p>
          <a:p>
            <a:pPr lvl="1"/>
            <a:r>
              <a:rPr lang="en-US" dirty="0" smtClean="0"/>
              <a:t>IIS performs authentication with client</a:t>
            </a:r>
          </a:p>
          <a:p>
            <a:pPr lvl="1"/>
            <a:r>
              <a:rPr lang="en-US" dirty="0" smtClean="0"/>
              <a:t>Users authenticated to Windows account (AD or local)</a:t>
            </a:r>
          </a:p>
          <a:p>
            <a:pPr lvl="1"/>
            <a:r>
              <a:rPr lang="en-US" dirty="0" smtClean="0"/>
              <a:t>Only type supported in WSS V2 and SPS 2003</a:t>
            </a:r>
          </a:p>
          <a:p>
            <a:endParaRPr lang="en-US" dirty="0" smtClean="0"/>
          </a:p>
          <a:p>
            <a:r>
              <a:rPr lang="en-US" dirty="0" smtClean="0"/>
              <a:t>ASP.NET Forms Authentication</a:t>
            </a:r>
          </a:p>
          <a:p>
            <a:pPr lvl="1"/>
            <a:r>
              <a:rPr lang="en-US" dirty="0" smtClean="0"/>
              <a:t>Based on ASP.NET 2.0 authentication provider FX</a:t>
            </a:r>
          </a:p>
          <a:p>
            <a:pPr lvl="1"/>
            <a:r>
              <a:rPr lang="en-US" dirty="0" smtClean="0"/>
              <a:t>IIS configured for anonymous access</a:t>
            </a:r>
          </a:p>
          <a:p>
            <a:endParaRPr lang="en-US" dirty="0" smtClean="0"/>
          </a:p>
          <a:p>
            <a:r>
              <a:rPr lang="en-US" dirty="0" smtClean="0"/>
              <a:t>Web Single Sign On</a:t>
            </a:r>
          </a:p>
          <a:p>
            <a:pPr lvl="1"/>
            <a:r>
              <a:rPr lang="en-US" dirty="0" smtClean="0"/>
              <a:t>Based on Federation</a:t>
            </a:r>
          </a:p>
          <a:p>
            <a:pPr lvl="1"/>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2" name="Rectangle 4"/>
          <p:cNvSpPr>
            <a:spLocks noGrp="1" noChangeArrowheads="1"/>
          </p:cNvSpPr>
          <p:nvPr>
            <p:ph type="title"/>
          </p:nvPr>
        </p:nvSpPr>
        <p:spPr/>
        <p:txBody>
          <a:bodyPr/>
          <a:lstStyle/>
          <a:p>
            <a:r>
              <a:rPr lang="en-US" smtClean="0"/>
              <a:t>Authentication And WSS Zones</a:t>
            </a:r>
            <a:endParaRPr lang="en-US"/>
          </a:p>
        </p:txBody>
      </p:sp>
      <p:sp>
        <p:nvSpPr>
          <p:cNvPr id="575493" name="Rectangle 5"/>
          <p:cNvSpPr>
            <a:spLocks noGrp="1" noChangeArrowheads="1"/>
          </p:cNvSpPr>
          <p:nvPr>
            <p:ph idx="1"/>
          </p:nvPr>
        </p:nvSpPr>
        <p:spPr/>
        <p:txBody>
          <a:bodyPr/>
          <a:lstStyle/>
          <a:p>
            <a:r>
              <a:rPr lang="en-US" dirty="0" smtClean="0"/>
              <a:t>WSS authentication configured in terms of zones</a:t>
            </a:r>
          </a:p>
          <a:p>
            <a:pPr lvl="1"/>
            <a:r>
              <a:rPr lang="en-US" dirty="0" smtClean="0"/>
              <a:t>There is one zone per IIS Web site</a:t>
            </a:r>
          </a:p>
          <a:p>
            <a:pPr lvl="1"/>
            <a:r>
              <a:rPr lang="en-US" dirty="0" smtClean="0"/>
              <a:t>Each zone has its own </a:t>
            </a:r>
            <a:r>
              <a:rPr lang="en-US" dirty="0" err="1" smtClean="0"/>
              <a:t>web.config</a:t>
            </a:r>
            <a:r>
              <a:rPr lang="en-US" dirty="0" smtClean="0"/>
              <a:t> file</a:t>
            </a:r>
          </a:p>
          <a:p>
            <a:pPr lvl="1"/>
            <a:r>
              <a:rPr lang="en-US" dirty="0" smtClean="0"/>
              <a:t>Each zone has exactly one authentication provider</a:t>
            </a:r>
          </a:p>
          <a:p>
            <a:pPr lvl="1"/>
            <a:r>
              <a:rPr lang="en-US" dirty="0" smtClean="0"/>
              <a:t>Web Application can be extended with multiple zones</a:t>
            </a:r>
          </a:p>
        </p:txBody>
      </p:sp>
      <p:sp>
        <p:nvSpPr>
          <p:cNvPr id="6" name="Rectangle 6"/>
          <p:cNvSpPr>
            <a:spLocks noChangeArrowheads="1"/>
          </p:cNvSpPr>
          <p:nvPr/>
        </p:nvSpPr>
        <p:spPr bwMode="auto">
          <a:xfrm>
            <a:off x="355600" y="3810000"/>
            <a:ext cx="8407400" cy="2768600"/>
          </a:xfrm>
          <a:prstGeom prst="rect">
            <a:avLst/>
          </a:prstGeom>
          <a:solidFill>
            <a:schemeClr val="bg1"/>
          </a:solidFill>
          <a:ln w="9525">
            <a:solidFill>
              <a:schemeClr val="tx1">
                <a:lumMod val="50000"/>
                <a:lumOff val="50000"/>
              </a:schemeClr>
            </a:solidFill>
            <a:miter lim="800000"/>
            <a:headEnd/>
            <a:tailEnd type="none" w="lg" len="lg"/>
          </a:ln>
          <a:effectLst/>
        </p:spPr>
        <p:txBody>
          <a:bodyPr wrap="none" anchor="ctr"/>
          <a:lstStyle/>
          <a:p>
            <a:endParaRPr lang="en-US">
              <a:solidFill>
                <a:schemeClr val="accent1">
                  <a:lumMod val="50000"/>
                </a:schemeClr>
              </a:solidFill>
            </a:endParaRPr>
          </a:p>
        </p:txBody>
      </p:sp>
      <p:sp>
        <p:nvSpPr>
          <p:cNvPr id="8" name="Rectangle 29"/>
          <p:cNvSpPr>
            <a:spLocks noChangeArrowheads="1"/>
          </p:cNvSpPr>
          <p:nvPr/>
        </p:nvSpPr>
        <p:spPr bwMode="auto">
          <a:xfrm>
            <a:off x="5245100" y="3975100"/>
            <a:ext cx="1981200" cy="2362200"/>
          </a:xfrm>
          <a:prstGeom prst="rect">
            <a:avLst/>
          </a:prstGeom>
          <a:solidFill>
            <a:schemeClr val="accent3">
              <a:lumMod val="60000"/>
              <a:lumOff val="40000"/>
            </a:schemeClr>
          </a:solidFill>
          <a:ln w="9525">
            <a:solidFill>
              <a:schemeClr val="tx1"/>
            </a:solidFill>
            <a:miter lim="800000"/>
            <a:headEnd/>
            <a:tailEnd type="none" w="lg" len="lg"/>
          </a:ln>
          <a:effectLst/>
        </p:spPr>
        <p:txBody>
          <a:bodyPr wrap="none" anchor="b"/>
          <a:lstStyle/>
          <a:p>
            <a:pPr algn="ctr">
              <a:lnSpc>
                <a:spcPct val="90000"/>
              </a:lnSpc>
            </a:pPr>
            <a:r>
              <a:rPr lang="en-US" sz="1000" b="1" dirty="0" smtClean="0">
                <a:solidFill>
                  <a:schemeClr val="accent1">
                    <a:lumMod val="50000"/>
                  </a:schemeClr>
                </a:solidFill>
                <a:latin typeface="Arial" charset="0"/>
              </a:rPr>
              <a:t>Extended </a:t>
            </a:r>
          </a:p>
          <a:p>
            <a:pPr algn="ctr">
              <a:lnSpc>
                <a:spcPct val="90000"/>
              </a:lnSpc>
            </a:pPr>
            <a:r>
              <a:rPr lang="en-US" sz="1000" b="1" dirty="0" smtClean="0">
                <a:solidFill>
                  <a:schemeClr val="accent1">
                    <a:lumMod val="50000"/>
                  </a:schemeClr>
                </a:solidFill>
                <a:latin typeface="Arial" charset="0"/>
              </a:rPr>
              <a:t>Web Application</a:t>
            </a:r>
            <a:endParaRPr lang="en-US" sz="700" dirty="0">
              <a:solidFill>
                <a:schemeClr val="accent1">
                  <a:lumMod val="50000"/>
                </a:schemeClr>
              </a:solidFill>
              <a:latin typeface="Arial" charset="0"/>
            </a:endParaRPr>
          </a:p>
        </p:txBody>
      </p:sp>
      <p:sp>
        <p:nvSpPr>
          <p:cNvPr id="9" name="Rectangle 30"/>
          <p:cNvSpPr>
            <a:spLocks noChangeArrowheads="1"/>
          </p:cNvSpPr>
          <p:nvPr/>
        </p:nvSpPr>
        <p:spPr bwMode="auto">
          <a:xfrm>
            <a:off x="5321300" y="4127500"/>
            <a:ext cx="1808163" cy="838200"/>
          </a:xfrm>
          <a:prstGeom prst="rect">
            <a:avLst/>
          </a:prstGeom>
          <a:solidFill>
            <a:srgbClr xmlns:mc="http://schemas.openxmlformats.org/markup-compatibility/2006" xmlns:a14="http://schemas.microsoft.com/office/drawing/2010/main" val="FFFF99" mc:Ignorable=""/>
          </a:solidFill>
          <a:ln w="9525">
            <a:solidFill>
              <a:schemeClr val="bg1"/>
            </a:solidFill>
            <a:miter lim="800000"/>
            <a:headEnd/>
            <a:tailEnd type="none" w="lg" len="lg"/>
          </a:ln>
          <a:effectLst/>
        </p:spPr>
        <p:txBody>
          <a:bodyPr wrap="none"/>
          <a:lstStyle/>
          <a:p>
            <a:pPr algn="ctr">
              <a:lnSpc>
                <a:spcPct val="90000"/>
              </a:lnSpc>
            </a:pPr>
            <a:r>
              <a:rPr lang="en-US" sz="1050" b="1" dirty="0" smtClean="0">
                <a:solidFill>
                  <a:schemeClr val="accent1">
                    <a:lumMod val="50000"/>
                  </a:schemeClr>
                </a:solidFill>
                <a:latin typeface="Arial" charset="0"/>
              </a:rPr>
              <a:t>Zone 1</a:t>
            </a:r>
            <a:endParaRPr lang="en-US" sz="1050" b="1" dirty="0">
              <a:solidFill>
                <a:schemeClr val="accent1">
                  <a:lumMod val="50000"/>
                </a:schemeClr>
              </a:solidFill>
              <a:latin typeface="Arial" charset="0"/>
            </a:endParaRPr>
          </a:p>
        </p:txBody>
      </p:sp>
      <p:sp>
        <p:nvSpPr>
          <p:cNvPr id="13" name="Rectangle 34"/>
          <p:cNvSpPr>
            <a:spLocks noChangeArrowheads="1"/>
          </p:cNvSpPr>
          <p:nvPr/>
        </p:nvSpPr>
        <p:spPr bwMode="auto">
          <a:xfrm>
            <a:off x="5473700" y="4416425"/>
            <a:ext cx="1435100" cy="457200"/>
          </a:xfrm>
          <a:prstGeom prst="rect">
            <a:avLst/>
          </a:prstGeom>
          <a:solidFill>
            <a:schemeClr val="accent2">
              <a:lumMod val="40000"/>
              <a:lumOff val="60000"/>
            </a:schemeClr>
          </a:solidFill>
          <a:ln w="9525">
            <a:solidFill>
              <a:schemeClr val="bg1"/>
            </a:solidFill>
            <a:miter lim="800000"/>
            <a:headEnd/>
            <a:tailEnd type="none" w="lg" len="lg"/>
          </a:ln>
          <a:effectLst/>
        </p:spPr>
        <p:txBody>
          <a:bodyPr wrap="none" anchor="ctr"/>
          <a:lstStyle/>
          <a:p>
            <a:pPr algn="ctr">
              <a:lnSpc>
                <a:spcPct val="90000"/>
              </a:lnSpc>
            </a:pPr>
            <a:r>
              <a:rPr lang="en-US" sz="1000" b="1" dirty="0" smtClean="0">
                <a:solidFill>
                  <a:schemeClr val="accent1">
                    <a:lumMod val="50000"/>
                  </a:schemeClr>
                </a:solidFill>
                <a:latin typeface="Arial" charset="0"/>
              </a:rPr>
              <a:t>Default Zone</a:t>
            </a:r>
            <a:endParaRPr lang="en-US" sz="1000" b="1" dirty="0">
              <a:solidFill>
                <a:schemeClr val="accent1">
                  <a:lumMod val="50000"/>
                </a:schemeClr>
              </a:solidFill>
              <a:latin typeface="Arial" charset="0"/>
            </a:endParaRPr>
          </a:p>
          <a:p>
            <a:pPr algn="ctr">
              <a:lnSpc>
                <a:spcPct val="90000"/>
              </a:lnSpc>
            </a:pPr>
            <a:r>
              <a:rPr lang="en-US" sz="900" dirty="0" smtClean="0">
                <a:solidFill>
                  <a:schemeClr val="accent1">
                    <a:lumMod val="50000"/>
                  </a:schemeClr>
                </a:solidFill>
                <a:latin typeface="Arial" charset="0"/>
              </a:rPr>
              <a:t>Windows integrated </a:t>
            </a:r>
          </a:p>
          <a:p>
            <a:pPr algn="ctr">
              <a:lnSpc>
                <a:spcPct val="90000"/>
              </a:lnSpc>
            </a:pPr>
            <a:r>
              <a:rPr lang="en-US" sz="900" dirty="0" smtClean="0">
                <a:solidFill>
                  <a:schemeClr val="accent1">
                    <a:lumMod val="50000"/>
                  </a:schemeClr>
                </a:solidFill>
                <a:latin typeface="Arial" charset="0"/>
              </a:rPr>
              <a:t>authentication</a:t>
            </a:r>
            <a:endParaRPr lang="en-US" sz="900" dirty="0">
              <a:solidFill>
                <a:schemeClr val="accent1">
                  <a:lumMod val="50000"/>
                </a:schemeClr>
              </a:solidFill>
              <a:latin typeface="Arial" charset="0"/>
            </a:endParaRPr>
          </a:p>
        </p:txBody>
      </p:sp>
      <p:sp>
        <p:nvSpPr>
          <p:cNvPr id="14" name="Rectangle 35"/>
          <p:cNvSpPr>
            <a:spLocks noChangeArrowheads="1"/>
          </p:cNvSpPr>
          <p:nvPr/>
        </p:nvSpPr>
        <p:spPr bwMode="auto">
          <a:xfrm>
            <a:off x="5321300" y="5041900"/>
            <a:ext cx="1808163" cy="838200"/>
          </a:xfrm>
          <a:prstGeom prst="rect">
            <a:avLst/>
          </a:prstGeom>
          <a:solidFill>
            <a:srgbClr xmlns:mc="http://schemas.openxmlformats.org/markup-compatibility/2006" xmlns:a14="http://schemas.microsoft.com/office/drawing/2010/main" val="FFFF99" mc:Ignorable=""/>
          </a:solidFill>
          <a:ln w="9525">
            <a:solidFill>
              <a:schemeClr val="bg1"/>
            </a:solidFill>
            <a:miter lim="800000"/>
            <a:headEnd/>
            <a:tailEnd type="none" w="lg" len="lg"/>
          </a:ln>
          <a:effectLst/>
        </p:spPr>
        <p:txBody>
          <a:bodyPr wrap="none"/>
          <a:lstStyle/>
          <a:p>
            <a:pPr algn="ctr">
              <a:lnSpc>
                <a:spcPct val="90000"/>
              </a:lnSpc>
            </a:pPr>
            <a:r>
              <a:rPr lang="en-US" sz="1050" b="1" dirty="0" smtClean="0">
                <a:solidFill>
                  <a:schemeClr val="accent1">
                    <a:lumMod val="50000"/>
                  </a:schemeClr>
                </a:solidFill>
                <a:latin typeface="Arial" charset="0"/>
              </a:rPr>
              <a:t>Zone 2</a:t>
            </a:r>
            <a:endParaRPr lang="en-US" sz="1050" b="1" dirty="0">
              <a:solidFill>
                <a:schemeClr val="accent1">
                  <a:lumMod val="50000"/>
                </a:schemeClr>
              </a:solidFill>
              <a:latin typeface="Arial" charset="0"/>
            </a:endParaRPr>
          </a:p>
        </p:txBody>
      </p:sp>
      <p:sp>
        <p:nvSpPr>
          <p:cNvPr id="15" name="Rectangle 36"/>
          <p:cNvSpPr>
            <a:spLocks noChangeArrowheads="1"/>
          </p:cNvSpPr>
          <p:nvPr/>
        </p:nvSpPr>
        <p:spPr bwMode="auto">
          <a:xfrm>
            <a:off x="5473700" y="5330825"/>
            <a:ext cx="1435100" cy="457200"/>
          </a:xfrm>
          <a:prstGeom prst="rect">
            <a:avLst/>
          </a:prstGeom>
          <a:solidFill>
            <a:schemeClr val="accent5">
              <a:lumMod val="40000"/>
              <a:lumOff val="60000"/>
            </a:schemeClr>
          </a:solidFill>
          <a:ln w="9525">
            <a:solidFill>
              <a:schemeClr val="bg1"/>
            </a:solidFill>
            <a:miter lim="800000"/>
            <a:headEnd/>
            <a:tailEnd type="none" w="lg" len="lg"/>
          </a:ln>
          <a:effectLst/>
        </p:spPr>
        <p:txBody>
          <a:bodyPr wrap="none" anchor="ctr"/>
          <a:lstStyle/>
          <a:p>
            <a:pPr algn="ctr">
              <a:lnSpc>
                <a:spcPct val="90000"/>
              </a:lnSpc>
            </a:pPr>
            <a:r>
              <a:rPr lang="en-US" sz="1000" b="1" dirty="0" smtClean="0">
                <a:solidFill>
                  <a:schemeClr val="accent1">
                    <a:lumMod val="50000"/>
                  </a:schemeClr>
                </a:solidFill>
                <a:latin typeface="Arial" charset="0"/>
              </a:rPr>
              <a:t>Internet </a:t>
            </a:r>
            <a:r>
              <a:rPr lang="en-US" sz="1000" b="1" dirty="0">
                <a:solidFill>
                  <a:schemeClr val="accent1">
                    <a:lumMod val="50000"/>
                  </a:schemeClr>
                </a:solidFill>
                <a:latin typeface="Arial" charset="0"/>
              </a:rPr>
              <a:t>Zone</a:t>
            </a:r>
          </a:p>
          <a:p>
            <a:pPr algn="ctr">
              <a:lnSpc>
                <a:spcPct val="90000"/>
              </a:lnSpc>
            </a:pPr>
            <a:r>
              <a:rPr lang="en-US" sz="900" dirty="0" smtClean="0">
                <a:solidFill>
                  <a:schemeClr val="accent1">
                    <a:lumMod val="50000"/>
                  </a:schemeClr>
                </a:solidFill>
                <a:latin typeface="Arial" charset="0"/>
              </a:rPr>
              <a:t>Forms-based </a:t>
            </a:r>
          </a:p>
          <a:p>
            <a:pPr algn="ctr">
              <a:lnSpc>
                <a:spcPct val="90000"/>
              </a:lnSpc>
            </a:pPr>
            <a:r>
              <a:rPr lang="en-US" sz="900" dirty="0" smtClean="0">
                <a:solidFill>
                  <a:schemeClr val="accent1">
                    <a:lumMod val="50000"/>
                  </a:schemeClr>
                </a:solidFill>
                <a:latin typeface="Arial" charset="0"/>
              </a:rPr>
              <a:t>authentication</a:t>
            </a:r>
            <a:endParaRPr lang="en-US" sz="900" dirty="0">
              <a:solidFill>
                <a:schemeClr val="accent1">
                  <a:lumMod val="50000"/>
                </a:schemeClr>
              </a:solidFill>
              <a:latin typeface="Arial" charset="0"/>
            </a:endParaRPr>
          </a:p>
        </p:txBody>
      </p:sp>
      <p:sp>
        <p:nvSpPr>
          <p:cNvPr id="16" name="AutoShape 37"/>
          <p:cNvSpPr>
            <a:spLocks noChangeArrowheads="1"/>
          </p:cNvSpPr>
          <p:nvPr/>
        </p:nvSpPr>
        <p:spPr bwMode="auto">
          <a:xfrm>
            <a:off x="7556500" y="4711699"/>
            <a:ext cx="990600" cy="822325"/>
          </a:xfrm>
          <a:prstGeom prst="flowChartMagneticDisk">
            <a:avLst/>
          </a:prstGeom>
          <a:solidFill>
            <a:srgbClr xmlns:mc="http://schemas.openxmlformats.org/markup-compatibility/2006" xmlns:a14="http://schemas.microsoft.com/office/drawing/2010/main" val="FF9900" mc:Ignorable=""/>
          </a:solidFill>
          <a:ln w="9525">
            <a:solidFill>
              <a:schemeClr val="bg1">
                <a:lumMod val="50000"/>
              </a:schemeClr>
            </a:solidFill>
            <a:round/>
            <a:headEnd/>
            <a:tailEnd type="none" w="lg" len="lg"/>
          </a:ln>
          <a:effectLst/>
        </p:spPr>
        <p:txBody>
          <a:bodyPr wrap="none" anchor="ctr"/>
          <a:lstStyle/>
          <a:p>
            <a:pPr algn="ctr"/>
            <a:r>
              <a:rPr lang="en-US" sz="1200" b="1" dirty="0">
                <a:solidFill>
                  <a:schemeClr val="accent1">
                    <a:lumMod val="50000"/>
                  </a:schemeClr>
                </a:solidFill>
                <a:latin typeface="Arial" charset="0"/>
              </a:rPr>
              <a:t>Content</a:t>
            </a:r>
          </a:p>
          <a:p>
            <a:pPr algn="ctr"/>
            <a:r>
              <a:rPr lang="en-US" sz="1200" b="1" dirty="0">
                <a:solidFill>
                  <a:schemeClr val="accent1">
                    <a:lumMod val="50000"/>
                  </a:schemeClr>
                </a:solidFill>
                <a:latin typeface="Arial" charset="0"/>
              </a:rPr>
              <a:t>Database</a:t>
            </a:r>
          </a:p>
        </p:txBody>
      </p:sp>
      <p:cxnSp>
        <p:nvCxnSpPr>
          <p:cNvPr id="21" name="Straight Arrow Connector 20"/>
          <p:cNvCxnSpPr>
            <a:stCxn id="7" idx="3"/>
          </p:cNvCxnSpPr>
          <p:nvPr/>
        </p:nvCxnSpPr>
        <p:spPr>
          <a:xfrm>
            <a:off x="1623670" y="5682853"/>
            <a:ext cx="3583330" cy="6747"/>
          </a:xfrm>
          <a:prstGeom prst="straightConnector1">
            <a:avLst/>
          </a:prstGeom>
          <a:ln w="41275"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noChangeArrowheads="1"/>
          </p:cNvPicPr>
          <p:nvPr/>
        </p:nvPicPr>
        <p:blipFill>
          <a:blip r:embed="rId3" cstate="print"/>
          <a:srcRect/>
          <a:stretch>
            <a:fillRect/>
          </a:stretch>
        </p:blipFill>
        <p:spPr bwMode="auto">
          <a:xfrm rot="908811">
            <a:off x="4089896" y="5433505"/>
            <a:ext cx="843217" cy="558069"/>
          </a:xfrm>
          <a:prstGeom prst="rect">
            <a:avLst/>
          </a:prstGeom>
          <a:solidFill>
            <a:schemeClr val="bg1"/>
          </a:solidFill>
          <a:ln w="9525" algn="ctr">
            <a:noFill/>
            <a:miter lim="800000"/>
            <a:headEnd/>
            <a:tailEnd/>
          </a:ln>
        </p:spPr>
      </p:pic>
      <p:sp>
        <p:nvSpPr>
          <p:cNvPr id="25" name="Rectangle 39"/>
          <p:cNvSpPr>
            <a:spLocks noChangeArrowheads="1"/>
          </p:cNvSpPr>
          <p:nvPr/>
        </p:nvSpPr>
        <p:spPr bwMode="auto">
          <a:xfrm>
            <a:off x="1742948" y="5404408"/>
            <a:ext cx="2195271" cy="256004"/>
          </a:xfrm>
          <a:prstGeom prst="rect">
            <a:avLst/>
          </a:prstGeom>
          <a:noFill/>
          <a:ln w="9525">
            <a:noFill/>
            <a:miter lim="800000"/>
            <a:headEnd/>
            <a:tailEnd type="none" w="lg" len="lg"/>
          </a:ln>
          <a:effectLst/>
        </p:spPr>
        <p:txBody>
          <a:bodyPr wrap="none" anchor="ctr"/>
          <a:lstStyle/>
          <a:p>
            <a:pPr algn="ctr">
              <a:lnSpc>
                <a:spcPct val="90000"/>
              </a:lnSpc>
            </a:pPr>
            <a:r>
              <a:rPr lang="en-US" sz="900" b="1" dirty="0" smtClean="0">
                <a:latin typeface="Arial" charset="0"/>
              </a:rPr>
              <a:t>http://inventory.partners.Litwareinc.com</a:t>
            </a:r>
            <a:endParaRPr lang="en-US" sz="900" b="1" dirty="0">
              <a:latin typeface="Arial" charset="0"/>
            </a:endParaRPr>
          </a:p>
        </p:txBody>
      </p:sp>
      <p:cxnSp>
        <p:nvCxnSpPr>
          <p:cNvPr id="26" name="Straight Arrow Connector 25"/>
          <p:cNvCxnSpPr>
            <a:stCxn id="18" idx="3"/>
          </p:cNvCxnSpPr>
          <p:nvPr/>
        </p:nvCxnSpPr>
        <p:spPr>
          <a:xfrm>
            <a:off x="3559671" y="4607395"/>
            <a:ext cx="1644169" cy="3290"/>
          </a:xfrm>
          <a:prstGeom prst="straightConnector1">
            <a:avLst/>
          </a:prstGeom>
          <a:ln w="41275"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39"/>
          <p:cNvSpPr>
            <a:spLocks noChangeArrowheads="1"/>
          </p:cNvSpPr>
          <p:nvPr/>
        </p:nvSpPr>
        <p:spPr bwMode="auto">
          <a:xfrm>
            <a:off x="3606800" y="4394200"/>
            <a:ext cx="1550619" cy="254000"/>
          </a:xfrm>
          <a:prstGeom prst="rect">
            <a:avLst/>
          </a:prstGeom>
          <a:noFill/>
          <a:ln w="9525">
            <a:noFill/>
            <a:miter lim="800000"/>
            <a:headEnd/>
            <a:tailEnd type="none" w="lg" len="lg"/>
          </a:ln>
          <a:effectLst/>
        </p:spPr>
        <p:txBody>
          <a:bodyPr wrap="none" anchor="ctr"/>
          <a:lstStyle/>
          <a:p>
            <a:pPr algn="ctr">
              <a:lnSpc>
                <a:spcPct val="90000"/>
              </a:lnSpc>
            </a:pPr>
            <a:r>
              <a:rPr lang="en-US" sz="900" b="1" dirty="0" smtClean="0">
                <a:latin typeface="Arial" charset="0"/>
              </a:rPr>
              <a:t>http://inventory</a:t>
            </a:r>
            <a:endParaRPr lang="en-US" sz="900" b="1" dirty="0">
              <a:latin typeface="Arial" charset="0"/>
            </a:endParaRPr>
          </a:p>
        </p:txBody>
      </p:sp>
      <p:sp>
        <p:nvSpPr>
          <p:cNvPr id="7" name="Rectangle 28"/>
          <p:cNvSpPr>
            <a:spLocks noChangeArrowheads="1"/>
          </p:cNvSpPr>
          <p:nvPr/>
        </p:nvSpPr>
        <p:spPr bwMode="auto">
          <a:xfrm>
            <a:off x="612433" y="5417740"/>
            <a:ext cx="1011237" cy="530225"/>
          </a:xfrm>
          <a:prstGeom prst="rect">
            <a:avLst/>
          </a:prstGeom>
          <a:solidFill>
            <a:schemeClr val="accent5">
              <a:lumMod val="40000"/>
              <a:lumOff val="60000"/>
            </a:schemeClr>
          </a:solidFill>
          <a:ln w="9525">
            <a:solidFill>
              <a:schemeClr val="bg1">
                <a:lumMod val="50000"/>
              </a:schemeClr>
            </a:solidFill>
            <a:miter lim="800000"/>
            <a:headEnd/>
            <a:tailEnd type="none" w="lg" len="lg"/>
          </a:ln>
          <a:effectLst/>
        </p:spPr>
        <p:txBody>
          <a:bodyPr wrap="none" anchor="ctr"/>
          <a:lstStyle/>
          <a:p>
            <a:pPr algn="ctr">
              <a:lnSpc>
                <a:spcPct val="90000"/>
              </a:lnSpc>
            </a:pPr>
            <a:r>
              <a:rPr lang="en-US" sz="1000" b="1" dirty="0">
                <a:solidFill>
                  <a:schemeClr val="accent1">
                    <a:lumMod val="50000"/>
                  </a:schemeClr>
                </a:solidFill>
                <a:latin typeface="Arial" charset="0"/>
              </a:rPr>
              <a:t>Internet</a:t>
            </a:r>
          </a:p>
          <a:p>
            <a:pPr algn="ctr">
              <a:lnSpc>
                <a:spcPct val="90000"/>
              </a:lnSpc>
            </a:pPr>
            <a:r>
              <a:rPr lang="en-US" sz="1000" b="1" dirty="0">
                <a:solidFill>
                  <a:schemeClr val="accent1">
                    <a:lumMod val="50000"/>
                  </a:schemeClr>
                </a:solidFill>
                <a:latin typeface="Arial" charset="0"/>
              </a:rPr>
              <a:t>User</a:t>
            </a:r>
          </a:p>
        </p:txBody>
      </p:sp>
      <p:sp>
        <p:nvSpPr>
          <p:cNvPr id="18" name="Rectangle 39"/>
          <p:cNvSpPr>
            <a:spLocks noChangeArrowheads="1"/>
          </p:cNvSpPr>
          <p:nvPr/>
        </p:nvSpPr>
        <p:spPr bwMode="auto">
          <a:xfrm>
            <a:off x="2548433" y="4342282"/>
            <a:ext cx="1011238" cy="530225"/>
          </a:xfrm>
          <a:prstGeom prst="rect">
            <a:avLst/>
          </a:prstGeom>
          <a:solidFill>
            <a:schemeClr val="accent2">
              <a:lumMod val="40000"/>
              <a:lumOff val="60000"/>
            </a:schemeClr>
          </a:solidFill>
          <a:ln w="9525">
            <a:solidFill>
              <a:schemeClr val="bg1">
                <a:lumMod val="50000"/>
              </a:schemeClr>
            </a:solidFill>
            <a:miter lim="800000"/>
            <a:headEnd/>
            <a:tailEnd type="none" w="lg" len="lg"/>
          </a:ln>
          <a:effectLst/>
        </p:spPr>
        <p:txBody>
          <a:bodyPr wrap="none" anchor="ctr"/>
          <a:lstStyle/>
          <a:p>
            <a:pPr algn="ctr">
              <a:lnSpc>
                <a:spcPct val="90000"/>
              </a:lnSpc>
            </a:pPr>
            <a:r>
              <a:rPr lang="en-US" sz="1000" b="1" dirty="0">
                <a:solidFill>
                  <a:schemeClr val="accent1">
                    <a:lumMod val="50000"/>
                  </a:schemeClr>
                </a:solidFill>
                <a:latin typeface="Arial" charset="0"/>
              </a:rPr>
              <a:t>Intranet</a:t>
            </a:r>
          </a:p>
          <a:p>
            <a:pPr algn="ctr">
              <a:lnSpc>
                <a:spcPct val="90000"/>
              </a:lnSpc>
            </a:pPr>
            <a:r>
              <a:rPr lang="en-US" sz="1000" b="1" dirty="0">
                <a:solidFill>
                  <a:schemeClr val="accent1">
                    <a:lumMod val="50000"/>
                  </a:schemeClr>
                </a:solidFill>
                <a:latin typeface="Arial" charset="0"/>
              </a:rPr>
              <a:t>User</a:t>
            </a:r>
          </a:p>
        </p:txBody>
      </p:sp>
      <p:cxnSp>
        <p:nvCxnSpPr>
          <p:cNvPr id="33" name="Straight Arrow Connector 32"/>
          <p:cNvCxnSpPr>
            <a:endCxn id="16" idx="2"/>
          </p:cNvCxnSpPr>
          <p:nvPr/>
        </p:nvCxnSpPr>
        <p:spPr>
          <a:xfrm>
            <a:off x="6921500" y="4686300"/>
            <a:ext cx="635000" cy="436562"/>
          </a:xfrm>
          <a:prstGeom prst="straightConnector1">
            <a:avLst/>
          </a:prstGeom>
          <a:ln w="41275"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p:cNvCxnSpPr>
          <p:nvPr/>
        </p:nvCxnSpPr>
        <p:spPr>
          <a:xfrm flipV="1">
            <a:off x="6908800" y="5245100"/>
            <a:ext cx="609600" cy="314325"/>
          </a:xfrm>
          <a:prstGeom prst="straightConnector1">
            <a:avLst/>
          </a:prstGeom>
          <a:ln w="41275"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Alternate Access Mapping</a:t>
            </a:r>
            <a:endParaRPr lang="en-US" dirty="0"/>
          </a:p>
        </p:txBody>
      </p:sp>
      <p:sp>
        <p:nvSpPr>
          <p:cNvPr id="3" name="Content Placeholder 2"/>
          <p:cNvSpPr>
            <a:spLocks noGrp="1"/>
          </p:cNvSpPr>
          <p:nvPr>
            <p:ph idx="1"/>
          </p:nvPr>
        </p:nvSpPr>
        <p:spPr/>
        <p:txBody>
          <a:bodyPr/>
          <a:lstStyle/>
          <a:p>
            <a:r>
              <a:rPr lang="en-US" sz="2400" dirty="0" smtClean="0"/>
              <a:t>Ensures internal and public URL mappings work correctly</a:t>
            </a:r>
          </a:p>
          <a:p>
            <a:pPr lvl="1"/>
            <a:r>
              <a:rPr lang="en-US" sz="2000" dirty="0" smtClean="0"/>
              <a:t>Main Web Application URL is mapped by default</a:t>
            </a:r>
          </a:p>
          <a:p>
            <a:pPr lvl="1"/>
            <a:r>
              <a:rPr lang="en-US" sz="2000" dirty="0" smtClean="0"/>
              <a:t>Web Application and zones can be extended with additional URLs. </a:t>
            </a:r>
          </a:p>
          <a:p>
            <a:pPr lvl="1"/>
            <a:r>
              <a:rPr lang="en-US" sz="2000" dirty="0" smtClean="0"/>
              <a:t>Alternate URLs can be mapped to one physical path</a:t>
            </a:r>
          </a:p>
        </p:txBody>
      </p:sp>
      <p:sp>
        <p:nvSpPr>
          <p:cNvPr id="21" name="Rectangle 6"/>
          <p:cNvSpPr>
            <a:spLocks noChangeArrowheads="1"/>
          </p:cNvSpPr>
          <p:nvPr/>
        </p:nvSpPr>
        <p:spPr bwMode="auto">
          <a:xfrm>
            <a:off x="368300" y="3140082"/>
            <a:ext cx="8407400" cy="3134272"/>
          </a:xfrm>
          <a:prstGeom prst="rect">
            <a:avLst/>
          </a:prstGeom>
          <a:solidFill>
            <a:schemeClr val="bg1"/>
          </a:solidFill>
          <a:ln w="9525">
            <a:solidFill>
              <a:schemeClr val="tx2">
                <a:lumMod val="50000"/>
              </a:schemeClr>
            </a:solidFill>
            <a:miter lim="800000"/>
            <a:headEnd/>
            <a:tailEnd type="none" w="lg" len="lg"/>
          </a:ln>
          <a:effectLst/>
        </p:spPr>
        <p:txBody>
          <a:bodyPr wrap="none" anchor="ctr"/>
          <a:lstStyle/>
          <a:p>
            <a:endParaRPr lang="en-US">
              <a:solidFill>
                <a:schemeClr val="accent1">
                  <a:lumMod val="50000"/>
                </a:schemeClr>
              </a:solidFill>
            </a:endParaRPr>
          </a:p>
        </p:txBody>
      </p:sp>
      <p:sp>
        <p:nvSpPr>
          <p:cNvPr id="22" name="Rectangle 21"/>
          <p:cNvSpPr/>
          <p:nvPr/>
        </p:nvSpPr>
        <p:spPr bwMode="blackGray">
          <a:xfrm>
            <a:off x="7489355" y="4319490"/>
            <a:ext cx="810768" cy="462613"/>
          </a:xfrm>
          <a:prstGeom prst="rect">
            <a:avLst/>
          </a:prstGeom>
          <a:solidFill>
            <a:schemeClr val="accent3">
              <a:lumMod val="60000"/>
              <a:lumOff val="40000"/>
            </a:schemeClr>
          </a:solidFill>
          <a:ln>
            <a:solidFill>
              <a:schemeClr val="tx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solidFill>
                  <a:schemeClr val="tx1"/>
                </a:solidFill>
              </a:rPr>
              <a:t>WSS Site</a:t>
            </a:r>
          </a:p>
        </p:txBody>
      </p:sp>
      <p:cxnSp>
        <p:nvCxnSpPr>
          <p:cNvPr id="24" name="Straight Arrow Connector 23"/>
          <p:cNvCxnSpPr>
            <a:stCxn id="31" idx="3"/>
          </p:cNvCxnSpPr>
          <p:nvPr/>
        </p:nvCxnSpPr>
        <p:spPr>
          <a:xfrm flipV="1">
            <a:off x="2158422" y="5671104"/>
            <a:ext cx="4879588" cy="22823"/>
          </a:xfrm>
          <a:prstGeom prst="straightConnector1">
            <a:avLst/>
          </a:prstGeom>
          <a:ln w="41275" cmpd="sng">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noChangeArrowheads="1"/>
          </p:cNvPicPr>
          <p:nvPr/>
        </p:nvPicPr>
        <p:blipFill>
          <a:blip r:embed="rId3" cstate="print"/>
          <a:srcRect/>
          <a:stretch>
            <a:fillRect/>
          </a:stretch>
        </p:blipFill>
        <p:spPr bwMode="auto">
          <a:xfrm rot="908811">
            <a:off x="4643698" y="5431879"/>
            <a:ext cx="843217" cy="558069"/>
          </a:xfrm>
          <a:prstGeom prst="rect">
            <a:avLst/>
          </a:prstGeom>
          <a:solidFill>
            <a:schemeClr val="bg1"/>
          </a:solidFill>
          <a:ln w="9525" algn="ctr">
            <a:noFill/>
            <a:miter lim="800000"/>
            <a:headEnd/>
            <a:tailEnd/>
          </a:ln>
        </p:spPr>
      </p:pic>
      <p:sp>
        <p:nvSpPr>
          <p:cNvPr id="26" name="Rectangle 39"/>
          <p:cNvSpPr>
            <a:spLocks noChangeArrowheads="1"/>
          </p:cNvSpPr>
          <p:nvPr/>
        </p:nvSpPr>
        <p:spPr bwMode="auto">
          <a:xfrm>
            <a:off x="2277700" y="5415482"/>
            <a:ext cx="2195271" cy="256004"/>
          </a:xfrm>
          <a:prstGeom prst="rect">
            <a:avLst/>
          </a:prstGeom>
          <a:noFill/>
          <a:ln w="9525">
            <a:noFill/>
            <a:miter lim="800000"/>
            <a:headEnd/>
            <a:tailEnd type="none" w="lg" len="lg"/>
          </a:ln>
          <a:effectLst/>
        </p:spPr>
        <p:txBody>
          <a:bodyPr wrap="none" anchor="ctr"/>
          <a:lstStyle/>
          <a:p>
            <a:pPr algn="ctr">
              <a:lnSpc>
                <a:spcPct val="90000"/>
              </a:lnSpc>
            </a:pPr>
            <a:r>
              <a:rPr lang="en-US" sz="900" b="1" dirty="0" smtClean="0">
                <a:solidFill>
                  <a:schemeClr val="accent1">
                    <a:lumMod val="50000"/>
                  </a:schemeClr>
                </a:solidFill>
                <a:latin typeface="Arial" charset="0"/>
              </a:rPr>
              <a:t>http://inventory.partners.Litwareinc.com</a:t>
            </a:r>
            <a:endParaRPr lang="en-US" sz="900" b="1" dirty="0">
              <a:solidFill>
                <a:schemeClr val="accent1">
                  <a:lumMod val="50000"/>
                </a:schemeClr>
              </a:solidFill>
              <a:latin typeface="Arial" charset="0"/>
            </a:endParaRPr>
          </a:p>
        </p:txBody>
      </p:sp>
      <p:cxnSp>
        <p:nvCxnSpPr>
          <p:cNvPr id="27" name="Straight Arrow Connector 26"/>
          <p:cNvCxnSpPr>
            <a:stCxn id="32" idx="3"/>
          </p:cNvCxnSpPr>
          <p:nvPr/>
        </p:nvCxnSpPr>
        <p:spPr>
          <a:xfrm>
            <a:off x="3716039" y="3830169"/>
            <a:ext cx="3315621" cy="5785"/>
          </a:xfrm>
          <a:prstGeom prst="straightConnector1">
            <a:avLst/>
          </a:prstGeom>
          <a:ln w="41275" cmpd="sng">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8" name="Rectangle 39"/>
          <p:cNvSpPr>
            <a:spLocks noChangeArrowheads="1"/>
          </p:cNvSpPr>
          <p:nvPr/>
        </p:nvSpPr>
        <p:spPr bwMode="auto">
          <a:xfrm>
            <a:off x="3763168" y="3557340"/>
            <a:ext cx="1295851" cy="254000"/>
          </a:xfrm>
          <a:prstGeom prst="rect">
            <a:avLst/>
          </a:prstGeom>
          <a:noFill/>
          <a:ln w="9525">
            <a:noFill/>
            <a:miter lim="800000"/>
            <a:headEnd/>
            <a:tailEnd type="none" w="lg" len="lg"/>
          </a:ln>
          <a:effectLst/>
        </p:spPr>
        <p:txBody>
          <a:bodyPr wrap="none" anchor="ctr"/>
          <a:lstStyle/>
          <a:p>
            <a:pPr algn="ctr">
              <a:lnSpc>
                <a:spcPct val="90000"/>
              </a:lnSpc>
            </a:pPr>
            <a:r>
              <a:rPr lang="en-US" sz="900" b="1" dirty="0" smtClean="0">
                <a:solidFill>
                  <a:schemeClr val="accent1">
                    <a:lumMod val="50000"/>
                  </a:schemeClr>
                </a:solidFill>
                <a:latin typeface="Arial" charset="0"/>
              </a:rPr>
              <a:t>http://inventory</a:t>
            </a:r>
            <a:endParaRPr lang="en-US" sz="900" b="1" dirty="0">
              <a:solidFill>
                <a:schemeClr val="accent1">
                  <a:lumMod val="50000"/>
                </a:schemeClr>
              </a:solidFill>
              <a:latin typeface="Arial" charset="0"/>
            </a:endParaRPr>
          </a:p>
        </p:txBody>
      </p:sp>
      <p:sp>
        <p:nvSpPr>
          <p:cNvPr id="31" name="Rectangle 28"/>
          <p:cNvSpPr>
            <a:spLocks noChangeArrowheads="1"/>
          </p:cNvSpPr>
          <p:nvPr/>
        </p:nvSpPr>
        <p:spPr bwMode="auto">
          <a:xfrm>
            <a:off x="1147185" y="5428814"/>
            <a:ext cx="1011237" cy="530225"/>
          </a:xfrm>
          <a:prstGeom prst="rect">
            <a:avLst/>
          </a:prstGeom>
          <a:solidFill>
            <a:schemeClr val="accent5">
              <a:lumMod val="40000"/>
              <a:lumOff val="60000"/>
            </a:schemeClr>
          </a:solidFill>
          <a:ln w="9525">
            <a:solidFill>
              <a:schemeClr val="tx1"/>
            </a:solidFill>
            <a:miter lim="800000"/>
            <a:headEnd/>
            <a:tailEnd type="none" w="lg" len="lg"/>
          </a:ln>
          <a:effectLst/>
        </p:spPr>
        <p:txBody>
          <a:bodyPr wrap="none" anchor="ctr"/>
          <a:lstStyle/>
          <a:p>
            <a:pPr algn="ctr">
              <a:lnSpc>
                <a:spcPct val="90000"/>
              </a:lnSpc>
            </a:pPr>
            <a:r>
              <a:rPr lang="en-US" sz="1000" b="1" dirty="0">
                <a:solidFill>
                  <a:schemeClr val="accent1">
                    <a:lumMod val="50000"/>
                  </a:schemeClr>
                </a:solidFill>
                <a:latin typeface="Arial" charset="0"/>
              </a:rPr>
              <a:t>Internet</a:t>
            </a:r>
          </a:p>
          <a:p>
            <a:pPr algn="ctr">
              <a:lnSpc>
                <a:spcPct val="90000"/>
              </a:lnSpc>
            </a:pPr>
            <a:r>
              <a:rPr lang="en-US" sz="1000" b="1" dirty="0">
                <a:solidFill>
                  <a:schemeClr val="accent1">
                    <a:lumMod val="50000"/>
                  </a:schemeClr>
                </a:solidFill>
                <a:latin typeface="Arial" charset="0"/>
              </a:rPr>
              <a:t>User</a:t>
            </a:r>
          </a:p>
        </p:txBody>
      </p:sp>
      <p:sp>
        <p:nvSpPr>
          <p:cNvPr id="32" name="Rectangle 39"/>
          <p:cNvSpPr>
            <a:spLocks noChangeArrowheads="1"/>
          </p:cNvSpPr>
          <p:nvPr/>
        </p:nvSpPr>
        <p:spPr bwMode="auto">
          <a:xfrm>
            <a:off x="2704801" y="3565056"/>
            <a:ext cx="1011238" cy="530225"/>
          </a:xfrm>
          <a:prstGeom prst="rect">
            <a:avLst/>
          </a:prstGeom>
          <a:solidFill>
            <a:schemeClr val="accent2">
              <a:lumMod val="40000"/>
              <a:lumOff val="60000"/>
            </a:schemeClr>
          </a:solidFill>
          <a:ln w="9525">
            <a:solidFill>
              <a:schemeClr val="tx1"/>
            </a:solidFill>
            <a:miter lim="800000"/>
            <a:headEnd/>
            <a:tailEnd type="none" w="lg" len="lg"/>
          </a:ln>
          <a:effectLst/>
        </p:spPr>
        <p:txBody>
          <a:bodyPr wrap="none" anchor="ctr"/>
          <a:lstStyle/>
          <a:p>
            <a:pPr algn="ctr">
              <a:lnSpc>
                <a:spcPct val="90000"/>
              </a:lnSpc>
            </a:pPr>
            <a:r>
              <a:rPr lang="en-US" sz="1000" b="1" dirty="0">
                <a:solidFill>
                  <a:schemeClr val="accent1">
                    <a:lumMod val="50000"/>
                  </a:schemeClr>
                </a:solidFill>
                <a:latin typeface="Arial" charset="0"/>
              </a:rPr>
              <a:t>Intranet</a:t>
            </a:r>
          </a:p>
          <a:p>
            <a:pPr algn="ctr">
              <a:lnSpc>
                <a:spcPct val="90000"/>
              </a:lnSpc>
            </a:pPr>
            <a:r>
              <a:rPr lang="en-US" sz="1000" b="1" dirty="0">
                <a:solidFill>
                  <a:schemeClr val="accent1">
                    <a:lumMod val="50000"/>
                  </a:schemeClr>
                </a:solidFill>
                <a:latin typeface="Arial" charset="0"/>
              </a:rPr>
              <a:t>User</a:t>
            </a:r>
          </a:p>
        </p:txBody>
      </p:sp>
      <p:cxnSp>
        <p:nvCxnSpPr>
          <p:cNvPr id="33" name="Straight Arrow Connector 32"/>
          <p:cNvCxnSpPr/>
          <p:nvPr/>
        </p:nvCxnSpPr>
        <p:spPr>
          <a:xfrm rot="16200000" flipV="1">
            <a:off x="6124577" y="4736688"/>
            <a:ext cx="1825763" cy="11596"/>
          </a:xfrm>
          <a:prstGeom prst="straightConnector1">
            <a:avLst/>
          </a:prstGeom>
          <a:ln w="41275" cmpd="sng">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737114" y="4532245"/>
            <a:ext cx="3697357" cy="19879"/>
          </a:xfrm>
          <a:prstGeom prst="straightConnector1">
            <a:avLst/>
          </a:prstGeom>
          <a:ln w="41275"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9"/>
          <p:cNvSpPr>
            <a:spLocks noChangeArrowheads="1"/>
          </p:cNvSpPr>
          <p:nvPr/>
        </p:nvSpPr>
        <p:spPr bwMode="auto">
          <a:xfrm>
            <a:off x="3742142" y="4305418"/>
            <a:ext cx="2062311" cy="254000"/>
          </a:xfrm>
          <a:prstGeom prst="rect">
            <a:avLst/>
          </a:prstGeom>
          <a:noFill/>
          <a:ln w="9525">
            <a:noFill/>
            <a:miter lim="800000"/>
            <a:headEnd/>
            <a:tailEnd type="none" w="lg" len="lg"/>
          </a:ln>
          <a:effectLst/>
        </p:spPr>
        <p:txBody>
          <a:bodyPr wrap="none" anchor="ctr"/>
          <a:lstStyle/>
          <a:p>
            <a:pPr algn="ctr">
              <a:lnSpc>
                <a:spcPct val="90000"/>
              </a:lnSpc>
            </a:pPr>
            <a:r>
              <a:rPr lang="en-US" sz="900" b="1" dirty="0" smtClean="0">
                <a:solidFill>
                  <a:schemeClr val="accent1">
                    <a:lumMod val="50000"/>
                  </a:schemeClr>
                </a:solidFill>
                <a:latin typeface="Arial" charset="0"/>
              </a:rPr>
              <a:t>http://inventory.litwareinc.com</a:t>
            </a:r>
            <a:endParaRPr lang="en-US" sz="900" b="1" dirty="0">
              <a:solidFill>
                <a:schemeClr val="accent1">
                  <a:lumMod val="50000"/>
                </a:schemeClr>
              </a:solidFill>
              <a:latin typeface="Arial" charset="0"/>
            </a:endParaRPr>
          </a:p>
        </p:txBody>
      </p:sp>
      <p:sp>
        <p:nvSpPr>
          <p:cNvPr id="36" name="Rectangle 39"/>
          <p:cNvSpPr>
            <a:spLocks noChangeArrowheads="1"/>
          </p:cNvSpPr>
          <p:nvPr/>
        </p:nvSpPr>
        <p:spPr bwMode="auto">
          <a:xfrm>
            <a:off x="2683775" y="4253500"/>
            <a:ext cx="1011238" cy="530225"/>
          </a:xfrm>
          <a:prstGeom prst="rect">
            <a:avLst/>
          </a:prstGeom>
          <a:solidFill>
            <a:schemeClr val="accent2">
              <a:lumMod val="40000"/>
              <a:lumOff val="60000"/>
            </a:schemeClr>
          </a:solidFill>
          <a:ln w="9525">
            <a:solidFill>
              <a:schemeClr val="tx1"/>
            </a:solidFill>
            <a:miter lim="800000"/>
            <a:headEnd/>
            <a:tailEnd type="none" w="lg" len="lg"/>
          </a:ln>
          <a:effectLst/>
        </p:spPr>
        <p:txBody>
          <a:bodyPr wrap="none" anchor="ctr"/>
          <a:lstStyle/>
          <a:p>
            <a:pPr algn="ctr">
              <a:lnSpc>
                <a:spcPct val="90000"/>
              </a:lnSpc>
            </a:pPr>
            <a:r>
              <a:rPr lang="en-US" sz="1000" b="1" dirty="0">
                <a:solidFill>
                  <a:schemeClr val="accent1">
                    <a:lumMod val="50000"/>
                  </a:schemeClr>
                </a:solidFill>
                <a:latin typeface="Arial" charset="0"/>
              </a:rPr>
              <a:t>Intranet</a:t>
            </a:r>
          </a:p>
          <a:p>
            <a:pPr algn="ctr">
              <a:lnSpc>
                <a:spcPct val="90000"/>
              </a:lnSpc>
            </a:pPr>
            <a:r>
              <a:rPr lang="en-US" sz="1000" b="1" dirty="0">
                <a:solidFill>
                  <a:schemeClr val="accent1">
                    <a:lumMod val="50000"/>
                  </a:schemeClr>
                </a:solidFill>
                <a:latin typeface="Arial" charset="0"/>
              </a:rPr>
              <a:t>User</a:t>
            </a:r>
          </a:p>
        </p:txBody>
      </p:sp>
      <p:sp>
        <p:nvSpPr>
          <p:cNvPr id="37" name="Rectangle 36"/>
          <p:cNvSpPr/>
          <p:nvPr/>
        </p:nvSpPr>
        <p:spPr bwMode="blackWhite">
          <a:xfrm>
            <a:off x="5856657" y="3399184"/>
            <a:ext cx="898252" cy="2613992"/>
          </a:xfrm>
          <a:prstGeom prst="rect">
            <a:avLst/>
          </a:prstGeom>
          <a:solidFill>
            <a:schemeClr val="accent2">
              <a:lumMod val="75000"/>
            </a:schemeClr>
          </a:solidFill>
          <a:ln>
            <a:noFill/>
            <a:headEnd type="none" w="med" len="med"/>
            <a:tailEnd type="none" w="med" len="med"/>
          </a:ln>
          <a:effectLst/>
          <a:scene3d>
            <a:camera prst="orthographicFront" fov="0">
              <a:rot lat="0" lon="0" rev="0"/>
            </a:camera>
            <a:lightRig rig="threePt" dir="t">
              <a:rot lat="0" lon="0" rev="1800000"/>
            </a:lightRig>
          </a:scene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solidFill>
                  <a:schemeClr val="bg1"/>
                </a:solidFill>
              </a:rPr>
              <a:t>Access Mappings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dirty="0" smtClean="0"/>
              <a:t>Configuring Windows Authentication</a:t>
            </a:r>
            <a:endParaRPr lang="en-US" dirty="0"/>
          </a:p>
        </p:txBody>
      </p:sp>
      <p:sp>
        <p:nvSpPr>
          <p:cNvPr id="587779" name="Rectangle 3"/>
          <p:cNvSpPr>
            <a:spLocks noGrp="1" noChangeArrowheads="1"/>
          </p:cNvSpPr>
          <p:nvPr>
            <p:ph idx="1"/>
          </p:nvPr>
        </p:nvSpPr>
        <p:spPr>
          <a:xfrm>
            <a:off x="381000" y="1371600"/>
            <a:ext cx="8382000" cy="5181600"/>
          </a:xfrm>
        </p:spPr>
        <p:txBody>
          <a:bodyPr/>
          <a:lstStyle/>
          <a:p>
            <a:r>
              <a:rPr lang="en-US" sz="2400" dirty="0" smtClean="0"/>
              <a:t>Authentication performed against Windows accounts</a:t>
            </a:r>
          </a:p>
          <a:p>
            <a:pPr lvl="1"/>
            <a:r>
              <a:rPr lang="en-US" sz="2000" dirty="0" smtClean="0"/>
              <a:t>Local Accounts can be used in single-server configurations</a:t>
            </a:r>
          </a:p>
          <a:p>
            <a:pPr lvl="1"/>
            <a:r>
              <a:rPr lang="en-US" sz="2000" dirty="0" smtClean="0"/>
              <a:t>Active Directory accounts are usually much better choice</a:t>
            </a:r>
          </a:p>
          <a:p>
            <a:r>
              <a:rPr lang="en-US" sz="2400" dirty="0" smtClean="0"/>
              <a:t>Most popular Authentication types</a:t>
            </a:r>
          </a:p>
          <a:p>
            <a:pPr lvl="1"/>
            <a:r>
              <a:rPr lang="en-US" sz="2000" dirty="0" smtClean="0"/>
              <a:t>Windows Integrated Authentication</a:t>
            </a:r>
          </a:p>
          <a:p>
            <a:pPr lvl="1"/>
            <a:r>
              <a:rPr lang="en-US" sz="2000" dirty="0" smtClean="0"/>
              <a:t>Basic Authentication</a:t>
            </a:r>
          </a:p>
          <a:p>
            <a:pPr lvl="1"/>
            <a:endParaRPr lang="en-US" sz="2000" dirty="0"/>
          </a:p>
        </p:txBody>
      </p:sp>
      <p:pic>
        <p:nvPicPr>
          <p:cNvPr id="5" name="Picture 2"/>
          <p:cNvPicPr>
            <a:picLocks noChangeAspect="1" noChangeArrowheads="1"/>
          </p:cNvPicPr>
          <p:nvPr/>
        </p:nvPicPr>
        <p:blipFill>
          <a:blip r:embed="rId3" cstate="print"/>
          <a:srcRect/>
          <a:stretch>
            <a:fillRect/>
          </a:stretch>
        </p:blipFill>
        <p:spPr bwMode="auto">
          <a:xfrm>
            <a:off x="3448991" y="3810000"/>
            <a:ext cx="5466409" cy="2895600"/>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smtClean="0"/>
              <a:t>Integrated Windows Authentication</a:t>
            </a:r>
            <a:endParaRPr lang="en-US"/>
          </a:p>
        </p:txBody>
      </p:sp>
      <p:sp>
        <p:nvSpPr>
          <p:cNvPr id="586755" name="Rectangle 3"/>
          <p:cNvSpPr>
            <a:spLocks noGrp="1" noChangeArrowheads="1"/>
          </p:cNvSpPr>
          <p:nvPr>
            <p:ph type="body" idx="1"/>
          </p:nvPr>
        </p:nvSpPr>
        <p:spPr/>
        <p:txBody>
          <a:bodyPr>
            <a:normAutofit/>
          </a:bodyPr>
          <a:lstStyle/>
          <a:p>
            <a:r>
              <a:rPr lang="en-US" sz="2400" dirty="0" smtClean="0"/>
              <a:t>Authentication using Windows protocols</a:t>
            </a:r>
          </a:p>
          <a:p>
            <a:pPr lvl="1"/>
            <a:r>
              <a:rPr lang="en-US" sz="2000" dirty="0" smtClean="0"/>
              <a:t>Enhancements to WSS V3 enable Kerberos protocol</a:t>
            </a:r>
          </a:p>
          <a:p>
            <a:pPr lvl="1"/>
            <a:r>
              <a:rPr lang="en-US" sz="2000" dirty="0" smtClean="0"/>
              <a:t>WSS V3 still uses NTLM protocol when necessary</a:t>
            </a:r>
          </a:p>
          <a:p>
            <a:pPr lvl="1"/>
            <a:r>
              <a:rPr lang="en-US" sz="2000" dirty="0" smtClean="0"/>
              <a:t>Authentication results in creation of Windows security token</a:t>
            </a:r>
            <a:endParaRPr lang="en-US" sz="2000" dirty="0"/>
          </a:p>
        </p:txBody>
      </p:sp>
      <p:grpSp>
        <p:nvGrpSpPr>
          <p:cNvPr id="2" name="Group 103"/>
          <p:cNvGrpSpPr>
            <a:grpSpLocks/>
          </p:cNvGrpSpPr>
          <p:nvPr/>
        </p:nvGrpSpPr>
        <p:grpSpPr bwMode="auto">
          <a:xfrm>
            <a:off x="1981200" y="3124200"/>
            <a:ext cx="5410200" cy="3505200"/>
            <a:chOff x="1104" y="1824"/>
            <a:chExt cx="3504" cy="2400"/>
          </a:xfrm>
        </p:grpSpPr>
        <p:sp>
          <p:nvSpPr>
            <p:cNvPr id="586759" name="Rectangle 7"/>
            <p:cNvSpPr>
              <a:spLocks noChangeArrowheads="1"/>
            </p:cNvSpPr>
            <p:nvPr/>
          </p:nvSpPr>
          <p:spPr bwMode="auto">
            <a:xfrm>
              <a:off x="1104" y="1824"/>
              <a:ext cx="3504" cy="2400"/>
            </a:xfrm>
            <a:prstGeom prst="rect">
              <a:avLst/>
            </a:prstGeom>
            <a:solidFill>
              <a:schemeClr val="bg1"/>
            </a:solidFill>
            <a:ln w="9525">
              <a:solidFill>
                <a:schemeClr val="tx1"/>
              </a:solidFill>
              <a:miter lim="800000"/>
              <a:headEnd/>
              <a:tailEnd type="none" w="lg" len="lg"/>
            </a:ln>
            <a:effectLst/>
          </p:spPr>
          <p:txBody>
            <a:bodyPr wrap="none" anchor="ctr"/>
            <a:lstStyle/>
            <a:p>
              <a:endParaRPr lang="en-US" sz="1600"/>
            </a:p>
          </p:txBody>
        </p:sp>
        <p:grpSp>
          <p:nvGrpSpPr>
            <p:cNvPr id="3" name="Group 99"/>
            <p:cNvGrpSpPr>
              <a:grpSpLocks/>
            </p:cNvGrpSpPr>
            <p:nvPr/>
          </p:nvGrpSpPr>
          <p:grpSpPr bwMode="auto">
            <a:xfrm>
              <a:off x="3360" y="1968"/>
              <a:ext cx="1056" cy="912"/>
              <a:chOff x="3648" y="3024"/>
              <a:chExt cx="1296" cy="1152"/>
            </a:xfrm>
          </p:grpSpPr>
          <p:sp>
            <p:nvSpPr>
              <p:cNvPr id="586821" name="Rectangle 69"/>
              <p:cNvSpPr>
                <a:spLocks noChangeArrowheads="1"/>
              </p:cNvSpPr>
              <p:nvPr/>
            </p:nvSpPr>
            <p:spPr bwMode="auto">
              <a:xfrm>
                <a:off x="3648" y="3024"/>
                <a:ext cx="1296" cy="1152"/>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100" b="1">
                    <a:solidFill>
                      <a:schemeClr val="tx2"/>
                    </a:solidFill>
                    <a:latin typeface="Arial" charset="0"/>
                  </a:rPr>
                  <a:t>Domain Controller</a:t>
                </a:r>
              </a:p>
              <a:p>
                <a:pPr algn="ctr">
                  <a:lnSpc>
                    <a:spcPct val="90000"/>
                  </a:lnSpc>
                </a:pPr>
                <a:r>
                  <a:rPr lang="en-US" sz="900">
                    <a:solidFill>
                      <a:schemeClr val="tx2"/>
                    </a:solidFill>
                    <a:latin typeface="Arial" charset="0"/>
                  </a:rPr>
                  <a:t>Windows Server 2003</a:t>
                </a:r>
              </a:p>
            </p:txBody>
          </p:sp>
          <p:sp>
            <p:nvSpPr>
              <p:cNvPr id="586761" name="Rectangle 9"/>
              <p:cNvSpPr>
                <a:spLocks noChangeArrowheads="1"/>
              </p:cNvSpPr>
              <p:nvPr/>
            </p:nvSpPr>
            <p:spPr bwMode="auto">
              <a:xfrm>
                <a:off x="3792" y="3120"/>
                <a:ext cx="1008" cy="720"/>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lstStyle/>
              <a:p>
                <a:pPr algn="ctr">
                  <a:lnSpc>
                    <a:spcPct val="90000"/>
                  </a:lnSpc>
                </a:pPr>
                <a:r>
                  <a:rPr lang="en-US" sz="1100" b="1">
                    <a:solidFill>
                      <a:schemeClr val="tx2"/>
                    </a:solidFill>
                    <a:latin typeface="Arial" charset="0"/>
                  </a:rPr>
                  <a:t>Active Directory</a:t>
                </a:r>
              </a:p>
            </p:txBody>
          </p:sp>
          <p:grpSp>
            <p:nvGrpSpPr>
              <p:cNvPr id="4" name="Group 98"/>
              <p:cNvGrpSpPr>
                <a:grpSpLocks/>
              </p:cNvGrpSpPr>
              <p:nvPr/>
            </p:nvGrpSpPr>
            <p:grpSpPr bwMode="auto">
              <a:xfrm>
                <a:off x="3984" y="3312"/>
                <a:ext cx="624" cy="412"/>
                <a:chOff x="3984" y="3312"/>
                <a:chExt cx="624" cy="412"/>
              </a:xfrm>
            </p:grpSpPr>
            <p:sp>
              <p:nvSpPr>
                <p:cNvPr id="586770" name="Rectangle 18"/>
                <p:cNvSpPr>
                  <a:spLocks noChangeArrowheads="1"/>
                </p:cNvSpPr>
                <p:nvPr/>
              </p:nvSpPr>
              <p:spPr bwMode="auto">
                <a:xfrm>
                  <a:off x="4279" y="3621"/>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600">
                      <a:solidFill>
                        <a:schemeClr val="tx1"/>
                      </a:solidFill>
                      <a:latin typeface="Arial" charset="0"/>
                    </a:rPr>
                    <a:t>xoxox</a:t>
                  </a:r>
                </a:p>
              </p:txBody>
            </p:sp>
            <p:sp>
              <p:nvSpPr>
                <p:cNvPr id="586769" name="Rectangle 17"/>
                <p:cNvSpPr>
                  <a:spLocks noChangeArrowheads="1"/>
                </p:cNvSpPr>
                <p:nvPr/>
              </p:nvSpPr>
              <p:spPr bwMode="auto">
                <a:xfrm>
                  <a:off x="3984" y="3621"/>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600">
                      <a:solidFill>
                        <a:schemeClr val="tx1"/>
                      </a:solidFill>
                      <a:latin typeface="Arial" charset="0"/>
                    </a:rPr>
                    <a:t>Wally</a:t>
                  </a:r>
                </a:p>
              </p:txBody>
            </p:sp>
            <p:sp>
              <p:nvSpPr>
                <p:cNvPr id="586768" name="Rectangle 16"/>
                <p:cNvSpPr>
                  <a:spLocks noChangeArrowheads="1"/>
                </p:cNvSpPr>
                <p:nvPr/>
              </p:nvSpPr>
              <p:spPr bwMode="auto">
                <a:xfrm>
                  <a:off x="4279" y="3518"/>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600">
                      <a:solidFill>
                        <a:schemeClr val="tx1"/>
                      </a:solidFill>
                      <a:latin typeface="Arial" charset="0"/>
                    </a:rPr>
                    <a:t>oxox</a:t>
                  </a:r>
                </a:p>
              </p:txBody>
            </p:sp>
            <p:sp>
              <p:nvSpPr>
                <p:cNvPr id="586767" name="Rectangle 15"/>
                <p:cNvSpPr>
                  <a:spLocks noChangeArrowheads="1"/>
                </p:cNvSpPr>
                <p:nvPr/>
              </p:nvSpPr>
              <p:spPr bwMode="auto">
                <a:xfrm>
                  <a:off x="3984" y="3518"/>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600">
                      <a:solidFill>
                        <a:schemeClr val="tx1"/>
                      </a:solidFill>
                      <a:latin typeface="Arial" charset="0"/>
                    </a:rPr>
                    <a:t>Mary</a:t>
                  </a:r>
                </a:p>
              </p:txBody>
            </p:sp>
            <p:sp>
              <p:nvSpPr>
                <p:cNvPr id="586766" name="Rectangle 14"/>
                <p:cNvSpPr>
                  <a:spLocks noChangeArrowheads="1"/>
                </p:cNvSpPr>
                <p:nvPr/>
              </p:nvSpPr>
              <p:spPr bwMode="auto">
                <a:xfrm>
                  <a:off x="4279" y="3415"/>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600">
                      <a:solidFill>
                        <a:schemeClr val="tx1"/>
                      </a:solidFill>
                      <a:latin typeface="Arial" charset="0"/>
                    </a:rPr>
                    <a:t>xoxoxo</a:t>
                  </a:r>
                </a:p>
              </p:txBody>
            </p:sp>
            <p:sp>
              <p:nvSpPr>
                <p:cNvPr id="586765" name="Rectangle 13"/>
                <p:cNvSpPr>
                  <a:spLocks noChangeArrowheads="1"/>
                </p:cNvSpPr>
                <p:nvPr/>
              </p:nvSpPr>
              <p:spPr bwMode="auto">
                <a:xfrm>
                  <a:off x="3984" y="3415"/>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600">
                      <a:solidFill>
                        <a:schemeClr val="tx1"/>
                      </a:solidFill>
                      <a:latin typeface="Arial" charset="0"/>
                    </a:rPr>
                    <a:t>Bob</a:t>
                  </a:r>
                </a:p>
              </p:txBody>
            </p:sp>
            <p:sp>
              <p:nvSpPr>
                <p:cNvPr id="586764" name="Rectangle 12"/>
                <p:cNvSpPr>
                  <a:spLocks noChangeArrowheads="1"/>
                </p:cNvSpPr>
                <p:nvPr/>
              </p:nvSpPr>
              <p:spPr bwMode="auto">
                <a:xfrm>
                  <a:off x="4279" y="3312"/>
                  <a:ext cx="329" cy="103"/>
                </a:xfrm>
                <a:prstGeom prst="rect">
                  <a:avLst/>
                </a:prstGeom>
                <a:solidFill>
                  <a:schemeClr val="tx1"/>
                </a:solidFill>
                <a:ln w="9525">
                  <a:noFill/>
                  <a:miter lim="800000"/>
                  <a:headEnd/>
                  <a:tailEnd type="none" w="lg" len="lg"/>
                </a:ln>
                <a:effectLst/>
              </p:spPr>
              <p:txBody>
                <a:bodyPr lIns="27432" tIns="27432" rIns="27432" bIns="27432"/>
                <a:lstStyle/>
                <a:p>
                  <a:pPr>
                    <a:lnSpc>
                      <a:spcPct val="90000"/>
                    </a:lnSpc>
                  </a:pPr>
                  <a:r>
                    <a:rPr lang="en-US" sz="600" b="1">
                      <a:latin typeface="Arial" charset="0"/>
                    </a:rPr>
                    <a:t>PWD</a:t>
                  </a:r>
                </a:p>
              </p:txBody>
            </p:sp>
            <p:sp>
              <p:nvSpPr>
                <p:cNvPr id="586763" name="Rectangle 11"/>
                <p:cNvSpPr>
                  <a:spLocks noChangeArrowheads="1"/>
                </p:cNvSpPr>
                <p:nvPr/>
              </p:nvSpPr>
              <p:spPr bwMode="auto">
                <a:xfrm>
                  <a:off x="3984" y="3312"/>
                  <a:ext cx="295" cy="103"/>
                </a:xfrm>
                <a:prstGeom prst="rect">
                  <a:avLst/>
                </a:prstGeom>
                <a:solidFill>
                  <a:schemeClr val="tx1"/>
                </a:solidFill>
                <a:ln w="9525">
                  <a:noFill/>
                  <a:miter lim="800000"/>
                  <a:headEnd/>
                  <a:tailEnd type="none" w="lg" len="lg"/>
                </a:ln>
                <a:effectLst/>
              </p:spPr>
              <p:txBody>
                <a:bodyPr lIns="27432" tIns="27432" rIns="27432" bIns="27432"/>
                <a:lstStyle/>
                <a:p>
                  <a:pPr>
                    <a:lnSpc>
                      <a:spcPct val="90000"/>
                    </a:lnSpc>
                  </a:pPr>
                  <a:r>
                    <a:rPr lang="en-US" sz="600" b="1">
                      <a:latin typeface="Arial" charset="0"/>
                    </a:rPr>
                    <a:t>Login</a:t>
                  </a:r>
                </a:p>
              </p:txBody>
            </p:sp>
            <p:sp>
              <p:nvSpPr>
                <p:cNvPr id="586771" name="Line 19"/>
                <p:cNvSpPr>
                  <a:spLocks noChangeShapeType="1"/>
                </p:cNvSpPr>
                <p:nvPr/>
              </p:nvSpPr>
              <p:spPr bwMode="auto">
                <a:xfrm>
                  <a:off x="3984" y="3312"/>
                  <a:ext cx="624" cy="0"/>
                </a:xfrm>
                <a:prstGeom prst="line">
                  <a:avLst/>
                </a:prstGeom>
                <a:noFill/>
                <a:ln w="12700" cap="sq">
                  <a:solidFill>
                    <a:schemeClr val="tx1"/>
                  </a:solidFill>
                  <a:round/>
                  <a:headEnd/>
                  <a:tailEnd type="none" w="lg" len="lg"/>
                </a:ln>
                <a:effectLst/>
              </p:spPr>
              <p:txBody>
                <a:bodyPr wrap="none" lIns="27432" tIns="27432" rIns="27432" bIns="27432"/>
                <a:lstStyle/>
                <a:p>
                  <a:endParaRPr lang="en-US" sz="1600"/>
                </a:p>
              </p:txBody>
            </p:sp>
            <p:sp>
              <p:nvSpPr>
                <p:cNvPr id="586772" name="Line 20"/>
                <p:cNvSpPr>
                  <a:spLocks noChangeShapeType="1"/>
                </p:cNvSpPr>
                <p:nvPr/>
              </p:nvSpPr>
              <p:spPr bwMode="auto">
                <a:xfrm>
                  <a:off x="3984" y="3415"/>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sz="1600"/>
                </a:p>
              </p:txBody>
            </p:sp>
            <p:sp>
              <p:nvSpPr>
                <p:cNvPr id="586773" name="Line 21"/>
                <p:cNvSpPr>
                  <a:spLocks noChangeShapeType="1"/>
                </p:cNvSpPr>
                <p:nvPr/>
              </p:nvSpPr>
              <p:spPr bwMode="auto">
                <a:xfrm>
                  <a:off x="3984" y="3518"/>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sz="1600"/>
                </a:p>
              </p:txBody>
            </p:sp>
            <p:sp>
              <p:nvSpPr>
                <p:cNvPr id="586774" name="Line 22"/>
                <p:cNvSpPr>
                  <a:spLocks noChangeShapeType="1"/>
                </p:cNvSpPr>
                <p:nvPr/>
              </p:nvSpPr>
              <p:spPr bwMode="auto">
                <a:xfrm>
                  <a:off x="3984" y="3621"/>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sz="1600"/>
                </a:p>
              </p:txBody>
            </p:sp>
            <p:sp>
              <p:nvSpPr>
                <p:cNvPr id="586775" name="Line 23"/>
                <p:cNvSpPr>
                  <a:spLocks noChangeShapeType="1"/>
                </p:cNvSpPr>
                <p:nvPr/>
              </p:nvSpPr>
              <p:spPr bwMode="auto">
                <a:xfrm>
                  <a:off x="3984" y="3724"/>
                  <a:ext cx="624" cy="0"/>
                </a:xfrm>
                <a:prstGeom prst="line">
                  <a:avLst/>
                </a:prstGeom>
                <a:noFill/>
                <a:ln w="12700" cap="sq">
                  <a:solidFill>
                    <a:schemeClr val="tx1"/>
                  </a:solidFill>
                  <a:round/>
                  <a:headEnd/>
                  <a:tailEnd type="none" w="lg" len="lg"/>
                </a:ln>
                <a:effectLst/>
              </p:spPr>
              <p:txBody>
                <a:bodyPr wrap="none" lIns="27432" tIns="27432" rIns="27432" bIns="27432"/>
                <a:lstStyle/>
                <a:p>
                  <a:endParaRPr lang="en-US" sz="1600"/>
                </a:p>
              </p:txBody>
            </p:sp>
            <p:sp>
              <p:nvSpPr>
                <p:cNvPr id="586776" name="Line 24"/>
                <p:cNvSpPr>
                  <a:spLocks noChangeShapeType="1"/>
                </p:cNvSpPr>
                <p:nvPr/>
              </p:nvSpPr>
              <p:spPr bwMode="auto">
                <a:xfrm>
                  <a:off x="3984" y="3312"/>
                  <a:ext cx="0" cy="412"/>
                </a:xfrm>
                <a:prstGeom prst="line">
                  <a:avLst/>
                </a:prstGeom>
                <a:noFill/>
                <a:ln w="12700" cap="sq">
                  <a:solidFill>
                    <a:schemeClr val="tx1"/>
                  </a:solidFill>
                  <a:round/>
                  <a:headEnd/>
                  <a:tailEnd type="none" w="lg" len="lg"/>
                </a:ln>
                <a:effectLst/>
              </p:spPr>
              <p:txBody>
                <a:bodyPr wrap="none" lIns="27432" tIns="27432" rIns="27432" bIns="27432"/>
                <a:lstStyle/>
                <a:p>
                  <a:endParaRPr lang="en-US" sz="1600"/>
                </a:p>
              </p:txBody>
            </p:sp>
            <p:sp>
              <p:nvSpPr>
                <p:cNvPr id="586777" name="Line 25"/>
                <p:cNvSpPr>
                  <a:spLocks noChangeShapeType="1"/>
                </p:cNvSpPr>
                <p:nvPr/>
              </p:nvSpPr>
              <p:spPr bwMode="auto">
                <a:xfrm>
                  <a:off x="4279" y="3312"/>
                  <a:ext cx="0" cy="412"/>
                </a:xfrm>
                <a:prstGeom prst="line">
                  <a:avLst/>
                </a:prstGeom>
                <a:noFill/>
                <a:ln w="12700">
                  <a:solidFill>
                    <a:schemeClr val="tx1"/>
                  </a:solidFill>
                  <a:round/>
                  <a:headEnd/>
                  <a:tailEnd type="none" w="lg" len="lg"/>
                </a:ln>
                <a:effectLst/>
              </p:spPr>
              <p:txBody>
                <a:bodyPr wrap="none" lIns="27432" tIns="27432" rIns="27432" bIns="27432"/>
                <a:lstStyle/>
                <a:p>
                  <a:endParaRPr lang="en-US" sz="1600"/>
                </a:p>
              </p:txBody>
            </p:sp>
            <p:sp>
              <p:nvSpPr>
                <p:cNvPr id="586778" name="Line 26"/>
                <p:cNvSpPr>
                  <a:spLocks noChangeShapeType="1"/>
                </p:cNvSpPr>
                <p:nvPr/>
              </p:nvSpPr>
              <p:spPr bwMode="auto">
                <a:xfrm>
                  <a:off x="4608" y="3312"/>
                  <a:ext cx="0" cy="412"/>
                </a:xfrm>
                <a:prstGeom prst="line">
                  <a:avLst/>
                </a:prstGeom>
                <a:noFill/>
                <a:ln w="12700" cap="sq">
                  <a:solidFill>
                    <a:schemeClr val="tx1"/>
                  </a:solidFill>
                  <a:round/>
                  <a:headEnd/>
                  <a:tailEnd type="none" w="lg" len="lg"/>
                </a:ln>
                <a:effectLst/>
              </p:spPr>
              <p:txBody>
                <a:bodyPr wrap="none" lIns="27432" tIns="27432" rIns="27432" bIns="27432"/>
                <a:lstStyle/>
                <a:p>
                  <a:endParaRPr lang="en-US" sz="1600"/>
                </a:p>
              </p:txBody>
            </p:sp>
          </p:grpSp>
        </p:grpSp>
        <p:grpSp>
          <p:nvGrpSpPr>
            <p:cNvPr id="5" name="Group 97"/>
            <p:cNvGrpSpPr>
              <a:grpSpLocks/>
            </p:cNvGrpSpPr>
            <p:nvPr/>
          </p:nvGrpSpPr>
          <p:grpSpPr bwMode="auto">
            <a:xfrm>
              <a:off x="1296" y="2592"/>
              <a:ext cx="912" cy="912"/>
              <a:chOff x="1104" y="2448"/>
              <a:chExt cx="1056" cy="1056"/>
            </a:xfrm>
          </p:grpSpPr>
          <p:sp>
            <p:nvSpPr>
              <p:cNvPr id="586841" name="Rectangle 89"/>
              <p:cNvSpPr>
                <a:spLocks noChangeArrowheads="1"/>
              </p:cNvSpPr>
              <p:nvPr/>
            </p:nvSpPr>
            <p:spPr bwMode="auto">
              <a:xfrm>
                <a:off x="1104" y="2448"/>
                <a:ext cx="1056" cy="1056"/>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100" b="1">
                    <a:solidFill>
                      <a:schemeClr val="tx2"/>
                    </a:solidFill>
                    <a:latin typeface="Arial" charset="0"/>
                  </a:rPr>
                  <a:t>Desktop</a:t>
                </a:r>
              </a:p>
              <a:p>
                <a:pPr algn="ctr">
                  <a:lnSpc>
                    <a:spcPct val="90000"/>
                  </a:lnSpc>
                </a:pPr>
                <a:r>
                  <a:rPr lang="en-US" sz="900">
                    <a:solidFill>
                      <a:schemeClr val="tx2"/>
                    </a:solidFill>
                    <a:latin typeface="Arial" charset="0"/>
                  </a:rPr>
                  <a:t>Windows XP</a:t>
                </a:r>
              </a:p>
            </p:txBody>
          </p:sp>
          <p:sp>
            <p:nvSpPr>
              <p:cNvPr id="586842" name="Rectangle 90"/>
              <p:cNvSpPr>
                <a:spLocks noChangeArrowheads="1"/>
              </p:cNvSpPr>
              <p:nvPr/>
            </p:nvSpPr>
            <p:spPr bwMode="auto">
              <a:xfrm>
                <a:off x="1177" y="2544"/>
                <a:ext cx="887" cy="624"/>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nchor="ctr"/>
              <a:lstStyle/>
              <a:p>
                <a:pPr algn="ctr">
                  <a:lnSpc>
                    <a:spcPct val="90000"/>
                  </a:lnSpc>
                </a:pPr>
                <a:r>
                  <a:rPr lang="en-US" sz="1100" b="1">
                    <a:solidFill>
                      <a:schemeClr val="tx2"/>
                    </a:solidFill>
                    <a:latin typeface="Arial" charset="0"/>
                  </a:rPr>
                  <a:t>Application</a:t>
                </a:r>
              </a:p>
              <a:p>
                <a:pPr algn="ctr">
                  <a:lnSpc>
                    <a:spcPct val="90000"/>
                  </a:lnSpc>
                </a:pPr>
                <a:r>
                  <a:rPr lang="en-US" sz="900">
                    <a:solidFill>
                      <a:schemeClr val="tx2"/>
                    </a:solidFill>
                    <a:latin typeface="Arial" charset="0"/>
                  </a:rPr>
                  <a:t>Browser</a:t>
                </a:r>
              </a:p>
              <a:p>
                <a:pPr algn="ctr">
                  <a:lnSpc>
                    <a:spcPct val="90000"/>
                  </a:lnSpc>
                </a:pPr>
                <a:r>
                  <a:rPr lang="en-US" sz="900">
                    <a:solidFill>
                      <a:schemeClr val="tx2"/>
                    </a:solidFill>
                    <a:latin typeface="Arial" charset="0"/>
                  </a:rPr>
                  <a:t>Office 12</a:t>
                </a:r>
              </a:p>
              <a:p>
                <a:pPr algn="ctr">
                  <a:lnSpc>
                    <a:spcPct val="90000"/>
                  </a:lnSpc>
                </a:pPr>
                <a:r>
                  <a:rPr lang="en-US" sz="900">
                    <a:solidFill>
                      <a:schemeClr val="tx2"/>
                    </a:solidFill>
                    <a:latin typeface="Arial" charset="0"/>
                  </a:rPr>
                  <a:t>Custom App</a:t>
                </a:r>
              </a:p>
            </p:txBody>
          </p:sp>
        </p:grpSp>
        <p:grpSp>
          <p:nvGrpSpPr>
            <p:cNvPr id="6" name="Group 96"/>
            <p:cNvGrpSpPr>
              <a:grpSpLocks/>
            </p:cNvGrpSpPr>
            <p:nvPr/>
          </p:nvGrpSpPr>
          <p:grpSpPr bwMode="auto">
            <a:xfrm>
              <a:off x="3360" y="3216"/>
              <a:ext cx="1104" cy="864"/>
              <a:chOff x="2880" y="1728"/>
              <a:chExt cx="1392" cy="1056"/>
            </a:xfrm>
          </p:grpSpPr>
          <p:sp>
            <p:nvSpPr>
              <p:cNvPr id="586822" name="Rectangle 70"/>
              <p:cNvSpPr>
                <a:spLocks noChangeArrowheads="1"/>
              </p:cNvSpPr>
              <p:nvPr/>
            </p:nvSpPr>
            <p:spPr bwMode="auto">
              <a:xfrm>
                <a:off x="2880" y="1728"/>
                <a:ext cx="1392" cy="1056"/>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100" b="1">
                    <a:solidFill>
                      <a:schemeClr val="tx2"/>
                    </a:solidFill>
                    <a:latin typeface="Arial" charset="0"/>
                  </a:rPr>
                  <a:t>Web Server</a:t>
                </a:r>
              </a:p>
              <a:p>
                <a:pPr algn="ctr">
                  <a:lnSpc>
                    <a:spcPct val="90000"/>
                  </a:lnSpc>
                </a:pPr>
                <a:r>
                  <a:rPr lang="en-US" sz="900">
                    <a:solidFill>
                      <a:schemeClr val="tx2"/>
                    </a:solidFill>
                    <a:latin typeface="Arial" charset="0"/>
                  </a:rPr>
                  <a:t>Windows Server 2003</a:t>
                </a:r>
              </a:p>
            </p:txBody>
          </p:sp>
          <p:sp>
            <p:nvSpPr>
              <p:cNvPr id="586823" name="Rectangle 71"/>
              <p:cNvSpPr>
                <a:spLocks noChangeArrowheads="1"/>
              </p:cNvSpPr>
              <p:nvPr/>
            </p:nvSpPr>
            <p:spPr bwMode="auto">
              <a:xfrm>
                <a:off x="3072" y="1872"/>
                <a:ext cx="1008" cy="528"/>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lstStyle/>
              <a:p>
                <a:pPr algn="ctr">
                  <a:lnSpc>
                    <a:spcPct val="90000"/>
                  </a:lnSpc>
                </a:pPr>
                <a:r>
                  <a:rPr lang="en-US" sz="1100" b="1">
                    <a:solidFill>
                      <a:schemeClr val="tx2"/>
                    </a:solidFill>
                    <a:latin typeface="Arial" charset="0"/>
                  </a:rPr>
                  <a:t>WSS</a:t>
                </a:r>
              </a:p>
            </p:txBody>
          </p:sp>
          <p:sp>
            <p:nvSpPr>
              <p:cNvPr id="586843" name="Oval 91"/>
              <p:cNvSpPr>
                <a:spLocks noChangeArrowheads="1"/>
              </p:cNvSpPr>
              <p:nvPr/>
            </p:nvSpPr>
            <p:spPr bwMode="auto">
              <a:xfrm>
                <a:off x="3408" y="2064"/>
                <a:ext cx="336" cy="240"/>
              </a:xfrm>
              <a:prstGeom prst="ellipse">
                <a:avLst/>
              </a:prstGeom>
              <a:solidFill>
                <a:schemeClr val="accent2"/>
              </a:solidFill>
              <a:ln w="9525">
                <a:solidFill>
                  <a:srgbClr xmlns:mc="http://schemas.openxmlformats.org/markup-compatibility/2006" xmlns:a14="http://schemas.microsoft.com/office/drawing/2010/main" val="CC0000" mc:Ignorable=""/>
                </a:solidFill>
                <a:round/>
                <a:headEnd/>
                <a:tailEnd type="none" w="lg" len="lg"/>
              </a:ln>
              <a:effectLst/>
            </p:spPr>
            <p:txBody>
              <a:bodyPr wrap="none" anchor="ctr"/>
              <a:lstStyle/>
              <a:p>
                <a:pPr algn="ctr">
                  <a:lnSpc>
                    <a:spcPct val="90000"/>
                  </a:lnSpc>
                </a:pPr>
                <a:r>
                  <a:rPr lang="en-US" sz="800">
                    <a:latin typeface="Arial Black" pitchFamily="34" charset="0"/>
                  </a:rPr>
                  <a:t>token</a:t>
                </a:r>
              </a:p>
            </p:txBody>
          </p:sp>
        </p:grpSp>
        <p:sp>
          <p:nvSpPr>
            <p:cNvPr id="586852" name="Line 100"/>
            <p:cNvSpPr>
              <a:spLocks noChangeShapeType="1"/>
            </p:cNvSpPr>
            <p:nvPr/>
          </p:nvSpPr>
          <p:spPr bwMode="auto">
            <a:xfrm flipV="1">
              <a:off x="2304" y="2496"/>
              <a:ext cx="1008" cy="384"/>
            </a:xfrm>
            <a:prstGeom prst="line">
              <a:avLst/>
            </a:prstGeom>
            <a:noFill/>
            <a:ln w="28575">
              <a:solidFill>
                <a:schemeClr val="tx1"/>
              </a:solidFill>
              <a:round/>
              <a:headEnd type="triangle" w="med" len="med"/>
              <a:tailEnd type="triangle" w="med" len="med"/>
            </a:ln>
            <a:effectLst/>
          </p:spPr>
          <p:txBody>
            <a:bodyPr wrap="none" anchor="ctr"/>
            <a:lstStyle/>
            <a:p>
              <a:endParaRPr lang="en-US" sz="1600"/>
            </a:p>
          </p:txBody>
        </p:sp>
        <p:sp>
          <p:nvSpPr>
            <p:cNvPr id="586853" name="Line 101"/>
            <p:cNvSpPr>
              <a:spLocks noChangeShapeType="1"/>
            </p:cNvSpPr>
            <p:nvPr/>
          </p:nvSpPr>
          <p:spPr bwMode="auto">
            <a:xfrm>
              <a:off x="2256" y="3216"/>
              <a:ext cx="1056" cy="240"/>
            </a:xfrm>
            <a:prstGeom prst="line">
              <a:avLst/>
            </a:prstGeom>
            <a:noFill/>
            <a:ln w="28575">
              <a:solidFill>
                <a:schemeClr val="tx1"/>
              </a:solidFill>
              <a:round/>
              <a:headEnd/>
              <a:tailEnd type="triangle" w="lg" len="lg"/>
            </a:ln>
            <a:effectLst/>
          </p:spPr>
          <p:txBody>
            <a:bodyPr wrap="none" anchor="ctr"/>
            <a:lstStyle/>
            <a:p>
              <a:endParaRPr lang="en-US" sz="1600"/>
            </a:p>
          </p:txBody>
        </p:sp>
        <p:sp>
          <p:nvSpPr>
            <p:cNvPr id="586854" name="Line 102"/>
            <p:cNvSpPr>
              <a:spLocks noChangeShapeType="1"/>
            </p:cNvSpPr>
            <p:nvPr/>
          </p:nvSpPr>
          <p:spPr bwMode="auto">
            <a:xfrm flipV="1">
              <a:off x="3888" y="2928"/>
              <a:ext cx="0" cy="240"/>
            </a:xfrm>
            <a:prstGeom prst="line">
              <a:avLst/>
            </a:prstGeom>
            <a:noFill/>
            <a:ln w="28575">
              <a:solidFill>
                <a:schemeClr val="tx1"/>
              </a:solidFill>
              <a:round/>
              <a:headEnd type="triangle" w="med" len="med"/>
              <a:tailEnd type="triangle" w="med" len="med"/>
            </a:ln>
            <a:effectLst/>
          </p:spPr>
          <p:txBody>
            <a:bodyPr wrap="none" anchor="ctr"/>
            <a:lstStyle/>
            <a:p>
              <a:endParaRPr lang="en-US" sz="1600"/>
            </a:p>
          </p:txBody>
        </p:sp>
      </p:grpSp>
    </p:spTree>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6" name="Rectangle 4"/>
          <p:cNvSpPr>
            <a:spLocks noGrp="1" noChangeArrowheads="1"/>
          </p:cNvSpPr>
          <p:nvPr>
            <p:ph type="title"/>
          </p:nvPr>
        </p:nvSpPr>
        <p:spPr/>
        <p:txBody>
          <a:bodyPr/>
          <a:lstStyle/>
          <a:p>
            <a:r>
              <a:rPr lang="en-US" smtClean="0"/>
              <a:t>Basic Authentication</a:t>
            </a:r>
            <a:endParaRPr lang="en-US"/>
          </a:p>
        </p:txBody>
      </p:sp>
      <p:sp>
        <p:nvSpPr>
          <p:cNvPr id="602114" name="Rectangle 2"/>
          <p:cNvSpPr>
            <a:spLocks noGrp="1" noChangeArrowheads="1"/>
          </p:cNvSpPr>
          <p:nvPr>
            <p:ph idx="1"/>
          </p:nvPr>
        </p:nvSpPr>
        <p:spPr/>
        <p:txBody>
          <a:bodyPr/>
          <a:lstStyle/>
          <a:p>
            <a:r>
              <a:rPr lang="en-US" sz="2400" dirty="0" smtClean="0"/>
              <a:t>Commonly used in Internet scenarios</a:t>
            </a:r>
          </a:p>
          <a:p>
            <a:pPr lvl="1"/>
            <a:r>
              <a:rPr lang="en-US" sz="2000" dirty="0" smtClean="0"/>
              <a:t>Industry-standard, cross-browser, firewall-friendly protocol</a:t>
            </a:r>
          </a:p>
          <a:p>
            <a:pPr lvl="1"/>
            <a:r>
              <a:rPr lang="en-US" sz="2000" dirty="0" smtClean="0"/>
              <a:t>No need for client to access Windows domain controller</a:t>
            </a:r>
          </a:p>
          <a:p>
            <a:pPr lvl="1"/>
            <a:r>
              <a:rPr lang="en-US" sz="2000" dirty="0" smtClean="0"/>
              <a:t>Authenticates to Windows account and creates security token</a:t>
            </a:r>
          </a:p>
          <a:p>
            <a:pPr lvl="1"/>
            <a:r>
              <a:rPr lang="en-US" sz="2000" dirty="0" smtClean="0"/>
              <a:t>User name and password passed in clear text</a:t>
            </a:r>
          </a:p>
          <a:p>
            <a:pPr lvl="1"/>
            <a:r>
              <a:rPr lang="en-US" sz="2000" dirty="0" smtClean="0"/>
              <a:t>You must use HTTPS for any reliable level of security</a:t>
            </a:r>
            <a:endParaRPr lang="en-US" sz="2000" dirty="0"/>
          </a:p>
        </p:txBody>
      </p:sp>
      <p:sp>
        <p:nvSpPr>
          <p:cNvPr id="32" name="Rectangle 3"/>
          <p:cNvSpPr>
            <a:spLocks noChangeArrowheads="1"/>
          </p:cNvSpPr>
          <p:nvPr/>
        </p:nvSpPr>
        <p:spPr bwMode="auto">
          <a:xfrm>
            <a:off x="457200" y="4114800"/>
            <a:ext cx="7924800" cy="1905000"/>
          </a:xfrm>
          <a:prstGeom prst="rect">
            <a:avLst/>
          </a:prstGeom>
          <a:solidFill>
            <a:schemeClr val="bg1"/>
          </a:solidFill>
          <a:ln w="9525">
            <a:solidFill>
              <a:schemeClr val="tx1"/>
            </a:solidFill>
            <a:miter lim="800000"/>
            <a:headEnd/>
            <a:tailEnd type="none" w="lg" len="lg"/>
          </a:ln>
          <a:effectLst/>
        </p:spPr>
        <p:txBody>
          <a:bodyPr wrap="none" anchor="ctr"/>
          <a:lstStyle/>
          <a:p>
            <a:endParaRPr lang="en-US"/>
          </a:p>
        </p:txBody>
      </p:sp>
      <p:grpSp>
        <p:nvGrpSpPr>
          <p:cNvPr id="2" name="Group 5"/>
          <p:cNvGrpSpPr>
            <a:grpSpLocks/>
          </p:cNvGrpSpPr>
          <p:nvPr/>
        </p:nvGrpSpPr>
        <p:grpSpPr bwMode="auto">
          <a:xfrm>
            <a:off x="6400800" y="4419600"/>
            <a:ext cx="1676400" cy="1447800"/>
            <a:chOff x="3648" y="3024"/>
            <a:chExt cx="1296" cy="1152"/>
          </a:xfrm>
        </p:grpSpPr>
        <p:sp>
          <p:nvSpPr>
            <p:cNvPr id="34" name="Rectangle 6"/>
            <p:cNvSpPr>
              <a:spLocks noChangeArrowheads="1"/>
            </p:cNvSpPr>
            <p:nvPr/>
          </p:nvSpPr>
          <p:spPr bwMode="auto">
            <a:xfrm>
              <a:off x="3648" y="3024"/>
              <a:ext cx="1296" cy="1152"/>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200" b="1">
                  <a:solidFill>
                    <a:schemeClr val="tx2"/>
                  </a:solidFill>
                  <a:latin typeface="Arial" charset="0"/>
                </a:rPr>
                <a:t>Domain Controller</a:t>
              </a:r>
            </a:p>
            <a:p>
              <a:pPr algn="ctr">
                <a:lnSpc>
                  <a:spcPct val="90000"/>
                </a:lnSpc>
              </a:pPr>
              <a:r>
                <a:rPr lang="en-US" sz="1000">
                  <a:solidFill>
                    <a:schemeClr val="tx2"/>
                  </a:solidFill>
                  <a:latin typeface="Arial" charset="0"/>
                </a:rPr>
                <a:t>Windows Server 2003</a:t>
              </a:r>
            </a:p>
          </p:txBody>
        </p:sp>
        <p:sp>
          <p:nvSpPr>
            <p:cNvPr id="35" name="Rectangle 7"/>
            <p:cNvSpPr>
              <a:spLocks noChangeArrowheads="1"/>
            </p:cNvSpPr>
            <p:nvPr/>
          </p:nvSpPr>
          <p:spPr bwMode="auto">
            <a:xfrm>
              <a:off x="3792" y="3120"/>
              <a:ext cx="1008" cy="720"/>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lstStyle/>
            <a:p>
              <a:pPr algn="ctr">
                <a:lnSpc>
                  <a:spcPct val="90000"/>
                </a:lnSpc>
              </a:pPr>
              <a:r>
                <a:rPr lang="en-US" sz="1200" b="1">
                  <a:solidFill>
                    <a:schemeClr val="tx2"/>
                  </a:solidFill>
                  <a:latin typeface="Arial" charset="0"/>
                </a:rPr>
                <a:t>Active Directory</a:t>
              </a:r>
            </a:p>
          </p:txBody>
        </p:sp>
        <p:grpSp>
          <p:nvGrpSpPr>
            <p:cNvPr id="3" name="Group 8"/>
            <p:cNvGrpSpPr>
              <a:grpSpLocks/>
            </p:cNvGrpSpPr>
            <p:nvPr/>
          </p:nvGrpSpPr>
          <p:grpSpPr bwMode="auto">
            <a:xfrm>
              <a:off x="3984" y="3312"/>
              <a:ext cx="624" cy="412"/>
              <a:chOff x="3984" y="3312"/>
              <a:chExt cx="624" cy="412"/>
            </a:xfrm>
          </p:grpSpPr>
          <p:sp>
            <p:nvSpPr>
              <p:cNvPr id="37" name="Rectangle 9"/>
              <p:cNvSpPr>
                <a:spLocks noChangeArrowheads="1"/>
              </p:cNvSpPr>
              <p:nvPr/>
            </p:nvSpPr>
            <p:spPr bwMode="auto">
              <a:xfrm>
                <a:off x="4279" y="3621"/>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xoxox</a:t>
                </a:r>
              </a:p>
            </p:txBody>
          </p:sp>
          <p:sp>
            <p:nvSpPr>
              <p:cNvPr id="38" name="Rectangle 10"/>
              <p:cNvSpPr>
                <a:spLocks noChangeArrowheads="1"/>
              </p:cNvSpPr>
              <p:nvPr/>
            </p:nvSpPr>
            <p:spPr bwMode="auto">
              <a:xfrm>
                <a:off x="3984" y="3621"/>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Wally</a:t>
                </a:r>
              </a:p>
            </p:txBody>
          </p:sp>
          <p:sp>
            <p:nvSpPr>
              <p:cNvPr id="39" name="Rectangle 11"/>
              <p:cNvSpPr>
                <a:spLocks noChangeArrowheads="1"/>
              </p:cNvSpPr>
              <p:nvPr/>
            </p:nvSpPr>
            <p:spPr bwMode="auto">
              <a:xfrm>
                <a:off x="4279" y="3518"/>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oxox</a:t>
                </a:r>
              </a:p>
            </p:txBody>
          </p:sp>
          <p:sp>
            <p:nvSpPr>
              <p:cNvPr id="40" name="Rectangle 12"/>
              <p:cNvSpPr>
                <a:spLocks noChangeArrowheads="1"/>
              </p:cNvSpPr>
              <p:nvPr/>
            </p:nvSpPr>
            <p:spPr bwMode="auto">
              <a:xfrm>
                <a:off x="3984" y="3518"/>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Mary</a:t>
                </a:r>
              </a:p>
            </p:txBody>
          </p:sp>
          <p:sp>
            <p:nvSpPr>
              <p:cNvPr id="41" name="Rectangle 13"/>
              <p:cNvSpPr>
                <a:spLocks noChangeArrowheads="1"/>
              </p:cNvSpPr>
              <p:nvPr/>
            </p:nvSpPr>
            <p:spPr bwMode="auto">
              <a:xfrm>
                <a:off x="4279" y="3415"/>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xoxoxo</a:t>
                </a:r>
              </a:p>
            </p:txBody>
          </p:sp>
          <p:sp>
            <p:nvSpPr>
              <p:cNvPr id="42" name="Rectangle 14"/>
              <p:cNvSpPr>
                <a:spLocks noChangeArrowheads="1"/>
              </p:cNvSpPr>
              <p:nvPr/>
            </p:nvSpPr>
            <p:spPr bwMode="auto">
              <a:xfrm>
                <a:off x="3984" y="3415"/>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Bob</a:t>
                </a:r>
              </a:p>
            </p:txBody>
          </p:sp>
          <p:sp>
            <p:nvSpPr>
              <p:cNvPr id="43" name="Rectangle 15"/>
              <p:cNvSpPr>
                <a:spLocks noChangeArrowheads="1"/>
              </p:cNvSpPr>
              <p:nvPr/>
            </p:nvSpPr>
            <p:spPr bwMode="auto">
              <a:xfrm>
                <a:off x="4279" y="3312"/>
                <a:ext cx="329" cy="103"/>
              </a:xfrm>
              <a:prstGeom prst="rect">
                <a:avLst/>
              </a:prstGeom>
              <a:solidFill>
                <a:schemeClr val="tx1"/>
              </a:solidFill>
              <a:ln w="9525">
                <a:noFill/>
                <a:miter lim="800000"/>
                <a:headEnd/>
                <a:tailEnd type="none" w="lg" len="lg"/>
              </a:ln>
              <a:effectLst/>
            </p:spPr>
            <p:txBody>
              <a:bodyPr lIns="27432" tIns="27432" rIns="27432" bIns="27432"/>
              <a:lstStyle/>
              <a:p>
                <a:pPr>
                  <a:lnSpc>
                    <a:spcPct val="90000"/>
                  </a:lnSpc>
                </a:pPr>
                <a:r>
                  <a:rPr lang="en-US" sz="700" b="1">
                    <a:latin typeface="Arial" charset="0"/>
                  </a:rPr>
                  <a:t>PWD</a:t>
                </a:r>
              </a:p>
            </p:txBody>
          </p:sp>
          <p:sp>
            <p:nvSpPr>
              <p:cNvPr id="44" name="Rectangle 16"/>
              <p:cNvSpPr>
                <a:spLocks noChangeArrowheads="1"/>
              </p:cNvSpPr>
              <p:nvPr/>
            </p:nvSpPr>
            <p:spPr bwMode="auto">
              <a:xfrm>
                <a:off x="3984" y="3312"/>
                <a:ext cx="295" cy="103"/>
              </a:xfrm>
              <a:prstGeom prst="rect">
                <a:avLst/>
              </a:prstGeom>
              <a:solidFill>
                <a:schemeClr val="tx1"/>
              </a:solidFill>
              <a:ln w="9525">
                <a:noFill/>
                <a:miter lim="800000"/>
                <a:headEnd/>
                <a:tailEnd type="none" w="lg" len="lg"/>
              </a:ln>
              <a:effectLst/>
            </p:spPr>
            <p:txBody>
              <a:bodyPr lIns="27432" tIns="27432" rIns="27432" bIns="27432"/>
              <a:lstStyle/>
              <a:p>
                <a:pPr>
                  <a:lnSpc>
                    <a:spcPct val="90000"/>
                  </a:lnSpc>
                </a:pPr>
                <a:r>
                  <a:rPr lang="en-US" sz="700" b="1">
                    <a:latin typeface="Arial" charset="0"/>
                  </a:rPr>
                  <a:t>Login</a:t>
                </a:r>
              </a:p>
            </p:txBody>
          </p:sp>
          <p:sp>
            <p:nvSpPr>
              <p:cNvPr id="45" name="Line 17"/>
              <p:cNvSpPr>
                <a:spLocks noChangeShapeType="1"/>
              </p:cNvSpPr>
              <p:nvPr/>
            </p:nvSpPr>
            <p:spPr bwMode="auto">
              <a:xfrm>
                <a:off x="3984" y="3312"/>
                <a:ext cx="624" cy="0"/>
              </a:xfrm>
              <a:prstGeom prst="line">
                <a:avLst/>
              </a:prstGeom>
              <a:noFill/>
              <a:ln w="12700" cap="sq">
                <a:solidFill>
                  <a:schemeClr val="tx1"/>
                </a:solidFill>
                <a:round/>
                <a:headEnd/>
                <a:tailEnd type="none" w="lg" len="lg"/>
              </a:ln>
              <a:effectLst/>
            </p:spPr>
            <p:txBody>
              <a:bodyPr wrap="none" lIns="27432" tIns="27432" rIns="27432" bIns="27432"/>
              <a:lstStyle/>
              <a:p>
                <a:endParaRPr lang="en-US"/>
              </a:p>
            </p:txBody>
          </p:sp>
          <p:sp>
            <p:nvSpPr>
              <p:cNvPr id="46" name="Line 18"/>
              <p:cNvSpPr>
                <a:spLocks noChangeShapeType="1"/>
              </p:cNvSpPr>
              <p:nvPr/>
            </p:nvSpPr>
            <p:spPr bwMode="auto">
              <a:xfrm>
                <a:off x="3984" y="3415"/>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a:p>
            </p:txBody>
          </p:sp>
          <p:sp>
            <p:nvSpPr>
              <p:cNvPr id="47" name="Line 19"/>
              <p:cNvSpPr>
                <a:spLocks noChangeShapeType="1"/>
              </p:cNvSpPr>
              <p:nvPr/>
            </p:nvSpPr>
            <p:spPr bwMode="auto">
              <a:xfrm>
                <a:off x="3984" y="3518"/>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a:p>
            </p:txBody>
          </p:sp>
          <p:sp>
            <p:nvSpPr>
              <p:cNvPr id="48" name="Line 20"/>
              <p:cNvSpPr>
                <a:spLocks noChangeShapeType="1"/>
              </p:cNvSpPr>
              <p:nvPr/>
            </p:nvSpPr>
            <p:spPr bwMode="auto">
              <a:xfrm>
                <a:off x="3984" y="3621"/>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a:p>
            </p:txBody>
          </p:sp>
          <p:sp>
            <p:nvSpPr>
              <p:cNvPr id="49" name="Line 21"/>
              <p:cNvSpPr>
                <a:spLocks noChangeShapeType="1"/>
              </p:cNvSpPr>
              <p:nvPr/>
            </p:nvSpPr>
            <p:spPr bwMode="auto">
              <a:xfrm>
                <a:off x="3984" y="3724"/>
                <a:ext cx="624" cy="0"/>
              </a:xfrm>
              <a:prstGeom prst="line">
                <a:avLst/>
              </a:prstGeom>
              <a:noFill/>
              <a:ln w="12700" cap="sq">
                <a:solidFill>
                  <a:schemeClr val="tx1"/>
                </a:solidFill>
                <a:round/>
                <a:headEnd/>
                <a:tailEnd type="none" w="lg" len="lg"/>
              </a:ln>
              <a:effectLst/>
            </p:spPr>
            <p:txBody>
              <a:bodyPr wrap="none" lIns="27432" tIns="27432" rIns="27432" bIns="27432"/>
              <a:lstStyle/>
              <a:p>
                <a:endParaRPr lang="en-US"/>
              </a:p>
            </p:txBody>
          </p:sp>
          <p:sp>
            <p:nvSpPr>
              <p:cNvPr id="50" name="Line 22"/>
              <p:cNvSpPr>
                <a:spLocks noChangeShapeType="1"/>
              </p:cNvSpPr>
              <p:nvPr/>
            </p:nvSpPr>
            <p:spPr bwMode="auto">
              <a:xfrm>
                <a:off x="3984" y="3312"/>
                <a:ext cx="0" cy="412"/>
              </a:xfrm>
              <a:prstGeom prst="line">
                <a:avLst/>
              </a:prstGeom>
              <a:noFill/>
              <a:ln w="12700" cap="sq">
                <a:solidFill>
                  <a:schemeClr val="tx1"/>
                </a:solidFill>
                <a:round/>
                <a:headEnd/>
                <a:tailEnd type="none" w="lg" len="lg"/>
              </a:ln>
              <a:effectLst/>
            </p:spPr>
            <p:txBody>
              <a:bodyPr wrap="none" lIns="27432" tIns="27432" rIns="27432" bIns="27432"/>
              <a:lstStyle/>
              <a:p>
                <a:endParaRPr lang="en-US"/>
              </a:p>
            </p:txBody>
          </p:sp>
          <p:sp>
            <p:nvSpPr>
              <p:cNvPr id="51" name="Line 23"/>
              <p:cNvSpPr>
                <a:spLocks noChangeShapeType="1"/>
              </p:cNvSpPr>
              <p:nvPr/>
            </p:nvSpPr>
            <p:spPr bwMode="auto">
              <a:xfrm>
                <a:off x="4279" y="3312"/>
                <a:ext cx="0" cy="412"/>
              </a:xfrm>
              <a:prstGeom prst="line">
                <a:avLst/>
              </a:prstGeom>
              <a:noFill/>
              <a:ln w="12700">
                <a:solidFill>
                  <a:schemeClr val="tx1"/>
                </a:solidFill>
                <a:round/>
                <a:headEnd/>
                <a:tailEnd type="none" w="lg" len="lg"/>
              </a:ln>
              <a:effectLst/>
            </p:spPr>
            <p:txBody>
              <a:bodyPr wrap="none" lIns="27432" tIns="27432" rIns="27432" bIns="27432"/>
              <a:lstStyle/>
              <a:p>
                <a:endParaRPr lang="en-US"/>
              </a:p>
            </p:txBody>
          </p:sp>
          <p:sp>
            <p:nvSpPr>
              <p:cNvPr id="52" name="Line 24"/>
              <p:cNvSpPr>
                <a:spLocks noChangeShapeType="1"/>
              </p:cNvSpPr>
              <p:nvPr/>
            </p:nvSpPr>
            <p:spPr bwMode="auto">
              <a:xfrm>
                <a:off x="4608" y="3312"/>
                <a:ext cx="0" cy="412"/>
              </a:xfrm>
              <a:prstGeom prst="line">
                <a:avLst/>
              </a:prstGeom>
              <a:noFill/>
              <a:ln w="12700" cap="sq">
                <a:solidFill>
                  <a:schemeClr val="tx1"/>
                </a:solidFill>
                <a:round/>
                <a:headEnd/>
                <a:tailEnd type="none" w="lg" len="lg"/>
              </a:ln>
              <a:effectLst/>
            </p:spPr>
            <p:txBody>
              <a:bodyPr wrap="none" lIns="27432" tIns="27432" rIns="27432" bIns="27432"/>
              <a:lstStyle/>
              <a:p>
                <a:endParaRPr lang="en-US"/>
              </a:p>
            </p:txBody>
          </p:sp>
        </p:grpSp>
      </p:grpSp>
      <p:sp>
        <p:nvSpPr>
          <p:cNvPr id="53" name="Rectangle 26"/>
          <p:cNvSpPr>
            <a:spLocks noChangeArrowheads="1"/>
          </p:cNvSpPr>
          <p:nvPr/>
        </p:nvSpPr>
        <p:spPr bwMode="auto">
          <a:xfrm>
            <a:off x="762000" y="4419600"/>
            <a:ext cx="1447800" cy="1371600"/>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200" b="1">
                <a:solidFill>
                  <a:schemeClr val="tx2"/>
                </a:solidFill>
                <a:latin typeface="Arial" charset="0"/>
              </a:rPr>
              <a:t>Desktop</a:t>
            </a:r>
          </a:p>
          <a:p>
            <a:pPr algn="ctr">
              <a:lnSpc>
                <a:spcPct val="90000"/>
              </a:lnSpc>
            </a:pPr>
            <a:r>
              <a:rPr lang="en-US" sz="1000">
                <a:solidFill>
                  <a:schemeClr val="tx2"/>
                </a:solidFill>
                <a:latin typeface="Arial" charset="0"/>
              </a:rPr>
              <a:t>Windows XP</a:t>
            </a:r>
          </a:p>
        </p:txBody>
      </p:sp>
      <p:sp>
        <p:nvSpPr>
          <p:cNvPr id="54" name="Rectangle 27"/>
          <p:cNvSpPr>
            <a:spLocks noChangeArrowheads="1"/>
          </p:cNvSpPr>
          <p:nvPr/>
        </p:nvSpPr>
        <p:spPr bwMode="auto">
          <a:xfrm>
            <a:off x="862013" y="4572000"/>
            <a:ext cx="1216025" cy="758825"/>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nchor="ctr"/>
          <a:lstStyle/>
          <a:p>
            <a:pPr algn="ctr">
              <a:lnSpc>
                <a:spcPct val="90000"/>
              </a:lnSpc>
            </a:pPr>
            <a:r>
              <a:rPr lang="en-US" sz="1200" b="1">
                <a:solidFill>
                  <a:schemeClr val="tx2"/>
                </a:solidFill>
                <a:latin typeface="Arial" charset="0"/>
              </a:rPr>
              <a:t>Application</a:t>
            </a:r>
          </a:p>
          <a:p>
            <a:pPr algn="ctr">
              <a:lnSpc>
                <a:spcPct val="90000"/>
              </a:lnSpc>
            </a:pPr>
            <a:r>
              <a:rPr lang="en-US" sz="1000">
                <a:solidFill>
                  <a:schemeClr val="tx2"/>
                </a:solidFill>
                <a:latin typeface="Arial" charset="0"/>
              </a:rPr>
              <a:t>Browser</a:t>
            </a:r>
          </a:p>
          <a:p>
            <a:pPr algn="ctr">
              <a:lnSpc>
                <a:spcPct val="90000"/>
              </a:lnSpc>
            </a:pPr>
            <a:r>
              <a:rPr lang="en-US" sz="1000">
                <a:solidFill>
                  <a:schemeClr val="tx2"/>
                </a:solidFill>
                <a:latin typeface="Arial" charset="0"/>
              </a:rPr>
              <a:t>Custom App</a:t>
            </a:r>
          </a:p>
        </p:txBody>
      </p:sp>
      <p:sp>
        <p:nvSpPr>
          <p:cNvPr id="55" name="Rectangle 29"/>
          <p:cNvSpPr>
            <a:spLocks noChangeArrowheads="1"/>
          </p:cNvSpPr>
          <p:nvPr/>
        </p:nvSpPr>
        <p:spPr bwMode="auto">
          <a:xfrm>
            <a:off x="4038600" y="4419600"/>
            <a:ext cx="1752600" cy="1447800"/>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200" b="1">
                <a:solidFill>
                  <a:schemeClr val="tx2"/>
                </a:solidFill>
                <a:latin typeface="Arial" charset="0"/>
              </a:rPr>
              <a:t>Web Server</a:t>
            </a:r>
          </a:p>
          <a:p>
            <a:pPr algn="ctr">
              <a:lnSpc>
                <a:spcPct val="90000"/>
              </a:lnSpc>
            </a:pPr>
            <a:r>
              <a:rPr lang="en-US" sz="1000">
                <a:solidFill>
                  <a:schemeClr val="tx2"/>
                </a:solidFill>
                <a:latin typeface="Arial" charset="0"/>
              </a:rPr>
              <a:t>Windows Server 2003</a:t>
            </a:r>
          </a:p>
        </p:txBody>
      </p:sp>
      <p:sp>
        <p:nvSpPr>
          <p:cNvPr id="56" name="Rectangle 30"/>
          <p:cNvSpPr>
            <a:spLocks noChangeArrowheads="1"/>
          </p:cNvSpPr>
          <p:nvPr/>
        </p:nvSpPr>
        <p:spPr bwMode="auto">
          <a:xfrm>
            <a:off x="4279900" y="4606925"/>
            <a:ext cx="1270000" cy="803275"/>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lstStyle/>
          <a:p>
            <a:pPr algn="ctr">
              <a:lnSpc>
                <a:spcPct val="90000"/>
              </a:lnSpc>
            </a:pPr>
            <a:r>
              <a:rPr lang="en-US" sz="1200" b="1">
                <a:solidFill>
                  <a:schemeClr val="tx2"/>
                </a:solidFill>
                <a:latin typeface="Arial" charset="0"/>
              </a:rPr>
              <a:t>WSS</a:t>
            </a:r>
          </a:p>
        </p:txBody>
      </p:sp>
      <p:sp>
        <p:nvSpPr>
          <p:cNvPr id="57" name="Oval 31"/>
          <p:cNvSpPr>
            <a:spLocks noChangeArrowheads="1"/>
          </p:cNvSpPr>
          <p:nvPr/>
        </p:nvSpPr>
        <p:spPr bwMode="auto">
          <a:xfrm>
            <a:off x="4683125" y="4876800"/>
            <a:ext cx="422275" cy="311150"/>
          </a:xfrm>
          <a:prstGeom prst="ellipse">
            <a:avLst/>
          </a:prstGeom>
          <a:solidFill>
            <a:schemeClr val="accent2"/>
          </a:solidFill>
          <a:ln w="9525">
            <a:solidFill>
              <a:srgbClr xmlns:mc="http://schemas.openxmlformats.org/markup-compatibility/2006" xmlns:a14="http://schemas.microsoft.com/office/drawing/2010/main" val="CC0000" mc:Ignorable=""/>
            </a:solidFill>
            <a:round/>
            <a:headEnd/>
            <a:tailEnd type="none" w="lg" len="lg"/>
          </a:ln>
          <a:effectLst/>
        </p:spPr>
        <p:txBody>
          <a:bodyPr wrap="none" anchor="ctr"/>
          <a:lstStyle/>
          <a:p>
            <a:pPr algn="ctr">
              <a:lnSpc>
                <a:spcPct val="90000"/>
              </a:lnSpc>
            </a:pPr>
            <a:r>
              <a:rPr lang="en-US" sz="900">
                <a:latin typeface="Arial Black" pitchFamily="34" charset="0"/>
              </a:rPr>
              <a:t>token</a:t>
            </a:r>
          </a:p>
        </p:txBody>
      </p:sp>
      <p:sp>
        <p:nvSpPr>
          <p:cNvPr id="58" name="Line 33"/>
          <p:cNvSpPr>
            <a:spLocks noChangeShapeType="1"/>
          </p:cNvSpPr>
          <p:nvPr/>
        </p:nvSpPr>
        <p:spPr bwMode="auto">
          <a:xfrm>
            <a:off x="2209800" y="5029200"/>
            <a:ext cx="1752600" cy="0"/>
          </a:xfrm>
          <a:prstGeom prst="line">
            <a:avLst/>
          </a:prstGeom>
          <a:noFill/>
          <a:ln w="28575">
            <a:solidFill>
              <a:schemeClr val="tx1"/>
            </a:solidFill>
            <a:round/>
            <a:headEnd/>
            <a:tailEnd type="triangle" w="lg" len="lg"/>
          </a:ln>
          <a:effectLst/>
        </p:spPr>
        <p:txBody>
          <a:bodyPr wrap="none" anchor="ctr"/>
          <a:lstStyle/>
          <a:p>
            <a:endParaRPr lang="en-US"/>
          </a:p>
        </p:txBody>
      </p:sp>
      <p:sp>
        <p:nvSpPr>
          <p:cNvPr id="59" name="Line 34"/>
          <p:cNvSpPr>
            <a:spLocks noChangeShapeType="1"/>
          </p:cNvSpPr>
          <p:nvPr/>
        </p:nvSpPr>
        <p:spPr bwMode="auto">
          <a:xfrm flipV="1">
            <a:off x="5867400" y="5105400"/>
            <a:ext cx="457200" cy="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60" name="AutoShape 35"/>
          <p:cNvSpPr>
            <a:spLocks noChangeArrowheads="1"/>
          </p:cNvSpPr>
          <p:nvPr/>
        </p:nvSpPr>
        <p:spPr bwMode="auto">
          <a:xfrm>
            <a:off x="2590800" y="4800600"/>
            <a:ext cx="914400" cy="528638"/>
          </a:xfrm>
          <a:prstGeom prst="cloudCallout">
            <a:avLst>
              <a:gd name="adj1" fmla="val -75000"/>
              <a:gd name="adj2" fmla="val -7356"/>
            </a:avLst>
          </a:prstGeom>
          <a:solidFill>
            <a:srgbClr xmlns:mc="http://schemas.openxmlformats.org/markup-compatibility/2006" xmlns:a14="http://schemas.microsoft.com/office/drawing/2010/main" val="DDDDDD" mc:Ignorable=""/>
          </a:solidFill>
          <a:ln w="9525">
            <a:solidFill>
              <a:schemeClr val="tx1"/>
            </a:solidFill>
            <a:round/>
            <a:headEnd/>
            <a:tailEnd type="none" w="lg" len="lg"/>
          </a:ln>
          <a:effectLst/>
        </p:spPr>
        <p:txBody>
          <a:bodyPr anchor="ctr"/>
          <a:lstStyle/>
          <a:p>
            <a:pPr algn="ctr"/>
            <a:r>
              <a:rPr lang="en-US" sz="800" b="1" dirty="0">
                <a:solidFill>
                  <a:schemeClr val="tx1"/>
                </a:solidFill>
                <a:latin typeface="Arial" charset="0"/>
              </a:rPr>
              <a:t>Internet</a:t>
            </a:r>
            <a:endParaRPr lang="en-US" sz="1000" b="1" dirty="0">
              <a:solidFill>
                <a:schemeClr val="tx1"/>
              </a:solidFill>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smtClean="0"/>
              <a:t>Windows Authentication Zones</a:t>
            </a:r>
            <a:endParaRPr lang="en-US"/>
          </a:p>
        </p:txBody>
      </p:sp>
      <p:sp>
        <p:nvSpPr>
          <p:cNvPr id="588803" name="Rectangle 3"/>
          <p:cNvSpPr>
            <a:spLocks noGrp="1" noChangeArrowheads="1"/>
          </p:cNvSpPr>
          <p:nvPr>
            <p:ph idx="1"/>
          </p:nvPr>
        </p:nvSpPr>
        <p:spPr/>
        <p:txBody>
          <a:bodyPr>
            <a:normAutofit/>
          </a:bodyPr>
          <a:lstStyle/>
          <a:p>
            <a:r>
              <a:rPr lang="en-US" sz="2400" dirty="0" err="1" smtClean="0"/>
              <a:t>web.config</a:t>
            </a:r>
            <a:r>
              <a:rPr lang="en-US" sz="2400" dirty="0" smtClean="0"/>
              <a:t> file configures basic ASP.NET settings</a:t>
            </a:r>
          </a:p>
          <a:p>
            <a:pPr lvl="1"/>
            <a:r>
              <a:rPr lang="en-US" sz="2000" dirty="0" smtClean="0"/>
              <a:t>Authentication specifies resolving to Windows accounts</a:t>
            </a:r>
          </a:p>
          <a:p>
            <a:pPr lvl="1"/>
            <a:r>
              <a:rPr lang="en-US" sz="2000" dirty="0" smtClean="0"/>
              <a:t>Impersonation is set to true</a:t>
            </a:r>
          </a:p>
          <a:p>
            <a:r>
              <a:rPr lang="en-US" sz="2400" dirty="0" smtClean="0"/>
              <a:t>WSS is the entity that adds authorization</a:t>
            </a:r>
          </a:p>
          <a:p>
            <a:pPr lvl="1"/>
            <a:r>
              <a:rPr lang="en-US" sz="2000" dirty="0" smtClean="0"/>
              <a:t>ASP.NET configured to allow all user access to everything</a:t>
            </a:r>
          </a:p>
          <a:p>
            <a:pPr lvl="1"/>
            <a:endParaRPr lang="en-US" sz="2000" dirty="0"/>
          </a:p>
        </p:txBody>
      </p:sp>
      <p:sp>
        <p:nvSpPr>
          <p:cNvPr id="588804" name="Rectangle 4"/>
          <p:cNvSpPr>
            <a:spLocks noChangeArrowheads="1"/>
          </p:cNvSpPr>
          <p:nvPr/>
        </p:nvSpPr>
        <p:spPr bwMode="auto">
          <a:xfrm>
            <a:off x="685800" y="3657600"/>
            <a:ext cx="8229600" cy="2867025"/>
          </a:xfrm>
          <a:prstGeom prst="rect">
            <a:avLst/>
          </a:prstGeom>
          <a:solidFill>
            <a:schemeClr val="bg1"/>
          </a:solidFill>
          <a:ln w="9525">
            <a:solidFill>
              <a:schemeClr val="tx1"/>
            </a:solidFill>
            <a:miter lim="800000"/>
            <a:headEnd/>
            <a:tailEnd type="none" w="lg" len="lg"/>
          </a:ln>
          <a:effectLst/>
        </p:spPr>
        <p:txBody>
          <a:bodyPr>
            <a:spAutoFit/>
          </a:bodyPr>
          <a:lstStyle/>
          <a:p>
            <a:r>
              <a:rPr lang="en-US" sz="1400" b="1" noProof="1">
                <a:solidFill>
                  <a:srgbClr xmlns:mc="http://schemas.openxmlformats.org/markup-compatibility/2006" xmlns:a14="http://schemas.microsoft.com/office/drawing/2010/main" val="0000FF" mc:Ignorable=""/>
                </a:solidFill>
                <a:latin typeface="Lucida Console" pitchFamily="49" charset="0"/>
              </a:rPr>
              <a:t>&lt;!--</a:t>
            </a:r>
            <a:r>
              <a:rPr lang="en-US" sz="1400" b="1" noProof="1">
                <a:solidFill>
                  <a:srgbClr xmlns:mc="http://schemas.openxmlformats.org/markup-compatibility/2006" xmlns:a14="http://schemas.microsoft.com/office/drawing/2010/main" val="008000" mc:Ignorable=""/>
                </a:solidFill>
                <a:latin typeface="Lucida Console" pitchFamily="49" charset="0"/>
              </a:rPr>
              <a:t> selected snippets from web.config</a:t>
            </a:r>
            <a:r>
              <a:rPr lang="en-US" sz="1400" b="1" dirty="0">
                <a:solidFill>
                  <a:srgbClr xmlns:mc="http://schemas.openxmlformats.org/markup-compatibility/2006" xmlns:a14="http://schemas.microsoft.com/office/drawing/2010/main" val="008000" mc:Ignorable=""/>
                </a:solidFill>
                <a:latin typeface="Lucida Console" pitchFamily="49" charset="0"/>
              </a:rPr>
              <a:t> for integrated Windows auth</a:t>
            </a:r>
            <a:r>
              <a:rPr lang="en-US" sz="1400" b="1" noProof="1">
                <a:solidFill>
                  <a:srgbClr xmlns:mc="http://schemas.openxmlformats.org/markup-compatibility/2006" xmlns:a14="http://schemas.microsoft.com/office/drawing/2010/main" val="008000" mc:Ignorable=""/>
                </a:solidFill>
                <a:latin typeface="Lucida Console" pitchFamily="49" charset="0"/>
              </a:rPr>
              <a:t>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&lt;</a:t>
            </a:r>
            <a:r>
              <a:rPr lang="en-US" sz="1400" b="1" noProof="1">
                <a:solidFill>
                  <a:srgbClr xmlns:mc="http://schemas.openxmlformats.org/markup-compatibility/2006" xmlns:a14="http://schemas.microsoft.com/office/drawing/2010/main" val="800000" mc:Ignorable=""/>
                </a:solidFill>
                <a:latin typeface="Lucida Console" pitchFamily="49" charset="0"/>
              </a:rPr>
              <a:t>configuration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system.web</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008000" mc:Ignorable=""/>
                </a:solidFill>
                <a:latin typeface="Lucida Console" pitchFamily="49" charset="0"/>
              </a:rPr>
              <a:t> use Intergated Windows Authentication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authentication</a:t>
            </a:r>
            <a:r>
              <a:rPr lang="en-US" sz="1400" b="1" noProof="1">
                <a:solidFill>
                  <a:srgbClr xmlns:mc="http://schemas.openxmlformats.org/markup-compatibility/2006" xmlns:a14="http://schemas.microsoft.com/office/drawing/2010/main" val="0000FF" mc:Ignorable=""/>
                </a:solidFill>
                <a:latin typeface="Lucida Console" pitchFamily="49" charset="0"/>
              </a:rPr>
              <a:t> </a:t>
            </a:r>
            <a:r>
              <a:rPr lang="en-US" sz="1400" b="1" noProof="1">
                <a:solidFill>
                  <a:srgbClr xmlns:mc="http://schemas.openxmlformats.org/markup-compatibility/2006" xmlns:a14="http://schemas.microsoft.com/office/drawing/2010/main" val="FF0000" mc:Ignorable=""/>
                </a:solidFill>
                <a:latin typeface="Lucida Console" pitchFamily="49" charset="0"/>
              </a:rPr>
              <a:t>mode</a:t>
            </a:r>
            <a:r>
              <a:rPr lang="en-US" sz="1400" b="1" noProof="1">
                <a:solidFill>
                  <a:srgbClr xmlns:mc="http://schemas.openxmlformats.org/markup-compatibility/2006" xmlns:a14="http://schemas.microsoft.com/office/drawing/2010/main" val="0000FF" mc:Ignorable=""/>
                </a:solidFill>
                <a:latin typeface="Lucida Console" pitchFamily="49" charset="0"/>
              </a:rPr>
              <a:t>="Windows" /&gt;</a:t>
            </a:r>
            <a:endParaRPr lang="en-US" sz="1400" b="1" dirty="0">
              <a:solidFill>
                <a:srgbClr xmlns:mc="http://schemas.openxmlformats.org/markup-compatibility/2006" xmlns:a14="http://schemas.microsoft.com/office/drawing/2010/main" val="0000FF" mc:Ignorable=""/>
              </a:solidFill>
              <a:latin typeface="Lucida Console" pitchFamily="49" charset="0"/>
            </a:endParaRP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008000" mc:Ignorable=""/>
                </a:solidFill>
                <a:latin typeface="Lucida Console" pitchFamily="49" charset="0"/>
              </a:rPr>
              <a:t> impersonate Windows user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identity</a:t>
            </a:r>
            <a:r>
              <a:rPr lang="en-US" sz="1400" b="1" noProof="1">
                <a:solidFill>
                  <a:srgbClr xmlns:mc="http://schemas.openxmlformats.org/markup-compatibility/2006" xmlns:a14="http://schemas.microsoft.com/office/drawing/2010/main" val="0000FF" mc:Ignorable=""/>
                </a:solidFill>
                <a:latin typeface="Lucida Console" pitchFamily="49" charset="0"/>
              </a:rPr>
              <a:t> </a:t>
            </a:r>
            <a:r>
              <a:rPr lang="en-US" sz="1400" b="1" noProof="1">
                <a:solidFill>
                  <a:srgbClr xmlns:mc="http://schemas.openxmlformats.org/markup-compatibility/2006" xmlns:a14="http://schemas.microsoft.com/office/drawing/2010/main" val="FF0000" mc:Ignorable=""/>
                </a:solidFill>
                <a:latin typeface="Lucida Console" pitchFamily="49" charset="0"/>
              </a:rPr>
              <a:t>impersonate</a:t>
            </a:r>
            <a:r>
              <a:rPr lang="en-US" sz="1400" b="1" noProof="1">
                <a:solidFill>
                  <a:srgbClr xmlns:mc="http://schemas.openxmlformats.org/markup-compatibility/2006" xmlns:a14="http://schemas.microsoft.com/office/drawing/2010/main" val="0000FF" mc:Ignorable=""/>
                </a:solidFill>
                <a:latin typeface="Lucida Console" pitchFamily="49" charset="0"/>
              </a:rPr>
              <a:t>="true" /&gt;</a:t>
            </a:r>
            <a:endParaRPr lang="en-US" sz="1400" b="1" dirty="0">
              <a:solidFill>
                <a:srgbClr xmlns:mc="http://schemas.openxmlformats.org/markup-compatibility/2006" xmlns:a14="http://schemas.microsoft.com/office/drawing/2010/main" val="0000FF" mc:Ignorable=""/>
              </a:solidFill>
              <a:latin typeface="Lucida Console" pitchFamily="49" charset="0"/>
            </a:endParaRP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008000" mc:Ignorable=""/>
                </a:solidFill>
                <a:latin typeface="Lucida Console" pitchFamily="49" charset="0"/>
              </a:rPr>
              <a:t> configure ASP.NET to grant all access to resources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authorization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allow</a:t>
            </a:r>
            <a:r>
              <a:rPr lang="en-US" sz="1400" b="1" noProof="1">
                <a:solidFill>
                  <a:srgbClr xmlns:mc="http://schemas.openxmlformats.org/markup-compatibility/2006" xmlns:a14="http://schemas.microsoft.com/office/drawing/2010/main" val="0000FF" mc:Ignorable=""/>
                </a:solidFill>
                <a:latin typeface="Lucida Console" pitchFamily="49" charset="0"/>
              </a:rPr>
              <a:t> </a:t>
            </a:r>
            <a:r>
              <a:rPr lang="en-US" sz="1400" b="1" noProof="1">
                <a:solidFill>
                  <a:srgbClr xmlns:mc="http://schemas.openxmlformats.org/markup-compatibility/2006" xmlns:a14="http://schemas.microsoft.com/office/drawing/2010/main" val="FF0000" mc:Ignorable=""/>
                </a:solidFill>
                <a:latin typeface="Lucida Console" pitchFamily="49" charset="0"/>
              </a:rPr>
              <a:t>users</a:t>
            </a:r>
            <a:r>
              <a:rPr lang="en-US" sz="1400" b="1" noProof="1">
                <a:solidFill>
                  <a:srgbClr xmlns:mc="http://schemas.openxmlformats.org/markup-compatibility/2006" xmlns:a14="http://schemas.microsoft.com/office/drawing/2010/main" val="0000FF" mc:Ignorable=""/>
                </a:solidFill>
                <a:latin typeface="Lucida Console" pitchFamily="49" charset="0"/>
              </a:rPr>
              <a:t>="*" /&gt;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authorization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endParaRPr lang="en-US" sz="1400" b="1" dirty="0">
              <a:solidFill>
                <a:srgbClr xmlns:mc="http://schemas.openxmlformats.org/markup-compatibility/2006" xmlns:a14="http://schemas.microsoft.com/office/drawing/2010/main" val="0000FF" mc:Ignorable=""/>
              </a:solidFill>
              <a:latin typeface="Lucida Console" pitchFamily="49" charset="0"/>
            </a:endParaRP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system.web</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&lt;/</a:t>
            </a:r>
            <a:r>
              <a:rPr lang="en-US" sz="1400" b="1" noProof="1">
                <a:solidFill>
                  <a:srgbClr xmlns:mc="http://schemas.openxmlformats.org/markup-compatibility/2006" xmlns:a14="http://schemas.microsoft.com/office/drawing/2010/main" val="800000" mc:Ignorable=""/>
                </a:solidFill>
                <a:latin typeface="Lucida Console" pitchFamily="49" charset="0"/>
              </a:rPr>
              <a:t>configuration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endParaRPr lang="en-US" sz="1400" b="1" dirty="0">
              <a:solidFill>
                <a:schemeClr val="tx2"/>
              </a:solidFill>
              <a:latin typeface="Lucida Console"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smtClean="0"/>
              <a:t>Forms-based Authentication (FBA)</a:t>
            </a:r>
            <a:endParaRPr lang="en-US" dirty="0"/>
          </a:p>
        </p:txBody>
      </p:sp>
      <p:sp>
        <p:nvSpPr>
          <p:cNvPr id="572419" name="Rectangle 3"/>
          <p:cNvSpPr>
            <a:spLocks noGrp="1" noChangeArrowheads="1"/>
          </p:cNvSpPr>
          <p:nvPr>
            <p:ph type="body" idx="1"/>
          </p:nvPr>
        </p:nvSpPr>
        <p:spPr>
          <a:xfrm>
            <a:off x="368300" y="1347788"/>
            <a:ext cx="8382000" cy="2076466"/>
          </a:xfrm>
        </p:spPr>
        <p:txBody>
          <a:bodyPr>
            <a:normAutofit fontScale="92500" lnSpcReduction="10000"/>
          </a:bodyPr>
          <a:lstStyle/>
          <a:p>
            <a:r>
              <a:rPr lang="en-US" dirty="0" smtClean="0"/>
              <a:t>WSS 3.0 supports FBA introduced in ASP.NET 2.0</a:t>
            </a:r>
          </a:p>
          <a:p>
            <a:pPr lvl="1"/>
            <a:r>
              <a:rPr lang="en-US" dirty="0" smtClean="0"/>
              <a:t>Decouples SharePoint from Active Directory</a:t>
            </a:r>
          </a:p>
          <a:p>
            <a:pPr lvl="1"/>
            <a:r>
              <a:rPr lang="en-US" dirty="0" smtClean="0"/>
              <a:t>Based on pluggable authentication providers</a:t>
            </a:r>
          </a:p>
          <a:p>
            <a:pPr lvl="1"/>
            <a:r>
              <a:rPr lang="en-US" dirty="0" smtClean="0"/>
              <a:t>Providers available out-of-box with ASP.NET 2.0</a:t>
            </a:r>
          </a:p>
          <a:p>
            <a:pPr lvl="1"/>
            <a:r>
              <a:rPr lang="en-US" dirty="0" smtClean="0"/>
              <a:t>Companies can create their own providers as well</a:t>
            </a:r>
          </a:p>
        </p:txBody>
      </p:sp>
      <p:sp>
        <p:nvSpPr>
          <p:cNvPr id="33" name="Rectangle 4"/>
          <p:cNvSpPr>
            <a:spLocks noChangeArrowheads="1"/>
          </p:cNvSpPr>
          <p:nvPr/>
        </p:nvSpPr>
        <p:spPr bwMode="auto">
          <a:xfrm>
            <a:off x="533400" y="3505200"/>
            <a:ext cx="7924800" cy="1828800"/>
          </a:xfrm>
          <a:prstGeom prst="rect">
            <a:avLst/>
          </a:prstGeom>
          <a:solidFill>
            <a:schemeClr val="bg1"/>
          </a:solidFill>
          <a:ln w="9525">
            <a:solidFill>
              <a:schemeClr val="tx1"/>
            </a:solidFill>
            <a:miter lim="800000"/>
            <a:headEnd/>
            <a:tailEnd type="none" w="lg" len="lg"/>
          </a:ln>
          <a:effectLst/>
        </p:spPr>
        <p:txBody>
          <a:bodyPr wrap="none" anchor="ctr"/>
          <a:lstStyle/>
          <a:p>
            <a:endParaRPr lang="en-US"/>
          </a:p>
        </p:txBody>
      </p:sp>
      <p:grpSp>
        <p:nvGrpSpPr>
          <p:cNvPr id="2" name="Group 5"/>
          <p:cNvGrpSpPr>
            <a:grpSpLocks/>
          </p:cNvGrpSpPr>
          <p:nvPr/>
        </p:nvGrpSpPr>
        <p:grpSpPr bwMode="auto">
          <a:xfrm>
            <a:off x="6477000" y="3657600"/>
            <a:ext cx="1676400" cy="1524000"/>
            <a:chOff x="3648" y="3024"/>
            <a:chExt cx="1296" cy="1152"/>
          </a:xfrm>
        </p:grpSpPr>
        <p:sp>
          <p:nvSpPr>
            <p:cNvPr id="35" name="Rectangle 6"/>
            <p:cNvSpPr>
              <a:spLocks noChangeArrowheads="1"/>
            </p:cNvSpPr>
            <p:nvPr/>
          </p:nvSpPr>
          <p:spPr bwMode="auto">
            <a:xfrm>
              <a:off x="3648" y="3024"/>
              <a:ext cx="1296" cy="1152"/>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200" b="1">
                  <a:solidFill>
                    <a:schemeClr val="tx2"/>
                  </a:solidFill>
                  <a:latin typeface="Arial" charset="0"/>
                </a:rPr>
                <a:t>Identity Mgmt App</a:t>
              </a:r>
            </a:p>
            <a:p>
              <a:pPr algn="ctr">
                <a:lnSpc>
                  <a:spcPct val="90000"/>
                </a:lnSpc>
              </a:pPr>
              <a:r>
                <a:rPr lang="en-US" sz="1000">
                  <a:solidFill>
                    <a:schemeClr val="tx2"/>
                  </a:solidFill>
                  <a:latin typeface="Arial" charset="0"/>
                </a:rPr>
                <a:t>Operating System</a:t>
              </a:r>
            </a:p>
          </p:txBody>
        </p:sp>
        <p:sp>
          <p:nvSpPr>
            <p:cNvPr id="36" name="Rectangle 7"/>
            <p:cNvSpPr>
              <a:spLocks noChangeArrowheads="1"/>
            </p:cNvSpPr>
            <p:nvPr/>
          </p:nvSpPr>
          <p:spPr bwMode="auto">
            <a:xfrm>
              <a:off x="3792" y="3120"/>
              <a:ext cx="1008" cy="720"/>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lstStyle/>
            <a:p>
              <a:pPr algn="ctr">
                <a:lnSpc>
                  <a:spcPct val="90000"/>
                </a:lnSpc>
              </a:pPr>
              <a:r>
                <a:rPr lang="en-US" sz="1200" b="1">
                  <a:solidFill>
                    <a:schemeClr val="tx2"/>
                  </a:solidFill>
                  <a:latin typeface="Arial" charset="0"/>
                </a:rPr>
                <a:t>Identity Store</a:t>
              </a:r>
            </a:p>
          </p:txBody>
        </p:sp>
        <p:grpSp>
          <p:nvGrpSpPr>
            <p:cNvPr id="3" name="Group 8"/>
            <p:cNvGrpSpPr>
              <a:grpSpLocks/>
            </p:cNvGrpSpPr>
            <p:nvPr/>
          </p:nvGrpSpPr>
          <p:grpSpPr bwMode="auto">
            <a:xfrm>
              <a:off x="3984" y="3312"/>
              <a:ext cx="624" cy="412"/>
              <a:chOff x="3984" y="3312"/>
              <a:chExt cx="624" cy="412"/>
            </a:xfrm>
          </p:grpSpPr>
          <p:sp>
            <p:nvSpPr>
              <p:cNvPr id="38" name="Rectangle 9"/>
              <p:cNvSpPr>
                <a:spLocks noChangeArrowheads="1"/>
              </p:cNvSpPr>
              <p:nvPr/>
            </p:nvSpPr>
            <p:spPr bwMode="auto">
              <a:xfrm>
                <a:off x="4279" y="3621"/>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xoxox</a:t>
                </a:r>
              </a:p>
            </p:txBody>
          </p:sp>
          <p:sp>
            <p:nvSpPr>
              <p:cNvPr id="39" name="Rectangle 10"/>
              <p:cNvSpPr>
                <a:spLocks noChangeArrowheads="1"/>
              </p:cNvSpPr>
              <p:nvPr/>
            </p:nvSpPr>
            <p:spPr bwMode="auto">
              <a:xfrm>
                <a:off x="3984" y="3621"/>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Wally</a:t>
                </a:r>
              </a:p>
            </p:txBody>
          </p:sp>
          <p:sp>
            <p:nvSpPr>
              <p:cNvPr id="40" name="Rectangle 11"/>
              <p:cNvSpPr>
                <a:spLocks noChangeArrowheads="1"/>
              </p:cNvSpPr>
              <p:nvPr/>
            </p:nvSpPr>
            <p:spPr bwMode="auto">
              <a:xfrm>
                <a:off x="4279" y="3518"/>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oxox</a:t>
                </a:r>
              </a:p>
            </p:txBody>
          </p:sp>
          <p:sp>
            <p:nvSpPr>
              <p:cNvPr id="41" name="Rectangle 12"/>
              <p:cNvSpPr>
                <a:spLocks noChangeArrowheads="1"/>
              </p:cNvSpPr>
              <p:nvPr/>
            </p:nvSpPr>
            <p:spPr bwMode="auto">
              <a:xfrm>
                <a:off x="3984" y="3518"/>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Mary</a:t>
                </a:r>
              </a:p>
            </p:txBody>
          </p:sp>
          <p:sp>
            <p:nvSpPr>
              <p:cNvPr id="42" name="Rectangle 13"/>
              <p:cNvSpPr>
                <a:spLocks noChangeArrowheads="1"/>
              </p:cNvSpPr>
              <p:nvPr/>
            </p:nvSpPr>
            <p:spPr bwMode="auto">
              <a:xfrm>
                <a:off x="4279" y="3415"/>
                <a:ext cx="329"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xoxoxo</a:t>
                </a:r>
              </a:p>
            </p:txBody>
          </p:sp>
          <p:sp>
            <p:nvSpPr>
              <p:cNvPr id="43" name="Rectangle 14"/>
              <p:cNvSpPr>
                <a:spLocks noChangeArrowheads="1"/>
              </p:cNvSpPr>
              <p:nvPr/>
            </p:nvSpPr>
            <p:spPr bwMode="auto">
              <a:xfrm>
                <a:off x="3984" y="3415"/>
                <a:ext cx="295" cy="103"/>
              </a:xfrm>
              <a:prstGeom prst="rect">
                <a:avLst/>
              </a:prstGeom>
              <a:solidFill>
                <a:srgbClr xmlns:mc="http://schemas.openxmlformats.org/markup-compatibility/2006" xmlns:a14="http://schemas.microsoft.com/office/drawing/2010/main" val="DDDDDD" mc:Ignorable=""/>
              </a:solidFill>
              <a:ln w="9525">
                <a:noFill/>
                <a:miter lim="800000"/>
                <a:headEnd/>
                <a:tailEnd type="none" w="lg" len="lg"/>
              </a:ln>
              <a:effectLst/>
            </p:spPr>
            <p:txBody>
              <a:bodyPr lIns="27432" tIns="27432" rIns="27432" bIns="27432"/>
              <a:lstStyle/>
              <a:p>
                <a:pPr>
                  <a:lnSpc>
                    <a:spcPct val="90000"/>
                  </a:lnSpc>
                </a:pPr>
                <a:r>
                  <a:rPr lang="en-US" sz="700">
                    <a:solidFill>
                      <a:schemeClr val="tx1"/>
                    </a:solidFill>
                    <a:latin typeface="Arial" charset="0"/>
                  </a:rPr>
                  <a:t>Bob</a:t>
                </a:r>
              </a:p>
            </p:txBody>
          </p:sp>
          <p:sp>
            <p:nvSpPr>
              <p:cNvPr id="44" name="Rectangle 15"/>
              <p:cNvSpPr>
                <a:spLocks noChangeArrowheads="1"/>
              </p:cNvSpPr>
              <p:nvPr/>
            </p:nvSpPr>
            <p:spPr bwMode="auto">
              <a:xfrm>
                <a:off x="4279" y="3312"/>
                <a:ext cx="329" cy="103"/>
              </a:xfrm>
              <a:prstGeom prst="rect">
                <a:avLst/>
              </a:prstGeom>
              <a:solidFill>
                <a:schemeClr val="tx1"/>
              </a:solidFill>
              <a:ln w="9525">
                <a:noFill/>
                <a:miter lim="800000"/>
                <a:headEnd/>
                <a:tailEnd type="none" w="lg" len="lg"/>
              </a:ln>
              <a:effectLst/>
            </p:spPr>
            <p:txBody>
              <a:bodyPr lIns="27432" tIns="27432" rIns="27432" bIns="27432"/>
              <a:lstStyle/>
              <a:p>
                <a:pPr>
                  <a:lnSpc>
                    <a:spcPct val="90000"/>
                  </a:lnSpc>
                </a:pPr>
                <a:r>
                  <a:rPr lang="en-US" sz="700" b="1">
                    <a:latin typeface="Arial" charset="0"/>
                  </a:rPr>
                  <a:t>PWD</a:t>
                </a:r>
              </a:p>
            </p:txBody>
          </p:sp>
          <p:sp>
            <p:nvSpPr>
              <p:cNvPr id="45" name="Rectangle 16"/>
              <p:cNvSpPr>
                <a:spLocks noChangeArrowheads="1"/>
              </p:cNvSpPr>
              <p:nvPr/>
            </p:nvSpPr>
            <p:spPr bwMode="auto">
              <a:xfrm>
                <a:off x="3984" y="3312"/>
                <a:ext cx="295" cy="103"/>
              </a:xfrm>
              <a:prstGeom prst="rect">
                <a:avLst/>
              </a:prstGeom>
              <a:solidFill>
                <a:schemeClr val="tx1"/>
              </a:solidFill>
              <a:ln w="9525">
                <a:noFill/>
                <a:miter lim="800000"/>
                <a:headEnd/>
                <a:tailEnd type="none" w="lg" len="lg"/>
              </a:ln>
              <a:effectLst/>
            </p:spPr>
            <p:txBody>
              <a:bodyPr lIns="27432" tIns="27432" rIns="27432" bIns="27432"/>
              <a:lstStyle/>
              <a:p>
                <a:pPr>
                  <a:lnSpc>
                    <a:spcPct val="90000"/>
                  </a:lnSpc>
                </a:pPr>
                <a:r>
                  <a:rPr lang="en-US" sz="700" b="1">
                    <a:latin typeface="Arial" charset="0"/>
                  </a:rPr>
                  <a:t>Login</a:t>
                </a:r>
              </a:p>
            </p:txBody>
          </p:sp>
          <p:sp>
            <p:nvSpPr>
              <p:cNvPr id="46" name="Line 17"/>
              <p:cNvSpPr>
                <a:spLocks noChangeShapeType="1"/>
              </p:cNvSpPr>
              <p:nvPr/>
            </p:nvSpPr>
            <p:spPr bwMode="auto">
              <a:xfrm>
                <a:off x="3984" y="3312"/>
                <a:ext cx="624" cy="0"/>
              </a:xfrm>
              <a:prstGeom prst="line">
                <a:avLst/>
              </a:prstGeom>
              <a:noFill/>
              <a:ln w="12700" cap="sq">
                <a:solidFill>
                  <a:schemeClr val="tx1"/>
                </a:solidFill>
                <a:round/>
                <a:headEnd/>
                <a:tailEnd type="none" w="lg" len="lg"/>
              </a:ln>
              <a:effectLst/>
            </p:spPr>
            <p:txBody>
              <a:bodyPr wrap="none" lIns="27432" tIns="27432" rIns="27432" bIns="27432"/>
              <a:lstStyle/>
              <a:p>
                <a:endParaRPr lang="en-US"/>
              </a:p>
            </p:txBody>
          </p:sp>
          <p:sp>
            <p:nvSpPr>
              <p:cNvPr id="47" name="Line 18"/>
              <p:cNvSpPr>
                <a:spLocks noChangeShapeType="1"/>
              </p:cNvSpPr>
              <p:nvPr/>
            </p:nvSpPr>
            <p:spPr bwMode="auto">
              <a:xfrm>
                <a:off x="3984" y="3415"/>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a:p>
            </p:txBody>
          </p:sp>
          <p:sp>
            <p:nvSpPr>
              <p:cNvPr id="48" name="Line 19"/>
              <p:cNvSpPr>
                <a:spLocks noChangeShapeType="1"/>
              </p:cNvSpPr>
              <p:nvPr/>
            </p:nvSpPr>
            <p:spPr bwMode="auto">
              <a:xfrm>
                <a:off x="3984" y="3518"/>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a:p>
            </p:txBody>
          </p:sp>
          <p:sp>
            <p:nvSpPr>
              <p:cNvPr id="49" name="Line 20"/>
              <p:cNvSpPr>
                <a:spLocks noChangeShapeType="1"/>
              </p:cNvSpPr>
              <p:nvPr/>
            </p:nvSpPr>
            <p:spPr bwMode="auto">
              <a:xfrm>
                <a:off x="3984" y="3621"/>
                <a:ext cx="624" cy="0"/>
              </a:xfrm>
              <a:prstGeom prst="line">
                <a:avLst/>
              </a:prstGeom>
              <a:noFill/>
              <a:ln w="12700">
                <a:solidFill>
                  <a:schemeClr val="tx1"/>
                </a:solidFill>
                <a:round/>
                <a:headEnd/>
                <a:tailEnd type="none" w="lg" len="lg"/>
              </a:ln>
              <a:effectLst/>
            </p:spPr>
            <p:txBody>
              <a:bodyPr wrap="none" lIns="27432" tIns="27432" rIns="27432" bIns="27432"/>
              <a:lstStyle/>
              <a:p>
                <a:endParaRPr lang="en-US"/>
              </a:p>
            </p:txBody>
          </p:sp>
          <p:sp>
            <p:nvSpPr>
              <p:cNvPr id="50" name="Line 21"/>
              <p:cNvSpPr>
                <a:spLocks noChangeShapeType="1"/>
              </p:cNvSpPr>
              <p:nvPr/>
            </p:nvSpPr>
            <p:spPr bwMode="auto">
              <a:xfrm>
                <a:off x="3984" y="3724"/>
                <a:ext cx="624" cy="0"/>
              </a:xfrm>
              <a:prstGeom prst="line">
                <a:avLst/>
              </a:prstGeom>
              <a:noFill/>
              <a:ln w="12700" cap="sq">
                <a:solidFill>
                  <a:schemeClr val="tx1"/>
                </a:solidFill>
                <a:round/>
                <a:headEnd/>
                <a:tailEnd type="none" w="lg" len="lg"/>
              </a:ln>
              <a:effectLst/>
            </p:spPr>
            <p:txBody>
              <a:bodyPr wrap="none" lIns="27432" tIns="27432" rIns="27432" bIns="27432"/>
              <a:lstStyle/>
              <a:p>
                <a:endParaRPr lang="en-US"/>
              </a:p>
            </p:txBody>
          </p:sp>
          <p:sp>
            <p:nvSpPr>
              <p:cNvPr id="51" name="Line 22"/>
              <p:cNvSpPr>
                <a:spLocks noChangeShapeType="1"/>
              </p:cNvSpPr>
              <p:nvPr/>
            </p:nvSpPr>
            <p:spPr bwMode="auto">
              <a:xfrm>
                <a:off x="3984" y="3312"/>
                <a:ext cx="0" cy="412"/>
              </a:xfrm>
              <a:prstGeom prst="line">
                <a:avLst/>
              </a:prstGeom>
              <a:noFill/>
              <a:ln w="12700" cap="sq">
                <a:solidFill>
                  <a:schemeClr val="tx1"/>
                </a:solidFill>
                <a:round/>
                <a:headEnd/>
                <a:tailEnd type="none" w="lg" len="lg"/>
              </a:ln>
              <a:effectLst/>
            </p:spPr>
            <p:txBody>
              <a:bodyPr wrap="none" lIns="27432" tIns="27432" rIns="27432" bIns="27432"/>
              <a:lstStyle/>
              <a:p>
                <a:endParaRPr lang="en-US"/>
              </a:p>
            </p:txBody>
          </p:sp>
          <p:sp>
            <p:nvSpPr>
              <p:cNvPr id="52" name="Line 23"/>
              <p:cNvSpPr>
                <a:spLocks noChangeShapeType="1"/>
              </p:cNvSpPr>
              <p:nvPr/>
            </p:nvSpPr>
            <p:spPr bwMode="auto">
              <a:xfrm>
                <a:off x="4279" y="3312"/>
                <a:ext cx="0" cy="412"/>
              </a:xfrm>
              <a:prstGeom prst="line">
                <a:avLst/>
              </a:prstGeom>
              <a:noFill/>
              <a:ln w="12700">
                <a:solidFill>
                  <a:schemeClr val="tx1"/>
                </a:solidFill>
                <a:round/>
                <a:headEnd/>
                <a:tailEnd type="none" w="lg" len="lg"/>
              </a:ln>
              <a:effectLst/>
            </p:spPr>
            <p:txBody>
              <a:bodyPr wrap="none" lIns="27432" tIns="27432" rIns="27432" bIns="27432"/>
              <a:lstStyle/>
              <a:p>
                <a:endParaRPr lang="en-US"/>
              </a:p>
            </p:txBody>
          </p:sp>
          <p:sp>
            <p:nvSpPr>
              <p:cNvPr id="53" name="Line 24"/>
              <p:cNvSpPr>
                <a:spLocks noChangeShapeType="1"/>
              </p:cNvSpPr>
              <p:nvPr/>
            </p:nvSpPr>
            <p:spPr bwMode="auto">
              <a:xfrm>
                <a:off x="4608" y="3312"/>
                <a:ext cx="0" cy="412"/>
              </a:xfrm>
              <a:prstGeom prst="line">
                <a:avLst/>
              </a:prstGeom>
              <a:noFill/>
              <a:ln w="12700" cap="sq">
                <a:solidFill>
                  <a:schemeClr val="tx1"/>
                </a:solidFill>
                <a:round/>
                <a:headEnd/>
                <a:tailEnd type="none" w="lg" len="lg"/>
              </a:ln>
              <a:effectLst/>
            </p:spPr>
            <p:txBody>
              <a:bodyPr wrap="none" lIns="27432" tIns="27432" rIns="27432" bIns="27432"/>
              <a:lstStyle/>
              <a:p>
                <a:endParaRPr lang="en-US"/>
              </a:p>
            </p:txBody>
          </p:sp>
        </p:grpSp>
      </p:grpSp>
      <p:sp>
        <p:nvSpPr>
          <p:cNvPr id="54" name="Rectangle 25"/>
          <p:cNvSpPr>
            <a:spLocks noChangeArrowheads="1"/>
          </p:cNvSpPr>
          <p:nvPr/>
        </p:nvSpPr>
        <p:spPr bwMode="auto">
          <a:xfrm>
            <a:off x="838200" y="3657600"/>
            <a:ext cx="1447800" cy="1371600"/>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200" b="1">
                <a:solidFill>
                  <a:schemeClr val="tx2"/>
                </a:solidFill>
                <a:latin typeface="Arial" charset="0"/>
              </a:rPr>
              <a:t>Desktop</a:t>
            </a:r>
          </a:p>
          <a:p>
            <a:pPr algn="ctr">
              <a:lnSpc>
                <a:spcPct val="90000"/>
              </a:lnSpc>
            </a:pPr>
            <a:r>
              <a:rPr lang="en-US" sz="1000">
                <a:solidFill>
                  <a:schemeClr val="tx2"/>
                </a:solidFill>
                <a:latin typeface="Arial" charset="0"/>
              </a:rPr>
              <a:t>Windows XP</a:t>
            </a:r>
          </a:p>
        </p:txBody>
      </p:sp>
      <p:sp>
        <p:nvSpPr>
          <p:cNvPr id="55" name="Rectangle 26"/>
          <p:cNvSpPr>
            <a:spLocks noChangeArrowheads="1"/>
          </p:cNvSpPr>
          <p:nvPr/>
        </p:nvSpPr>
        <p:spPr bwMode="auto">
          <a:xfrm>
            <a:off x="938213" y="3810000"/>
            <a:ext cx="1216025" cy="758825"/>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nchor="ctr"/>
          <a:lstStyle/>
          <a:p>
            <a:pPr algn="ctr">
              <a:lnSpc>
                <a:spcPct val="90000"/>
              </a:lnSpc>
            </a:pPr>
            <a:r>
              <a:rPr lang="en-US" sz="1200" b="1">
                <a:solidFill>
                  <a:schemeClr val="tx2"/>
                </a:solidFill>
                <a:latin typeface="Arial" charset="0"/>
              </a:rPr>
              <a:t>Application</a:t>
            </a:r>
          </a:p>
          <a:p>
            <a:pPr algn="ctr">
              <a:lnSpc>
                <a:spcPct val="90000"/>
              </a:lnSpc>
            </a:pPr>
            <a:r>
              <a:rPr lang="en-US" sz="1000">
                <a:solidFill>
                  <a:schemeClr val="tx2"/>
                </a:solidFill>
                <a:latin typeface="Arial" charset="0"/>
              </a:rPr>
              <a:t>Browser</a:t>
            </a:r>
          </a:p>
          <a:p>
            <a:pPr algn="ctr">
              <a:lnSpc>
                <a:spcPct val="90000"/>
              </a:lnSpc>
            </a:pPr>
            <a:r>
              <a:rPr lang="en-US" sz="1000">
                <a:solidFill>
                  <a:schemeClr val="tx2"/>
                </a:solidFill>
                <a:latin typeface="Arial" charset="0"/>
              </a:rPr>
              <a:t>Office App</a:t>
            </a:r>
          </a:p>
          <a:p>
            <a:pPr algn="ctr">
              <a:lnSpc>
                <a:spcPct val="90000"/>
              </a:lnSpc>
            </a:pPr>
            <a:r>
              <a:rPr lang="en-US" sz="1000">
                <a:solidFill>
                  <a:schemeClr val="tx2"/>
                </a:solidFill>
                <a:latin typeface="Arial" charset="0"/>
              </a:rPr>
              <a:t>Custom App</a:t>
            </a:r>
          </a:p>
        </p:txBody>
      </p:sp>
      <p:sp>
        <p:nvSpPr>
          <p:cNvPr id="56" name="Rectangle 27"/>
          <p:cNvSpPr>
            <a:spLocks noChangeArrowheads="1"/>
          </p:cNvSpPr>
          <p:nvPr/>
        </p:nvSpPr>
        <p:spPr bwMode="auto">
          <a:xfrm>
            <a:off x="4114800" y="3657600"/>
            <a:ext cx="1752600" cy="1524000"/>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b"/>
          <a:lstStyle/>
          <a:p>
            <a:pPr algn="ctr">
              <a:lnSpc>
                <a:spcPct val="90000"/>
              </a:lnSpc>
            </a:pPr>
            <a:r>
              <a:rPr lang="en-US" sz="1200" b="1">
                <a:solidFill>
                  <a:schemeClr val="tx2"/>
                </a:solidFill>
                <a:latin typeface="Arial" charset="0"/>
              </a:rPr>
              <a:t>Web Server</a:t>
            </a:r>
          </a:p>
          <a:p>
            <a:pPr algn="ctr">
              <a:lnSpc>
                <a:spcPct val="90000"/>
              </a:lnSpc>
            </a:pPr>
            <a:r>
              <a:rPr lang="en-US" sz="1000">
                <a:solidFill>
                  <a:schemeClr val="tx2"/>
                </a:solidFill>
                <a:latin typeface="Arial" charset="0"/>
              </a:rPr>
              <a:t>Windows Server 2003</a:t>
            </a:r>
          </a:p>
        </p:txBody>
      </p:sp>
      <p:sp>
        <p:nvSpPr>
          <p:cNvPr id="57" name="Rectangle 28"/>
          <p:cNvSpPr>
            <a:spLocks noChangeArrowheads="1"/>
          </p:cNvSpPr>
          <p:nvPr/>
        </p:nvSpPr>
        <p:spPr bwMode="auto">
          <a:xfrm>
            <a:off x="4191000" y="3733800"/>
            <a:ext cx="1600200" cy="949325"/>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lstStyle/>
          <a:p>
            <a:pPr algn="ctr">
              <a:lnSpc>
                <a:spcPct val="90000"/>
              </a:lnSpc>
            </a:pPr>
            <a:r>
              <a:rPr lang="en-US" sz="1200" b="1">
                <a:solidFill>
                  <a:schemeClr val="tx2"/>
                </a:solidFill>
                <a:latin typeface="Arial" charset="0"/>
              </a:rPr>
              <a:t>WSS</a:t>
            </a:r>
          </a:p>
        </p:txBody>
      </p:sp>
      <p:sp>
        <p:nvSpPr>
          <p:cNvPr id="58" name="Line 30"/>
          <p:cNvSpPr>
            <a:spLocks noChangeShapeType="1"/>
          </p:cNvSpPr>
          <p:nvPr/>
        </p:nvSpPr>
        <p:spPr bwMode="auto">
          <a:xfrm flipV="1">
            <a:off x="5638800" y="4267200"/>
            <a:ext cx="1219200" cy="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grpSp>
        <p:nvGrpSpPr>
          <p:cNvPr id="4" name="Group 33"/>
          <p:cNvGrpSpPr>
            <a:grpSpLocks/>
          </p:cNvGrpSpPr>
          <p:nvPr/>
        </p:nvGrpSpPr>
        <p:grpSpPr bwMode="auto">
          <a:xfrm>
            <a:off x="2286000" y="4038600"/>
            <a:ext cx="1752600" cy="528638"/>
            <a:chOff x="1440" y="2112"/>
            <a:chExt cx="1104" cy="333"/>
          </a:xfrm>
        </p:grpSpPr>
        <p:sp>
          <p:nvSpPr>
            <p:cNvPr id="60" name="Line 29"/>
            <p:cNvSpPr>
              <a:spLocks noChangeShapeType="1"/>
            </p:cNvSpPr>
            <p:nvPr/>
          </p:nvSpPr>
          <p:spPr bwMode="auto">
            <a:xfrm>
              <a:off x="1440" y="2256"/>
              <a:ext cx="1104" cy="0"/>
            </a:xfrm>
            <a:prstGeom prst="line">
              <a:avLst/>
            </a:prstGeom>
            <a:noFill/>
            <a:ln w="28575">
              <a:solidFill>
                <a:schemeClr val="tx1"/>
              </a:solidFill>
              <a:round/>
              <a:headEnd/>
              <a:tailEnd type="triangle" w="lg" len="lg"/>
            </a:ln>
            <a:effectLst/>
          </p:spPr>
          <p:txBody>
            <a:bodyPr wrap="none" anchor="ctr"/>
            <a:lstStyle/>
            <a:p>
              <a:endParaRPr lang="en-US"/>
            </a:p>
          </p:txBody>
        </p:sp>
        <p:sp>
          <p:nvSpPr>
            <p:cNvPr id="61" name="AutoShape 31"/>
            <p:cNvSpPr>
              <a:spLocks noChangeArrowheads="1"/>
            </p:cNvSpPr>
            <p:nvPr/>
          </p:nvSpPr>
          <p:spPr bwMode="auto">
            <a:xfrm>
              <a:off x="1680" y="2112"/>
              <a:ext cx="576" cy="333"/>
            </a:xfrm>
            <a:prstGeom prst="cloudCallout">
              <a:avLst>
                <a:gd name="adj1" fmla="val -79167"/>
                <a:gd name="adj2" fmla="val -8560"/>
              </a:avLst>
            </a:prstGeom>
            <a:solidFill>
              <a:srgbClr xmlns:mc="http://schemas.openxmlformats.org/markup-compatibility/2006" xmlns:a14="http://schemas.microsoft.com/office/drawing/2010/main" val="DDDDDD" mc:Ignorable=""/>
            </a:solidFill>
            <a:ln w="9525">
              <a:solidFill>
                <a:schemeClr val="tx1"/>
              </a:solidFill>
              <a:round/>
              <a:headEnd/>
              <a:tailEnd type="none" w="lg" len="lg"/>
            </a:ln>
            <a:effectLst/>
          </p:spPr>
          <p:txBody>
            <a:bodyPr anchor="ctr"/>
            <a:lstStyle/>
            <a:p>
              <a:pPr algn="ctr"/>
              <a:r>
                <a:rPr lang="en-US" sz="1000" b="1">
                  <a:solidFill>
                    <a:schemeClr val="tx1"/>
                  </a:solidFill>
                  <a:latin typeface="Arial" charset="0"/>
                </a:rPr>
                <a:t>Internet</a:t>
              </a:r>
            </a:p>
          </p:txBody>
        </p:sp>
      </p:grpSp>
      <p:sp>
        <p:nvSpPr>
          <p:cNvPr id="62" name="Rectangle 32"/>
          <p:cNvSpPr>
            <a:spLocks noChangeArrowheads="1"/>
          </p:cNvSpPr>
          <p:nvPr/>
        </p:nvSpPr>
        <p:spPr bwMode="auto">
          <a:xfrm>
            <a:off x="4343400" y="4038600"/>
            <a:ext cx="1270000" cy="533400"/>
          </a:xfrm>
          <a:prstGeom prst="rect">
            <a:avLst/>
          </a:prstGeom>
          <a:solidFill>
            <a:srgbClr xmlns:mc="http://schemas.openxmlformats.org/markup-compatibility/2006" xmlns:a14="http://schemas.microsoft.com/office/drawing/2010/main" val="FF99CC" mc:Ignorable=""/>
          </a:solidFill>
          <a:ln w="9525">
            <a:solidFill>
              <a:schemeClr val="tx1"/>
            </a:solidFill>
            <a:miter lim="800000"/>
            <a:headEnd/>
            <a:tailEnd type="none" w="lg" len="lg"/>
          </a:ln>
          <a:effectLst/>
        </p:spPr>
        <p:txBody>
          <a:bodyPr wrap="none" anchor="ctr"/>
          <a:lstStyle/>
          <a:p>
            <a:pPr algn="ctr">
              <a:lnSpc>
                <a:spcPct val="90000"/>
              </a:lnSpc>
            </a:pPr>
            <a:r>
              <a:rPr lang="en-US" sz="1200" b="1">
                <a:solidFill>
                  <a:schemeClr val="tx2"/>
                </a:solidFill>
                <a:latin typeface="Arial" charset="0"/>
              </a:rPr>
              <a:t>Authentication</a:t>
            </a:r>
          </a:p>
          <a:p>
            <a:pPr algn="ctr">
              <a:lnSpc>
                <a:spcPct val="90000"/>
              </a:lnSpc>
            </a:pPr>
            <a:r>
              <a:rPr lang="en-US" sz="1200" b="1">
                <a:solidFill>
                  <a:schemeClr val="tx2"/>
                </a:solidFill>
                <a:latin typeface="Arial" charset="0"/>
              </a:rPr>
              <a:t>Provider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Authenticating users in WSS and MOSS</a:t>
            </a:r>
          </a:p>
          <a:p>
            <a:r>
              <a:rPr lang="en-US" dirty="0" smtClean="0"/>
              <a:t>Configuring access control within a site collection</a:t>
            </a:r>
          </a:p>
          <a:p>
            <a:r>
              <a:rPr lang="en-US" dirty="0" smtClean="0"/>
              <a:t>Configuring access control for Web Application</a:t>
            </a:r>
          </a:p>
          <a:p>
            <a:r>
              <a:rPr lang="en-US" dirty="0" smtClean="0"/>
              <a:t>Using the MOSS single sign-on service (SSO)</a:t>
            </a:r>
          </a:p>
        </p:txBody>
      </p:sp>
    </p:spTree>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t>Forms Authentication Zones</a:t>
            </a:r>
          </a:p>
        </p:txBody>
      </p:sp>
      <p:sp>
        <p:nvSpPr>
          <p:cNvPr id="590851" name="Rectangle 3"/>
          <p:cNvSpPr>
            <a:spLocks noGrp="1" noChangeArrowheads="1"/>
          </p:cNvSpPr>
          <p:nvPr>
            <p:ph type="body" idx="1"/>
          </p:nvPr>
        </p:nvSpPr>
        <p:spPr>
          <a:xfrm>
            <a:off x="381000" y="1295400"/>
            <a:ext cx="8382000" cy="5181600"/>
          </a:xfrm>
        </p:spPr>
        <p:txBody>
          <a:bodyPr>
            <a:normAutofit/>
          </a:bodyPr>
          <a:lstStyle/>
          <a:p>
            <a:r>
              <a:rPr lang="en-US" sz="2400" dirty="0" err="1"/>
              <a:t>web.config</a:t>
            </a:r>
            <a:r>
              <a:rPr lang="en-US" sz="2400" dirty="0"/>
              <a:t> file configures basic ASP.NET settings</a:t>
            </a:r>
          </a:p>
          <a:p>
            <a:pPr lvl="1"/>
            <a:r>
              <a:rPr lang="en-US" sz="2000" dirty="0"/>
              <a:t>Authentication configured for Forms</a:t>
            </a:r>
          </a:p>
          <a:p>
            <a:pPr lvl="1"/>
            <a:r>
              <a:rPr lang="en-US" sz="2000" dirty="0"/>
              <a:t>Membership provider is configured</a:t>
            </a:r>
          </a:p>
          <a:p>
            <a:pPr lvl="1"/>
            <a:r>
              <a:rPr lang="en-US" sz="2000" dirty="0"/>
              <a:t>Impersonation is set to true (e.g. impersonated IUSR_XXX)</a:t>
            </a:r>
          </a:p>
        </p:txBody>
      </p:sp>
      <p:sp>
        <p:nvSpPr>
          <p:cNvPr id="590852" name="Rectangle 4"/>
          <p:cNvSpPr>
            <a:spLocks noChangeArrowheads="1"/>
          </p:cNvSpPr>
          <p:nvPr/>
        </p:nvSpPr>
        <p:spPr bwMode="auto">
          <a:xfrm>
            <a:off x="609600" y="2971800"/>
            <a:ext cx="7924800" cy="3717925"/>
          </a:xfrm>
          <a:prstGeom prst="rect">
            <a:avLst/>
          </a:prstGeom>
          <a:solidFill>
            <a:schemeClr val="bg1"/>
          </a:solidFill>
          <a:ln w="9525">
            <a:solidFill>
              <a:schemeClr val="tx1"/>
            </a:solidFill>
            <a:miter lim="800000"/>
            <a:headEnd/>
            <a:tailEnd type="none" w="lg" len="lg"/>
          </a:ln>
          <a:effectLst/>
        </p:spPr>
        <p:txBody>
          <a:bodyPr>
            <a:spAutoFit/>
          </a:bodyPr>
          <a:lstStyle/>
          <a:p>
            <a:r>
              <a:rPr lang="en-US" sz="1400" b="1" noProof="1">
                <a:solidFill>
                  <a:srgbClr xmlns:mc="http://schemas.openxmlformats.org/markup-compatibility/2006" xmlns:a14="http://schemas.microsoft.com/office/drawing/2010/main" val="0000FF" mc:Ignorable=""/>
                </a:solidFill>
                <a:latin typeface="Lucida Console" pitchFamily="49" charset="0"/>
              </a:rPr>
              <a:t>&lt;!--</a:t>
            </a:r>
            <a:r>
              <a:rPr lang="en-US" sz="1400" b="1" noProof="1">
                <a:solidFill>
                  <a:srgbClr xmlns:mc="http://schemas.openxmlformats.org/markup-compatibility/2006" xmlns:a14="http://schemas.microsoft.com/office/drawing/2010/main" val="008000" mc:Ignorable=""/>
                </a:solidFill>
                <a:latin typeface="Lucida Console" pitchFamily="49" charset="0"/>
              </a:rPr>
              <a:t> selected snippets from web.config</a:t>
            </a:r>
            <a:r>
              <a:rPr lang="en-US" sz="1400" b="1" dirty="0">
                <a:solidFill>
                  <a:srgbClr xmlns:mc="http://schemas.openxmlformats.org/markup-compatibility/2006" xmlns:a14="http://schemas.microsoft.com/office/drawing/2010/main" val="008000" mc:Ignorable=""/>
                </a:solidFill>
                <a:latin typeface="Lucida Console" pitchFamily="49" charset="0"/>
              </a:rPr>
              <a:t> for Forms auth</a:t>
            </a:r>
            <a:r>
              <a:rPr lang="en-US" sz="1400" b="1" noProof="1">
                <a:solidFill>
                  <a:srgbClr xmlns:mc="http://schemas.openxmlformats.org/markup-compatibility/2006" xmlns:a14="http://schemas.microsoft.com/office/drawing/2010/main" val="008000" mc:Ignorable=""/>
                </a:solidFill>
                <a:latin typeface="Lucida Console" pitchFamily="49" charset="0"/>
              </a:rPr>
              <a:t>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&lt;</a:t>
            </a:r>
            <a:r>
              <a:rPr lang="en-US" sz="1400" b="1" noProof="1">
                <a:solidFill>
                  <a:srgbClr xmlns:mc="http://schemas.openxmlformats.org/markup-compatibility/2006" xmlns:a14="http://schemas.microsoft.com/office/drawing/2010/main" val="800000" mc:Ignorable=""/>
                </a:solidFill>
                <a:latin typeface="Lucida Console" pitchFamily="49" charset="0"/>
              </a:rPr>
              <a:t>configuration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system.web</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008000" mc:Ignorable=""/>
                </a:solidFill>
                <a:latin typeface="Lucida Console" pitchFamily="49" charset="0"/>
              </a:rPr>
              <a:t> use Forms Authentication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authentication</a:t>
            </a:r>
            <a:r>
              <a:rPr lang="en-US" sz="1400" b="1" noProof="1">
                <a:solidFill>
                  <a:srgbClr xmlns:mc="http://schemas.openxmlformats.org/markup-compatibility/2006" xmlns:a14="http://schemas.microsoft.com/office/drawing/2010/main" val="0000FF" mc:Ignorable=""/>
                </a:solidFill>
                <a:latin typeface="Lucida Console" pitchFamily="49" charset="0"/>
              </a:rPr>
              <a:t> </a:t>
            </a:r>
            <a:r>
              <a:rPr lang="en-US" sz="1400" b="1" noProof="1">
                <a:solidFill>
                  <a:srgbClr xmlns:mc="http://schemas.openxmlformats.org/markup-compatibility/2006" xmlns:a14="http://schemas.microsoft.com/office/drawing/2010/main" val="FF0000" mc:Ignorable=""/>
                </a:solidFill>
                <a:latin typeface="Lucida Console" pitchFamily="49" charset="0"/>
              </a:rPr>
              <a:t>mode</a:t>
            </a:r>
            <a:r>
              <a:rPr lang="en-US" sz="1400" b="1" noProof="1">
                <a:solidFill>
                  <a:srgbClr xmlns:mc="http://schemas.openxmlformats.org/markup-compatibility/2006" xmlns:a14="http://schemas.microsoft.com/office/drawing/2010/main" val="0000FF" mc:Ignorable=""/>
                </a:solidFill>
                <a:latin typeface="Lucida Console" pitchFamily="49" charset="0"/>
              </a:rPr>
              <a:t>="Forms"&gt;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forms</a:t>
            </a:r>
            <a:r>
              <a:rPr lang="en-US" sz="1400" b="1" noProof="1">
                <a:solidFill>
                  <a:srgbClr xmlns:mc="http://schemas.openxmlformats.org/markup-compatibility/2006" xmlns:a14="http://schemas.microsoft.com/office/drawing/2010/main" val="0000FF" mc:Ignorable=""/>
                </a:solidFill>
                <a:latin typeface="Lucida Console" pitchFamily="49" charset="0"/>
              </a:rPr>
              <a:t> </a:t>
            </a:r>
            <a:r>
              <a:rPr lang="en-US" sz="1400" b="1" noProof="1">
                <a:solidFill>
                  <a:srgbClr xmlns:mc="http://schemas.openxmlformats.org/markup-compatibility/2006" xmlns:a14="http://schemas.microsoft.com/office/drawing/2010/main" val="FF0000" mc:Ignorable=""/>
                </a:solidFill>
                <a:latin typeface="Lucida Console" pitchFamily="49" charset="0"/>
              </a:rPr>
              <a:t>loginUrl</a:t>
            </a:r>
            <a:r>
              <a:rPr lang="en-US" sz="1400" b="1" noProof="1">
                <a:solidFill>
                  <a:srgbClr xmlns:mc="http://schemas.openxmlformats.org/markup-compatibility/2006" xmlns:a14="http://schemas.microsoft.com/office/drawing/2010/main" val="0000FF" mc:Ignorable=""/>
                </a:solidFill>
                <a:latin typeface="Lucida Console" pitchFamily="49" charset="0"/>
              </a:rPr>
              <a:t>="/_layouts/login.aspx" /&gt;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authentication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008000" mc:Ignorable=""/>
                </a:solidFill>
                <a:latin typeface="Lucida Console" pitchFamily="49" charset="0"/>
              </a:rPr>
              <a:t> configure membership provider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membership</a:t>
            </a:r>
            <a:r>
              <a:rPr lang="en-US" sz="1400" b="1" noProof="1">
                <a:solidFill>
                  <a:srgbClr xmlns:mc="http://schemas.openxmlformats.org/markup-compatibility/2006" xmlns:a14="http://schemas.microsoft.com/office/drawing/2010/main" val="0000FF" mc:Ignorable=""/>
                </a:solidFill>
                <a:latin typeface="Lucida Console" pitchFamily="49" charset="0"/>
              </a:rPr>
              <a:t> </a:t>
            </a:r>
            <a:r>
              <a:rPr lang="en-US" sz="1400" b="1" noProof="1">
                <a:solidFill>
                  <a:srgbClr xmlns:mc="http://schemas.openxmlformats.org/markup-compatibility/2006" xmlns:a14="http://schemas.microsoft.com/office/drawing/2010/main" val="FF0000" mc:Ignorable=""/>
                </a:solidFill>
                <a:latin typeface="Lucida Console" pitchFamily="49" charset="0"/>
              </a:rPr>
              <a:t>defaultProvider</a:t>
            </a:r>
            <a:r>
              <a:rPr lang="en-US" sz="1400" b="1" noProof="1">
                <a:solidFill>
                  <a:srgbClr xmlns:mc="http://schemas.openxmlformats.org/markup-compatibility/2006" xmlns:a14="http://schemas.microsoft.com/office/drawing/2010/main" val="0000FF" mc:Ignorable=""/>
                </a:solidFill>
                <a:latin typeface="Lucida Console" pitchFamily="49" charset="0"/>
              </a:rPr>
              <a:t>="AspNetSqlMembershipProvider" /&gt;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008000" mc:Ignorable=""/>
                </a:solidFill>
                <a:latin typeface="Lucida Console" pitchFamily="49" charset="0"/>
              </a:rPr>
              <a:t> impersonate anonymous access user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identity</a:t>
            </a:r>
            <a:r>
              <a:rPr lang="en-US" sz="1400" b="1" noProof="1">
                <a:solidFill>
                  <a:srgbClr xmlns:mc="http://schemas.openxmlformats.org/markup-compatibility/2006" xmlns:a14="http://schemas.microsoft.com/office/drawing/2010/main" val="0000FF" mc:Ignorable=""/>
                </a:solidFill>
                <a:latin typeface="Lucida Console" pitchFamily="49" charset="0"/>
              </a:rPr>
              <a:t> </a:t>
            </a:r>
            <a:r>
              <a:rPr lang="en-US" sz="1400" b="1" noProof="1">
                <a:solidFill>
                  <a:srgbClr xmlns:mc="http://schemas.openxmlformats.org/markup-compatibility/2006" xmlns:a14="http://schemas.microsoft.com/office/drawing/2010/main" val="FF0000" mc:Ignorable=""/>
                </a:solidFill>
                <a:latin typeface="Lucida Console" pitchFamily="49" charset="0"/>
              </a:rPr>
              <a:t>impersonate</a:t>
            </a:r>
            <a:r>
              <a:rPr lang="en-US" sz="1400" b="1" noProof="1">
                <a:solidFill>
                  <a:srgbClr xmlns:mc="http://schemas.openxmlformats.org/markup-compatibility/2006" xmlns:a14="http://schemas.microsoft.com/office/drawing/2010/main" val="0000FF" mc:Ignorable=""/>
                </a:solidFill>
                <a:latin typeface="Lucida Console" pitchFamily="49" charset="0"/>
              </a:rPr>
              <a:t>="true" /&gt;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008000" mc:Ignorable=""/>
                </a:solidFill>
                <a:latin typeface="Lucida Console" pitchFamily="49" charset="0"/>
              </a:rPr>
              <a:t> configure ASP.NET to grant all access to resources </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authorization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allow</a:t>
            </a:r>
            <a:r>
              <a:rPr lang="en-US" sz="1400" b="1" noProof="1">
                <a:solidFill>
                  <a:srgbClr xmlns:mc="http://schemas.openxmlformats.org/markup-compatibility/2006" xmlns:a14="http://schemas.microsoft.com/office/drawing/2010/main" val="0000FF" mc:Ignorable=""/>
                </a:solidFill>
                <a:latin typeface="Lucida Console" pitchFamily="49" charset="0"/>
              </a:rPr>
              <a:t> </a:t>
            </a:r>
            <a:r>
              <a:rPr lang="en-US" sz="1400" b="1" noProof="1">
                <a:solidFill>
                  <a:srgbClr xmlns:mc="http://schemas.openxmlformats.org/markup-compatibility/2006" xmlns:a14="http://schemas.microsoft.com/office/drawing/2010/main" val="FF0000" mc:Ignorable=""/>
                </a:solidFill>
                <a:latin typeface="Lucida Console" pitchFamily="49" charset="0"/>
              </a:rPr>
              <a:t>users</a:t>
            </a:r>
            <a:r>
              <a:rPr lang="en-US" sz="1400" b="1" noProof="1">
                <a:solidFill>
                  <a:srgbClr xmlns:mc="http://schemas.openxmlformats.org/markup-compatibility/2006" xmlns:a14="http://schemas.microsoft.com/office/drawing/2010/main" val="0000FF" mc:Ignorable=""/>
                </a:solidFill>
                <a:latin typeface="Lucida Console" pitchFamily="49" charset="0"/>
              </a:rPr>
              <a:t>="*" /&gt;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authorization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  &lt;/</a:t>
            </a:r>
            <a:r>
              <a:rPr lang="en-US" sz="1400" b="1" noProof="1">
                <a:solidFill>
                  <a:srgbClr xmlns:mc="http://schemas.openxmlformats.org/markup-compatibility/2006" xmlns:a14="http://schemas.microsoft.com/office/drawing/2010/main" val="800000" mc:Ignorable=""/>
                </a:solidFill>
                <a:latin typeface="Lucida Console" pitchFamily="49" charset="0"/>
              </a:rPr>
              <a:t>system.web</a:t>
            </a:r>
            <a:r>
              <a:rPr lang="en-US" sz="1400" b="1" noProof="1">
                <a:solidFill>
                  <a:srgbClr xmlns:mc="http://schemas.openxmlformats.org/markup-compatibility/2006" xmlns:a14="http://schemas.microsoft.com/office/drawing/2010/main" val="0000FF" mc:Ignorable=""/>
                </a:solidFill>
                <a:latin typeface="Lucida Console" pitchFamily="49" charset="0"/>
              </a:rPr>
              <a:t>&gt;</a:t>
            </a:r>
          </a:p>
          <a:p>
            <a:r>
              <a:rPr lang="en-US" sz="1400" b="1" noProof="1">
                <a:solidFill>
                  <a:srgbClr xmlns:mc="http://schemas.openxmlformats.org/markup-compatibility/2006" xmlns:a14="http://schemas.microsoft.com/office/drawing/2010/main" val="0000FF" mc:Ignorable=""/>
                </a:solidFill>
                <a:latin typeface="Lucida Console" pitchFamily="49" charset="0"/>
              </a:rPr>
              <a:t>&lt;/</a:t>
            </a:r>
            <a:r>
              <a:rPr lang="en-US" sz="1400" b="1" noProof="1">
                <a:solidFill>
                  <a:srgbClr xmlns:mc="http://schemas.openxmlformats.org/markup-compatibility/2006" xmlns:a14="http://schemas.microsoft.com/office/drawing/2010/main" val="800000" mc:Ignorable=""/>
                </a:solidFill>
                <a:latin typeface="Lucida Console" pitchFamily="49" charset="0"/>
              </a:rPr>
              <a:t>configuration</a:t>
            </a:r>
            <a:r>
              <a:rPr lang="en-US" sz="1400" b="1" noProof="1">
                <a:solidFill>
                  <a:srgbClr xmlns:mc="http://schemas.openxmlformats.org/markup-compatibility/2006" xmlns:a14="http://schemas.microsoft.com/office/drawing/2010/main" val="0000FF" mc:Ignorable=""/>
                </a:solidFill>
                <a:latin typeface="Lucida Console" pitchFamily="49" charset="0"/>
              </a:rPr>
              <a:t>&gt;</a:t>
            </a:r>
            <a:endParaRPr lang="en-US" sz="1400" b="1" dirty="0">
              <a:solidFill>
                <a:schemeClr val="tx2"/>
              </a:solidFill>
              <a:latin typeface="Lucida Console"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srcRect/>
          <a:stretch>
            <a:fillRect/>
          </a:stretch>
        </p:blipFill>
        <p:spPr bwMode="auto">
          <a:xfrm>
            <a:off x="636073" y="1538287"/>
            <a:ext cx="7898327" cy="3109913"/>
          </a:xfrm>
          <a:prstGeom prst="rect">
            <a:avLst/>
          </a:prstGeom>
          <a:noFill/>
          <a:ln w="9525">
            <a:noFill/>
            <a:miter lim="800000"/>
            <a:headEnd/>
            <a:tailEnd/>
          </a:ln>
          <a:effectLst/>
        </p:spPr>
      </p:pic>
      <p:sp>
        <p:nvSpPr>
          <p:cNvPr id="589826" name="Rectangle 2"/>
          <p:cNvSpPr>
            <a:spLocks noGrp="1" noChangeArrowheads="1"/>
          </p:cNvSpPr>
          <p:nvPr>
            <p:ph type="title"/>
          </p:nvPr>
        </p:nvSpPr>
        <p:spPr/>
        <p:txBody>
          <a:bodyPr/>
          <a:lstStyle/>
          <a:p>
            <a:r>
              <a:rPr lang="en-US" dirty="0" smtClean="0"/>
              <a:t>FBA and Windows Identity</a:t>
            </a:r>
            <a:endParaRPr lang="en-US" dirty="0"/>
          </a:p>
        </p:txBody>
      </p:sp>
      <p:cxnSp>
        <p:nvCxnSpPr>
          <p:cNvPr id="7" name="Straight Arrow Connector 6"/>
          <p:cNvCxnSpPr/>
          <p:nvPr/>
        </p:nvCxnSpPr>
        <p:spPr>
          <a:xfrm flipV="1">
            <a:off x="3352800" y="3810000"/>
            <a:ext cx="1905000" cy="1630012"/>
          </a:xfrm>
          <a:prstGeom prst="straightConnector1">
            <a:avLst/>
          </a:prstGeom>
          <a:ln w="762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2133600" y="5029200"/>
            <a:ext cx="2484782" cy="1113183"/>
          </a:xfrm>
          <a:prstGeom prst="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rPr>
              <a:t>Watch out</a:t>
            </a:r>
            <a:r>
              <a:rPr kumimoji="0" lang="en-US" sz="2800" b="1" i="0" u="none" strike="noStrike" cap="none" normalizeH="0" dirty="0" smtClean="0">
                <a:solidFill>
                  <a:schemeClr val="bg1"/>
                </a:solidFill>
              </a:rPr>
              <a:t> for this guy</a:t>
            </a:r>
            <a:endParaRPr kumimoji="0" lang="en-US" sz="2800" b="1" i="0" u="none" strike="noStrike" cap="none" normalizeH="0" baseline="0" dirty="0" smtClean="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 User Rights</a:t>
            </a:r>
            <a:endParaRPr lang="en-US" dirty="0"/>
          </a:p>
        </p:txBody>
      </p:sp>
      <p:sp>
        <p:nvSpPr>
          <p:cNvPr id="3" name="Content Placeholder 2"/>
          <p:cNvSpPr>
            <a:spLocks noGrp="1"/>
          </p:cNvSpPr>
          <p:nvPr>
            <p:ph idx="1"/>
          </p:nvPr>
        </p:nvSpPr>
        <p:spPr/>
        <p:txBody>
          <a:bodyPr/>
          <a:lstStyle/>
          <a:p>
            <a:r>
              <a:rPr lang="en-US" smtClean="0"/>
              <a:t>This is done at several different levels</a:t>
            </a:r>
          </a:p>
          <a:p>
            <a:pPr lvl="1"/>
            <a:r>
              <a:rPr lang="en-US" smtClean="0"/>
              <a:t>Site Collection</a:t>
            </a:r>
          </a:p>
          <a:p>
            <a:pPr lvl="1"/>
            <a:r>
              <a:rPr lang="en-US" smtClean="0"/>
              <a:t>Web Application</a:t>
            </a:r>
          </a:p>
          <a:p>
            <a:pPr lvl="1"/>
            <a:r>
              <a:rPr lang="en-US" smtClean="0"/>
              <a:t>Farm</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dirty="0" smtClean="0"/>
              <a:t>Site Collection-level Security</a:t>
            </a:r>
            <a:endParaRPr lang="en-US" dirty="0"/>
          </a:p>
        </p:txBody>
      </p:sp>
      <p:sp>
        <p:nvSpPr>
          <p:cNvPr id="609283" name="Rectangle 3"/>
          <p:cNvSpPr>
            <a:spLocks noGrp="1" noChangeArrowheads="1"/>
          </p:cNvSpPr>
          <p:nvPr>
            <p:ph idx="1"/>
          </p:nvPr>
        </p:nvSpPr>
        <p:spPr/>
        <p:txBody>
          <a:bodyPr/>
          <a:lstStyle/>
          <a:p>
            <a:r>
              <a:rPr lang="en-US" dirty="0" smtClean="0"/>
              <a:t>Site Collection Owner</a:t>
            </a:r>
          </a:p>
          <a:p>
            <a:r>
              <a:rPr lang="en-US" dirty="0" smtClean="0"/>
              <a:t>People and Groups</a:t>
            </a:r>
          </a:p>
          <a:p>
            <a:r>
              <a:rPr lang="en-US" dirty="0" smtClean="0"/>
              <a:t>Permissions and Permissions Levels</a:t>
            </a:r>
          </a:p>
          <a:p>
            <a:r>
              <a:rPr lang="en-US" dirty="0" smtClean="0"/>
              <a:t>Securable objects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t>Permission Levels</a:t>
            </a:r>
          </a:p>
        </p:txBody>
      </p:sp>
      <p:sp>
        <p:nvSpPr>
          <p:cNvPr id="619523" name="Rectangle 3"/>
          <p:cNvSpPr>
            <a:spLocks noGrp="1" noChangeArrowheads="1"/>
          </p:cNvSpPr>
          <p:nvPr>
            <p:ph idx="1"/>
          </p:nvPr>
        </p:nvSpPr>
        <p:spPr/>
        <p:txBody>
          <a:bodyPr>
            <a:normAutofit/>
          </a:bodyPr>
          <a:lstStyle/>
          <a:p>
            <a:r>
              <a:rPr lang="en-US" dirty="0"/>
              <a:t>WSS rights managed through permission levels</a:t>
            </a:r>
          </a:p>
          <a:p>
            <a:pPr lvl="1"/>
            <a:r>
              <a:rPr lang="en-US" sz="2000" dirty="0"/>
              <a:t>Each permission level consists of a set of rights</a:t>
            </a:r>
          </a:p>
          <a:p>
            <a:pPr lvl="1"/>
            <a:r>
              <a:rPr lang="en-US" sz="2000" dirty="0"/>
              <a:t>Permission level defines rights required by business roles</a:t>
            </a:r>
          </a:p>
          <a:p>
            <a:pPr lvl="1"/>
            <a:r>
              <a:rPr lang="en-US" sz="2000" dirty="0"/>
              <a:t>Defined on a per site basis</a:t>
            </a:r>
          </a:p>
          <a:p>
            <a:pPr lvl="1"/>
            <a:r>
              <a:rPr lang="en-US" sz="2000" dirty="0"/>
              <a:t>Permissions assigned to people and groups</a:t>
            </a:r>
          </a:p>
          <a:p>
            <a:pPr lvl="1"/>
            <a:endParaRPr lang="en-US" sz="2000" dirty="0"/>
          </a:p>
          <a:p>
            <a:pPr lvl="1"/>
            <a:endParaRPr lang="en-US" sz="2000" dirty="0"/>
          </a:p>
        </p:txBody>
      </p:sp>
      <p:pic>
        <p:nvPicPr>
          <p:cNvPr id="619524" name="Picture 4" descr="PL"/>
          <p:cNvPicPr>
            <a:picLocks noChangeAspect="1" noChangeArrowheads="1"/>
          </p:cNvPicPr>
          <p:nvPr/>
        </p:nvPicPr>
        <p:blipFill>
          <a:blip r:embed="rId3" cstate="print"/>
          <a:srcRect/>
          <a:stretch>
            <a:fillRect/>
          </a:stretch>
        </p:blipFill>
        <p:spPr bwMode="auto">
          <a:xfrm>
            <a:off x="1762125" y="3619500"/>
            <a:ext cx="5934075" cy="2705100"/>
          </a:xfrm>
          <a:prstGeom prst="rect">
            <a:avLst/>
          </a:prstGeom>
          <a:noFill/>
          <a:ln>
            <a:solidFill>
              <a:schemeClr val="bg1">
                <a:lumMod val="5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t>Permissions Managed Using Rights</a:t>
            </a:r>
          </a:p>
        </p:txBody>
      </p:sp>
      <p:pic>
        <p:nvPicPr>
          <p:cNvPr id="614404" name="Picture 4" descr="ListRights"/>
          <p:cNvPicPr>
            <a:picLocks noChangeAspect="1" noChangeArrowheads="1"/>
          </p:cNvPicPr>
          <p:nvPr/>
        </p:nvPicPr>
        <p:blipFill>
          <a:blip r:embed="rId3" cstate="print"/>
          <a:srcRect/>
          <a:stretch>
            <a:fillRect/>
          </a:stretch>
        </p:blipFill>
        <p:spPr bwMode="auto">
          <a:xfrm>
            <a:off x="4905375" y="1219200"/>
            <a:ext cx="3171825" cy="4076700"/>
          </a:xfrm>
          <a:prstGeom prst="rect">
            <a:avLst/>
          </a:prstGeom>
          <a:noFill/>
          <a:ln>
            <a:solidFill>
              <a:schemeClr val="tx1"/>
            </a:solidFill>
          </a:ln>
        </p:spPr>
      </p:pic>
      <p:pic>
        <p:nvPicPr>
          <p:cNvPr id="614405" name="Picture 5" descr="SiteRights"/>
          <p:cNvPicPr>
            <a:picLocks noChangeAspect="1" noChangeArrowheads="1"/>
          </p:cNvPicPr>
          <p:nvPr/>
        </p:nvPicPr>
        <p:blipFill>
          <a:blip r:embed="rId4" cstate="print"/>
          <a:srcRect/>
          <a:stretch>
            <a:fillRect/>
          </a:stretch>
        </p:blipFill>
        <p:spPr bwMode="auto">
          <a:xfrm>
            <a:off x="838200" y="1219200"/>
            <a:ext cx="3171825" cy="5438775"/>
          </a:xfrm>
          <a:prstGeom prst="rect">
            <a:avLst/>
          </a:prstGeom>
          <a:noFill/>
          <a:ln>
            <a:solidFill>
              <a:schemeClr val="tx1"/>
            </a:solidFill>
          </a:ln>
        </p:spPr>
      </p:pic>
      <p:pic>
        <p:nvPicPr>
          <p:cNvPr id="614406" name="Picture 6" descr="PersonalRights"/>
          <p:cNvPicPr>
            <a:picLocks noChangeAspect="1" noChangeArrowheads="1"/>
          </p:cNvPicPr>
          <p:nvPr/>
        </p:nvPicPr>
        <p:blipFill>
          <a:blip r:embed="rId5" cstate="print"/>
          <a:srcRect/>
          <a:stretch>
            <a:fillRect/>
          </a:stretch>
        </p:blipFill>
        <p:spPr bwMode="auto">
          <a:xfrm>
            <a:off x="4905375" y="5543550"/>
            <a:ext cx="3095625" cy="1162050"/>
          </a:xfrm>
          <a:prstGeom prst="rect">
            <a:avLst/>
          </a:prstGeom>
          <a:noFill/>
          <a:ln>
            <a:solidFill>
              <a:schemeClr val="tx1"/>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Securable Objects</a:t>
            </a:r>
            <a:endParaRPr lang="en-US" dirty="0"/>
          </a:p>
        </p:txBody>
      </p:sp>
      <p:sp>
        <p:nvSpPr>
          <p:cNvPr id="3" name="Content Placeholder 2"/>
          <p:cNvSpPr>
            <a:spLocks noGrp="1"/>
          </p:cNvSpPr>
          <p:nvPr>
            <p:ph idx="1"/>
          </p:nvPr>
        </p:nvSpPr>
        <p:spPr/>
        <p:txBody>
          <a:bodyPr/>
          <a:lstStyle/>
          <a:p>
            <a:pPr lvl="1">
              <a:buNone/>
            </a:pPr>
            <a:r>
              <a:rPr lang="en-US" sz="2800" b="1" dirty="0" smtClean="0"/>
              <a:t>site collection</a:t>
            </a:r>
          </a:p>
          <a:p>
            <a:pPr lvl="1">
              <a:lnSpc>
                <a:spcPct val="100000"/>
              </a:lnSpc>
              <a:spcBef>
                <a:spcPts val="0"/>
              </a:spcBef>
              <a:buNone/>
            </a:pPr>
            <a:r>
              <a:rPr lang="en-US" dirty="0" smtClean="0"/>
              <a:t>--  top-level site</a:t>
            </a:r>
          </a:p>
          <a:p>
            <a:pPr lvl="1">
              <a:lnSpc>
                <a:spcPct val="100000"/>
              </a:lnSpc>
              <a:spcBef>
                <a:spcPts val="0"/>
              </a:spcBef>
              <a:buNone/>
            </a:pPr>
            <a:r>
              <a:rPr lang="en-US" dirty="0" smtClean="0"/>
              <a:t>     -- list1</a:t>
            </a:r>
          </a:p>
          <a:p>
            <a:pPr lvl="1">
              <a:lnSpc>
                <a:spcPct val="100000"/>
              </a:lnSpc>
              <a:spcBef>
                <a:spcPts val="0"/>
              </a:spcBef>
              <a:buNone/>
            </a:pPr>
            <a:r>
              <a:rPr lang="en-US" dirty="0" smtClean="0"/>
              <a:t>         --  item1</a:t>
            </a:r>
          </a:p>
          <a:p>
            <a:pPr lvl="1">
              <a:lnSpc>
                <a:spcPct val="100000"/>
              </a:lnSpc>
              <a:spcBef>
                <a:spcPts val="0"/>
              </a:spcBef>
              <a:buNone/>
            </a:pPr>
            <a:r>
              <a:rPr lang="en-US" dirty="0" smtClean="0"/>
              <a:t>         --  item2</a:t>
            </a:r>
          </a:p>
          <a:p>
            <a:pPr lvl="1">
              <a:lnSpc>
                <a:spcPct val="100000"/>
              </a:lnSpc>
              <a:spcBef>
                <a:spcPts val="0"/>
              </a:spcBef>
              <a:buNone/>
            </a:pPr>
            <a:r>
              <a:rPr lang="en-US" dirty="0" smtClean="0"/>
              <a:t>     -- documentlibrary1</a:t>
            </a:r>
          </a:p>
          <a:p>
            <a:pPr lvl="1">
              <a:lnSpc>
                <a:spcPct val="100000"/>
              </a:lnSpc>
              <a:spcBef>
                <a:spcPts val="0"/>
              </a:spcBef>
              <a:buNone/>
            </a:pPr>
            <a:r>
              <a:rPr lang="en-US" dirty="0" smtClean="0"/>
              <a:t>         --  document1</a:t>
            </a:r>
          </a:p>
          <a:p>
            <a:pPr lvl="1">
              <a:lnSpc>
                <a:spcPct val="100000"/>
              </a:lnSpc>
              <a:spcBef>
                <a:spcPts val="0"/>
              </a:spcBef>
              <a:buNone/>
            </a:pPr>
            <a:r>
              <a:rPr lang="en-US" dirty="0" smtClean="0"/>
              <a:t>         --  document2</a:t>
            </a:r>
          </a:p>
          <a:p>
            <a:pPr lvl="1">
              <a:lnSpc>
                <a:spcPct val="100000"/>
              </a:lnSpc>
              <a:spcBef>
                <a:spcPts val="0"/>
              </a:spcBef>
              <a:buNone/>
            </a:pPr>
            <a:r>
              <a:rPr lang="en-US" dirty="0" smtClean="0"/>
              <a:t>     -- childsite1</a:t>
            </a:r>
          </a:p>
          <a:p>
            <a:pPr lvl="1">
              <a:lnSpc>
                <a:spcPct val="100000"/>
              </a:lnSpc>
              <a:spcBef>
                <a:spcPts val="0"/>
              </a:spcBef>
              <a:buNone/>
            </a:pPr>
            <a:r>
              <a:rPr lang="en-US" dirty="0" smtClean="0"/>
              <a:t>         --  list1</a:t>
            </a:r>
          </a:p>
          <a:p>
            <a:pPr lvl="1">
              <a:lnSpc>
                <a:spcPct val="100000"/>
              </a:lnSpc>
              <a:spcBef>
                <a:spcPts val="0"/>
              </a:spcBef>
              <a:buNone/>
            </a:pPr>
            <a:r>
              <a:rPr lang="en-US" dirty="0" smtClean="0"/>
              <a:t>             --  item1</a:t>
            </a:r>
          </a:p>
          <a:p>
            <a:pPr lvl="1">
              <a:lnSpc>
                <a:spcPct val="100000"/>
              </a:lnSpc>
              <a:spcBef>
                <a:spcPts val="0"/>
              </a:spcBef>
              <a:buNone/>
            </a:pPr>
            <a:r>
              <a:rPr lang="en-US" dirty="0" smtClean="0"/>
              <a:t>             --  item2</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Web Application Security Policy</a:t>
            </a:r>
            <a:endParaRPr lang="en-US" dirty="0"/>
          </a:p>
        </p:txBody>
      </p:sp>
      <p:sp>
        <p:nvSpPr>
          <p:cNvPr id="3" name="Content Placeholder 2"/>
          <p:cNvSpPr>
            <a:spLocks noGrp="1"/>
          </p:cNvSpPr>
          <p:nvPr>
            <p:ph idx="1"/>
          </p:nvPr>
        </p:nvSpPr>
        <p:spPr/>
        <p:txBody>
          <a:bodyPr/>
          <a:lstStyle/>
          <a:p>
            <a:r>
              <a:rPr lang="en-US" dirty="0" smtClean="0"/>
              <a:t>New with WSS 3.0</a:t>
            </a:r>
          </a:p>
          <a:p>
            <a:pPr lvl="1"/>
            <a:r>
              <a:rPr lang="en-US" dirty="0" smtClean="0"/>
              <a:t>Allows farm administrator to grant or deny access</a:t>
            </a:r>
          </a:p>
          <a:p>
            <a:pPr lvl="1"/>
            <a:r>
              <a:rPr lang="en-US" dirty="0" smtClean="0"/>
              <a:t>Web application policy overrides site collection</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219200" y="2895600"/>
            <a:ext cx="6379237" cy="3738563"/>
          </a:xfrm>
          <a:prstGeom prst="rect">
            <a:avLst/>
          </a:prstGeom>
          <a:noFill/>
          <a:ln w="9525">
            <a:solidFill>
              <a:schemeClr val="accent5">
                <a:lumMod val="50000"/>
              </a:schemeClr>
            </a:solid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MOSS Single Sign-On Service</a:t>
            </a:r>
            <a:endParaRPr lang="en-US" dirty="0"/>
          </a:p>
        </p:txBody>
      </p:sp>
      <p:sp>
        <p:nvSpPr>
          <p:cNvPr id="3" name="Content Placeholder 2"/>
          <p:cNvSpPr>
            <a:spLocks noGrp="1"/>
          </p:cNvSpPr>
          <p:nvPr>
            <p:ph idx="1"/>
          </p:nvPr>
        </p:nvSpPr>
        <p:spPr/>
        <p:txBody>
          <a:bodyPr/>
          <a:lstStyle/>
          <a:p>
            <a:r>
              <a:rPr lang="en-US" dirty="0" smtClean="0"/>
              <a:t>Provides credential mapping</a:t>
            </a:r>
          </a:p>
          <a:p>
            <a:pPr lvl="1"/>
            <a:r>
              <a:rPr lang="en-US" dirty="0" smtClean="0"/>
              <a:t>Maps identities between identity management systems</a:t>
            </a:r>
            <a:br>
              <a:rPr lang="en-US" dirty="0" smtClean="0"/>
            </a:br>
            <a:r>
              <a:rPr lang="en-US" sz="1800" dirty="0" smtClean="0">
                <a:solidFill>
                  <a:schemeClr val="tx2">
                    <a:lumMod val="60000"/>
                    <a:lumOff val="40000"/>
                  </a:schemeClr>
                </a:solidFill>
              </a:rPr>
              <a:t>e.g. map authenticated Windows user to SAP credentials </a:t>
            </a:r>
          </a:p>
          <a:p>
            <a:pPr lvl="1"/>
            <a:r>
              <a:rPr lang="en-US" dirty="0" smtClean="0"/>
              <a:t>Stores credentials in encrypted form in SSO database</a:t>
            </a:r>
          </a:p>
          <a:p>
            <a:r>
              <a:rPr lang="en-US" dirty="0" smtClean="0"/>
              <a:t>Where is it used?</a:t>
            </a:r>
          </a:p>
          <a:p>
            <a:pPr lvl="1"/>
            <a:r>
              <a:rPr lang="en-US" dirty="0" smtClean="0"/>
              <a:t>Custom Web Parts, BDC, Excel Services, etc.</a:t>
            </a:r>
          </a:p>
          <a:p>
            <a:pPr lvl="1"/>
            <a:endParaRPr lang="en-US" dirty="0"/>
          </a:p>
        </p:txBody>
      </p:sp>
      <p:sp>
        <p:nvSpPr>
          <p:cNvPr id="8" name="Rectangle 7"/>
          <p:cNvSpPr/>
          <p:nvPr/>
        </p:nvSpPr>
        <p:spPr bwMode="blackGray">
          <a:xfrm>
            <a:off x="1320800" y="4191000"/>
            <a:ext cx="7061200" cy="2438400"/>
          </a:xfrm>
          <a:prstGeom prst="rect">
            <a:avLst/>
          </a:prstGeom>
          <a:solidFill>
            <a:schemeClr val="bg1"/>
          </a:solidFill>
          <a:ln w="28575">
            <a:solidFill>
              <a:schemeClr val="bg1">
                <a:lumMod val="50000"/>
              </a:schemeClr>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b"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solidFill>
                <a:schemeClr val="bg1"/>
              </a:solidFill>
            </a:endParaRPr>
          </a:p>
        </p:txBody>
      </p:sp>
      <p:sp>
        <p:nvSpPr>
          <p:cNvPr id="9" name="Rectangle 8"/>
          <p:cNvSpPr/>
          <p:nvPr/>
        </p:nvSpPr>
        <p:spPr bwMode="auto">
          <a:xfrm>
            <a:off x="3320055" y="4309724"/>
            <a:ext cx="2382091" cy="2255748"/>
          </a:xfrm>
          <a:prstGeom prst="rect">
            <a:avLst/>
          </a:prstGeom>
          <a:solidFill>
            <a:schemeClr val="accent2">
              <a:lumMod val="75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t"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solidFill>
                  <a:schemeClr val="bg1"/>
                </a:solidFill>
              </a:rPr>
              <a:t>MOSS Farm</a:t>
            </a:r>
          </a:p>
        </p:txBody>
      </p:sp>
      <p:sp>
        <p:nvSpPr>
          <p:cNvPr id="10" name="Rectangle 9"/>
          <p:cNvSpPr/>
          <p:nvPr/>
        </p:nvSpPr>
        <p:spPr bwMode="auto">
          <a:xfrm>
            <a:off x="6382745" y="4620231"/>
            <a:ext cx="1807837" cy="547955"/>
          </a:xfrm>
          <a:prstGeom prst="rect">
            <a:avLst/>
          </a:prstGeom>
          <a:solidFill>
            <a:schemeClr val="accent3">
              <a:lumMod val="50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SAP </a:t>
            </a:r>
            <a:endParaRPr lang="en-US" sz="12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a:p>
            <a:pPr algn="ctr" defTabSz="1096963" fontAlgn="base">
              <a:spcBef>
                <a:spcPct val="0"/>
              </a:spcBef>
              <a:spcAft>
                <a:spcPct val="0"/>
              </a:spcAft>
            </a:pPr>
            <a:r>
              <a:rPr lang="en-US" sz="105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LOB System</a:t>
            </a:r>
            <a:endParaRPr kumimoji="0" lang="en-US" sz="8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11" name="Rectangle 10"/>
          <p:cNvSpPr/>
          <p:nvPr/>
        </p:nvSpPr>
        <p:spPr bwMode="auto">
          <a:xfrm>
            <a:off x="6404013" y="5825733"/>
            <a:ext cx="1807837" cy="547955"/>
          </a:xfrm>
          <a:prstGeom prst="rect">
            <a:avLst/>
          </a:prstGeom>
          <a:solidFill>
            <a:schemeClr val="accent3">
              <a:lumMod val="50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DB2</a:t>
            </a:r>
            <a:endParaRPr kumimoji="0" lang="en-US" sz="12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a:p>
            <a:pPr marL="0" marR="0" indent="0" algn="ctr" defTabSz="1096963" rtl="0" eaLnBrk="1" fontAlgn="base" latinLnBrk="0" hangingPunct="1">
              <a:lnSpc>
                <a:spcPct val="100000"/>
              </a:lnSpc>
              <a:spcBef>
                <a:spcPct val="0"/>
              </a:spcBef>
              <a:spcAft>
                <a:spcPct val="0"/>
              </a:spcAft>
              <a:buClrTx/>
              <a:buSzTx/>
              <a:buFontTx/>
              <a:buNone/>
              <a:tabLst/>
            </a:pPr>
            <a:r>
              <a:rPr lang="en-US" sz="10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so</a:t>
            </a:r>
            <a:r>
              <a:rPr kumimoji="0" lang="en-US" sz="10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me really old database</a:t>
            </a:r>
          </a:p>
        </p:txBody>
      </p:sp>
      <p:sp>
        <p:nvSpPr>
          <p:cNvPr id="12" name="Rectangle 11"/>
          <p:cNvSpPr/>
          <p:nvPr/>
        </p:nvSpPr>
        <p:spPr bwMode="auto">
          <a:xfrm>
            <a:off x="1533487" y="5003800"/>
            <a:ext cx="1159143" cy="374436"/>
          </a:xfrm>
          <a:prstGeom prst="rect">
            <a:avLst/>
          </a:prstGeom>
          <a:solidFill>
            <a:schemeClr val="accent2">
              <a:lumMod val="50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Bob</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Browser</a:t>
            </a:r>
          </a:p>
        </p:txBody>
      </p:sp>
      <p:sp>
        <p:nvSpPr>
          <p:cNvPr id="13" name="Rectangle 12"/>
          <p:cNvSpPr/>
          <p:nvPr/>
        </p:nvSpPr>
        <p:spPr bwMode="auto">
          <a:xfrm>
            <a:off x="3617817" y="4611099"/>
            <a:ext cx="1765300" cy="1205501"/>
          </a:xfrm>
          <a:prstGeom prst="rect">
            <a:avLst/>
          </a:prstGeom>
          <a:solidFill>
            <a:schemeClr val="accent5">
              <a:lumMod val="50000"/>
            </a:schemeClr>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t"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solidFill>
                  <a:schemeClr val="bg1"/>
                </a:solidFill>
              </a:rPr>
              <a:t>Web Server</a:t>
            </a:r>
          </a:p>
        </p:txBody>
      </p:sp>
      <p:cxnSp>
        <p:nvCxnSpPr>
          <p:cNvPr id="14" name="Straight Arrow Connector 13"/>
          <p:cNvCxnSpPr/>
          <p:nvPr/>
        </p:nvCxnSpPr>
        <p:spPr>
          <a:xfrm>
            <a:off x="5117258" y="5469561"/>
            <a:ext cx="1201680" cy="593618"/>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191698" y="4839413"/>
            <a:ext cx="1137874" cy="173519"/>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p:cNvCxnSpPr>
          <p:nvPr/>
        </p:nvCxnSpPr>
        <p:spPr>
          <a:xfrm flipV="1">
            <a:off x="2692629" y="5058596"/>
            <a:ext cx="1063434" cy="132423"/>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blackGray">
          <a:xfrm>
            <a:off x="3809235" y="4875944"/>
            <a:ext cx="1371829" cy="328773"/>
          </a:xfrm>
          <a:prstGeom prst="rect">
            <a:avLst/>
          </a:prstGeom>
          <a:solidFill>
            <a:schemeClr val="accent3">
              <a:lumMod val="75000"/>
            </a:schemeClr>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1000" b="1" dirty="0" smtClean="0">
                <a:solidFill>
                  <a:schemeClr val="tx1"/>
                </a:solidFill>
              </a:rPr>
              <a:t>BDC Web Parts</a:t>
            </a:r>
            <a:endParaRPr kumimoji="0" lang="en-US" sz="1000" b="1" i="0" u="none" strike="noStrike" cap="none" normalizeH="0" baseline="0" dirty="0" smtClean="0">
              <a:solidFill>
                <a:schemeClr val="tx1"/>
              </a:solidFill>
            </a:endParaRPr>
          </a:p>
        </p:txBody>
      </p:sp>
      <p:sp>
        <p:nvSpPr>
          <p:cNvPr id="22" name="Flowchart: Magnetic Disk 21"/>
          <p:cNvSpPr/>
          <p:nvPr/>
        </p:nvSpPr>
        <p:spPr bwMode="gray">
          <a:xfrm>
            <a:off x="4085728" y="5962721"/>
            <a:ext cx="914553" cy="520557"/>
          </a:xfrm>
          <a:prstGeom prst="flowChartMagneticDisk">
            <a:avLst/>
          </a:prstGeom>
          <a:solidFill>
            <a:schemeClr val="tx2">
              <a:lumMod val="75000"/>
            </a:schemeClr>
          </a:solidFill>
          <a:ln>
            <a:solidFill>
              <a:schemeClr val="tx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smtClean="0">
                <a:solidFill>
                  <a:schemeClr val="bg1"/>
                </a:solidFill>
              </a:rPr>
              <a:t>SSO</a:t>
            </a:r>
          </a:p>
          <a:p>
            <a:pPr marL="0" marR="0" indent="0" algn="ctr" defTabSz="1096963" rtl="0" eaLnBrk="1" fontAlgn="base" latinLnBrk="0" hangingPunct="1">
              <a:lnSpc>
                <a:spcPct val="100000"/>
              </a:lnSpc>
              <a:spcBef>
                <a:spcPct val="0"/>
              </a:spcBef>
              <a:spcAft>
                <a:spcPct val="0"/>
              </a:spcAft>
              <a:buClrTx/>
              <a:buSzTx/>
              <a:buFontTx/>
              <a:buNone/>
              <a:tabLst/>
            </a:pPr>
            <a:r>
              <a:rPr lang="en-US" sz="1050" b="1" dirty="0" smtClean="0">
                <a:solidFill>
                  <a:schemeClr val="bg1"/>
                </a:solidFill>
              </a:rPr>
              <a:t>database</a:t>
            </a:r>
            <a:endParaRPr kumimoji="0" lang="en-US" sz="1050" b="1" i="0" u="none" strike="noStrike" cap="none" normalizeH="0" baseline="0" dirty="0" smtClean="0">
              <a:solidFill>
                <a:schemeClr val="bg1"/>
              </a:solidFill>
            </a:endParaRPr>
          </a:p>
        </p:txBody>
      </p:sp>
      <p:cxnSp>
        <p:nvCxnSpPr>
          <p:cNvPr id="25" name="Straight Arrow Connector 24"/>
          <p:cNvCxnSpPr/>
          <p:nvPr/>
        </p:nvCxnSpPr>
        <p:spPr>
          <a:xfrm>
            <a:off x="2713898" y="5222982"/>
            <a:ext cx="1063434" cy="255712"/>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209025" y="5857650"/>
            <a:ext cx="392130" cy="665"/>
          </a:xfrm>
          <a:prstGeom prst="straightConnector1">
            <a:avLst/>
          </a:prstGeom>
          <a:ln w="38100">
            <a:solidFill>
              <a:srgbClr xmlns:mc="http://schemas.openxmlformats.org/markup-compatibility/2006" xmlns:a14="http://schemas.microsoft.com/office/drawing/2010/main" val="C00000" mc:Ignorabl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4177579" y="5615589"/>
            <a:ext cx="858463" cy="1329"/>
          </a:xfrm>
          <a:prstGeom prst="straightConnector1">
            <a:avLst/>
          </a:prstGeom>
          <a:ln w="38100">
            <a:solidFill>
              <a:srgbClr xmlns:mc="http://schemas.openxmlformats.org/markup-compatibility/2006" xmlns:a14="http://schemas.microsoft.com/office/drawing/2010/main" val="C00000" mc:Ignorabl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blackGray">
          <a:xfrm>
            <a:off x="3819869" y="5350839"/>
            <a:ext cx="1361195" cy="328773"/>
          </a:xfrm>
          <a:prstGeom prst="rect">
            <a:avLst/>
          </a:prstGeom>
          <a:solidFill>
            <a:schemeClr val="accent3">
              <a:lumMod val="75000"/>
            </a:schemeClr>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solidFill>
                  <a:schemeClr val="tx1"/>
                </a:solidFill>
              </a:rPr>
              <a:t>Custom Web Parts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Programming SSO</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463454" y="1406525"/>
            <a:ext cx="7308946" cy="5070475"/>
          </a:xfrm>
          <a:prstGeom prst="rect">
            <a:avLst/>
          </a:prstGeom>
          <a:noFill/>
          <a:ln w="9525">
            <a:solidFill>
              <a:schemeClr val="bg1">
                <a:lumMod val="50000"/>
              </a:schemeClr>
            </a:solid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6248400" y="2133600"/>
            <a:ext cx="2701637" cy="1238250"/>
          </a:xfrm>
          <a:prstGeom prst="rect">
            <a:avLst/>
          </a:prstGeom>
          <a:noFill/>
          <a:ln w="19050">
            <a:solidFill>
              <a:schemeClr val="bg1">
                <a:lumMod val="50000"/>
              </a:schemeClr>
            </a:solid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smtClean="0"/>
              <a:t>Security 101</a:t>
            </a:r>
            <a:endParaRPr lang="en-US" dirty="0"/>
          </a:p>
        </p:txBody>
      </p:sp>
      <p:sp>
        <p:nvSpPr>
          <p:cNvPr id="5" name="Rectangle 3"/>
          <p:cNvSpPr>
            <a:spLocks noGrp="1" noChangeArrowheads="1"/>
          </p:cNvSpPr>
          <p:nvPr>
            <p:ph idx="1"/>
          </p:nvPr>
        </p:nvSpPr>
        <p:spPr/>
        <p:txBody>
          <a:bodyPr/>
          <a:lstStyle/>
          <a:p>
            <a:r>
              <a:rPr lang="en-US" dirty="0" smtClean="0"/>
              <a:t>Authentication and Identity</a:t>
            </a:r>
          </a:p>
          <a:p>
            <a:pPr lvl="1"/>
            <a:r>
              <a:rPr lang="en-US" dirty="0" smtClean="0"/>
              <a:t>Authentication based on an identity </a:t>
            </a:r>
            <a:br>
              <a:rPr lang="en-US" dirty="0" smtClean="0"/>
            </a:br>
            <a:r>
              <a:rPr lang="en-US" dirty="0" smtClean="0"/>
              <a:t>(i.e. Security Principal)</a:t>
            </a:r>
          </a:p>
          <a:p>
            <a:pPr lvl="1"/>
            <a:r>
              <a:rPr lang="en-US" dirty="0" smtClean="0"/>
              <a:t>Authentication performed using credentials</a:t>
            </a:r>
          </a:p>
          <a:p>
            <a:pPr lvl="1"/>
            <a:r>
              <a:rPr lang="en-US" dirty="0" smtClean="0"/>
              <a:t>Authentication produces some form of badge</a:t>
            </a:r>
          </a:p>
          <a:p>
            <a:pPr lvl="1"/>
            <a:endParaRPr lang="en-US" dirty="0" smtClean="0"/>
          </a:p>
          <a:p>
            <a:r>
              <a:rPr lang="en-US" dirty="0" smtClean="0"/>
              <a:t>Authorization and Access Control</a:t>
            </a:r>
          </a:p>
          <a:p>
            <a:pPr lvl="1"/>
            <a:r>
              <a:rPr lang="en-US" dirty="0" smtClean="0"/>
              <a:t>A subsystem is used to define security policy</a:t>
            </a:r>
          </a:p>
          <a:p>
            <a:pPr lvl="1"/>
            <a:r>
              <a:rPr lang="en-US" dirty="0" smtClean="0"/>
              <a:t>Privileged users to configure security policy on objects</a:t>
            </a:r>
          </a:p>
          <a:p>
            <a:pPr lvl="1"/>
            <a:r>
              <a:rPr lang="en-US" dirty="0" smtClean="0"/>
              <a:t>Subsystem enforces policy at run time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SSO Credential Entry Page</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74725" y="1359693"/>
            <a:ext cx="7026275" cy="5269707"/>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Authenticating users in WSS and MOSS</a:t>
            </a:r>
          </a:p>
          <a:p>
            <a:r>
              <a:rPr lang="en-US" dirty="0" smtClean="0"/>
              <a:t>Configuring access control within a site collection</a:t>
            </a:r>
          </a:p>
          <a:p>
            <a:r>
              <a:rPr lang="en-US" dirty="0" smtClean="0"/>
              <a:t>Configuring access control for Web Application</a:t>
            </a:r>
          </a:p>
          <a:p>
            <a:r>
              <a:rPr lang="en-US" dirty="0" smtClean="0"/>
              <a:t>Using the MOSS single sign-on service (SSO)</a:t>
            </a:r>
          </a:p>
        </p:txBody>
      </p:sp>
    </p:spTree>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704" name="Rectangle 16"/>
          <p:cNvSpPr>
            <a:spLocks noGrp="1" noChangeArrowheads="1"/>
          </p:cNvSpPr>
          <p:nvPr>
            <p:ph type="title"/>
          </p:nvPr>
        </p:nvSpPr>
        <p:spPr/>
        <p:txBody>
          <a:bodyPr/>
          <a:lstStyle/>
          <a:p>
            <a:r>
              <a:rPr lang="en-US" smtClean="0"/>
              <a:t>WSS Identities</a:t>
            </a:r>
            <a:endParaRPr lang="en-US"/>
          </a:p>
        </p:txBody>
      </p:sp>
      <p:sp>
        <p:nvSpPr>
          <p:cNvPr id="498705" name="Rectangle 17"/>
          <p:cNvSpPr>
            <a:spLocks noGrp="1" noChangeArrowheads="1"/>
          </p:cNvSpPr>
          <p:nvPr>
            <p:ph idx="1"/>
          </p:nvPr>
        </p:nvSpPr>
        <p:spPr/>
        <p:txBody>
          <a:bodyPr/>
          <a:lstStyle/>
          <a:p>
            <a:r>
              <a:rPr lang="en-US" dirty="0" smtClean="0"/>
              <a:t>IIS Application Pool Identity</a:t>
            </a:r>
          </a:p>
          <a:p>
            <a:pPr lvl="1"/>
            <a:r>
              <a:rPr lang="en-US" dirty="0" smtClean="0"/>
              <a:t>Configured with IIS or WSS administration tools</a:t>
            </a:r>
          </a:p>
          <a:p>
            <a:pPr lvl="1"/>
            <a:r>
              <a:rPr lang="en-US" dirty="0" smtClean="0"/>
              <a:t>Authenticated when IIS worker process is launched</a:t>
            </a:r>
          </a:p>
          <a:p>
            <a:pPr lvl="1"/>
            <a:endParaRPr lang="en-US" dirty="0" smtClean="0"/>
          </a:p>
          <a:p>
            <a:r>
              <a:rPr lang="en-US" dirty="0" smtClean="0"/>
              <a:t>WSS System Identity</a:t>
            </a:r>
          </a:p>
          <a:p>
            <a:pPr lvl="1"/>
            <a:r>
              <a:rPr lang="en-US" dirty="0" smtClean="0"/>
              <a:t>New concept introduced with WSS 3.0</a:t>
            </a:r>
          </a:p>
          <a:p>
            <a:pPr lvl="1"/>
            <a:r>
              <a:rPr lang="en-US" dirty="0" smtClean="0"/>
              <a:t>Used by WSS to hide application pool identity</a:t>
            </a:r>
          </a:p>
          <a:p>
            <a:pPr lvl="1"/>
            <a:endParaRPr lang="en-US" dirty="0" smtClean="0"/>
          </a:p>
          <a:p>
            <a:r>
              <a:rPr lang="en-US" dirty="0" smtClean="0"/>
              <a:t>User Identity</a:t>
            </a:r>
          </a:p>
          <a:p>
            <a:pPr lvl="1"/>
            <a:r>
              <a:rPr lang="en-US" dirty="0" smtClean="0"/>
              <a:t>Used for authorization and auditing</a:t>
            </a:r>
          </a:p>
          <a:p>
            <a:pPr lvl="1"/>
            <a:r>
              <a:rPr lang="en-US" dirty="0" smtClean="0"/>
              <a:t>Authenticated by Windows or Forms Auth Provider</a:t>
            </a:r>
          </a:p>
          <a:p>
            <a:pPr lvl="1"/>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smtClean="0"/>
              <a:t>Application Pool Identity</a:t>
            </a:r>
            <a:endParaRPr lang="en-US" dirty="0"/>
          </a:p>
        </p:txBody>
      </p:sp>
      <p:sp>
        <p:nvSpPr>
          <p:cNvPr id="500739" name="Rectangle 3"/>
          <p:cNvSpPr>
            <a:spLocks noGrp="1" noChangeArrowheads="1"/>
          </p:cNvSpPr>
          <p:nvPr>
            <p:ph idx="1"/>
          </p:nvPr>
        </p:nvSpPr>
        <p:spPr/>
        <p:txBody>
          <a:bodyPr>
            <a:normAutofit/>
          </a:bodyPr>
          <a:lstStyle/>
          <a:p>
            <a:r>
              <a:rPr lang="en-US" dirty="0" smtClean="0"/>
              <a:t>WSS runtime is hosted by IIS Application Pools</a:t>
            </a:r>
          </a:p>
          <a:p>
            <a:pPr lvl="1"/>
            <a:r>
              <a:rPr lang="en-US" sz="2000" dirty="0" smtClean="0"/>
              <a:t>Each WSS Web Application runs in a IIS Web site</a:t>
            </a:r>
          </a:p>
          <a:p>
            <a:pPr lvl="1"/>
            <a:r>
              <a:rPr lang="en-US" sz="2000" dirty="0" smtClean="0"/>
              <a:t>Each IIS Web site runs with in a specific IIS application pool</a:t>
            </a:r>
          </a:p>
          <a:p>
            <a:pPr lvl="1"/>
            <a:r>
              <a:rPr lang="en-US" sz="2000" dirty="0" smtClean="0"/>
              <a:t>Application pool identity configured with local or domain account</a:t>
            </a:r>
          </a:p>
          <a:p>
            <a:pPr lvl="1"/>
            <a:r>
              <a:rPr lang="en-US" sz="2000" dirty="0" smtClean="0"/>
              <a:t>Domain account recommended in farms </a:t>
            </a:r>
          </a:p>
          <a:p>
            <a:pPr lvl="1">
              <a:buNone/>
            </a:pPr>
            <a:r>
              <a:rPr lang="en-US" sz="2000" dirty="0" smtClean="0"/>
              <a:t>	of two or more servers</a:t>
            </a:r>
          </a:p>
          <a:p>
            <a:pPr lvl="1"/>
            <a:endParaRPr lang="en-US" sz="2000" dirty="0" smtClean="0"/>
          </a:p>
          <a:p>
            <a:pPr lvl="1"/>
            <a:endParaRPr lang="en-US" sz="2000" dirty="0"/>
          </a:p>
        </p:txBody>
      </p:sp>
      <p:pic>
        <p:nvPicPr>
          <p:cNvPr id="1028" name="Picture 4"/>
          <p:cNvPicPr>
            <a:picLocks noChangeAspect="1" noChangeArrowheads="1"/>
          </p:cNvPicPr>
          <p:nvPr/>
        </p:nvPicPr>
        <p:blipFill>
          <a:blip r:embed="rId3" cstate="print"/>
          <a:srcRect/>
          <a:stretch>
            <a:fillRect/>
          </a:stretch>
        </p:blipFill>
        <p:spPr bwMode="auto">
          <a:xfrm>
            <a:off x="685800" y="4191000"/>
            <a:ext cx="6086475" cy="2400300"/>
          </a:xfrm>
          <a:prstGeom prst="rect">
            <a:avLst/>
          </a:prstGeom>
          <a:noFill/>
          <a:ln w="6350">
            <a:solidFill>
              <a:schemeClr val="tx1"/>
            </a:solid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6019800" y="3018272"/>
            <a:ext cx="2857500" cy="3611127"/>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smtClean="0"/>
              <a:t>WSS Authentication with SQL Server</a:t>
            </a:r>
            <a:endParaRPr lang="en-US"/>
          </a:p>
        </p:txBody>
      </p:sp>
      <p:sp>
        <p:nvSpPr>
          <p:cNvPr id="585731" name="Rectangle 3"/>
          <p:cNvSpPr>
            <a:spLocks noGrp="1" noChangeArrowheads="1"/>
          </p:cNvSpPr>
          <p:nvPr>
            <p:ph idx="1"/>
          </p:nvPr>
        </p:nvSpPr>
        <p:spPr/>
        <p:txBody>
          <a:bodyPr/>
          <a:lstStyle/>
          <a:p>
            <a:r>
              <a:rPr lang="en-US" dirty="0" smtClean="0"/>
              <a:t>WSS system code must access SQL Server</a:t>
            </a:r>
          </a:p>
          <a:p>
            <a:pPr lvl="1"/>
            <a:r>
              <a:rPr lang="en-US" dirty="0" smtClean="0"/>
              <a:t>WSS must create and access configuration database</a:t>
            </a:r>
          </a:p>
          <a:p>
            <a:pPr lvl="1"/>
            <a:r>
              <a:rPr lang="en-US" dirty="0" smtClean="0"/>
              <a:t>WSS must create and access content databases</a:t>
            </a:r>
          </a:p>
          <a:p>
            <a:pPr lvl="1"/>
            <a:endParaRPr lang="en-US" dirty="0" smtClean="0"/>
          </a:p>
          <a:p>
            <a:r>
              <a:rPr lang="en-US" dirty="0" smtClean="0"/>
              <a:t>WSS must authenticate against SQL Server</a:t>
            </a:r>
          </a:p>
          <a:p>
            <a:pPr lvl="1"/>
            <a:r>
              <a:rPr lang="en-US" sz="2000" dirty="0" smtClean="0"/>
              <a:t>Option #1: Integrated Windows Authentication </a:t>
            </a:r>
            <a:r>
              <a:rPr lang="en-US" sz="2000" dirty="0" smtClean="0">
                <a:solidFill>
                  <a:schemeClr val="accent2">
                    <a:lumMod val="75000"/>
                  </a:schemeClr>
                </a:solidFill>
              </a:rPr>
              <a:t>(recommended)</a:t>
            </a:r>
          </a:p>
          <a:p>
            <a:pPr lvl="1"/>
            <a:r>
              <a:rPr lang="en-US" sz="2000" dirty="0" smtClean="0"/>
              <a:t>Option #2: Standard SQL authentication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Accessing SQL Server</a:t>
            </a:r>
            <a:endParaRPr lang="en-US" dirty="0"/>
          </a:p>
        </p:txBody>
      </p:sp>
      <p:sp>
        <p:nvSpPr>
          <p:cNvPr id="3" name="Content Placeholder 2"/>
          <p:cNvSpPr>
            <a:spLocks noGrp="1"/>
          </p:cNvSpPr>
          <p:nvPr>
            <p:ph idx="1"/>
          </p:nvPr>
        </p:nvSpPr>
        <p:spPr/>
        <p:txBody>
          <a:bodyPr/>
          <a:lstStyle/>
          <a:p>
            <a:r>
              <a:rPr lang="en-US" dirty="0" smtClean="0"/>
              <a:t>What Identity is used to access SQL Server?</a:t>
            </a:r>
          </a:p>
          <a:p>
            <a:pPr lvl="1"/>
            <a:r>
              <a:rPr lang="en-US" dirty="0" smtClean="0"/>
              <a:t>WSS system code accesses configuration database and content databases with Application Pool Identity</a:t>
            </a:r>
          </a:p>
          <a:p>
            <a:pPr lvl="1"/>
            <a:r>
              <a:rPr lang="en-US" dirty="0" smtClean="0"/>
              <a:t>Custom code (e.g. Web Parts) run with impersonation and access SQL Server database with user identity</a:t>
            </a:r>
          </a:p>
          <a:p>
            <a:pPr lvl="2"/>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SHAREPOINT\System Account</a:t>
            </a:r>
            <a:endParaRPr lang="en-US" dirty="0"/>
          </a:p>
        </p:txBody>
      </p:sp>
      <p:sp>
        <p:nvSpPr>
          <p:cNvPr id="584707" name="Rectangle 3"/>
          <p:cNvSpPr>
            <a:spLocks noGrp="1" noChangeArrowheads="1"/>
          </p:cNvSpPr>
          <p:nvPr>
            <p:ph idx="1"/>
          </p:nvPr>
        </p:nvSpPr>
        <p:spPr/>
        <p:txBody>
          <a:bodyPr/>
          <a:lstStyle/>
          <a:p>
            <a:r>
              <a:rPr lang="en-US" sz="2400" dirty="0" smtClean="0"/>
              <a:t>WSS V2 had issues with Application Pool Identity</a:t>
            </a:r>
          </a:p>
          <a:p>
            <a:endParaRPr lang="en-US" sz="2400" dirty="0" smtClean="0"/>
          </a:p>
          <a:p>
            <a:r>
              <a:rPr lang="en-US" sz="2400" dirty="0" smtClean="0"/>
              <a:t>WSS 3.0 introduces SHAREPOINT\system account</a:t>
            </a:r>
          </a:p>
          <a:p>
            <a:pPr lvl="1"/>
            <a:r>
              <a:rPr lang="en-US" sz="2000" dirty="0" smtClean="0"/>
              <a:t>Hides IIS Application Pool Identity from users</a:t>
            </a:r>
          </a:p>
          <a:p>
            <a:pPr lvl="1"/>
            <a:r>
              <a:rPr lang="en-US" sz="2000" dirty="0" smtClean="0"/>
              <a:t>Runs as God within WSS authorization system</a:t>
            </a:r>
          </a:p>
          <a:p>
            <a:pPr lvl="1"/>
            <a:r>
              <a:rPr lang="en-US" sz="2000" dirty="0" smtClean="0"/>
              <a:t>Removes need to treat Application Pool Identity as site user</a:t>
            </a:r>
          </a:p>
          <a:p>
            <a:pPr lvl="1"/>
            <a:endParaRPr lang="en-US" sz="2000" dirty="0" smtClean="0"/>
          </a:p>
          <a:p>
            <a:r>
              <a:rPr lang="en-US" dirty="0" smtClean="0"/>
              <a:t>System account details for the super geek</a:t>
            </a:r>
          </a:p>
          <a:p>
            <a:pPr lvl="1"/>
            <a:r>
              <a:rPr lang="en-US" sz="2000" dirty="0" smtClean="0"/>
              <a:t>SID as S-1-0-0 (Null SID) </a:t>
            </a:r>
          </a:p>
          <a:p>
            <a:pPr lvl="1"/>
            <a:r>
              <a:rPr lang="en-US" sz="2000" dirty="0" smtClean="0"/>
              <a:t>User id as 1073741823 (0x3FFFFFFF)</a:t>
            </a:r>
          </a:p>
          <a:p>
            <a:pPr lvl="1"/>
            <a:r>
              <a:rPr lang="en-US" sz="2000" dirty="0" smtClean="0"/>
              <a:t>Account is a internal WSS identity and NOT a Windows identity</a:t>
            </a:r>
            <a:endParaRPr lang="en-US" sz="2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blackGray">
          <a:xfrm>
            <a:off x="495300" y="2324100"/>
            <a:ext cx="8140700" cy="4292600"/>
          </a:xfrm>
          <a:prstGeom prst="rect">
            <a:avLst/>
          </a:prstGeom>
          <a:solidFill>
            <a:schemeClr val="accent1"/>
          </a:solidFill>
          <a:ln w="28575">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b"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solidFill>
                <a:schemeClr val="bg1"/>
              </a:solidFill>
            </a:endParaRPr>
          </a:p>
        </p:txBody>
      </p:sp>
      <p:sp>
        <p:nvSpPr>
          <p:cNvPr id="8" name="Rectangle 7"/>
          <p:cNvSpPr/>
          <p:nvPr/>
        </p:nvSpPr>
        <p:spPr bwMode="blackGray">
          <a:xfrm>
            <a:off x="825500" y="2882900"/>
            <a:ext cx="3810000" cy="3276600"/>
          </a:xfrm>
          <a:prstGeom prst="rect">
            <a:avLst/>
          </a:prstGeom>
          <a:solidFill>
            <a:schemeClr val="bg2">
              <a:lumMod val="50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b"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solidFill>
                  <a:schemeClr val="bg1"/>
                </a:solidFill>
              </a:rPr>
              <a:t>Web Server</a:t>
            </a:r>
          </a:p>
        </p:txBody>
      </p:sp>
      <p:sp>
        <p:nvSpPr>
          <p:cNvPr id="2" name="Title 1"/>
          <p:cNvSpPr>
            <a:spLocks noGrp="1"/>
          </p:cNvSpPr>
          <p:nvPr>
            <p:ph type="title"/>
          </p:nvPr>
        </p:nvSpPr>
        <p:spPr/>
        <p:txBody>
          <a:bodyPr/>
          <a:lstStyle/>
          <a:p>
            <a:r>
              <a:rPr smtClean="0"/>
              <a:t>WSS Identity versus Windows Identity</a:t>
            </a:r>
            <a:endParaRPr lang="en-US" dirty="0"/>
          </a:p>
        </p:txBody>
      </p:sp>
      <p:sp>
        <p:nvSpPr>
          <p:cNvPr id="3" name="Content Placeholder 2"/>
          <p:cNvSpPr>
            <a:spLocks noGrp="1"/>
          </p:cNvSpPr>
          <p:nvPr>
            <p:ph idx="1"/>
          </p:nvPr>
        </p:nvSpPr>
        <p:spPr>
          <a:xfrm>
            <a:off x="539750" y="1701800"/>
            <a:ext cx="8048625" cy="4525963"/>
          </a:xfrm>
        </p:spPr>
        <p:txBody>
          <a:bodyPr/>
          <a:lstStyle/>
          <a:p>
            <a:r>
              <a:rPr lang="en-US" dirty="0" smtClean="0"/>
              <a:t>It’s important to understand the difference</a:t>
            </a:r>
            <a:endParaRPr lang="en-US" dirty="0"/>
          </a:p>
        </p:txBody>
      </p:sp>
      <p:sp>
        <p:nvSpPr>
          <p:cNvPr id="5" name="Rectangle 4"/>
          <p:cNvSpPr/>
          <p:nvPr/>
        </p:nvSpPr>
        <p:spPr bwMode="blackWhite">
          <a:xfrm>
            <a:off x="5626100" y="2844800"/>
            <a:ext cx="2730500" cy="1104900"/>
          </a:xfrm>
          <a:prstGeom prst="rect">
            <a:avLst/>
          </a:prstGeom>
          <a:solidFill>
            <a:schemeClr val="accent5">
              <a:lumMod val="50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Pages, Lists &amp; Documents</a:t>
            </a:r>
          </a:p>
          <a:p>
            <a:pPr marL="0" marR="0" indent="0" algn="ctr" defTabSz="1096963" rtl="0" eaLnBrk="1" fontAlgn="base" latinLnBrk="0" hangingPunct="1">
              <a:lnSpc>
                <a:spcPct val="100000"/>
              </a:lnSpc>
              <a:spcBef>
                <a:spcPct val="0"/>
              </a:spcBef>
              <a:spcAft>
                <a:spcPct val="0"/>
              </a:spcAft>
              <a:buClrTx/>
              <a:buSzTx/>
              <a:buFontTx/>
              <a:buNone/>
              <a:tabLst/>
            </a:pPr>
            <a:r>
              <a:rPr lang="en-US" sz="11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SharePoint content</a:t>
            </a:r>
            <a:endParaRPr kumimoji="0" lang="en-US" sz="11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6" name="Rectangle 5"/>
          <p:cNvSpPr/>
          <p:nvPr/>
        </p:nvSpPr>
        <p:spPr bwMode="blackWhite">
          <a:xfrm>
            <a:off x="5651500" y="4368800"/>
            <a:ext cx="2730500" cy="1104900"/>
          </a:xfrm>
          <a:prstGeom prst="rect">
            <a:avLst/>
          </a:prstGeom>
          <a:solidFill>
            <a:srgbClr xmlns:mc="http://schemas.openxmlformats.org/markup-compatibility/2006" xmlns:a14="http://schemas.microsoft.com/office/drawing/2010/main" val="002060" mc:Ignorable=""/>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Northwind</a:t>
            </a:r>
            <a:r>
              <a:rPr kumimoji="0" lang="en-US" sz="16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 Database</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SQL Server</a:t>
            </a:r>
          </a:p>
        </p:txBody>
      </p:sp>
      <p:sp>
        <p:nvSpPr>
          <p:cNvPr id="7" name="Rectangle 6"/>
          <p:cNvSpPr/>
          <p:nvPr/>
        </p:nvSpPr>
        <p:spPr bwMode="blackWhite">
          <a:xfrm>
            <a:off x="2209800" y="5156200"/>
            <a:ext cx="1968500" cy="520700"/>
          </a:xfrm>
          <a:prstGeom prst="rect">
            <a:avLst/>
          </a:prstGeom>
          <a:solidFill>
            <a:srgbClr xmlns:mc="http://schemas.openxmlformats.org/markup-compatibility/2006" xmlns:a14="http://schemas.microsoft.com/office/drawing/2010/main" val="002060" mc:Ignorable=""/>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XML File</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local file system</a:t>
            </a:r>
          </a:p>
        </p:txBody>
      </p:sp>
      <p:sp>
        <p:nvSpPr>
          <p:cNvPr id="10" name="Rectangle 9"/>
          <p:cNvSpPr/>
          <p:nvPr/>
        </p:nvSpPr>
        <p:spPr bwMode="blackWhite">
          <a:xfrm>
            <a:off x="977900" y="3035300"/>
            <a:ext cx="3479800" cy="1524000"/>
          </a:xfrm>
          <a:prstGeom prst="rect">
            <a:avLst/>
          </a:prstGeom>
          <a:solidFill>
            <a:schemeClr val="accent1">
              <a:lumMod val="50000"/>
            </a:schemeClr>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t"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solidFill>
                  <a:schemeClr val="bg1"/>
                </a:solidFill>
              </a:rPr>
              <a:t>Web Application Worker Process</a:t>
            </a:r>
          </a:p>
        </p:txBody>
      </p:sp>
      <p:cxnSp>
        <p:nvCxnSpPr>
          <p:cNvPr id="14" name="Straight Arrow Connector 13"/>
          <p:cNvCxnSpPr/>
          <p:nvPr/>
        </p:nvCxnSpPr>
        <p:spPr>
          <a:xfrm flipV="1">
            <a:off x="3848100" y="3378200"/>
            <a:ext cx="1701800" cy="342900"/>
          </a:xfrm>
          <a:prstGeom prst="straightConnector1">
            <a:avLst/>
          </a:prstGeom>
          <a:ln w="38100">
            <a:solidFill>
              <a:srgbClr xmlns:mc="http://schemas.openxmlformats.org/markup-compatibility/2006" xmlns:a14="http://schemas.microsoft.com/office/drawing/2010/main" val="C00000" mc:Ignorabl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60800" y="4279900"/>
            <a:ext cx="1612900" cy="622300"/>
          </a:xfrm>
          <a:prstGeom prst="straightConnector1">
            <a:avLst/>
          </a:prstGeom>
          <a:ln w="38100">
            <a:solidFill>
              <a:srgbClr xmlns:mc="http://schemas.openxmlformats.org/markup-compatibility/2006" xmlns:a14="http://schemas.microsoft.com/office/drawing/2010/main" val="C00000" mc:Ignorable=""/>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2711450" y="4565650"/>
            <a:ext cx="800100" cy="203200"/>
          </a:xfrm>
          <a:prstGeom prst="straightConnector1">
            <a:avLst/>
          </a:prstGeom>
          <a:ln w="38100">
            <a:solidFill>
              <a:srgbClr xmlns:mc="http://schemas.openxmlformats.org/markup-compatibility/2006" xmlns:a14="http://schemas.microsoft.com/office/drawing/2010/main" val="C00000" mc:Ignorable=""/>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blackWhite">
          <a:xfrm>
            <a:off x="1092200" y="4000500"/>
            <a:ext cx="3162300" cy="457200"/>
          </a:xfrm>
          <a:prstGeom prst="rect">
            <a:avLst/>
          </a:prstGeom>
          <a:solidFill>
            <a:srgbClr xmlns:mc="http://schemas.openxmlformats.org/markup-compatibility/2006" xmlns:a14="http://schemas.microsoft.com/office/drawing/2010/main" val="00B0F0" mc:Ignorable=""/>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solidFill>
                  <a:schemeClr val="tx1"/>
                </a:solidFill>
              </a:rPr>
              <a:t>Authorized using Windows Identity</a:t>
            </a:r>
          </a:p>
        </p:txBody>
      </p:sp>
      <p:sp>
        <p:nvSpPr>
          <p:cNvPr id="11" name="Rectangle 10"/>
          <p:cNvSpPr/>
          <p:nvPr/>
        </p:nvSpPr>
        <p:spPr bwMode="blackWhite">
          <a:xfrm>
            <a:off x="1104900" y="3454400"/>
            <a:ext cx="3162300" cy="457200"/>
          </a:xfrm>
          <a:prstGeom prst="rect">
            <a:avLst/>
          </a:prstGeom>
          <a:solidFill>
            <a:schemeClr val="accent6">
              <a:lumMod val="25000"/>
              <a:lumOff val="75000"/>
            </a:schemeClr>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solidFill>
                  <a:schemeClr val="tx1"/>
                </a:solidFill>
              </a:rPr>
              <a:t>Authorized using SharePoint Identity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xmlns:mc="http://schemas.openxmlformats.org/markup-compatibility/2006" xmlns:a14="http://schemas.microsoft.com/office/drawing/2010/main" val="60001B"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9F002D" mc:Ignorable=""/>
      </a:accent1>
      <a:accent2>
        <a:srgbClr xmlns:mc="http://schemas.openxmlformats.org/markup-compatibility/2006" xmlns:a14="http://schemas.microsoft.com/office/drawing/2010/main" val="FFBF05" mc:Ignorable=""/>
      </a:accent2>
      <a:accent3>
        <a:srgbClr xmlns:mc="http://schemas.openxmlformats.org/markup-compatibility/2006" xmlns:a14="http://schemas.microsoft.com/office/drawing/2010/main" val="198CFF" mc:Ignorable=""/>
      </a:accent3>
      <a:accent4>
        <a:srgbClr xmlns:mc="http://schemas.openxmlformats.org/markup-compatibility/2006" xmlns:a14="http://schemas.microsoft.com/office/drawing/2010/main" val="826000" mc:Ignorable=""/>
      </a:accent4>
      <a:accent5>
        <a:srgbClr xmlns:mc="http://schemas.openxmlformats.org/markup-compatibility/2006" xmlns:a14="http://schemas.microsoft.com/office/drawing/2010/main" val="339933" mc:Ignorable=""/>
      </a:accent5>
      <a:accent6>
        <a:srgbClr xmlns:mc="http://schemas.openxmlformats.org/markup-compatibility/2006" xmlns:a14="http://schemas.microsoft.com/office/drawing/2010/main" val="CC3300" mc:Ignorable=""/>
      </a:accent6>
      <a:hlink>
        <a:srgbClr xmlns:mc="http://schemas.openxmlformats.org/markup-compatibility/2006" xmlns:a14="http://schemas.microsoft.com/office/drawing/2010/main" val="9F002D" mc:Ignorable=""/>
      </a:hlink>
      <a:folHlink>
        <a:srgbClr xmlns:mc="http://schemas.openxmlformats.org/markup-compatibility/2006" xmlns:a14="http://schemas.microsoft.com/office/drawing/2010/main" val="9F002D" mc:Ignorable=""/>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xmlns:mc="http://schemas.openxmlformats.org/markup-compatibility/2006" xmlns:a14="http://schemas.microsoft.com/office/drawing/2010/main" val="4E3B30" mc:Ignorable="">
                <a:alpha val="60000"/>
              </a:srgbClr>
            </a:outerShdw>
          </a:effectLst>
        </a:effectStyle>
        <a:effectStyle>
          <a:effectLst>
            <a:outerShdw blurRad="76200" dist="50800" dir="5400000" rotWithShape="0">
              <a:srgbClr xmlns:mc="http://schemas.openxmlformats.org/markup-compatibility/2006" xmlns:a14="http://schemas.microsoft.com/office/drawing/2010/main" val="4E3B30" mc:Ignorable="">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xmlns:mc="http://schemas.openxmlformats.org/markup-compatibility/2006" xmlns:a14="http://schemas.microsoft.com/office/drawing/2010/main" val="4E3B30" mc:Ignorable="">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_dlc_DocIdUrl xmlns="c83d3ea4-1015-4b4b-bfa9-09fbcd7aa64d">
      <Url>http://intranet.sharepointblackops.com/Courses/GSA401/_layouts/DocIdRedir.aspx?ID=3CC2HQU7XWNV-46-50</Url>
      <Description>3CC2HQU7XWNV-46-50</Description>
    </_dlc_DocIdUrl>
    <_dlc_DocId xmlns="c83d3ea4-1015-4b4b-bfa9-09fbcd7aa64d">3CC2HQU7XWNV-46-50</_dlc_DocI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87582959AEF624DAFCB103BC41A5BAF" ma:contentTypeVersion="1" ma:contentTypeDescription="Create a new document." ma:contentTypeScope="" ma:versionID="8d586dc77cf42fd5e895ca6da970339a">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C2C3EED0-C3FA-4E8C-BA0F-14963E6D051A}"/>
</file>

<file path=customXml/itemProps4.xml><?xml version="1.0" encoding="utf-8"?>
<ds:datastoreItem xmlns:ds="http://schemas.openxmlformats.org/officeDocument/2006/customXml" ds:itemID="{99C4AEE9-6D38-4A73-BDC1-7FCCF05CBE66}"/>
</file>

<file path=docProps/app.xml><?xml version="1.0" encoding="utf-8"?>
<Properties xmlns="http://schemas.openxmlformats.org/officeDocument/2006/extended-properties" xmlns:vt="http://schemas.openxmlformats.org/officeDocument/2006/docPropsVTypes">
  <Template>CPT_Slide_Template</Template>
  <TotalTime>4</TotalTime>
  <Words>2020</Words>
  <Application>Microsoft Office PowerPoint</Application>
  <PresentationFormat>On-screen Show (4:3)</PresentationFormat>
  <Paragraphs>465</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CPT_Slide_Template</vt:lpstr>
      <vt:lpstr>SharePoint  Application Security</vt:lpstr>
      <vt:lpstr>Agenda</vt:lpstr>
      <vt:lpstr>Security 101</vt:lpstr>
      <vt:lpstr>WSS Identities</vt:lpstr>
      <vt:lpstr>Application Pool Identity</vt:lpstr>
      <vt:lpstr>WSS Authentication with SQL Server</vt:lpstr>
      <vt:lpstr>Accessing SQL Server</vt:lpstr>
      <vt:lpstr>SHAREPOINT\System Account</vt:lpstr>
      <vt:lpstr>WSS Identity versus Windows Identity</vt:lpstr>
      <vt:lpstr>Elevation of Privledges</vt:lpstr>
      <vt:lpstr>Accessing Sites with Elevated Privileges</vt:lpstr>
      <vt:lpstr>WSS Authentication Providers</vt:lpstr>
      <vt:lpstr>Authentication And WSS Zones</vt:lpstr>
      <vt:lpstr>Alternate Access Mapping</vt:lpstr>
      <vt:lpstr>Configuring Windows Authentication</vt:lpstr>
      <vt:lpstr>Integrated Windows Authentication</vt:lpstr>
      <vt:lpstr>Basic Authentication</vt:lpstr>
      <vt:lpstr>Windows Authentication Zones</vt:lpstr>
      <vt:lpstr>Forms-based Authentication (FBA)</vt:lpstr>
      <vt:lpstr>Forms Authentication Zones</vt:lpstr>
      <vt:lpstr>FBA and Windows Identity</vt:lpstr>
      <vt:lpstr>Assignment of User Rights</vt:lpstr>
      <vt:lpstr>Site Collection-level Security</vt:lpstr>
      <vt:lpstr>Permission Levels</vt:lpstr>
      <vt:lpstr>Permissions Managed Using Rights</vt:lpstr>
      <vt:lpstr>Securable Objects</vt:lpstr>
      <vt:lpstr>Web Application Security Policy</vt:lpstr>
      <vt:lpstr>MOSS Single Sign-On Service</vt:lpstr>
      <vt:lpstr>Programming SSO</vt:lpstr>
      <vt:lpstr>SSO Credential Entry Page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Application Security</dc:title>
  <dc:creator>TedP</dc:creator>
  <cp:lastModifiedBy>Andrew Connell</cp:lastModifiedBy>
  <cp:revision>3</cp:revision>
  <dcterms:created xsi:type="dcterms:W3CDTF">2009-05-22T14:49:00Z</dcterms:created>
  <dcterms:modified xsi:type="dcterms:W3CDTF">2010-01-22T22:53:12Z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0x010100A87582959AEF624DAFCB103BC41A5BAF</vt:lpwstr>
  </property>
  <property fmtid="{D5CDD505-2E9C-101B-9397-08002B2CF9AE}" pid="4" name="_dlc_DocIdItemGuid">
    <vt:lpwstr>95e6ddd9-b3a1-4e1d-8c19-6070920c3d04</vt:lpwstr>
  </property>
</Properties>
</file>