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Default Extension="gif" ContentType="image/gif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entation.xml" ContentType="application/vnd.openxmlformats-officedocument.presentationml.presentation.main+xml"/>
  <Override PartName="/ppt/slides/slide34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10.xml" ContentType="application/vnd.openxmlformats-officedocument.presentationml.slide+xml"/>
  <Override PartName="/ppt/slides/slide17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3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36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2.xml" ContentType="application/vnd.openxmlformats-officedocument.presentationml.notesSlide+xml"/>
  <Override PartName="/ppt/theme/theme3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1"/>
  </p:notesMasterIdLst>
  <p:handoutMasterIdLst>
    <p:handoutMasterId r:id="rId42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clrMru>
    <a:srgbClr val="4C2710"/>
    <a:srgbClr val="87451D"/>
    <a:srgbClr val="1F100B"/>
    <a:srgbClr val="9F002D"/>
    <a:srgbClr val="002100"/>
    <a:srgbClr val="2E391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6946" autoAdjust="0"/>
    <p:restoredTop sz="90033" autoAdjust="0"/>
  </p:normalViewPr>
  <p:slideViewPr>
    <p:cSldViewPr>
      <p:cViewPr>
        <p:scale>
          <a:sx n="400" d="100"/>
          <a:sy n="400" d="100"/>
        </p:scale>
        <p:origin x="16086" y="130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24" y="-10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47" Type="http://schemas.openxmlformats.org/officeDocument/2006/relationships/customXml" Target="../customXml/item4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01 - Customizing Sites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265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01 - Customizing Sites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1160"/>
            <a:ext cx="414528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281159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73E6628-0705-4E34-90AA-D61A964D0A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01 - Customizing Sites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01 - Customizing Sites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01 - Customizing Sites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01 - Customizing Sites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01 - Customizing Sites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01 - Customizing Sites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01 - Customizing Sites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01 - Customizing Sites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01 - Customizing Sites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01 - Customizing Sites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01 - Customizing Sites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01 - Customizing Sites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01 - Customizing Sites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01 - Customizing Sites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01 - Customizing Sites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01 - Customizing Sites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01 - Customizing Sites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01 - Customizing Sites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01 - Customizing Sites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01 - Customizing Sites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90465"/>
          <p:cNvSpPr>
            <a:spLocks noGrp="1" noRot="1" noChangeAspect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90467" name="Rectangle 19046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hangingPunct="1"/>
            <a:endParaRPr lang="en-US" dirty="0">
              <a:latin typeface="Arial" pitchFamily="34" charset="0"/>
              <a:cs typeface="MS PGothic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01 - Customizing Sites</a:t>
            </a:r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01 - Customizing Sites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54625"/>
          <p:cNvSpPr>
            <a:spLocks noGrp="1" noRot="1" noChangeAspect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4627" name="Rectangle 15462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hangingPunct="1"/>
            <a:endParaRPr lang="en-US" dirty="0">
              <a:latin typeface="Arial" pitchFamily="34" charset="0"/>
              <a:cs typeface="MS PGothic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01 - Customizing Sites</a:t>
            </a:r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01729"/>
          <p:cNvSpPr>
            <a:spLocks noGrp="1" noRot="1" noChangeAspect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201731" name="Rectangle 20173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hangingPunct="1"/>
            <a:endParaRPr lang="en-US" dirty="0">
              <a:latin typeface="Arial" pitchFamily="34" charset="0"/>
              <a:cs typeface="MS PGothic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01 - Customizing Sites</a:t>
            </a:r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04801"/>
          <p:cNvSpPr>
            <a:spLocks noGrp="1" noRot="1" noChangeAspect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204803" name="Rectangle 20480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hangingPunct="1"/>
            <a:endParaRPr lang="en-US" dirty="0">
              <a:latin typeface="Arial" pitchFamily="34" charset="0"/>
              <a:cs typeface="MS PGothic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01 - Customizing Sites</a:t>
            </a:r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05825"/>
          <p:cNvSpPr>
            <a:spLocks noGrp="1" noRot="1" noChangeAspect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205827" name="Rectangle 20582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hangingPunct="1"/>
            <a:endParaRPr lang="en-US" dirty="0">
              <a:latin typeface="Arial" pitchFamily="34" charset="0"/>
              <a:cs typeface="MS PGothic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01 - Customizing Sites</a:t>
            </a:r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02753"/>
          <p:cNvSpPr>
            <a:spLocks noGrp="1" noRot="1" noChangeAspect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202755" name="Rectangle 20275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hangingPunct="1"/>
            <a:endParaRPr lang="en-US" dirty="0">
              <a:latin typeface="Arial" pitchFamily="34" charset="0"/>
              <a:cs typeface="MS PGothic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01 - Customizing Sites</a:t>
            </a:r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07873"/>
          <p:cNvSpPr>
            <a:spLocks noGrp="1" noRot="1" noChangeAspect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207875" name="Rectangle 20787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hangingPunct="1"/>
            <a:endParaRPr lang="en-US" dirty="0">
              <a:latin typeface="Arial" pitchFamily="34" charset="0"/>
              <a:cs typeface="MS PGothic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01 - Customizing Sites</a:t>
            </a:r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01 - Customizing Sites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01 - Customizing Sites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82273"/>
          <p:cNvSpPr>
            <a:spLocks noGrp="1" noRot="1" noChangeAspect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82275" name="Rectangle 18227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hangingPunct="1"/>
            <a:endParaRPr lang="en-US" dirty="0">
              <a:latin typeface="Arial" pitchFamily="34" charset="0"/>
              <a:cs typeface="MS PGothic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01 - Customizing Sites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88417"/>
          <p:cNvSpPr>
            <a:spLocks noGrp="1" noRot="1" noChangeAspect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88419" name="Rectangle 18841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hangingPunct="1"/>
            <a:endParaRPr lang="en-US" dirty="0">
              <a:latin typeface="Arial" pitchFamily="34" charset="0"/>
              <a:cs typeface="MS PGothic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01 - Customizing Sites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84321"/>
          <p:cNvSpPr>
            <a:spLocks noGrp="1" noRot="1" noChangeAspect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84323" name="Rectangle 18432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hangingPunct="1"/>
            <a:endParaRPr lang="en-US" dirty="0">
              <a:latin typeface="Arial" pitchFamily="34" charset="0"/>
              <a:cs typeface="MS PGothic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01 - Customizing Sites</a:t>
            </a: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16065"/>
          <p:cNvSpPr>
            <a:spLocks noGrp="1" noRot="1" noChangeAspect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216067" name="Rectangle 21606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hangingPunct="1"/>
            <a:endParaRPr lang="en-US" dirty="0">
              <a:latin typeface="Arial" pitchFamily="34" charset="0"/>
              <a:cs typeface="MS PGothic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01 - Customizing Sites</a:t>
            </a: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86369"/>
          <p:cNvSpPr>
            <a:spLocks noGrp="1" noRot="1" noChangeAspect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86371" name="Rectangle 18637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hangingPunct="1"/>
            <a:endParaRPr lang="en-US" dirty="0">
              <a:latin typeface="Arial" pitchFamily="34" charset="0"/>
              <a:cs typeface="MS PGothic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fld id="{073E6628-0705-4E34-90AA-D61A964D0AF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01 - Customizing Sites</a:t>
            </a: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75105"/>
          <p:cNvSpPr>
            <a:spLocks noGrp="1" noRot="1" noChangeAspect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75107" name="Rectangle 17510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hangingPunct="1"/>
            <a:endParaRPr lang="en-US" dirty="0">
              <a:latin typeface="Arial" pitchFamily="34" charset="0"/>
              <a:cs typeface="MS PGothic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2007 Ted Pattison Group, Inc - All Rights Reserved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01 - Customizing Sites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315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2" name="Picture 2" descr="http://intranet.sharepointblackops.com/CriticalPath/Logo%20Concepts/booth/booth_image_hi_res.jpg"/>
          <p:cNvPicPr>
            <a:picLocks noChangeAspect="1" noChangeArrowheads="1"/>
          </p:cNvPicPr>
          <p:nvPr userDrawn="1"/>
        </p:nvPicPr>
        <p:blipFill>
          <a:blip r:embed="rId3" cstate="print">
            <a:lum bright="30000" contrast="40000"/>
          </a:blip>
          <a:srcRect t="7500" b="7500"/>
          <a:stretch>
            <a:fillRect/>
          </a:stretch>
        </p:blipFill>
        <p:spPr bwMode="auto">
          <a:xfrm>
            <a:off x="0" y="1447800"/>
            <a:ext cx="9144000" cy="54102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 userDrawn="1"/>
        </p:nvSpPr>
        <p:spPr bwMode="gray">
          <a:xfrm>
            <a:off x="0" y="1402080"/>
            <a:ext cx="91440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304800" y="1600200"/>
            <a:ext cx="8534400" cy="1066800"/>
          </a:xfrm>
        </p:spPr>
        <p:txBody>
          <a:bodyPr anchor="b" anchorCtr="0"/>
          <a:lstStyle>
            <a:lvl1pPr algn="ctr">
              <a:defRPr sz="3200">
                <a:solidFill>
                  <a:srgbClr val="1F100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 bwMode="gray">
          <a:xfrm>
            <a:off x="304800" y="2667000"/>
            <a:ext cx="8534400" cy="114300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2400">
                <a:solidFill>
                  <a:srgbClr val="4C271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32333" y="152400"/>
            <a:ext cx="145926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 userDrawn="1"/>
        </p:nvSpPr>
        <p:spPr bwMode="black"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7315200" y="0"/>
            <a:ext cx="45719" cy="1447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610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>
              <a:spcBef>
                <a:spcPts val="600"/>
              </a:spcBef>
              <a:spcAft>
                <a:spcPts val="200"/>
              </a:spcAft>
              <a:defRPr/>
            </a:lvl1pPr>
            <a:lvl2pPr>
              <a:spcBef>
                <a:spcPts val="300"/>
              </a:spcBef>
              <a:spcAft>
                <a:spcPts val="300"/>
              </a:spcAft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81000" y="1447800"/>
            <a:ext cx="8305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2" name="Picture 11" descr="CPT_Arrows_Trans.gif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7" name="Rectangle 16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7" r:id="rId5"/>
    <p:sldLayoutId id="2147483658" r:id="rId6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79450" indent="3175" algn="l" defTabSz="914400" rtl="0" eaLnBrk="1" latinLnBrk="0" hangingPunct="1">
        <a:spcBef>
          <a:spcPct val="20000"/>
        </a:spcBef>
        <a:buFontTx/>
        <a:buNone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and </a:t>
            </a:r>
            <a:br>
              <a:rPr lang="en-US" dirty="0" smtClean="0"/>
            </a:br>
            <a:r>
              <a:rPr lang="en-US" dirty="0" smtClean="0"/>
              <a:t>Customizing WSS Sites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Getting Started with SharePoint Customization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WSS Farm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WSS deployment based on a farm</a:t>
            </a:r>
          </a:p>
          <a:p>
            <a:pPr lvl="1"/>
            <a:r>
              <a:rPr lang="en-US" dirty="0" smtClean="0"/>
              <a:t>Farm requires Web server(s) and database server</a:t>
            </a:r>
          </a:p>
          <a:p>
            <a:pPr lvl="1"/>
            <a:r>
              <a:rPr lang="en-US" dirty="0" smtClean="0"/>
              <a:t>Farm can be single server or multi-server</a:t>
            </a:r>
          </a:p>
          <a:p>
            <a:pPr lvl="1"/>
            <a:r>
              <a:rPr lang="en-US" dirty="0" smtClean="0"/>
              <a:t>Each farm has exactly one configuration database</a:t>
            </a:r>
          </a:p>
          <a:p>
            <a:pPr lvl="1"/>
            <a:endParaRPr lang="en-US" dirty="0"/>
          </a:p>
        </p:txBody>
      </p:sp>
      <p:pic>
        <p:nvPicPr>
          <p:cNvPr id="6" name="Picture 5" descr="Figure01-01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3000" y="3429000"/>
            <a:ext cx="6858000" cy="31939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Applications provide HTTP entry points</a:t>
            </a:r>
          </a:p>
          <a:p>
            <a:pPr lvl="1"/>
            <a:r>
              <a:rPr lang="en-US" dirty="0" smtClean="0"/>
              <a:t>Web Applications based on IIS Web sites</a:t>
            </a:r>
          </a:p>
          <a:p>
            <a:pPr lvl="1"/>
            <a:r>
              <a:rPr lang="en-US" dirty="0" smtClean="0"/>
              <a:t>Web Application defines one or more URL spaces</a:t>
            </a:r>
            <a:endParaRPr lang="en-US" sz="18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Web Application security configured independently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817" y="3361267"/>
            <a:ext cx="7062583" cy="3281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 Collections and 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Sites are partitioned using Site Collections</a:t>
            </a:r>
          </a:p>
          <a:p>
            <a:pPr lvl="1"/>
            <a:r>
              <a:rPr lang="en-US" dirty="0" smtClean="0"/>
              <a:t>Site collection is scope for administrative privileges</a:t>
            </a:r>
          </a:p>
          <a:p>
            <a:pPr lvl="1"/>
            <a:r>
              <a:rPr lang="en-US" dirty="0" smtClean="0"/>
              <a:t>Site collection always contains top-level site</a:t>
            </a:r>
          </a:p>
          <a:p>
            <a:pPr lvl="1"/>
            <a:r>
              <a:rPr lang="en-US" dirty="0" smtClean="0"/>
              <a:t>Site collection may contain hierarchy of child sites</a:t>
            </a:r>
          </a:p>
          <a:p>
            <a:pPr lvl="1"/>
            <a:r>
              <a:rPr lang="en-US" dirty="0" smtClean="0"/>
              <a:t>Web application can support 1000s of site collections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886200"/>
            <a:ext cx="642103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 Out: Inconsistent Terminology</a:t>
            </a:r>
            <a:endParaRPr lang="en-US" dirty="0"/>
          </a:p>
        </p:txBody>
      </p:sp>
      <p:graphicFrame>
        <p:nvGraphicFramePr>
          <p:cNvPr id="6" name="Table Placeholder 5"/>
          <p:cNvGraphicFramePr>
            <a:graphicFrameLocks noGrp="1"/>
          </p:cNvGraphicFramePr>
          <p:nvPr>
            <p:ph idx="1"/>
          </p:nvPr>
        </p:nvGraphicFramePr>
        <p:xfrm>
          <a:off x="381000" y="1447800"/>
          <a:ext cx="8382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000"/>
                <a:gridCol w="2794000"/>
                <a:gridCol w="279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New Term</a:t>
                      </a:r>
                      <a:endParaRPr lang="en-US" dirty="0"/>
                    </a:p>
                  </a:txBody>
                  <a:tcPr marL="93133" marR="931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Old Term</a:t>
                      </a:r>
                      <a:endParaRPr lang="en-US" dirty="0"/>
                    </a:p>
                  </a:txBody>
                  <a:tcPr marL="93133" marR="931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WSS Object Model</a:t>
                      </a:r>
                      <a:endParaRPr lang="en-US" dirty="0"/>
                    </a:p>
                  </a:txBody>
                  <a:tcPr marL="93133" marR="9313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Site Collection</a:t>
                      </a:r>
                      <a:endParaRPr lang="en-US" dirty="0"/>
                    </a:p>
                  </a:txBody>
                  <a:tcPr marL="93133" marR="931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Site</a:t>
                      </a:r>
                      <a:endParaRPr lang="en-US" dirty="0"/>
                    </a:p>
                  </a:txBody>
                  <a:tcPr marL="93133" marR="9313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SPSite</a:t>
                      </a:r>
                      <a:endParaRPr lang="en-US" dirty="0"/>
                    </a:p>
                  </a:txBody>
                  <a:tcPr marL="93133" marR="9313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Site</a:t>
                      </a:r>
                      <a:endParaRPr lang="en-US" dirty="0"/>
                    </a:p>
                  </a:txBody>
                  <a:tcPr marL="93133" marR="9313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Web</a:t>
                      </a:r>
                      <a:endParaRPr lang="en-US" dirty="0"/>
                    </a:p>
                  </a:txBody>
                  <a:tcPr marL="93133" marR="9313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SPWeb</a:t>
                      </a:r>
                      <a:endParaRPr lang="en-US" dirty="0"/>
                    </a:p>
                  </a:txBody>
                  <a:tcPr marL="93133" marR="93133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STSADM.EXE Command-line Utility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for running administrative commands</a:t>
            </a:r>
          </a:p>
          <a:p>
            <a:pPr lvl="1"/>
            <a:r>
              <a:rPr lang="en-US" dirty="0" smtClean="0"/>
              <a:t>Can be used interactively from command line</a:t>
            </a:r>
          </a:p>
          <a:p>
            <a:pPr lvl="1"/>
            <a:r>
              <a:rPr lang="en-US" dirty="0" smtClean="0"/>
              <a:t>Commands can be scripted using batch files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915653"/>
            <a:ext cx="7924800" cy="3713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WSS Central Administration (WSS CA)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WSS CA hosted in separate Web Application</a:t>
            </a:r>
          </a:p>
          <a:p>
            <a:pPr lvl="1"/>
            <a:r>
              <a:rPr lang="en-US" dirty="0" smtClean="0"/>
              <a:t>Used by farm-level administrators</a:t>
            </a:r>
          </a:p>
          <a:p>
            <a:pPr lvl="1"/>
            <a:r>
              <a:rPr lang="en-US" dirty="0" smtClean="0"/>
              <a:t>WSS CA pages have more links if MOSS is installed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048000"/>
            <a:ext cx="5334000" cy="365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5638800" y="3048000"/>
            <a:ext cx="3276600" cy="1215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4">
              <a:spcBef>
                <a:spcPts val="1000"/>
              </a:spcBef>
            </a:pPr>
            <a:r>
              <a:rPr lang="en-US" sz="1200" b="1" dirty="0" smtClean="0"/>
              <a:t>Start   &gt; </a:t>
            </a:r>
          </a:p>
          <a:p>
            <a:pPr marL="0" lvl="4">
              <a:spcBef>
                <a:spcPts val="1000"/>
              </a:spcBef>
            </a:pPr>
            <a:r>
              <a:rPr lang="en-US" sz="1200" b="1" dirty="0" smtClean="0"/>
              <a:t>  All Programs   &gt;</a:t>
            </a:r>
          </a:p>
          <a:p>
            <a:pPr marL="0" lvl="4">
              <a:spcBef>
                <a:spcPts val="1000"/>
              </a:spcBef>
            </a:pPr>
            <a:r>
              <a:rPr lang="en-US" sz="1200" b="1" dirty="0" smtClean="0"/>
              <a:t>    Administrative Tools   &gt;</a:t>
            </a:r>
          </a:p>
          <a:p>
            <a:pPr marL="0" lvl="4">
              <a:spcBef>
                <a:spcPts val="1000"/>
              </a:spcBef>
            </a:pPr>
            <a:r>
              <a:rPr lang="en-US" sz="1200" b="1" dirty="0" smtClean="0"/>
              <a:t>      SharePoint 3.0 Central Administration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New Site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Steps to provisioning new site collection</a:t>
            </a:r>
          </a:p>
          <a:p>
            <a:pPr lvl="1"/>
            <a:r>
              <a:rPr lang="en-US" dirty="0" smtClean="0"/>
              <a:t>Go Application Management tab of WSS CA</a:t>
            </a:r>
          </a:p>
          <a:p>
            <a:pPr lvl="1"/>
            <a:r>
              <a:rPr lang="en-US" dirty="0" smtClean="0"/>
              <a:t>Click Link titled Create site collection</a:t>
            </a:r>
          </a:p>
          <a:p>
            <a:pPr lvl="1"/>
            <a:r>
              <a:rPr lang="en-US" dirty="0" smtClean="0"/>
              <a:t>Fill out input form and click OK</a:t>
            </a:r>
          </a:p>
          <a:p>
            <a:pPr lvl="1"/>
            <a:endParaRPr lang="en-US" dirty="0" smtClean="0"/>
          </a:p>
        </p:txBody>
      </p:sp>
      <p:pic>
        <p:nvPicPr>
          <p:cNvPr id="4" name="Picture 3" descr="Figure01-04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752600" y="3352800"/>
            <a:ext cx="5660497" cy="33001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New Site Collections (Part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Important site collection settings</a:t>
            </a:r>
          </a:p>
          <a:p>
            <a:pPr lvl="1"/>
            <a:r>
              <a:rPr lang="en-US" dirty="0" smtClean="0"/>
              <a:t>Site template for top-level site</a:t>
            </a:r>
          </a:p>
          <a:p>
            <a:pPr lvl="1"/>
            <a:r>
              <a:rPr lang="en-US" dirty="0" smtClean="0"/>
              <a:t>Site collection owner(s)</a:t>
            </a:r>
            <a:endParaRPr lang="en-US" dirty="0"/>
          </a:p>
        </p:txBody>
      </p:sp>
      <p:pic>
        <p:nvPicPr>
          <p:cNvPr id="4" name="Picture 3" descr="Figure01-05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3000" y="2894112"/>
            <a:ext cx="5791200" cy="36590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New WSS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site collection has top-level sites</a:t>
            </a:r>
          </a:p>
          <a:p>
            <a:pPr lvl="1"/>
            <a:r>
              <a:rPr lang="en-US" dirty="0" smtClean="0"/>
              <a:t>Site collection owner can provision site elements</a:t>
            </a:r>
          </a:p>
          <a:p>
            <a:pPr lvl="1"/>
            <a:r>
              <a:rPr lang="en-US" dirty="0" smtClean="0"/>
              <a:t>Site collection owner can create child sites</a:t>
            </a:r>
            <a:endParaRPr lang="en-US" dirty="0"/>
          </a:p>
        </p:txBody>
      </p:sp>
      <p:pic>
        <p:nvPicPr>
          <p:cNvPr id="5" name="Picture 4" descr="Figure01-07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0200" y="2895600"/>
            <a:ext cx="5791200" cy="36458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Site Settings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Site Settings accessible via Site Actions menu</a:t>
            </a:r>
          </a:p>
          <a:p>
            <a:pPr lvl="1"/>
            <a:r>
              <a:rPr lang="en-US" dirty="0" smtClean="0"/>
              <a:t>Provides links for site and site collection administration</a:t>
            </a:r>
            <a:endParaRPr lang="en-US" dirty="0"/>
          </a:p>
        </p:txBody>
      </p:sp>
      <p:pic>
        <p:nvPicPr>
          <p:cNvPr id="5" name="Picture 4" descr="Figure01-08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3684" y="2590800"/>
            <a:ext cx="5567716" cy="39344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Architectural overview of SharePoint 2007</a:t>
            </a:r>
          </a:p>
          <a:p>
            <a:pPr lvl="1"/>
            <a:r>
              <a:rPr lang="en-US" dirty="0" smtClean="0"/>
              <a:t>Windows SharePoint Services 3.0 (WSS)</a:t>
            </a:r>
          </a:p>
          <a:p>
            <a:pPr lvl="1"/>
            <a:r>
              <a:rPr lang="en-US" dirty="0" smtClean="0"/>
              <a:t>Microsoft Office SharePoint Server 2007 (MOSS)</a:t>
            </a:r>
          </a:p>
          <a:p>
            <a:r>
              <a:rPr lang="en-US" dirty="0" smtClean="0"/>
              <a:t>WSS as a collaboration solution</a:t>
            </a:r>
          </a:p>
          <a:p>
            <a:r>
              <a:rPr lang="en-US" dirty="0" smtClean="0"/>
              <a:t>WSS as a server-side development platform</a:t>
            </a:r>
          </a:p>
          <a:p>
            <a:r>
              <a:rPr lang="en-US" dirty="0" smtClean="0"/>
              <a:t>Overview of MOSS components and services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Create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page allows provisioning of site elements</a:t>
            </a:r>
          </a:p>
          <a:p>
            <a:pPr lvl="1"/>
            <a:r>
              <a:rPr lang="en-US" dirty="0" smtClean="0"/>
              <a:t>WSS provides many collaboration list types out-of-box</a:t>
            </a:r>
          </a:p>
          <a:p>
            <a:pPr lvl="1"/>
            <a:r>
              <a:rPr lang="en-US" dirty="0" smtClean="0"/>
              <a:t>You can also provision new pages and child site</a:t>
            </a:r>
            <a:endParaRPr lang="en-US" dirty="0"/>
          </a:p>
        </p:txBody>
      </p:sp>
      <p:pic>
        <p:nvPicPr>
          <p:cNvPr id="5" name="Picture 4" descr="Figure01-09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76400" y="2895600"/>
            <a:ext cx="5638800" cy="37550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List Settings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List Instance provides a Settings Page</a:t>
            </a:r>
          </a:p>
          <a:p>
            <a:pPr lvl="1"/>
            <a:r>
              <a:rPr lang="en-US" dirty="0" smtClean="0"/>
              <a:t>You can change list setting and add/remove columns</a:t>
            </a:r>
            <a:endParaRPr lang="en-US" dirty="0"/>
          </a:p>
        </p:txBody>
      </p:sp>
      <p:pic>
        <p:nvPicPr>
          <p:cNvPr id="4" name="Picture 3" descr="Figure01-10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5000" y="2514600"/>
            <a:ext cx="5410200" cy="4057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Customization using Web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Parts provide page-level customization</a:t>
            </a:r>
          </a:p>
          <a:p>
            <a:pPr lvl="1"/>
            <a:r>
              <a:rPr lang="en-US" dirty="0" smtClean="0"/>
              <a:t>User can add Web Parts and modify their properties</a:t>
            </a:r>
          </a:p>
          <a:p>
            <a:pPr lvl="1"/>
            <a:r>
              <a:rPr lang="en-US" dirty="0" smtClean="0"/>
              <a:t>Web Part support customization and personalization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895600"/>
            <a:ext cx="6934200" cy="3726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Customization Versus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Site Customizations</a:t>
            </a:r>
          </a:p>
          <a:p>
            <a:pPr lvl="1"/>
            <a:r>
              <a:rPr lang="en-US" dirty="0" smtClean="0"/>
              <a:t>Changes to one particular site</a:t>
            </a:r>
          </a:p>
          <a:p>
            <a:pPr lvl="1"/>
            <a:r>
              <a:rPr lang="en-US" dirty="0" smtClean="0"/>
              <a:t>Done using the browser or the SharePoint Designer</a:t>
            </a:r>
          </a:p>
          <a:p>
            <a:pPr lvl="1"/>
            <a:r>
              <a:rPr lang="en-US" dirty="0" smtClean="0"/>
              <a:t>Changes recorded in content database</a:t>
            </a:r>
          </a:p>
          <a:p>
            <a:pPr lvl="1"/>
            <a:r>
              <a:rPr lang="en-US" dirty="0" smtClean="0"/>
              <a:t>Easy to do but hard to reuse</a:t>
            </a:r>
          </a:p>
          <a:p>
            <a:r>
              <a:rPr lang="en-US" dirty="0" smtClean="0"/>
              <a:t>WSS Development</a:t>
            </a:r>
          </a:p>
          <a:p>
            <a:pPr lvl="1"/>
            <a:r>
              <a:rPr lang="en-US" dirty="0" smtClean="0"/>
              <a:t>Creation of reusable templates/components</a:t>
            </a:r>
          </a:p>
          <a:p>
            <a:pPr lvl="1"/>
            <a:r>
              <a:rPr lang="en-US" dirty="0" smtClean="0"/>
              <a:t>Templates/components installed on Web server</a:t>
            </a:r>
          </a:p>
          <a:p>
            <a:pPr lvl="1"/>
            <a:r>
              <a:rPr lang="en-US" dirty="0" smtClean="0"/>
              <a:t>Development based on Visual Studio projects</a:t>
            </a:r>
          </a:p>
          <a:p>
            <a:pPr lvl="1"/>
            <a:r>
              <a:rPr lang="en-US" dirty="0" smtClean="0"/>
              <a:t>Project source files checked into source code control</a:t>
            </a:r>
          </a:p>
          <a:p>
            <a:pPr lvl="1"/>
            <a:r>
              <a:rPr lang="en-US" dirty="0" smtClean="0"/>
              <a:t>Projects can be moved through staging to production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Feature?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building block for creating SharePoint solutions</a:t>
            </a:r>
          </a:p>
          <a:p>
            <a:pPr lvl="1"/>
            <a:r>
              <a:rPr lang="en-US" dirty="0" smtClean="0"/>
              <a:t>A unit of design, implementation and deployment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Features can contain elements</a:t>
            </a:r>
          </a:p>
          <a:p>
            <a:pPr lvl="1"/>
            <a:r>
              <a:rPr lang="en-US" dirty="0" smtClean="0"/>
              <a:t>e.g. menu items, links, list types and list instances</a:t>
            </a:r>
          </a:p>
          <a:p>
            <a:pPr lvl="1"/>
            <a:r>
              <a:rPr lang="en-US" dirty="0" smtClean="0"/>
              <a:t>Many other element types possible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Features can contain event handlers</a:t>
            </a:r>
          </a:p>
          <a:p>
            <a:pPr lvl="1"/>
            <a:r>
              <a:rPr lang="en-US" dirty="0" smtClean="0"/>
              <a:t>You can add any code which used WSS object model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User’s View of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1816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Features support concept of activation/deactivation</a:t>
            </a:r>
            <a:endParaRPr lang="en-US" sz="2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981200"/>
            <a:ext cx="5822582" cy="4599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324600" y="2133600"/>
            <a:ext cx="2590800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This is the site-level feature management page in a WSS farm where MOSS has been installed. </a:t>
            </a:r>
          </a:p>
          <a:p>
            <a:endParaRPr lang="en-US" sz="1600" dirty="0" smtClean="0"/>
          </a:p>
          <a:p>
            <a:r>
              <a:rPr lang="en-US" sz="1600" dirty="0" smtClean="0"/>
              <a:t>Much of the functionality of MOSS is enabled and disable by activating and deactivating features that have been developed by the MOSS team.</a:t>
            </a:r>
            <a:endParaRPr lang="en-US" sz="16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Features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Functionality in WSS based on Features</a:t>
            </a:r>
          </a:p>
          <a:p>
            <a:pPr lvl="1"/>
            <a:r>
              <a:rPr lang="en-US" dirty="0" smtClean="0"/>
              <a:t>Features are installed at farm level</a:t>
            </a:r>
          </a:p>
          <a:p>
            <a:pPr lvl="1"/>
            <a:r>
              <a:rPr lang="en-US" dirty="0" smtClean="0"/>
              <a:t>Feature activation makes functionality available</a:t>
            </a:r>
          </a:p>
          <a:p>
            <a:pPr lvl="1"/>
            <a:r>
              <a:rPr lang="en-US" dirty="0" smtClean="0"/>
              <a:t>WSS supports for different feature activation scopes</a:t>
            </a:r>
          </a:p>
          <a:p>
            <a:pPr lvl="4"/>
            <a:r>
              <a:rPr lang="en-US" dirty="0" smtClean="0">
                <a:solidFill>
                  <a:schemeClr val="tx2"/>
                </a:solidFill>
              </a:rPr>
              <a:t>(1)</a:t>
            </a:r>
            <a:r>
              <a:rPr lang="en-US" dirty="0" smtClean="0"/>
              <a:t> Site </a:t>
            </a:r>
            <a:r>
              <a:rPr lang="en-US" dirty="0" smtClean="0">
                <a:solidFill>
                  <a:schemeClr val="tx2"/>
                </a:solidFill>
              </a:rPr>
              <a:t>(2)</a:t>
            </a:r>
            <a:r>
              <a:rPr lang="en-US" dirty="0" smtClean="0"/>
              <a:t> Site Collection </a:t>
            </a:r>
            <a:r>
              <a:rPr lang="en-US" dirty="0" smtClean="0">
                <a:solidFill>
                  <a:schemeClr val="tx2"/>
                </a:solidFill>
              </a:rPr>
              <a:t>(3)</a:t>
            </a:r>
            <a:r>
              <a:rPr lang="en-US" dirty="0" smtClean="0"/>
              <a:t> Web Application </a:t>
            </a:r>
            <a:r>
              <a:rPr lang="en-US" dirty="0" smtClean="0">
                <a:solidFill>
                  <a:schemeClr val="tx2"/>
                </a:solidFill>
              </a:rPr>
              <a:t>(4)</a:t>
            </a:r>
            <a:r>
              <a:rPr lang="en-US" dirty="0" smtClean="0"/>
              <a:t> Farm</a:t>
            </a:r>
          </a:p>
          <a:p>
            <a:pPr lvl="1"/>
            <a:endParaRPr lang="en-US" dirty="0"/>
          </a:p>
        </p:txBody>
      </p:sp>
      <p:pic>
        <p:nvPicPr>
          <p:cNvPr id="4" name="Picture 3" descr="Figure01-11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3733800"/>
            <a:ext cx="6477000" cy="24781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34200" y="5562600"/>
            <a:ext cx="1905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Your custom features will each need a directory created here</a:t>
            </a:r>
            <a:endParaRPr lang="en-US" sz="1600" dirty="0"/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6096000" y="5486400"/>
            <a:ext cx="83820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Customization Versus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Site Customizations</a:t>
            </a:r>
          </a:p>
          <a:p>
            <a:pPr lvl="1"/>
            <a:r>
              <a:rPr lang="en-US" dirty="0" smtClean="0"/>
              <a:t>Changes to one particular site</a:t>
            </a:r>
          </a:p>
          <a:p>
            <a:pPr lvl="1"/>
            <a:r>
              <a:rPr lang="en-US" dirty="0" smtClean="0"/>
              <a:t>Done using the browser or the SharePoint Designer</a:t>
            </a:r>
          </a:p>
          <a:p>
            <a:pPr lvl="1"/>
            <a:r>
              <a:rPr lang="en-US" dirty="0" smtClean="0"/>
              <a:t>Changes recorded in content database</a:t>
            </a:r>
          </a:p>
          <a:p>
            <a:pPr lvl="1"/>
            <a:r>
              <a:rPr lang="en-US" dirty="0" smtClean="0"/>
              <a:t>Easy to do but hard to reuse</a:t>
            </a:r>
          </a:p>
          <a:p>
            <a:r>
              <a:rPr lang="en-US" dirty="0" smtClean="0"/>
              <a:t>WSS Development</a:t>
            </a:r>
          </a:p>
          <a:p>
            <a:pPr lvl="1"/>
            <a:r>
              <a:rPr lang="en-US" dirty="0" smtClean="0"/>
              <a:t>Creation of reusable templates/components</a:t>
            </a:r>
          </a:p>
          <a:p>
            <a:pPr lvl="1"/>
            <a:r>
              <a:rPr lang="en-US" dirty="0" smtClean="0"/>
              <a:t>Templates/components installed on Web server</a:t>
            </a:r>
          </a:p>
          <a:p>
            <a:pPr lvl="1"/>
            <a:r>
              <a:rPr lang="en-US" dirty="0" smtClean="0"/>
              <a:t>Development based on Visual Studio projects</a:t>
            </a:r>
          </a:p>
          <a:p>
            <a:pPr lvl="1"/>
            <a:r>
              <a:rPr lang="en-US" dirty="0" smtClean="0"/>
              <a:t>Project source files checked into source code control</a:t>
            </a:r>
          </a:p>
          <a:p>
            <a:pPr lvl="1"/>
            <a:r>
              <a:rPr lang="en-US" dirty="0" smtClean="0"/>
              <a:t>Projects can be moved through staging to production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58" name="Rectangle 189457"/>
          <p:cNvSpPr>
            <a:spLocks noChangeArrowheads="1"/>
          </p:cNvSpPr>
          <p:nvPr/>
        </p:nvSpPr>
        <p:spPr bwMode="auto">
          <a:xfrm>
            <a:off x="2819400" y="3048000"/>
            <a:ext cx="5486400" cy="2971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89442" name="Title 18944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Microsoft Office SharePoint Server 2007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Microsoft Office SharePoint Server 2007 (MOSS)</a:t>
            </a:r>
          </a:p>
          <a:p>
            <a:pPr lvl="1"/>
            <a:r>
              <a:rPr lang="en-US" dirty="0" smtClean="0"/>
              <a:t>Components and services built on WSS 3.0</a:t>
            </a:r>
          </a:p>
        </p:txBody>
      </p:sp>
      <p:sp>
        <p:nvSpPr>
          <p:cNvPr id="19460" name="Rectangle 189443"/>
          <p:cNvSpPr>
            <a:spLocks noChangeArrowheads="1"/>
          </p:cNvSpPr>
          <p:nvPr/>
        </p:nvSpPr>
        <p:spPr bwMode="auto">
          <a:xfrm>
            <a:off x="0" y="2543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800">
              <a:solidFill>
                <a:schemeClr val="tx1"/>
              </a:solidFill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954338" y="5105400"/>
            <a:ext cx="5199062" cy="762000"/>
            <a:chOff x="1285" y="3072"/>
            <a:chExt cx="3275" cy="845"/>
          </a:xfrm>
        </p:grpSpPr>
        <p:sp>
          <p:nvSpPr>
            <p:cNvPr id="19470" name="Rectangle 189444"/>
            <p:cNvSpPr>
              <a:spLocks noChangeArrowheads="1"/>
            </p:cNvSpPr>
            <p:nvPr/>
          </p:nvSpPr>
          <p:spPr bwMode="auto">
            <a:xfrm>
              <a:off x="1286" y="3649"/>
              <a:ext cx="3274" cy="268"/>
            </a:xfrm>
            <a:prstGeom prst="rect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Arial" pitchFamily="34" charset="0"/>
                </a:rPr>
                <a:t>Windows Server 2003 (or later)</a:t>
              </a:r>
            </a:p>
          </p:txBody>
        </p:sp>
        <p:sp>
          <p:nvSpPr>
            <p:cNvPr id="19471" name="Rectangle 189445"/>
            <p:cNvSpPr>
              <a:spLocks noChangeArrowheads="1"/>
            </p:cNvSpPr>
            <p:nvPr/>
          </p:nvSpPr>
          <p:spPr bwMode="auto">
            <a:xfrm>
              <a:off x="1285" y="3072"/>
              <a:ext cx="3274" cy="268"/>
            </a:xfrm>
            <a:prstGeom prst="rect">
              <a:avLst/>
            </a:prstGeom>
            <a:solidFill>
              <a:srgbClr val="CC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Arial" pitchFamily="34" charset="0"/>
                </a:rPr>
                <a:t>.NET FX 2.0 and ASP.NET 2.0</a:t>
              </a:r>
            </a:p>
          </p:txBody>
        </p:sp>
        <p:sp>
          <p:nvSpPr>
            <p:cNvPr id="19472" name="Rectangle 189446"/>
            <p:cNvSpPr>
              <a:spLocks noChangeArrowheads="1"/>
            </p:cNvSpPr>
            <p:nvPr/>
          </p:nvSpPr>
          <p:spPr bwMode="auto">
            <a:xfrm>
              <a:off x="1285" y="3360"/>
              <a:ext cx="3274" cy="268"/>
            </a:xfrm>
            <a:prstGeom prst="rect">
              <a:avLst/>
            </a:prstGeom>
            <a:solidFill>
              <a:srgbClr val="FF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Arial" pitchFamily="34" charset="0"/>
                </a:rPr>
                <a:t>Internet Information Services 6.0 (or later)</a:t>
              </a:r>
            </a:p>
          </p:txBody>
        </p:sp>
      </p:grpSp>
      <p:sp>
        <p:nvSpPr>
          <p:cNvPr id="19462" name="Rectangle 189447"/>
          <p:cNvSpPr>
            <a:spLocks noChangeArrowheads="1"/>
          </p:cNvSpPr>
          <p:nvPr/>
        </p:nvSpPr>
        <p:spPr bwMode="auto">
          <a:xfrm>
            <a:off x="2954338" y="3200400"/>
            <a:ext cx="5199062" cy="1111250"/>
          </a:xfrm>
          <a:prstGeom prst="rect">
            <a:avLst/>
          </a:prstGeom>
          <a:solidFill>
            <a:srgbClr val="99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itchFamily="34" charset="0"/>
              </a:rPr>
              <a:t>Microsoft Office SharePoint Server 2007 (MOSS)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itchFamily="34" charset="0"/>
              </a:rPr>
              <a:t>Value-added Applications and 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</a:rPr>
              <a:t>Services Built </a:t>
            </a:r>
            <a:r>
              <a:rPr lang="en-US" sz="1200" dirty="0">
                <a:solidFill>
                  <a:schemeClr val="tx1"/>
                </a:solidFill>
                <a:latin typeface="Arial" pitchFamily="34" charset="0"/>
              </a:rPr>
              <a:t>on WSS 3.0</a:t>
            </a:r>
          </a:p>
        </p:txBody>
      </p:sp>
      <p:sp>
        <p:nvSpPr>
          <p:cNvPr id="19463" name="Rectangle 189448"/>
          <p:cNvSpPr>
            <a:spLocks noChangeArrowheads="1"/>
          </p:cNvSpPr>
          <p:nvPr/>
        </p:nvSpPr>
        <p:spPr bwMode="auto">
          <a:xfrm>
            <a:off x="2954338" y="4419600"/>
            <a:ext cx="5199062" cy="57785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Arial" pitchFamily="34" charset="0"/>
              </a:rPr>
              <a:t>Windows SharePoint Services 3.0 (WSS)</a:t>
            </a:r>
          </a:p>
          <a:p>
            <a:pPr algn="ctr"/>
            <a:r>
              <a:rPr lang="en-US" sz="1200">
                <a:solidFill>
                  <a:schemeClr val="tx1"/>
                </a:solidFill>
                <a:latin typeface="Arial" pitchFamily="34" charset="0"/>
              </a:rPr>
              <a:t>Core Site and Workspace Services</a:t>
            </a:r>
          </a:p>
        </p:txBody>
      </p:sp>
      <p:sp>
        <p:nvSpPr>
          <p:cNvPr id="189451" name="Straight Connector 189450"/>
          <p:cNvSpPr>
            <a:spLocks noChangeShapeType="1"/>
          </p:cNvSpPr>
          <p:nvPr/>
        </p:nvSpPr>
        <p:spPr bwMode="auto">
          <a:xfrm>
            <a:off x="2214563" y="3276600"/>
            <a:ext cx="533400" cy="152400"/>
          </a:xfrm>
          <a:prstGeom prst="line">
            <a:avLst/>
          </a:prstGeom>
          <a:ln>
            <a:headEnd type="none"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US" sz="1800" kern="0">
              <a:solidFill>
                <a:schemeClr val="tx1">
                  <a:alpha val="100000"/>
                </a:schemeClr>
              </a:solidFill>
              <a:latin typeface="Tahoma"/>
            </a:endParaRPr>
          </a:p>
        </p:txBody>
      </p:sp>
      <p:sp>
        <p:nvSpPr>
          <p:cNvPr id="189452" name="Straight Connector 189451"/>
          <p:cNvSpPr>
            <a:spLocks noChangeShapeType="1"/>
          </p:cNvSpPr>
          <p:nvPr/>
        </p:nvSpPr>
        <p:spPr bwMode="auto">
          <a:xfrm>
            <a:off x="2138363" y="3810000"/>
            <a:ext cx="609600" cy="0"/>
          </a:xfrm>
          <a:prstGeom prst="line">
            <a:avLst/>
          </a:prstGeom>
          <a:ln>
            <a:headEnd type="none"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US" sz="1800" kern="0">
              <a:solidFill>
                <a:schemeClr val="tx1">
                  <a:alpha val="100000"/>
                </a:schemeClr>
              </a:solidFill>
              <a:latin typeface="Tahoma"/>
            </a:endParaRPr>
          </a:p>
        </p:txBody>
      </p:sp>
      <p:sp>
        <p:nvSpPr>
          <p:cNvPr id="189453" name="Straight Connector 189452"/>
          <p:cNvSpPr>
            <a:spLocks noChangeShapeType="1"/>
          </p:cNvSpPr>
          <p:nvPr/>
        </p:nvSpPr>
        <p:spPr bwMode="auto">
          <a:xfrm flipV="1">
            <a:off x="2138363" y="4114800"/>
            <a:ext cx="533400" cy="304800"/>
          </a:xfrm>
          <a:prstGeom prst="line">
            <a:avLst/>
          </a:prstGeom>
          <a:ln>
            <a:headEnd type="none"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US" sz="1800" kern="0">
              <a:solidFill>
                <a:schemeClr val="tx1">
                  <a:alpha val="100000"/>
                </a:schemeClr>
              </a:solidFill>
              <a:latin typeface="Tahoma"/>
            </a:endParaRPr>
          </a:p>
        </p:txBody>
      </p:sp>
      <p:sp>
        <p:nvSpPr>
          <p:cNvPr id="189454" name="Rectangle 189453"/>
          <p:cNvSpPr>
            <a:spLocks noChangeArrowheads="1"/>
          </p:cNvSpPr>
          <p:nvPr/>
        </p:nvSpPr>
        <p:spPr bwMode="auto">
          <a:xfrm>
            <a:off x="685800" y="3124200"/>
            <a:ext cx="1604963" cy="381000"/>
          </a:xfrm>
          <a:prstGeom prst="rect">
            <a:avLst/>
          </a:prstGeom>
          <a:solidFill>
            <a:srgbClr val="CC66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Arial" pitchFamily="34" charset="0"/>
              </a:rPr>
              <a:t>Browser Clients</a:t>
            </a:r>
          </a:p>
        </p:txBody>
      </p:sp>
      <p:sp>
        <p:nvSpPr>
          <p:cNvPr id="189455" name="Rectangle 189454"/>
          <p:cNvSpPr>
            <a:spLocks noChangeArrowheads="1"/>
          </p:cNvSpPr>
          <p:nvPr/>
        </p:nvSpPr>
        <p:spPr bwMode="auto">
          <a:xfrm>
            <a:off x="685800" y="3657600"/>
            <a:ext cx="1604963" cy="381000"/>
          </a:xfrm>
          <a:prstGeom prst="rect">
            <a:avLst/>
          </a:prstGeom>
          <a:solidFill>
            <a:srgbClr val="FF9999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Arial" pitchFamily="34" charset="0"/>
              </a:rPr>
              <a:t>Office 2007 Clients</a:t>
            </a:r>
          </a:p>
        </p:txBody>
      </p:sp>
      <p:sp>
        <p:nvSpPr>
          <p:cNvPr id="189456" name="Rectangle 189455"/>
          <p:cNvSpPr>
            <a:spLocks noChangeArrowheads="1"/>
          </p:cNvSpPr>
          <p:nvPr/>
        </p:nvSpPr>
        <p:spPr bwMode="auto">
          <a:xfrm>
            <a:off x="685800" y="4191000"/>
            <a:ext cx="1604963" cy="381000"/>
          </a:xfrm>
          <a:prstGeom prst="rect">
            <a:avLst/>
          </a:prstGeom>
          <a:solidFill>
            <a:srgbClr val="CCFF99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Arial" pitchFamily="34" charset="0"/>
              </a:rPr>
              <a:t>Office 2003 Clients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MOSS Services and Components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does MOSS Standard Edition provide?</a:t>
            </a:r>
          </a:p>
          <a:p>
            <a:pPr lvl="1"/>
            <a:r>
              <a:rPr lang="en-US" dirty="0" smtClean="0"/>
              <a:t>Next-generation features of SPS 2003 (Portal)</a:t>
            </a:r>
          </a:p>
          <a:p>
            <a:pPr lvl="1"/>
            <a:r>
              <a:rPr lang="en-US" dirty="0" smtClean="0"/>
              <a:t>Next-generation features of CMS 2002 (WCM)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What does MOSS Enterprise Edition provide?</a:t>
            </a:r>
          </a:p>
          <a:p>
            <a:pPr lvl="1"/>
            <a:r>
              <a:rPr lang="en-US" dirty="0" smtClean="0"/>
              <a:t>Forms Services</a:t>
            </a:r>
          </a:p>
          <a:p>
            <a:pPr lvl="1"/>
            <a:r>
              <a:rPr lang="en-US" dirty="0" smtClean="0"/>
              <a:t>Business Data Catalog</a:t>
            </a:r>
          </a:p>
          <a:p>
            <a:pPr lvl="1"/>
            <a:r>
              <a:rPr lang="en-US" dirty="0" smtClean="0"/>
              <a:t>Excel Services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itle 15257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Microsoft Office Through the Ages</a:t>
            </a:r>
          </a:p>
        </p:txBody>
      </p:sp>
      <p:sp>
        <p:nvSpPr>
          <p:cNvPr id="6146" name="Shape 15257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It all started off with a modest productivity tool from a medium-sized company in Redmond</a:t>
            </a:r>
          </a:p>
        </p:txBody>
      </p:sp>
      <p:pic>
        <p:nvPicPr>
          <p:cNvPr id="6147" name="Rectangle 15257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2362200"/>
            <a:ext cx="5562600" cy="4175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itle 1935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Portal and Search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MOSS includes next-generation of SPS features</a:t>
            </a:r>
          </a:p>
          <a:p>
            <a:pPr lvl="1"/>
            <a:r>
              <a:rPr lang="en-US" dirty="0" smtClean="0"/>
              <a:t>User profiles, audience targeting and </a:t>
            </a:r>
            <a:r>
              <a:rPr lang="en-US" dirty="0" err="1" smtClean="0"/>
              <a:t>MySites</a:t>
            </a:r>
            <a:endParaRPr lang="en-US" dirty="0" smtClean="0"/>
          </a:p>
          <a:p>
            <a:pPr lvl="1"/>
            <a:r>
              <a:rPr lang="en-US" dirty="0" smtClean="0"/>
              <a:t>Enterprise search</a:t>
            </a:r>
          </a:p>
          <a:p>
            <a:pPr lvl="1"/>
            <a:r>
              <a:rPr lang="en-US" dirty="0" smtClean="0"/>
              <a:t>Introduces Business Data Catalog</a:t>
            </a:r>
            <a:endParaRPr lang="en-US" dirty="0"/>
          </a:p>
        </p:txBody>
      </p:sp>
      <p:sp>
        <p:nvSpPr>
          <p:cNvPr id="193554" name="Straight Connector 193553"/>
          <p:cNvSpPr>
            <a:spLocks noChangeShapeType="1"/>
          </p:cNvSpPr>
          <p:nvPr/>
        </p:nvSpPr>
        <p:spPr bwMode="auto">
          <a:xfrm>
            <a:off x="2487613" y="4627563"/>
            <a:ext cx="606425" cy="0"/>
          </a:xfrm>
          <a:prstGeom prst="line">
            <a:avLst/>
          </a:prstGeom>
          <a:ln>
            <a:headEnd type="none"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US" sz="1800" kern="0">
              <a:solidFill>
                <a:schemeClr val="tx1">
                  <a:alpha val="100000"/>
                </a:schemeClr>
              </a:solidFill>
              <a:latin typeface="Tahoma"/>
            </a:endParaRPr>
          </a:p>
        </p:txBody>
      </p:sp>
      <p:sp>
        <p:nvSpPr>
          <p:cNvPr id="193555" name="Straight Connector 193554"/>
          <p:cNvSpPr>
            <a:spLocks noChangeShapeType="1"/>
          </p:cNvSpPr>
          <p:nvPr/>
        </p:nvSpPr>
        <p:spPr bwMode="auto">
          <a:xfrm>
            <a:off x="2400300" y="5357813"/>
            <a:ext cx="698500" cy="0"/>
          </a:xfrm>
          <a:prstGeom prst="line">
            <a:avLst/>
          </a:prstGeom>
          <a:ln>
            <a:headEnd type="none"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US" sz="1800" kern="0">
              <a:solidFill>
                <a:schemeClr val="tx1">
                  <a:alpha val="100000"/>
                </a:schemeClr>
              </a:solidFill>
              <a:latin typeface="Tahoma"/>
            </a:endParaRPr>
          </a:p>
        </p:txBody>
      </p:sp>
      <p:sp>
        <p:nvSpPr>
          <p:cNvPr id="193556" name="Straight Connector 193555"/>
          <p:cNvSpPr>
            <a:spLocks noChangeShapeType="1"/>
          </p:cNvSpPr>
          <p:nvPr/>
        </p:nvSpPr>
        <p:spPr bwMode="auto">
          <a:xfrm flipV="1">
            <a:off x="2487613" y="6192838"/>
            <a:ext cx="606425" cy="0"/>
          </a:xfrm>
          <a:prstGeom prst="line">
            <a:avLst/>
          </a:prstGeom>
          <a:ln>
            <a:headEnd type="none"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US" sz="1800" kern="0">
              <a:solidFill>
                <a:schemeClr val="tx1">
                  <a:alpha val="100000"/>
                </a:schemeClr>
              </a:solidFill>
              <a:latin typeface="Tahoma"/>
            </a:endParaRPr>
          </a:p>
        </p:txBody>
      </p:sp>
      <p:sp>
        <p:nvSpPr>
          <p:cNvPr id="193557" name="Rectangle 193556"/>
          <p:cNvSpPr>
            <a:spLocks noChangeArrowheads="1"/>
          </p:cNvSpPr>
          <p:nvPr/>
        </p:nvSpPr>
        <p:spPr bwMode="auto">
          <a:xfrm>
            <a:off x="736600" y="4419600"/>
            <a:ext cx="1838325" cy="520700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Arial" pitchFamily="34" charset="0"/>
              </a:rPr>
              <a:t>Word 2007 Clients</a:t>
            </a:r>
          </a:p>
        </p:txBody>
      </p:sp>
      <p:sp>
        <p:nvSpPr>
          <p:cNvPr id="193558" name="Rectangle 193557"/>
          <p:cNvSpPr>
            <a:spLocks noChangeArrowheads="1"/>
          </p:cNvSpPr>
          <p:nvPr/>
        </p:nvSpPr>
        <p:spPr bwMode="auto">
          <a:xfrm>
            <a:off x="736600" y="5149850"/>
            <a:ext cx="1838325" cy="520700"/>
          </a:xfrm>
          <a:prstGeom prst="rect">
            <a:avLst/>
          </a:prstGeom>
          <a:solidFill>
            <a:srgbClr val="FF9999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Arial" pitchFamily="34" charset="0"/>
              </a:rPr>
              <a:t>Excel 2007 Clients</a:t>
            </a:r>
          </a:p>
        </p:txBody>
      </p:sp>
      <p:sp>
        <p:nvSpPr>
          <p:cNvPr id="193559" name="Rectangle 193558"/>
          <p:cNvSpPr>
            <a:spLocks noChangeArrowheads="1"/>
          </p:cNvSpPr>
          <p:nvPr/>
        </p:nvSpPr>
        <p:spPr bwMode="auto">
          <a:xfrm>
            <a:off x="736600" y="5880100"/>
            <a:ext cx="1838325" cy="520700"/>
          </a:xfrm>
          <a:prstGeom prst="rect">
            <a:avLst/>
          </a:prstGeom>
          <a:solidFill>
            <a:srgbClr val="CCFF99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Arial" pitchFamily="34" charset="0"/>
              </a:rPr>
              <a:t>Outlook 2007 Clients</a:t>
            </a:r>
          </a:p>
        </p:txBody>
      </p:sp>
      <p:sp>
        <p:nvSpPr>
          <p:cNvPr id="193549" name="Rectangle 193548"/>
          <p:cNvSpPr>
            <a:spLocks noChangeArrowheads="1"/>
          </p:cNvSpPr>
          <p:nvPr/>
        </p:nvSpPr>
        <p:spPr bwMode="auto">
          <a:xfrm>
            <a:off x="6527800" y="3276600"/>
            <a:ext cx="1985963" cy="538163"/>
          </a:xfrm>
          <a:prstGeom prst="rect">
            <a:avLst/>
          </a:prstGeom>
          <a:solidFill>
            <a:srgbClr val="FF9999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Arial" pitchFamily="34" charset="0"/>
              </a:rPr>
              <a:t>Active Directory</a:t>
            </a:r>
          </a:p>
          <a:p>
            <a:pPr algn="ctr"/>
            <a:r>
              <a:rPr lang="en-US" sz="1200">
                <a:solidFill>
                  <a:schemeClr val="tx1"/>
                </a:solidFill>
                <a:latin typeface="Arial" pitchFamily="34" charset="0"/>
              </a:rPr>
              <a:t>Information</a:t>
            </a:r>
          </a:p>
        </p:txBody>
      </p:sp>
      <p:sp>
        <p:nvSpPr>
          <p:cNvPr id="193550" name="Rectangle 193549"/>
          <p:cNvSpPr>
            <a:spLocks noChangeArrowheads="1"/>
          </p:cNvSpPr>
          <p:nvPr/>
        </p:nvSpPr>
        <p:spPr bwMode="auto">
          <a:xfrm>
            <a:off x="6527800" y="4594225"/>
            <a:ext cx="1985963" cy="538163"/>
          </a:xfrm>
          <a:prstGeom prst="rect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Arial" pitchFamily="34" charset="0"/>
              </a:rPr>
              <a:t> Corporate </a:t>
            </a:r>
          </a:p>
          <a:p>
            <a:pPr algn="ctr"/>
            <a:r>
              <a:rPr lang="en-US" sz="1200">
                <a:solidFill>
                  <a:schemeClr val="tx1"/>
                </a:solidFill>
                <a:latin typeface="Arial" pitchFamily="34" charset="0"/>
              </a:rPr>
              <a:t>File Shares</a:t>
            </a:r>
          </a:p>
        </p:txBody>
      </p:sp>
      <p:sp>
        <p:nvSpPr>
          <p:cNvPr id="193551" name="Rectangle 193550"/>
          <p:cNvSpPr>
            <a:spLocks noChangeArrowheads="1"/>
          </p:cNvSpPr>
          <p:nvPr/>
        </p:nvSpPr>
        <p:spPr bwMode="auto">
          <a:xfrm>
            <a:off x="6527800" y="5197475"/>
            <a:ext cx="1985963" cy="538163"/>
          </a:xfrm>
          <a:prstGeom prst="rect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Arial" pitchFamily="34" charset="0"/>
              </a:rPr>
              <a:t>WSS Team Sites</a:t>
            </a:r>
          </a:p>
        </p:txBody>
      </p:sp>
      <p:sp>
        <p:nvSpPr>
          <p:cNvPr id="193552" name="Rectangle 193551"/>
          <p:cNvSpPr>
            <a:spLocks noChangeArrowheads="1"/>
          </p:cNvSpPr>
          <p:nvPr/>
        </p:nvSpPr>
        <p:spPr bwMode="auto">
          <a:xfrm>
            <a:off x="6527800" y="5864225"/>
            <a:ext cx="1985963" cy="538163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Arial" pitchFamily="34" charset="0"/>
              </a:rPr>
              <a:t>Line of Business Apps</a:t>
            </a:r>
          </a:p>
          <a:p>
            <a:pPr algn="ctr"/>
            <a:r>
              <a:rPr lang="en-US" sz="800">
                <a:solidFill>
                  <a:schemeClr val="tx1"/>
                </a:solidFill>
                <a:latin typeface="Arial" pitchFamily="34" charset="0"/>
              </a:rPr>
              <a:t>SAP</a:t>
            </a:r>
            <a:r>
              <a:rPr lang="en-US" sz="800">
                <a:solidFill>
                  <a:srgbClr val="777777"/>
                </a:solidFill>
                <a:latin typeface="Arial" pitchFamily="34" charset="0"/>
              </a:rPr>
              <a:t> | </a:t>
            </a:r>
            <a:r>
              <a:rPr lang="en-US" sz="800">
                <a:solidFill>
                  <a:schemeClr val="tx1"/>
                </a:solidFill>
                <a:latin typeface="Arial" pitchFamily="34" charset="0"/>
              </a:rPr>
              <a:t>Seibel</a:t>
            </a:r>
            <a:r>
              <a:rPr lang="en-US" sz="800">
                <a:solidFill>
                  <a:srgbClr val="777777"/>
                </a:solidFill>
                <a:latin typeface="Arial" pitchFamily="34" charset="0"/>
              </a:rPr>
              <a:t> | </a:t>
            </a:r>
            <a:r>
              <a:rPr lang="en-US" sz="800">
                <a:solidFill>
                  <a:schemeClr val="tx1"/>
                </a:solidFill>
                <a:latin typeface="Arial" pitchFamily="34" charset="0"/>
              </a:rPr>
              <a:t>PeopleSoft</a:t>
            </a:r>
            <a:r>
              <a:rPr lang="en-US" sz="800">
                <a:solidFill>
                  <a:srgbClr val="777777"/>
                </a:solidFill>
                <a:latin typeface="Arial" pitchFamily="34" charset="0"/>
              </a:rPr>
              <a:t> | </a:t>
            </a:r>
            <a:r>
              <a:rPr lang="en-US" sz="800">
                <a:solidFill>
                  <a:schemeClr val="tx1"/>
                </a:solidFill>
                <a:latin typeface="Arial" pitchFamily="34" charset="0"/>
              </a:rPr>
              <a:t>Other</a:t>
            </a:r>
          </a:p>
        </p:txBody>
      </p:sp>
      <p:sp>
        <p:nvSpPr>
          <p:cNvPr id="21517" name="Rectangle 193552"/>
          <p:cNvSpPr>
            <a:spLocks noChangeArrowheads="1"/>
          </p:cNvSpPr>
          <p:nvPr/>
        </p:nvSpPr>
        <p:spPr bwMode="auto">
          <a:xfrm>
            <a:off x="3255963" y="3352800"/>
            <a:ext cx="2538412" cy="33528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sz="1800" b="1" dirty="0" smtClean="0">
                <a:latin typeface="Arial" pitchFamily="34" charset="0"/>
              </a:rPr>
              <a:t>MOSS</a:t>
            </a:r>
            <a:endParaRPr lang="en-US" sz="1800" dirty="0">
              <a:latin typeface="Arial" pitchFamily="34" charset="0"/>
            </a:endParaRPr>
          </a:p>
        </p:txBody>
      </p:sp>
      <p:sp>
        <p:nvSpPr>
          <p:cNvPr id="193564" name="Rectangle 193563"/>
          <p:cNvSpPr>
            <a:spLocks noChangeArrowheads="1"/>
          </p:cNvSpPr>
          <p:nvPr/>
        </p:nvSpPr>
        <p:spPr bwMode="auto">
          <a:xfrm>
            <a:off x="6527800" y="3903663"/>
            <a:ext cx="1985963" cy="538162"/>
          </a:xfrm>
          <a:prstGeom prst="rect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Arial" pitchFamily="34" charset="0"/>
              </a:rPr>
              <a:t>Personal Profiles</a:t>
            </a:r>
          </a:p>
          <a:p>
            <a:pPr algn="ctr"/>
            <a:r>
              <a:rPr lang="en-US" sz="1200">
                <a:solidFill>
                  <a:schemeClr val="tx1"/>
                </a:solidFill>
                <a:latin typeface="Arial" pitchFamily="34" charset="0"/>
              </a:rPr>
              <a:t>and Document Storage</a:t>
            </a:r>
          </a:p>
        </p:txBody>
      </p:sp>
      <p:sp>
        <p:nvSpPr>
          <p:cNvPr id="21519" name="Straight Connector 193566"/>
          <p:cNvSpPr>
            <a:spLocks noChangeShapeType="1"/>
          </p:cNvSpPr>
          <p:nvPr/>
        </p:nvSpPr>
        <p:spPr bwMode="auto">
          <a:xfrm flipV="1">
            <a:off x="5300663" y="3600450"/>
            <a:ext cx="1158875" cy="387350"/>
          </a:xfrm>
          <a:prstGeom prst="line">
            <a:avLst/>
          </a:prstGeom>
          <a:ln>
            <a:headEnd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1520" name="Straight Connector 193567"/>
          <p:cNvSpPr>
            <a:spLocks noChangeShapeType="1"/>
          </p:cNvSpPr>
          <p:nvPr/>
        </p:nvSpPr>
        <p:spPr bwMode="auto">
          <a:xfrm flipV="1">
            <a:off x="5300663" y="4246563"/>
            <a:ext cx="1090612" cy="517525"/>
          </a:xfrm>
          <a:prstGeom prst="line">
            <a:avLst/>
          </a:prstGeom>
          <a:ln>
            <a:headEnd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1521" name="Straight Connector 193568"/>
          <p:cNvSpPr>
            <a:spLocks noChangeShapeType="1"/>
          </p:cNvSpPr>
          <p:nvPr/>
        </p:nvSpPr>
        <p:spPr bwMode="auto">
          <a:xfrm flipV="1">
            <a:off x="5164138" y="4894263"/>
            <a:ext cx="1295400" cy="582612"/>
          </a:xfrm>
          <a:prstGeom prst="line">
            <a:avLst/>
          </a:prstGeom>
          <a:ln>
            <a:headEnd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1522" name="Straight Connector 193569"/>
          <p:cNvSpPr>
            <a:spLocks noChangeShapeType="1"/>
          </p:cNvSpPr>
          <p:nvPr/>
        </p:nvSpPr>
        <p:spPr bwMode="auto">
          <a:xfrm flipV="1">
            <a:off x="5232400" y="6122988"/>
            <a:ext cx="1227138" cy="65087"/>
          </a:xfrm>
          <a:prstGeom prst="line">
            <a:avLst/>
          </a:prstGeom>
          <a:ln>
            <a:headEnd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1523" name="Straight Connector 193570"/>
          <p:cNvSpPr>
            <a:spLocks noChangeShapeType="1"/>
          </p:cNvSpPr>
          <p:nvPr/>
        </p:nvSpPr>
        <p:spPr bwMode="auto">
          <a:xfrm flipV="1">
            <a:off x="4892675" y="5476875"/>
            <a:ext cx="1566863" cy="63500"/>
          </a:xfrm>
          <a:prstGeom prst="line">
            <a:avLst/>
          </a:prstGeom>
          <a:ln>
            <a:headEnd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93560" name="Oval 193559"/>
          <p:cNvSpPr>
            <a:spLocks noChangeArrowheads="1"/>
          </p:cNvSpPr>
          <p:nvPr/>
        </p:nvSpPr>
        <p:spPr bwMode="auto">
          <a:xfrm>
            <a:off x="3529013" y="3729038"/>
            <a:ext cx="1924050" cy="585787"/>
          </a:xfrm>
          <a:prstGeom prst="ellipse">
            <a:avLst/>
          </a:prstGeom>
          <a:solidFill>
            <a:srgbClr val="FF99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Arial" pitchFamily="34" charset="0"/>
              </a:rPr>
              <a:t>Active Directory</a:t>
            </a:r>
          </a:p>
          <a:p>
            <a:pPr algn="ctr"/>
            <a:r>
              <a:rPr lang="en-US" sz="1200" b="1">
                <a:solidFill>
                  <a:schemeClr val="tx1"/>
                </a:solidFill>
                <a:latin typeface="Arial" pitchFamily="34" charset="0"/>
              </a:rPr>
              <a:t>Integration</a:t>
            </a:r>
          </a:p>
        </p:txBody>
      </p:sp>
      <p:sp>
        <p:nvSpPr>
          <p:cNvPr id="193561" name="Oval 193560"/>
          <p:cNvSpPr>
            <a:spLocks noChangeArrowheads="1"/>
          </p:cNvSpPr>
          <p:nvPr/>
        </p:nvSpPr>
        <p:spPr bwMode="auto">
          <a:xfrm>
            <a:off x="3529013" y="5194300"/>
            <a:ext cx="1924050" cy="585788"/>
          </a:xfrm>
          <a:prstGeom prst="ellipse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Arial" pitchFamily="34" charset="0"/>
              </a:rPr>
              <a:t>Enterprise</a:t>
            </a:r>
          </a:p>
          <a:p>
            <a:pPr algn="ctr"/>
            <a:r>
              <a:rPr lang="en-US" sz="1200" b="1">
                <a:solidFill>
                  <a:schemeClr val="tx1"/>
                </a:solidFill>
                <a:latin typeface="Arial" pitchFamily="34" charset="0"/>
              </a:rPr>
              <a:t>Search</a:t>
            </a:r>
          </a:p>
        </p:txBody>
      </p:sp>
      <p:sp>
        <p:nvSpPr>
          <p:cNvPr id="193562" name="Oval 193561"/>
          <p:cNvSpPr>
            <a:spLocks noChangeArrowheads="1"/>
          </p:cNvSpPr>
          <p:nvPr/>
        </p:nvSpPr>
        <p:spPr bwMode="auto">
          <a:xfrm>
            <a:off x="3529013" y="5926138"/>
            <a:ext cx="1924050" cy="585787"/>
          </a:xfrm>
          <a:prstGeom prst="ellipse">
            <a:avLst/>
          </a:prstGeom>
          <a:solidFill>
            <a:srgbClr val="FF99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Arial" pitchFamily="34" charset="0"/>
              </a:rPr>
              <a:t>Business Data</a:t>
            </a:r>
          </a:p>
          <a:p>
            <a:pPr algn="ctr"/>
            <a:r>
              <a:rPr lang="en-US" sz="1200" b="1">
                <a:solidFill>
                  <a:schemeClr val="tx1"/>
                </a:solidFill>
                <a:latin typeface="Arial" pitchFamily="34" charset="0"/>
              </a:rPr>
              <a:t>Catalog</a:t>
            </a:r>
          </a:p>
        </p:txBody>
      </p:sp>
      <p:sp>
        <p:nvSpPr>
          <p:cNvPr id="193563" name="Oval 193562"/>
          <p:cNvSpPr>
            <a:spLocks noChangeArrowheads="1"/>
          </p:cNvSpPr>
          <p:nvPr/>
        </p:nvSpPr>
        <p:spPr bwMode="auto">
          <a:xfrm>
            <a:off x="3529013" y="4460875"/>
            <a:ext cx="1924050" cy="585788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Arial" pitchFamily="34" charset="0"/>
              </a:rPr>
              <a:t>My Sites</a:t>
            </a:r>
          </a:p>
        </p:txBody>
      </p:sp>
      <p:sp>
        <p:nvSpPr>
          <p:cNvPr id="193574" name="Straight Connector 193573"/>
          <p:cNvSpPr>
            <a:spLocks noChangeShapeType="1"/>
          </p:cNvSpPr>
          <p:nvPr/>
        </p:nvSpPr>
        <p:spPr bwMode="auto">
          <a:xfrm>
            <a:off x="2487613" y="3865563"/>
            <a:ext cx="606425" cy="0"/>
          </a:xfrm>
          <a:prstGeom prst="line">
            <a:avLst/>
          </a:prstGeom>
          <a:ln>
            <a:headEnd type="none"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US" sz="1800" kern="0">
              <a:solidFill>
                <a:schemeClr val="tx1">
                  <a:alpha val="100000"/>
                </a:schemeClr>
              </a:solidFill>
              <a:latin typeface="Tahoma"/>
            </a:endParaRPr>
          </a:p>
        </p:txBody>
      </p:sp>
      <p:sp>
        <p:nvSpPr>
          <p:cNvPr id="193575" name="Rectangle 193574"/>
          <p:cNvSpPr>
            <a:spLocks noChangeArrowheads="1"/>
          </p:cNvSpPr>
          <p:nvPr/>
        </p:nvSpPr>
        <p:spPr bwMode="auto">
          <a:xfrm>
            <a:off x="736600" y="3657600"/>
            <a:ext cx="1838325" cy="520700"/>
          </a:xfrm>
          <a:prstGeom prst="rect">
            <a:avLst/>
          </a:prstGeom>
          <a:solidFill>
            <a:srgbClr val="CC66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Arial" pitchFamily="34" charset="0"/>
              </a:rPr>
              <a:t>Browser Clients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Title 19148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InfoPath 2007 and Forms Services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InfoPath 2003</a:t>
            </a:r>
          </a:p>
          <a:p>
            <a:pPr lvl="1"/>
            <a:r>
              <a:rPr lang="en-US" dirty="0" smtClean="0"/>
              <a:t>Capture business data with dynamic, XML-based forms</a:t>
            </a:r>
          </a:p>
          <a:p>
            <a:pPr lvl="1"/>
            <a:r>
              <a:rPr lang="en-US" dirty="0" smtClean="0"/>
              <a:t>Rich data entry and validation</a:t>
            </a:r>
          </a:p>
          <a:p>
            <a:pPr lvl="1"/>
            <a:r>
              <a:rPr lang="en-US" dirty="0" smtClean="0"/>
              <a:t>Integration with back-end LOB systems</a:t>
            </a:r>
          </a:p>
          <a:p>
            <a:endParaRPr lang="en-US" dirty="0" smtClean="0"/>
          </a:p>
          <a:p>
            <a:r>
              <a:rPr lang="en-US" dirty="0" smtClean="0"/>
              <a:t>InfoPath 2007 and Forms Services</a:t>
            </a:r>
          </a:p>
          <a:p>
            <a:pPr lvl="1"/>
            <a:r>
              <a:rPr lang="en-US" dirty="0" smtClean="0"/>
              <a:t>Ability to push InfoPath forms to browser-based clients</a:t>
            </a:r>
          </a:p>
          <a:p>
            <a:pPr lvl="1"/>
            <a:r>
              <a:rPr lang="en-US" dirty="0" smtClean="0"/>
              <a:t>Integration with Office 2007 client 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Title 19660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SharePoint 2007 Workflows</a:t>
            </a:r>
          </a:p>
        </p:txBody>
      </p:sp>
      <p:sp>
        <p:nvSpPr>
          <p:cNvPr id="85" name="Text Placeholder 8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WSS and MOSS provide rich workflow support</a:t>
            </a:r>
          </a:p>
          <a:p>
            <a:pPr lvl="1"/>
            <a:r>
              <a:rPr lang="en-US" dirty="0" smtClean="0"/>
              <a:t>Support built on Windows Workflow Foundation (WF)</a:t>
            </a:r>
          </a:p>
          <a:p>
            <a:pPr lvl="1"/>
            <a:r>
              <a:rPr lang="en-US" dirty="0" smtClean="0"/>
              <a:t>WSS provides development platform for workflows</a:t>
            </a:r>
          </a:p>
          <a:p>
            <a:pPr lvl="1"/>
            <a:r>
              <a:rPr lang="en-US" dirty="0" smtClean="0"/>
              <a:t>MOSS provides several valuable workflows out-of-box</a:t>
            </a:r>
          </a:p>
        </p:txBody>
      </p:sp>
      <p:grpSp>
        <p:nvGrpSpPr>
          <p:cNvPr id="2" name="Group 87"/>
          <p:cNvGrpSpPr>
            <a:grpSpLocks/>
          </p:cNvGrpSpPr>
          <p:nvPr/>
        </p:nvGrpSpPr>
        <p:grpSpPr bwMode="auto">
          <a:xfrm>
            <a:off x="838200" y="3733800"/>
            <a:ext cx="7391400" cy="2438400"/>
            <a:chOff x="192" y="2352"/>
            <a:chExt cx="4656" cy="1536"/>
          </a:xfrm>
        </p:grpSpPr>
        <p:sp>
          <p:nvSpPr>
            <p:cNvPr id="196612" name="Rectangle 196611"/>
            <p:cNvSpPr>
              <a:spLocks noChangeArrowheads="1"/>
            </p:cNvSpPr>
            <p:nvPr/>
          </p:nvSpPr>
          <p:spPr bwMode="auto">
            <a:xfrm>
              <a:off x="192" y="2352"/>
              <a:ext cx="4656" cy="153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716" y="2665"/>
              <a:ext cx="791" cy="764"/>
              <a:chOff x="2329" y="1632"/>
              <a:chExt cx="885" cy="1135"/>
            </a:xfrm>
          </p:grpSpPr>
          <p:sp>
            <p:nvSpPr>
              <p:cNvPr id="24643" name="Shape 196613"/>
              <p:cNvSpPr>
                <a:spLocks/>
              </p:cNvSpPr>
              <p:nvPr/>
            </p:nvSpPr>
            <p:spPr bwMode="auto">
              <a:xfrm>
                <a:off x="2854" y="2438"/>
                <a:ext cx="32" cy="25"/>
              </a:xfrm>
              <a:custGeom>
                <a:avLst/>
                <a:gdLst>
                  <a:gd name="T0" fmla="*/ 24 w 24"/>
                  <a:gd name="T1" fmla="*/ 0 h 18"/>
                  <a:gd name="T2" fmla="*/ 0 w 24"/>
                  <a:gd name="T3" fmla="*/ 18 h 18"/>
                  <a:gd name="T4" fmla="*/ 24 w 24"/>
                  <a:gd name="T5" fmla="*/ 0 h 18"/>
                  <a:gd name="T6" fmla="*/ 0 60000 65536"/>
                  <a:gd name="T7" fmla="*/ 0 60000 65536"/>
                  <a:gd name="T8" fmla="*/ 0 60000 65536"/>
                  <a:gd name="T9" fmla="*/ 0 w 24"/>
                  <a:gd name="T10" fmla="*/ 0 h 18"/>
                  <a:gd name="T11" fmla="*/ 0 w 24"/>
                  <a:gd name="T12" fmla="*/ 0 h 1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" h="18">
                    <a:moveTo>
                      <a:pt x="24" y="0"/>
                    </a:moveTo>
                    <a:lnTo>
                      <a:pt x="0" y="18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4644" name="Shape 196614"/>
              <p:cNvSpPr>
                <a:spLocks/>
              </p:cNvSpPr>
              <p:nvPr/>
            </p:nvSpPr>
            <p:spPr bwMode="auto">
              <a:xfrm>
                <a:off x="2790" y="2375"/>
                <a:ext cx="161" cy="153"/>
              </a:xfrm>
              <a:custGeom>
                <a:avLst/>
                <a:gdLst>
                  <a:gd name="T0" fmla="*/ 42 w 119"/>
                  <a:gd name="T1" fmla="*/ 9 h 113"/>
                  <a:gd name="T2" fmla="*/ 18 w 119"/>
                  <a:gd name="T3" fmla="*/ 27 h 113"/>
                  <a:gd name="T4" fmla="*/ 6 w 119"/>
                  <a:gd name="T5" fmla="*/ 42 h 113"/>
                  <a:gd name="T6" fmla="*/ 0 w 119"/>
                  <a:gd name="T7" fmla="*/ 59 h 113"/>
                  <a:gd name="T8" fmla="*/ 1 w 119"/>
                  <a:gd name="T9" fmla="*/ 77 h 113"/>
                  <a:gd name="T10" fmla="*/ 10 w 119"/>
                  <a:gd name="T11" fmla="*/ 94 h 113"/>
                  <a:gd name="T12" fmla="*/ 16 w 119"/>
                  <a:gd name="T13" fmla="*/ 101 h 113"/>
                  <a:gd name="T14" fmla="*/ 24 w 119"/>
                  <a:gd name="T15" fmla="*/ 107 h 113"/>
                  <a:gd name="T16" fmla="*/ 32 w 119"/>
                  <a:gd name="T17" fmla="*/ 110 h 113"/>
                  <a:gd name="T18" fmla="*/ 41 w 119"/>
                  <a:gd name="T19" fmla="*/ 113 h 113"/>
                  <a:gd name="T20" fmla="*/ 50 w 119"/>
                  <a:gd name="T21" fmla="*/ 113 h 113"/>
                  <a:gd name="T22" fmla="*/ 59 w 119"/>
                  <a:gd name="T23" fmla="*/ 112 h 113"/>
                  <a:gd name="T24" fmla="*/ 67 w 119"/>
                  <a:gd name="T25" fmla="*/ 108 h 113"/>
                  <a:gd name="T26" fmla="*/ 76 w 119"/>
                  <a:gd name="T27" fmla="*/ 103 h 113"/>
                  <a:gd name="T28" fmla="*/ 100 w 119"/>
                  <a:gd name="T29" fmla="*/ 84 h 113"/>
                  <a:gd name="T30" fmla="*/ 113 w 119"/>
                  <a:gd name="T31" fmla="*/ 70 h 113"/>
                  <a:gd name="T32" fmla="*/ 119 w 119"/>
                  <a:gd name="T33" fmla="*/ 53 h 113"/>
                  <a:gd name="T34" fmla="*/ 118 w 119"/>
                  <a:gd name="T35" fmla="*/ 35 h 113"/>
                  <a:gd name="T36" fmla="*/ 109 w 119"/>
                  <a:gd name="T37" fmla="*/ 18 h 113"/>
                  <a:gd name="T38" fmla="*/ 102 w 119"/>
                  <a:gd name="T39" fmla="*/ 11 h 113"/>
                  <a:gd name="T40" fmla="*/ 95 w 119"/>
                  <a:gd name="T41" fmla="*/ 6 h 113"/>
                  <a:gd name="T42" fmla="*/ 87 w 119"/>
                  <a:gd name="T43" fmla="*/ 2 h 113"/>
                  <a:gd name="T44" fmla="*/ 78 w 119"/>
                  <a:gd name="T45" fmla="*/ 0 h 113"/>
                  <a:gd name="T46" fmla="*/ 69 w 119"/>
                  <a:gd name="T47" fmla="*/ 0 h 113"/>
                  <a:gd name="T48" fmla="*/ 59 w 119"/>
                  <a:gd name="T49" fmla="*/ 1 h 113"/>
                  <a:gd name="T50" fmla="*/ 50 w 119"/>
                  <a:gd name="T51" fmla="*/ 5 h 113"/>
                  <a:gd name="T52" fmla="*/ 42 w 119"/>
                  <a:gd name="T53" fmla="*/ 9 h 113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19"/>
                  <a:gd name="T82" fmla="*/ 0 h 113"/>
                  <a:gd name="T83" fmla="*/ 0 w 119"/>
                  <a:gd name="T84" fmla="*/ 0 h 113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19" h="113">
                    <a:moveTo>
                      <a:pt x="42" y="9"/>
                    </a:moveTo>
                    <a:lnTo>
                      <a:pt x="18" y="27"/>
                    </a:lnTo>
                    <a:lnTo>
                      <a:pt x="6" y="42"/>
                    </a:lnTo>
                    <a:lnTo>
                      <a:pt x="0" y="59"/>
                    </a:lnTo>
                    <a:lnTo>
                      <a:pt x="1" y="77"/>
                    </a:lnTo>
                    <a:lnTo>
                      <a:pt x="10" y="94"/>
                    </a:lnTo>
                    <a:lnTo>
                      <a:pt x="16" y="101"/>
                    </a:lnTo>
                    <a:lnTo>
                      <a:pt x="24" y="107"/>
                    </a:lnTo>
                    <a:lnTo>
                      <a:pt x="32" y="110"/>
                    </a:lnTo>
                    <a:lnTo>
                      <a:pt x="41" y="113"/>
                    </a:lnTo>
                    <a:lnTo>
                      <a:pt x="50" y="113"/>
                    </a:lnTo>
                    <a:lnTo>
                      <a:pt x="59" y="112"/>
                    </a:lnTo>
                    <a:lnTo>
                      <a:pt x="67" y="108"/>
                    </a:lnTo>
                    <a:lnTo>
                      <a:pt x="76" y="103"/>
                    </a:lnTo>
                    <a:lnTo>
                      <a:pt x="100" y="84"/>
                    </a:lnTo>
                    <a:lnTo>
                      <a:pt x="113" y="70"/>
                    </a:lnTo>
                    <a:lnTo>
                      <a:pt x="119" y="53"/>
                    </a:lnTo>
                    <a:lnTo>
                      <a:pt x="118" y="35"/>
                    </a:lnTo>
                    <a:lnTo>
                      <a:pt x="109" y="18"/>
                    </a:lnTo>
                    <a:lnTo>
                      <a:pt x="102" y="11"/>
                    </a:lnTo>
                    <a:lnTo>
                      <a:pt x="95" y="6"/>
                    </a:lnTo>
                    <a:lnTo>
                      <a:pt x="87" y="2"/>
                    </a:lnTo>
                    <a:lnTo>
                      <a:pt x="78" y="0"/>
                    </a:lnTo>
                    <a:lnTo>
                      <a:pt x="69" y="0"/>
                    </a:lnTo>
                    <a:lnTo>
                      <a:pt x="59" y="1"/>
                    </a:lnTo>
                    <a:lnTo>
                      <a:pt x="50" y="5"/>
                    </a:lnTo>
                    <a:lnTo>
                      <a:pt x="42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4645" name="Shape 196615"/>
              <p:cNvSpPr>
                <a:spLocks/>
              </p:cNvSpPr>
              <p:nvPr/>
            </p:nvSpPr>
            <p:spPr bwMode="auto">
              <a:xfrm>
                <a:off x="3046" y="2176"/>
                <a:ext cx="143" cy="150"/>
              </a:xfrm>
              <a:custGeom>
                <a:avLst/>
                <a:gdLst>
                  <a:gd name="T0" fmla="*/ 106 w 106"/>
                  <a:gd name="T1" fmla="*/ 74 h 111"/>
                  <a:gd name="T2" fmla="*/ 56 w 106"/>
                  <a:gd name="T3" fmla="*/ 111 h 111"/>
                  <a:gd name="T4" fmla="*/ 0 w 106"/>
                  <a:gd name="T5" fmla="*/ 39 h 111"/>
                  <a:gd name="T6" fmla="*/ 49 w 106"/>
                  <a:gd name="T7" fmla="*/ 0 h 111"/>
                  <a:gd name="T8" fmla="*/ 106 w 106"/>
                  <a:gd name="T9" fmla="*/ 74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"/>
                  <a:gd name="T16" fmla="*/ 0 h 111"/>
                  <a:gd name="T17" fmla="*/ 0 w 106"/>
                  <a:gd name="T18" fmla="*/ 0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" h="111">
                    <a:moveTo>
                      <a:pt x="106" y="74"/>
                    </a:moveTo>
                    <a:lnTo>
                      <a:pt x="56" y="111"/>
                    </a:lnTo>
                    <a:lnTo>
                      <a:pt x="0" y="39"/>
                    </a:lnTo>
                    <a:lnTo>
                      <a:pt x="49" y="0"/>
                    </a:lnTo>
                    <a:lnTo>
                      <a:pt x="106" y="7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4646" name="Shape 196616"/>
              <p:cNvSpPr>
                <a:spLocks noEditPoints="1"/>
              </p:cNvSpPr>
              <p:nvPr/>
            </p:nvSpPr>
            <p:spPr bwMode="auto">
              <a:xfrm>
                <a:off x="2329" y="1632"/>
                <a:ext cx="885" cy="1135"/>
              </a:xfrm>
              <a:custGeom>
                <a:avLst/>
                <a:gdLst>
                  <a:gd name="T0" fmla="*/ 604 w 654"/>
                  <a:gd name="T1" fmla="*/ 0 h 839"/>
                  <a:gd name="T2" fmla="*/ 0 w 654"/>
                  <a:gd name="T3" fmla="*/ 0 h 839"/>
                  <a:gd name="T4" fmla="*/ 0 w 654"/>
                  <a:gd name="T5" fmla="*/ 839 h 839"/>
                  <a:gd name="T6" fmla="*/ 654 w 654"/>
                  <a:gd name="T7" fmla="*/ 839 h 839"/>
                  <a:gd name="T8" fmla="*/ 654 w 654"/>
                  <a:gd name="T9" fmla="*/ 0 h 839"/>
                  <a:gd name="T10" fmla="*/ 604 w 654"/>
                  <a:gd name="T11" fmla="*/ 0 h 839"/>
                  <a:gd name="T12" fmla="*/ 554 w 654"/>
                  <a:gd name="T13" fmla="*/ 101 h 839"/>
                  <a:gd name="T14" fmla="*/ 554 w 654"/>
                  <a:gd name="T15" fmla="*/ 223 h 839"/>
                  <a:gd name="T16" fmla="*/ 554 w 654"/>
                  <a:gd name="T17" fmla="*/ 419 h 839"/>
                  <a:gd name="T18" fmla="*/ 554 w 654"/>
                  <a:gd name="T19" fmla="*/ 616 h 839"/>
                  <a:gd name="T20" fmla="*/ 554 w 654"/>
                  <a:gd name="T21" fmla="*/ 739 h 839"/>
                  <a:gd name="T22" fmla="*/ 537 w 654"/>
                  <a:gd name="T23" fmla="*/ 739 h 839"/>
                  <a:gd name="T24" fmla="*/ 517 w 654"/>
                  <a:gd name="T25" fmla="*/ 739 h 839"/>
                  <a:gd name="T26" fmla="*/ 490 w 654"/>
                  <a:gd name="T27" fmla="*/ 739 h 839"/>
                  <a:gd name="T28" fmla="*/ 462 w 654"/>
                  <a:gd name="T29" fmla="*/ 739 h 839"/>
                  <a:gd name="T30" fmla="*/ 430 w 654"/>
                  <a:gd name="T31" fmla="*/ 739 h 839"/>
                  <a:gd name="T32" fmla="*/ 397 w 654"/>
                  <a:gd name="T33" fmla="*/ 739 h 839"/>
                  <a:gd name="T34" fmla="*/ 363 w 654"/>
                  <a:gd name="T35" fmla="*/ 739 h 839"/>
                  <a:gd name="T36" fmla="*/ 327 w 654"/>
                  <a:gd name="T37" fmla="*/ 739 h 839"/>
                  <a:gd name="T38" fmla="*/ 290 w 654"/>
                  <a:gd name="T39" fmla="*/ 739 h 839"/>
                  <a:gd name="T40" fmla="*/ 257 w 654"/>
                  <a:gd name="T41" fmla="*/ 739 h 839"/>
                  <a:gd name="T42" fmla="*/ 223 w 654"/>
                  <a:gd name="T43" fmla="*/ 739 h 839"/>
                  <a:gd name="T44" fmla="*/ 192 w 654"/>
                  <a:gd name="T45" fmla="*/ 739 h 839"/>
                  <a:gd name="T46" fmla="*/ 163 w 654"/>
                  <a:gd name="T47" fmla="*/ 739 h 839"/>
                  <a:gd name="T48" fmla="*/ 138 w 654"/>
                  <a:gd name="T49" fmla="*/ 739 h 839"/>
                  <a:gd name="T50" fmla="*/ 116 w 654"/>
                  <a:gd name="T51" fmla="*/ 739 h 839"/>
                  <a:gd name="T52" fmla="*/ 99 w 654"/>
                  <a:gd name="T53" fmla="*/ 739 h 839"/>
                  <a:gd name="T54" fmla="*/ 99 w 654"/>
                  <a:gd name="T55" fmla="*/ 616 h 839"/>
                  <a:gd name="T56" fmla="*/ 99 w 654"/>
                  <a:gd name="T57" fmla="*/ 419 h 839"/>
                  <a:gd name="T58" fmla="*/ 99 w 654"/>
                  <a:gd name="T59" fmla="*/ 223 h 839"/>
                  <a:gd name="T60" fmla="*/ 99 w 654"/>
                  <a:gd name="T61" fmla="*/ 101 h 839"/>
                  <a:gd name="T62" fmla="*/ 116 w 654"/>
                  <a:gd name="T63" fmla="*/ 101 h 839"/>
                  <a:gd name="T64" fmla="*/ 138 w 654"/>
                  <a:gd name="T65" fmla="*/ 101 h 839"/>
                  <a:gd name="T66" fmla="*/ 163 w 654"/>
                  <a:gd name="T67" fmla="*/ 101 h 839"/>
                  <a:gd name="T68" fmla="*/ 192 w 654"/>
                  <a:gd name="T69" fmla="*/ 101 h 839"/>
                  <a:gd name="T70" fmla="*/ 223 w 654"/>
                  <a:gd name="T71" fmla="*/ 101 h 839"/>
                  <a:gd name="T72" fmla="*/ 257 w 654"/>
                  <a:gd name="T73" fmla="*/ 101 h 839"/>
                  <a:gd name="T74" fmla="*/ 290 w 654"/>
                  <a:gd name="T75" fmla="*/ 101 h 839"/>
                  <a:gd name="T76" fmla="*/ 327 w 654"/>
                  <a:gd name="T77" fmla="*/ 101 h 839"/>
                  <a:gd name="T78" fmla="*/ 363 w 654"/>
                  <a:gd name="T79" fmla="*/ 101 h 839"/>
                  <a:gd name="T80" fmla="*/ 397 w 654"/>
                  <a:gd name="T81" fmla="*/ 101 h 839"/>
                  <a:gd name="T82" fmla="*/ 430 w 654"/>
                  <a:gd name="T83" fmla="*/ 101 h 839"/>
                  <a:gd name="T84" fmla="*/ 462 w 654"/>
                  <a:gd name="T85" fmla="*/ 101 h 839"/>
                  <a:gd name="T86" fmla="*/ 490 w 654"/>
                  <a:gd name="T87" fmla="*/ 101 h 839"/>
                  <a:gd name="T88" fmla="*/ 517 w 654"/>
                  <a:gd name="T89" fmla="*/ 101 h 839"/>
                  <a:gd name="T90" fmla="*/ 537 w 654"/>
                  <a:gd name="T91" fmla="*/ 101 h 839"/>
                  <a:gd name="T92" fmla="*/ 554 w 654"/>
                  <a:gd name="T93" fmla="*/ 101 h 83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654"/>
                  <a:gd name="T142" fmla="*/ 0 h 839"/>
                  <a:gd name="T143" fmla="*/ 0 w 654"/>
                  <a:gd name="T144" fmla="*/ 0 h 839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654" h="839">
                    <a:moveTo>
                      <a:pt x="604" y="0"/>
                    </a:moveTo>
                    <a:lnTo>
                      <a:pt x="0" y="0"/>
                    </a:lnTo>
                    <a:lnTo>
                      <a:pt x="0" y="839"/>
                    </a:lnTo>
                    <a:lnTo>
                      <a:pt x="654" y="839"/>
                    </a:lnTo>
                    <a:lnTo>
                      <a:pt x="654" y="0"/>
                    </a:lnTo>
                    <a:lnTo>
                      <a:pt x="604" y="0"/>
                    </a:lnTo>
                    <a:close/>
                    <a:moveTo>
                      <a:pt x="554" y="101"/>
                    </a:moveTo>
                    <a:lnTo>
                      <a:pt x="554" y="223"/>
                    </a:lnTo>
                    <a:lnTo>
                      <a:pt x="554" y="419"/>
                    </a:lnTo>
                    <a:lnTo>
                      <a:pt x="554" y="616"/>
                    </a:lnTo>
                    <a:lnTo>
                      <a:pt x="554" y="739"/>
                    </a:lnTo>
                    <a:lnTo>
                      <a:pt x="537" y="739"/>
                    </a:lnTo>
                    <a:lnTo>
                      <a:pt x="517" y="739"/>
                    </a:lnTo>
                    <a:lnTo>
                      <a:pt x="490" y="739"/>
                    </a:lnTo>
                    <a:lnTo>
                      <a:pt x="462" y="739"/>
                    </a:lnTo>
                    <a:lnTo>
                      <a:pt x="430" y="739"/>
                    </a:lnTo>
                    <a:lnTo>
                      <a:pt x="397" y="739"/>
                    </a:lnTo>
                    <a:lnTo>
                      <a:pt x="363" y="739"/>
                    </a:lnTo>
                    <a:lnTo>
                      <a:pt x="327" y="739"/>
                    </a:lnTo>
                    <a:lnTo>
                      <a:pt x="290" y="739"/>
                    </a:lnTo>
                    <a:lnTo>
                      <a:pt x="257" y="739"/>
                    </a:lnTo>
                    <a:lnTo>
                      <a:pt x="223" y="739"/>
                    </a:lnTo>
                    <a:lnTo>
                      <a:pt x="192" y="739"/>
                    </a:lnTo>
                    <a:lnTo>
                      <a:pt x="163" y="739"/>
                    </a:lnTo>
                    <a:lnTo>
                      <a:pt x="138" y="739"/>
                    </a:lnTo>
                    <a:lnTo>
                      <a:pt x="116" y="739"/>
                    </a:lnTo>
                    <a:lnTo>
                      <a:pt x="99" y="739"/>
                    </a:lnTo>
                    <a:lnTo>
                      <a:pt x="99" y="616"/>
                    </a:lnTo>
                    <a:lnTo>
                      <a:pt x="99" y="419"/>
                    </a:lnTo>
                    <a:lnTo>
                      <a:pt x="99" y="223"/>
                    </a:lnTo>
                    <a:lnTo>
                      <a:pt x="99" y="101"/>
                    </a:lnTo>
                    <a:lnTo>
                      <a:pt x="116" y="101"/>
                    </a:lnTo>
                    <a:lnTo>
                      <a:pt x="138" y="101"/>
                    </a:lnTo>
                    <a:lnTo>
                      <a:pt x="163" y="101"/>
                    </a:lnTo>
                    <a:lnTo>
                      <a:pt x="192" y="101"/>
                    </a:lnTo>
                    <a:lnTo>
                      <a:pt x="223" y="101"/>
                    </a:lnTo>
                    <a:lnTo>
                      <a:pt x="257" y="101"/>
                    </a:lnTo>
                    <a:lnTo>
                      <a:pt x="290" y="101"/>
                    </a:lnTo>
                    <a:lnTo>
                      <a:pt x="327" y="101"/>
                    </a:lnTo>
                    <a:lnTo>
                      <a:pt x="363" y="101"/>
                    </a:lnTo>
                    <a:lnTo>
                      <a:pt x="397" y="101"/>
                    </a:lnTo>
                    <a:lnTo>
                      <a:pt x="430" y="101"/>
                    </a:lnTo>
                    <a:lnTo>
                      <a:pt x="462" y="101"/>
                    </a:lnTo>
                    <a:lnTo>
                      <a:pt x="490" y="101"/>
                    </a:lnTo>
                    <a:lnTo>
                      <a:pt x="517" y="101"/>
                    </a:lnTo>
                    <a:lnTo>
                      <a:pt x="537" y="101"/>
                    </a:lnTo>
                    <a:lnTo>
                      <a:pt x="554" y="10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4647" name="Rectangle 196617"/>
              <p:cNvSpPr>
                <a:spLocks noChangeArrowheads="1"/>
              </p:cNvSpPr>
              <p:nvPr/>
            </p:nvSpPr>
            <p:spPr bwMode="auto">
              <a:xfrm>
                <a:off x="2395" y="1700"/>
                <a:ext cx="751" cy="999"/>
              </a:xfrm>
              <a:prstGeom prst="rect">
                <a:avLst/>
              </a:prstGeom>
              <a:solidFill>
                <a:srgbClr val="FFFFE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4648" name="Shape 196618"/>
              <p:cNvSpPr>
                <a:spLocks/>
              </p:cNvSpPr>
              <p:nvPr/>
            </p:nvSpPr>
            <p:spPr bwMode="auto">
              <a:xfrm>
                <a:off x="2831" y="1777"/>
                <a:ext cx="243" cy="242"/>
              </a:xfrm>
              <a:custGeom>
                <a:avLst/>
                <a:gdLst>
                  <a:gd name="T0" fmla="*/ 90 w 180"/>
                  <a:gd name="T1" fmla="*/ 0 h 179"/>
                  <a:gd name="T2" fmla="*/ 103 w 180"/>
                  <a:gd name="T3" fmla="*/ 22 h 179"/>
                  <a:gd name="T4" fmla="*/ 124 w 180"/>
                  <a:gd name="T5" fmla="*/ 6 h 179"/>
                  <a:gd name="T6" fmla="*/ 128 w 180"/>
                  <a:gd name="T7" fmla="*/ 33 h 179"/>
                  <a:gd name="T8" fmla="*/ 154 w 180"/>
                  <a:gd name="T9" fmla="*/ 26 h 179"/>
                  <a:gd name="T10" fmla="*/ 146 w 180"/>
                  <a:gd name="T11" fmla="*/ 51 h 179"/>
                  <a:gd name="T12" fmla="*/ 173 w 180"/>
                  <a:gd name="T13" fmla="*/ 55 h 179"/>
                  <a:gd name="T14" fmla="*/ 156 w 180"/>
                  <a:gd name="T15" fmla="*/ 76 h 179"/>
                  <a:gd name="T16" fmla="*/ 180 w 180"/>
                  <a:gd name="T17" fmla="*/ 90 h 179"/>
                  <a:gd name="T18" fmla="*/ 156 w 180"/>
                  <a:gd name="T19" fmla="*/ 102 h 179"/>
                  <a:gd name="T20" fmla="*/ 173 w 180"/>
                  <a:gd name="T21" fmla="*/ 123 h 179"/>
                  <a:gd name="T22" fmla="*/ 146 w 180"/>
                  <a:gd name="T23" fmla="*/ 127 h 179"/>
                  <a:gd name="T24" fmla="*/ 154 w 180"/>
                  <a:gd name="T25" fmla="*/ 152 h 179"/>
                  <a:gd name="T26" fmla="*/ 128 w 180"/>
                  <a:gd name="T27" fmla="*/ 145 h 179"/>
                  <a:gd name="T28" fmla="*/ 124 w 180"/>
                  <a:gd name="T29" fmla="*/ 173 h 179"/>
                  <a:gd name="T30" fmla="*/ 103 w 180"/>
                  <a:gd name="T31" fmla="*/ 156 h 179"/>
                  <a:gd name="T32" fmla="*/ 90 w 180"/>
                  <a:gd name="T33" fmla="*/ 179 h 179"/>
                  <a:gd name="T34" fmla="*/ 77 w 180"/>
                  <a:gd name="T35" fmla="*/ 156 h 179"/>
                  <a:gd name="T36" fmla="*/ 55 w 180"/>
                  <a:gd name="T37" fmla="*/ 173 h 179"/>
                  <a:gd name="T38" fmla="*/ 53 w 180"/>
                  <a:gd name="T39" fmla="*/ 145 h 179"/>
                  <a:gd name="T40" fmla="*/ 26 w 180"/>
                  <a:gd name="T41" fmla="*/ 152 h 179"/>
                  <a:gd name="T42" fmla="*/ 34 w 180"/>
                  <a:gd name="T43" fmla="*/ 127 h 179"/>
                  <a:gd name="T44" fmla="*/ 7 w 180"/>
                  <a:gd name="T45" fmla="*/ 123 h 179"/>
                  <a:gd name="T46" fmla="*/ 24 w 180"/>
                  <a:gd name="T47" fmla="*/ 102 h 179"/>
                  <a:gd name="T48" fmla="*/ 0 w 180"/>
                  <a:gd name="T49" fmla="*/ 90 h 179"/>
                  <a:gd name="T50" fmla="*/ 24 w 180"/>
                  <a:gd name="T51" fmla="*/ 76 h 179"/>
                  <a:gd name="T52" fmla="*/ 7 w 180"/>
                  <a:gd name="T53" fmla="*/ 55 h 179"/>
                  <a:gd name="T54" fmla="*/ 34 w 180"/>
                  <a:gd name="T55" fmla="*/ 51 h 179"/>
                  <a:gd name="T56" fmla="*/ 26 w 180"/>
                  <a:gd name="T57" fmla="*/ 26 h 179"/>
                  <a:gd name="T58" fmla="*/ 53 w 180"/>
                  <a:gd name="T59" fmla="*/ 33 h 179"/>
                  <a:gd name="T60" fmla="*/ 55 w 180"/>
                  <a:gd name="T61" fmla="*/ 6 h 179"/>
                  <a:gd name="T62" fmla="*/ 77 w 180"/>
                  <a:gd name="T63" fmla="*/ 22 h 179"/>
                  <a:gd name="T64" fmla="*/ 90 w 180"/>
                  <a:gd name="T65" fmla="*/ 0 h 17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80"/>
                  <a:gd name="T100" fmla="*/ 0 h 179"/>
                  <a:gd name="T101" fmla="*/ 0 w 180"/>
                  <a:gd name="T102" fmla="*/ 0 h 179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80" h="179">
                    <a:moveTo>
                      <a:pt x="90" y="0"/>
                    </a:moveTo>
                    <a:lnTo>
                      <a:pt x="103" y="22"/>
                    </a:lnTo>
                    <a:lnTo>
                      <a:pt x="124" y="6"/>
                    </a:lnTo>
                    <a:lnTo>
                      <a:pt x="128" y="33"/>
                    </a:lnTo>
                    <a:lnTo>
                      <a:pt x="154" y="26"/>
                    </a:lnTo>
                    <a:lnTo>
                      <a:pt x="146" y="51"/>
                    </a:lnTo>
                    <a:lnTo>
                      <a:pt x="173" y="55"/>
                    </a:lnTo>
                    <a:lnTo>
                      <a:pt x="156" y="76"/>
                    </a:lnTo>
                    <a:lnTo>
                      <a:pt x="180" y="90"/>
                    </a:lnTo>
                    <a:lnTo>
                      <a:pt x="156" y="102"/>
                    </a:lnTo>
                    <a:lnTo>
                      <a:pt x="173" y="123"/>
                    </a:lnTo>
                    <a:lnTo>
                      <a:pt x="146" y="127"/>
                    </a:lnTo>
                    <a:lnTo>
                      <a:pt x="154" y="152"/>
                    </a:lnTo>
                    <a:lnTo>
                      <a:pt x="128" y="145"/>
                    </a:lnTo>
                    <a:lnTo>
                      <a:pt x="124" y="173"/>
                    </a:lnTo>
                    <a:lnTo>
                      <a:pt x="103" y="156"/>
                    </a:lnTo>
                    <a:lnTo>
                      <a:pt x="90" y="179"/>
                    </a:lnTo>
                    <a:lnTo>
                      <a:pt x="77" y="156"/>
                    </a:lnTo>
                    <a:lnTo>
                      <a:pt x="55" y="173"/>
                    </a:lnTo>
                    <a:lnTo>
                      <a:pt x="53" y="145"/>
                    </a:lnTo>
                    <a:lnTo>
                      <a:pt x="26" y="152"/>
                    </a:lnTo>
                    <a:lnTo>
                      <a:pt x="34" y="127"/>
                    </a:lnTo>
                    <a:lnTo>
                      <a:pt x="7" y="123"/>
                    </a:lnTo>
                    <a:lnTo>
                      <a:pt x="24" y="102"/>
                    </a:lnTo>
                    <a:lnTo>
                      <a:pt x="0" y="90"/>
                    </a:lnTo>
                    <a:lnTo>
                      <a:pt x="24" y="76"/>
                    </a:lnTo>
                    <a:lnTo>
                      <a:pt x="7" y="55"/>
                    </a:lnTo>
                    <a:lnTo>
                      <a:pt x="34" y="51"/>
                    </a:lnTo>
                    <a:lnTo>
                      <a:pt x="26" y="26"/>
                    </a:lnTo>
                    <a:lnTo>
                      <a:pt x="53" y="33"/>
                    </a:lnTo>
                    <a:lnTo>
                      <a:pt x="55" y="6"/>
                    </a:lnTo>
                    <a:lnTo>
                      <a:pt x="77" y="22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3F9E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4649" name="Shape 196619"/>
              <p:cNvSpPr>
                <a:spLocks/>
              </p:cNvSpPr>
              <p:nvPr/>
            </p:nvSpPr>
            <p:spPr bwMode="auto">
              <a:xfrm>
                <a:off x="2509" y="2101"/>
                <a:ext cx="523" cy="22"/>
              </a:xfrm>
              <a:custGeom>
                <a:avLst/>
                <a:gdLst>
                  <a:gd name="T0" fmla="*/ 8 w 387"/>
                  <a:gd name="T1" fmla="*/ 0 h 16"/>
                  <a:gd name="T2" fmla="*/ 5 w 387"/>
                  <a:gd name="T3" fmla="*/ 1 h 16"/>
                  <a:gd name="T4" fmla="*/ 2 w 387"/>
                  <a:gd name="T5" fmla="*/ 2 h 16"/>
                  <a:gd name="T6" fmla="*/ 1 w 387"/>
                  <a:gd name="T7" fmla="*/ 5 h 16"/>
                  <a:gd name="T8" fmla="*/ 0 w 387"/>
                  <a:gd name="T9" fmla="*/ 7 h 16"/>
                  <a:gd name="T10" fmla="*/ 1 w 387"/>
                  <a:gd name="T11" fmla="*/ 11 h 16"/>
                  <a:gd name="T12" fmla="*/ 2 w 387"/>
                  <a:gd name="T13" fmla="*/ 13 h 16"/>
                  <a:gd name="T14" fmla="*/ 5 w 387"/>
                  <a:gd name="T15" fmla="*/ 14 h 16"/>
                  <a:gd name="T16" fmla="*/ 8 w 387"/>
                  <a:gd name="T17" fmla="*/ 16 h 16"/>
                  <a:gd name="T18" fmla="*/ 379 w 387"/>
                  <a:gd name="T19" fmla="*/ 16 h 16"/>
                  <a:gd name="T20" fmla="*/ 382 w 387"/>
                  <a:gd name="T21" fmla="*/ 14 h 16"/>
                  <a:gd name="T22" fmla="*/ 385 w 387"/>
                  <a:gd name="T23" fmla="*/ 13 h 16"/>
                  <a:gd name="T24" fmla="*/ 386 w 387"/>
                  <a:gd name="T25" fmla="*/ 11 h 16"/>
                  <a:gd name="T26" fmla="*/ 387 w 387"/>
                  <a:gd name="T27" fmla="*/ 7 h 16"/>
                  <a:gd name="T28" fmla="*/ 386 w 387"/>
                  <a:gd name="T29" fmla="*/ 5 h 16"/>
                  <a:gd name="T30" fmla="*/ 385 w 387"/>
                  <a:gd name="T31" fmla="*/ 2 h 16"/>
                  <a:gd name="T32" fmla="*/ 382 w 387"/>
                  <a:gd name="T33" fmla="*/ 1 h 16"/>
                  <a:gd name="T34" fmla="*/ 379 w 387"/>
                  <a:gd name="T35" fmla="*/ 0 h 16"/>
                  <a:gd name="T36" fmla="*/ 8 w 387"/>
                  <a:gd name="T37" fmla="*/ 0 h 1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87"/>
                  <a:gd name="T58" fmla="*/ 0 h 16"/>
                  <a:gd name="T59" fmla="*/ 0 w 387"/>
                  <a:gd name="T60" fmla="*/ 0 h 1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87" h="16">
                    <a:moveTo>
                      <a:pt x="8" y="0"/>
                    </a:moveTo>
                    <a:lnTo>
                      <a:pt x="5" y="1"/>
                    </a:lnTo>
                    <a:lnTo>
                      <a:pt x="2" y="2"/>
                    </a:lnTo>
                    <a:lnTo>
                      <a:pt x="1" y="5"/>
                    </a:lnTo>
                    <a:lnTo>
                      <a:pt x="0" y="7"/>
                    </a:lnTo>
                    <a:lnTo>
                      <a:pt x="1" y="11"/>
                    </a:lnTo>
                    <a:lnTo>
                      <a:pt x="2" y="13"/>
                    </a:lnTo>
                    <a:lnTo>
                      <a:pt x="5" y="14"/>
                    </a:lnTo>
                    <a:lnTo>
                      <a:pt x="8" y="16"/>
                    </a:lnTo>
                    <a:lnTo>
                      <a:pt x="379" y="16"/>
                    </a:lnTo>
                    <a:lnTo>
                      <a:pt x="382" y="14"/>
                    </a:lnTo>
                    <a:lnTo>
                      <a:pt x="385" y="13"/>
                    </a:lnTo>
                    <a:lnTo>
                      <a:pt x="386" y="11"/>
                    </a:lnTo>
                    <a:lnTo>
                      <a:pt x="387" y="7"/>
                    </a:lnTo>
                    <a:lnTo>
                      <a:pt x="386" y="5"/>
                    </a:lnTo>
                    <a:lnTo>
                      <a:pt x="385" y="2"/>
                    </a:lnTo>
                    <a:lnTo>
                      <a:pt x="382" y="1"/>
                    </a:lnTo>
                    <a:lnTo>
                      <a:pt x="379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4650" name="Shape 196620"/>
              <p:cNvSpPr>
                <a:spLocks/>
              </p:cNvSpPr>
              <p:nvPr/>
            </p:nvSpPr>
            <p:spPr bwMode="auto">
              <a:xfrm>
                <a:off x="2509" y="2174"/>
                <a:ext cx="523" cy="23"/>
              </a:xfrm>
              <a:custGeom>
                <a:avLst/>
                <a:gdLst>
                  <a:gd name="T0" fmla="*/ 8 w 387"/>
                  <a:gd name="T1" fmla="*/ 0 h 17"/>
                  <a:gd name="T2" fmla="*/ 5 w 387"/>
                  <a:gd name="T3" fmla="*/ 1 h 17"/>
                  <a:gd name="T4" fmla="*/ 2 w 387"/>
                  <a:gd name="T5" fmla="*/ 2 h 17"/>
                  <a:gd name="T6" fmla="*/ 1 w 387"/>
                  <a:gd name="T7" fmla="*/ 5 h 17"/>
                  <a:gd name="T8" fmla="*/ 0 w 387"/>
                  <a:gd name="T9" fmla="*/ 8 h 17"/>
                  <a:gd name="T10" fmla="*/ 1 w 387"/>
                  <a:gd name="T11" fmla="*/ 12 h 17"/>
                  <a:gd name="T12" fmla="*/ 2 w 387"/>
                  <a:gd name="T13" fmla="*/ 14 h 17"/>
                  <a:gd name="T14" fmla="*/ 5 w 387"/>
                  <a:gd name="T15" fmla="*/ 16 h 17"/>
                  <a:gd name="T16" fmla="*/ 8 w 387"/>
                  <a:gd name="T17" fmla="*/ 17 h 17"/>
                  <a:gd name="T18" fmla="*/ 379 w 387"/>
                  <a:gd name="T19" fmla="*/ 17 h 17"/>
                  <a:gd name="T20" fmla="*/ 382 w 387"/>
                  <a:gd name="T21" fmla="*/ 16 h 17"/>
                  <a:gd name="T22" fmla="*/ 385 w 387"/>
                  <a:gd name="T23" fmla="*/ 14 h 17"/>
                  <a:gd name="T24" fmla="*/ 386 w 387"/>
                  <a:gd name="T25" fmla="*/ 12 h 17"/>
                  <a:gd name="T26" fmla="*/ 387 w 387"/>
                  <a:gd name="T27" fmla="*/ 8 h 17"/>
                  <a:gd name="T28" fmla="*/ 386 w 387"/>
                  <a:gd name="T29" fmla="*/ 5 h 17"/>
                  <a:gd name="T30" fmla="*/ 385 w 387"/>
                  <a:gd name="T31" fmla="*/ 2 h 17"/>
                  <a:gd name="T32" fmla="*/ 382 w 387"/>
                  <a:gd name="T33" fmla="*/ 1 h 17"/>
                  <a:gd name="T34" fmla="*/ 379 w 387"/>
                  <a:gd name="T35" fmla="*/ 0 h 17"/>
                  <a:gd name="T36" fmla="*/ 8 w 387"/>
                  <a:gd name="T37" fmla="*/ 0 h 1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87"/>
                  <a:gd name="T58" fmla="*/ 0 h 17"/>
                  <a:gd name="T59" fmla="*/ 0 w 387"/>
                  <a:gd name="T60" fmla="*/ 0 h 1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87" h="17">
                    <a:moveTo>
                      <a:pt x="8" y="0"/>
                    </a:moveTo>
                    <a:lnTo>
                      <a:pt x="5" y="1"/>
                    </a:lnTo>
                    <a:lnTo>
                      <a:pt x="2" y="2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1" y="12"/>
                    </a:lnTo>
                    <a:lnTo>
                      <a:pt x="2" y="14"/>
                    </a:lnTo>
                    <a:lnTo>
                      <a:pt x="5" y="16"/>
                    </a:lnTo>
                    <a:lnTo>
                      <a:pt x="8" y="17"/>
                    </a:lnTo>
                    <a:lnTo>
                      <a:pt x="379" y="17"/>
                    </a:lnTo>
                    <a:lnTo>
                      <a:pt x="382" y="16"/>
                    </a:lnTo>
                    <a:lnTo>
                      <a:pt x="385" y="14"/>
                    </a:lnTo>
                    <a:lnTo>
                      <a:pt x="386" y="12"/>
                    </a:lnTo>
                    <a:lnTo>
                      <a:pt x="387" y="8"/>
                    </a:lnTo>
                    <a:lnTo>
                      <a:pt x="386" y="5"/>
                    </a:lnTo>
                    <a:lnTo>
                      <a:pt x="385" y="2"/>
                    </a:lnTo>
                    <a:lnTo>
                      <a:pt x="382" y="1"/>
                    </a:lnTo>
                    <a:lnTo>
                      <a:pt x="379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4651" name="Shape 196621"/>
              <p:cNvSpPr>
                <a:spLocks/>
              </p:cNvSpPr>
              <p:nvPr/>
            </p:nvSpPr>
            <p:spPr bwMode="auto">
              <a:xfrm>
                <a:off x="2509" y="2248"/>
                <a:ext cx="523" cy="23"/>
              </a:xfrm>
              <a:custGeom>
                <a:avLst/>
                <a:gdLst>
                  <a:gd name="T0" fmla="*/ 8 w 387"/>
                  <a:gd name="T1" fmla="*/ 0 h 17"/>
                  <a:gd name="T2" fmla="*/ 5 w 387"/>
                  <a:gd name="T3" fmla="*/ 1 h 17"/>
                  <a:gd name="T4" fmla="*/ 2 w 387"/>
                  <a:gd name="T5" fmla="*/ 3 h 17"/>
                  <a:gd name="T6" fmla="*/ 1 w 387"/>
                  <a:gd name="T7" fmla="*/ 6 h 17"/>
                  <a:gd name="T8" fmla="*/ 0 w 387"/>
                  <a:gd name="T9" fmla="*/ 9 h 17"/>
                  <a:gd name="T10" fmla="*/ 1 w 387"/>
                  <a:gd name="T11" fmla="*/ 12 h 17"/>
                  <a:gd name="T12" fmla="*/ 2 w 387"/>
                  <a:gd name="T13" fmla="*/ 15 h 17"/>
                  <a:gd name="T14" fmla="*/ 5 w 387"/>
                  <a:gd name="T15" fmla="*/ 16 h 17"/>
                  <a:gd name="T16" fmla="*/ 8 w 387"/>
                  <a:gd name="T17" fmla="*/ 17 h 17"/>
                  <a:gd name="T18" fmla="*/ 379 w 387"/>
                  <a:gd name="T19" fmla="*/ 17 h 17"/>
                  <a:gd name="T20" fmla="*/ 382 w 387"/>
                  <a:gd name="T21" fmla="*/ 16 h 17"/>
                  <a:gd name="T22" fmla="*/ 385 w 387"/>
                  <a:gd name="T23" fmla="*/ 15 h 17"/>
                  <a:gd name="T24" fmla="*/ 386 w 387"/>
                  <a:gd name="T25" fmla="*/ 12 h 17"/>
                  <a:gd name="T26" fmla="*/ 387 w 387"/>
                  <a:gd name="T27" fmla="*/ 9 h 17"/>
                  <a:gd name="T28" fmla="*/ 386 w 387"/>
                  <a:gd name="T29" fmla="*/ 6 h 17"/>
                  <a:gd name="T30" fmla="*/ 385 w 387"/>
                  <a:gd name="T31" fmla="*/ 3 h 17"/>
                  <a:gd name="T32" fmla="*/ 382 w 387"/>
                  <a:gd name="T33" fmla="*/ 1 h 17"/>
                  <a:gd name="T34" fmla="*/ 379 w 387"/>
                  <a:gd name="T35" fmla="*/ 0 h 17"/>
                  <a:gd name="T36" fmla="*/ 8 w 387"/>
                  <a:gd name="T37" fmla="*/ 0 h 1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87"/>
                  <a:gd name="T58" fmla="*/ 0 h 17"/>
                  <a:gd name="T59" fmla="*/ 0 w 387"/>
                  <a:gd name="T60" fmla="*/ 0 h 1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87" h="17">
                    <a:moveTo>
                      <a:pt x="8" y="0"/>
                    </a:moveTo>
                    <a:lnTo>
                      <a:pt x="5" y="1"/>
                    </a:lnTo>
                    <a:lnTo>
                      <a:pt x="2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8" y="17"/>
                    </a:lnTo>
                    <a:lnTo>
                      <a:pt x="379" y="17"/>
                    </a:lnTo>
                    <a:lnTo>
                      <a:pt x="382" y="16"/>
                    </a:lnTo>
                    <a:lnTo>
                      <a:pt x="385" y="15"/>
                    </a:lnTo>
                    <a:lnTo>
                      <a:pt x="386" y="12"/>
                    </a:lnTo>
                    <a:lnTo>
                      <a:pt x="387" y="9"/>
                    </a:lnTo>
                    <a:lnTo>
                      <a:pt x="386" y="6"/>
                    </a:lnTo>
                    <a:lnTo>
                      <a:pt x="385" y="3"/>
                    </a:lnTo>
                    <a:lnTo>
                      <a:pt x="382" y="1"/>
                    </a:lnTo>
                    <a:lnTo>
                      <a:pt x="379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4652" name="Shape 196622"/>
              <p:cNvSpPr>
                <a:spLocks/>
              </p:cNvSpPr>
              <p:nvPr/>
            </p:nvSpPr>
            <p:spPr bwMode="auto">
              <a:xfrm>
                <a:off x="2509" y="2322"/>
                <a:ext cx="523" cy="23"/>
              </a:xfrm>
              <a:custGeom>
                <a:avLst/>
                <a:gdLst>
                  <a:gd name="T0" fmla="*/ 8 w 387"/>
                  <a:gd name="T1" fmla="*/ 0 h 17"/>
                  <a:gd name="T2" fmla="*/ 5 w 387"/>
                  <a:gd name="T3" fmla="*/ 2 h 17"/>
                  <a:gd name="T4" fmla="*/ 2 w 387"/>
                  <a:gd name="T5" fmla="*/ 3 h 17"/>
                  <a:gd name="T6" fmla="*/ 1 w 387"/>
                  <a:gd name="T7" fmla="*/ 5 h 17"/>
                  <a:gd name="T8" fmla="*/ 0 w 387"/>
                  <a:gd name="T9" fmla="*/ 9 h 17"/>
                  <a:gd name="T10" fmla="*/ 1 w 387"/>
                  <a:gd name="T11" fmla="*/ 12 h 17"/>
                  <a:gd name="T12" fmla="*/ 2 w 387"/>
                  <a:gd name="T13" fmla="*/ 15 h 17"/>
                  <a:gd name="T14" fmla="*/ 5 w 387"/>
                  <a:gd name="T15" fmla="*/ 16 h 17"/>
                  <a:gd name="T16" fmla="*/ 8 w 387"/>
                  <a:gd name="T17" fmla="*/ 17 h 17"/>
                  <a:gd name="T18" fmla="*/ 379 w 387"/>
                  <a:gd name="T19" fmla="*/ 17 h 17"/>
                  <a:gd name="T20" fmla="*/ 382 w 387"/>
                  <a:gd name="T21" fmla="*/ 16 h 17"/>
                  <a:gd name="T22" fmla="*/ 385 w 387"/>
                  <a:gd name="T23" fmla="*/ 15 h 17"/>
                  <a:gd name="T24" fmla="*/ 386 w 387"/>
                  <a:gd name="T25" fmla="*/ 12 h 17"/>
                  <a:gd name="T26" fmla="*/ 387 w 387"/>
                  <a:gd name="T27" fmla="*/ 9 h 17"/>
                  <a:gd name="T28" fmla="*/ 386 w 387"/>
                  <a:gd name="T29" fmla="*/ 5 h 17"/>
                  <a:gd name="T30" fmla="*/ 385 w 387"/>
                  <a:gd name="T31" fmla="*/ 3 h 17"/>
                  <a:gd name="T32" fmla="*/ 382 w 387"/>
                  <a:gd name="T33" fmla="*/ 2 h 17"/>
                  <a:gd name="T34" fmla="*/ 379 w 387"/>
                  <a:gd name="T35" fmla="*/ 0 h 17"/>
                  <a:gd name="T36" fmla="*/ 8 w 387"/>
                  <a:gd name="T37" fmla="*/ 0 h 1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87"/>
                  <a:gd name="T58" fmla="*/ 0 h 17"/>
                  <a:gd name="T59" fmla="*/ 0 w 387"/>
                  <a:gd name="T60" fmla="*/ 0 h 1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87" h="17">
                    <a:moveTo>
                      <a:pt x="8" y="0"/>
                    </a:moveTo>
                    <a:lnTo>
                      <a:pt x="5" y="2"/>
                    </a:lnTo>
                    <a:lnTo>
                      <a:pt x="2" y="3"/>
                    </a:lnTo>
                    <a:lnTo>
                      <a:pt x="1" y="5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8" y="17"/>
                    </a:lnTo>
                    <a:lnTo>
                      <a:pt x="379" y="17"/>
                    </a:lnTo>
                    <a:lnTo>
                      <a:pt x="382" y="16"/>
                    </a:lnTo>
                    <a:lnTo>
                      <a:pt x="385" y="15"/>
                    </a:lnTo>
                    <a:lnTo>
                      <a:pt x="386" y="12"/>
                    </a:lnTo>
                    <a:lnTo>
                      <a:pt x="387" y="9"/>
                    </a:lnTo>
                    <a:lnTo>
                      <a:pt x="386" y="5"/>
                    </a:lnTo>
                    <a:lnTo>
                      <a:pt x="385" y="3"/>
                    </a:lnTo>
                    <a:lnTo>
                      <a:pt x="382" y="2"/>
                    </a:lnTo>
                    <a:lnTo>
                      <a:pt x="379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4653" name="Shape 196623"/>
              <p:cNvSpPr>
                <a:spLocks/>
              </p:cNvSpPr>
              <p:nvPr/>
            </p:nvSpPr>
            <p:spPr bwMode="auto">
              <a:xfrm>
                <a:off x="2635" y="2553"/>
                <a:ext cx="397" cy="23"/>
              </a:xfrm>
              <a:custGeom>
                <a:avLst/>
                <a:gdLst>
                  <a:gd name="T0" fmla="*/ 8 w 294"/>
                  <a:gd name="T1" fmla="*/ 0 h 17"/>
                  <a:gd name="T2" fmla="*/ 4 w 294"/>
                  <a:gd name="T3" fmla="*/ 1 h 17"/>
                  <a:gd name="T4" fmla="*/ 2 w 294"/>
                  <a:gd name="T5" fmla="*/ 2 h 17"/>
                  <a:gd name="T6" fmla="*/ 1 w 294"/>
                  <a:gd name="T7" fmla="*/ 5 h 17"/>
                  <a:gd name="T8" fmla="*/ 0 w 294"/>
                  <a:gd name="T9" fmla="*/ 8 h 17"/>
                  <a:gd name="T10" fmla="*/ 1 w 294"/>
                  <a:gd name="T11" fmla="*/ 12 h 17"/>
                  <a:gd name="T12" fmla="*/ 2 w 294"/>
                  <a:gd name="T13" fmla="*/ 14 h 17"/>
                  <a:gd name="T14" fmla="*/ 4 w 294"/>
                  <a:gd name="T15" fmla="*/ 16 h 17"/>
                  <a:gd name="T16" fmla="*/ 8 w 294"/>
                  <a:gd name="T17" fmla="*/ 17 h 17"/>
                  <a:gd name="T18" fmla="*/ 286 w 294"/>
                  <a:gd name="T19" fmla="*/ 17 h 17"/>
                  <a:gd name="T20" fmla="*/ 289 w 294"/>
                  <a:gd name="T21" fmla="*/ 16 h 17"/>
                  <a:gd name="T22" fmla="*/ 292 w 294"/>
                  <a:gd name="T23" fmla="*/ 14 h 17"/>
                  <a:gd name="T24" fmla="*/ 293 w 294"/>
                  <a:gd name="T25" fmla="*/ 12 h 17"/>
                  <a:gd name="T26" fmla="*/ 294 w 294"/>
                  <a:gd name="T27" fmla="*/ 8 h 17"/>
                  <a:gd name="T28" fmla="*/ 293 w 294"/>
                  <a:gd name="T29" fmla="*/ 5 h 17"/>
                  <a:gd name="T30" fmla="*/ 292 w 294"/>
                  <a:gd name="T31" fmla="*/ 2 h 17"/>
                  <a:gd name="T32" fmla="*/ 289 w 294"/>
                  <a:gd name="T33" fmla="*/ 1 h 17"/>
                  <a:gd name="T34" fmla="*/ 286 w 294"/>
                  <a:gd name="T35" fmla="*/ 0 h 17"/>
                  <a:gd name="T36" fmla="*/ 8 w 294"/>
                  <a:gd name="T37" fmla="*/ 0 h 1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94"/>
                  <a:gd name="T58" fmla="*/ 0 h 17"/>
                  <a:gd name="T59" fmla="*/ 0 w 294"/>
                  <a:gd name="T60" fmla="*/ 0 h 1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94" h="17">
                    <a:moveTo>
                      <a:pt x="8" y="0"/>
                    </a:moveTo>
                    <a:lnTo>
                      <a:pt x="4" y="1"/>
                    </a:lnTo>
                    <a:lnTo>
                      <a:pt x="2" y="2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1" y="12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7"/>
                    </a:lnTo>
                    <a:lnTo>
                      <a:pt x="286" y="17"/>
                    </a:lnTo>
                    <a:lnTo>
                      <a:pt x="289" y="16"/>
                    </a:lnTo>
                    <a:lnTo>
                      <a:pt x="292" y="14"/>
                    </a:lnTo>
                    <a:lnTo>
                      <a:pt x="293" y="12"/>
                    </a:lnTo>
                    <a:lnTo>
                      <a:pt x="294" y="8"/>
                    </a:lnTo>
                    <a:lnTo>
                      <a:pt x="293" y="5"/>
                    </a:lnTo>
                    <a:lnTo>
                      <a:pt x="292" y="2"/>
                    </a:lnTo>
                    <a:lnTo>
                      <a:pt x="289" y="1"/>
                    </a:lnTo>
                    <a:lnTo>
                      <a:pt x="286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4654" name="Shape 196624"/>
              <p:cNvSpPr>
                <a:spLocks/>
              </p:cNvSpPr>
              <p:nvPr/>
            </p:nvSpPr>
            <p:spPr bwMode="auto">
              <a:xfrm>
                <a:off x="2509" y="1911"/>
                <a:ext cx="273" cy="21"/>
              </a:xfrm>
              <a:custGeom>
                <a:avLst/>
                <a:gdLst>
                  <a:gd name="T0" fmla="*/ 8 w 202"/>
                  <a:gd name="T1" fmla="*/ 0 h 16"/>
                  <a:gd name="T2" fmla="*/ 5 w 202"/>
                  <a:gd name="T3" fmla="*/ 2 h 16"/>
                  <a:gd name="T4" fmla="*/ 2 w 202"/>
                  <a:gd name="T5" fmla="*/ 3 h 16"/>
                  <a:gd name="T6" fmla="*/ 1 w 202"/>
                  <a:gd name="T7" fmla="*/ 5 h 16"/>
                  <a:gd name="T8" fmla="*/ 0 w 202"/>
                  <a:gd name="T9" fmla="*/ 8 h 16"/>
                  <a:gd name="T10" fmla="*/ 1 w 202"/>
                  <a:gd name="T11" fmla="*/ 11 h 16"/>
                  <a:gd name="T12" fmla="*/ 2 w 202"/>
                  <a:gd name="T13" fmla="*/ 14 h 16"/>
                  <a:gd name="T14" fmla="*/ 5 w 202"/>
                  <a:gd name="T15" fmla="*/ 15 h 16"/>
                  <a:gd name="T16" fmla="*/ 8 w 202"/>
                  <a:gd name="T17" fmla="*/ 16 h 16"/>
                  <a:gd name="T18" fmla="*/ 194 w 202"/>
                  <a:gd name="T19" fmla="*/ 16 h 16"/>
                  <a:gd name="T20" fmla="*/ 197 w 202"/>
                  <a:gd name="T21" fmla="*/ 15 h 16"/>
                  <a:gd name="T22" fmla="*/ 200 w 202"/>
                  <a:gd name="T23" fmla="*/ 14 h 16"/>
                  <a:gd name="T24" fmla="*/ 201 w 202"/>
                  <a:gd name="T25" fmla="*/ 11 h 16"/>
                  <a:gd name="T26" fmla="*/ 202 w 202"/>
                  <a:gd name="T27" fmla="*/ 8 h 16"/>
                  <a:gd name="T28" fmla="*/ 201 w 202"/>
                  <a:gd name="T29" fmla="*/ 5 h 16"/>
                  <a:gd name="T30" fmla="*/ 200 w 202"/>
                  <a:gd name="T31" fmla="*/ 3 h 16"/>
                  <a:gd name="T32" fmla="*/ 197 w 202"/>
                  <a:gd name="T33" fmla="*/ 2 h 16"/>
                  <a:gd name="T34" fmla="*/ 194 w 202"/>
                  <a:gd name="T35" fmla="*/ 0 h 16"/>
                  <a:gd name="T36" fmla="*/ 8 w 202"/>
                  <a:gd name="T37" fmla="*/ 0 h 1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02"/>
                  <a:gd name="T58" fmla="*/ 0 h 16"/>
                  <a:gd name="T59" fmla="*/ 0 w 202"/>
                  <a:gd name="T60" fmla="*/ 0 h 1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02" h="16">
                    <a:moveTo>
                      <a:pt x="8" y="0"/>
                    </a:moveTo>
                    <a:lnTo>
                      <a:pt x="5" y="2"/>
                    </a:lnTo>
                    <a:lnTo>
                      <a:pt x="2" y="3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1" y="11"/>
                    </a:lnTo>
                    <a:lnTo>
                      <a:pt x="2" y="14"/>
                    </a:lnTo>
                    <a:lnTo>
                      <a:pt x="5" y="15"/>
                    </a:lnTo>
                    <a:lnTo>
                      <a:pt x="8" y="16"/>
                    </a:lnTo>
                    <a:lnTo>
                      <a:pt x="194" y="16"/>
                    </a:lnTo>
                    <a:lnTo>
                      <a:pt x="197" y="15"/>
                    </a:lnTo>
                    <a:lnTo>
                      <a:pt x="200" y="14"/>
                    </a:lnTo>
                    <a:lnTo>
                      <a:pt x="201" y="11"/>
                    </a:lnTo>
                    <a:lnTo>
                      <a:pt x="202" y="8"/>
                    </a:lnTo>
                    <a:lnTo>
                      <a:pt x="201" y="5"/>
                    </a:lnTo>
                    <a:lnTo>
                      <a:pt x="200" y="3"/>
                    </a:lnTo>
                    <a:lnTo>
                      <a:pt x="197" y="2"/>
                    </a:lnTo>
                    <a:lnTo>
                      <a:pt x="194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4655" name="Shape 196625"/>
              <p:cNvSpPr>
                <a:spLocks/>
              </p:cNvSpPr>
              <p:nvPr/>
            </p:nvSpPr>
            <p:spPr bwMode="auto">
              <a:xfrm>
                <a:off x="2509" y="1846"/>
                <a:ext cx="273" cy="23"/>
              </a:xfrm>
              <a:custGeom>
                <a:avLst/>
                <a:gdLst>
                  <a:gd name="T0" fmla="*/ 8 w 202"/>
                  <a:gd name="T1" fmla="*/ 0 h 17"/>
                  <a:gd name="T2" fmla="*/ 5 w 202"/>
                  <a:gd name="T3" fmla="*/ 1 h 17"/>
                  <a:gd name="T4" fmla="*/ 2 w 202"/>
                  <a:gd name="T5" fmla="*/ 3 h 17"/>
                  <a:gd name="T6" fmla="*/ 1 w 202"/>
                  <a:gd name="T7" fmla="*/ 5 h 17"/>
                  <a:gd name="T8" fmla="*/ 0 w 202"/>
                  <a:gd name="T9" fmla="*/ 9 h 17"/>
                  <a:gd name="T10" fmla="*/ 1 w 202"/>
                  <a:gd name="T11" fmla="*/ 12 h 17"/>
                  <a:gd name="T12" fmla="*/ 2 w 202"/>
                  <a:gd name="T13" fmla="*/ 15 h 17"/>
                  <a:gd name="T14" fmla="*/ 5 w 202"/>
                  <a:gd name="T15" fmla="*/ 16 h 17"/>
                  <a:gd name="T16" fmla="*/ 8 w 202"/>
                  <a:gd name="T17" fmla="*/ 17 h 17"/>
                  <a:gd name="T18" fmla="*/ 194 w 202"/>
                  <a:gd name="T19" fmla="*/ 17 h 17"/>
                  <a:gd name="T20" fmla="*/ 197 w 202"/>
                  <a:gd name="T21" fmla="*/ 16 h 17"/>
                  <a:gd name="T22" fmla="*/ 200 w 202"/>
                  <a:gd name="T23" fmla="*/ 15 h 17"/>
                  <a:gd name="T24" fmla="*/ 201 w 202"/>
                  <a:gd name="T25" fmla="*/ 12 h 17"/>
                  <a:gd name="T26" fmla="*/ 202 w 202"/>
                  <a:gd name="T27" fmla="*/ 9 h 17"/>
                  <a:gd name="T28" fmla="*/ 201 w 202"/>
                  <a:gd name="T29" fmla="*/ 5 h 17"/>
                  <a:gd name="T30" fmla="*/ 200 w 202"/>
                  <a:gd name="T31" fmla="*/ 3 h 17"/>
                  <a:gd name="T32" fmla="*/ 197 w 202"/>
                  <a:gd name="T33" fmla="*/ 1 h 17"/>
                  <a:gd name="T34" fmla="*/ 194 w 202"/>
                  <a:gd name="T35" fmla="*/ 0 h 17"/>
                  <a:gd name="T36" fmla="*/ 8 w 202"/>
                  <a:gd name="T37" fmla="*/ 0 h 1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02"/>
                  <a:gd name="T58" fmla="*/ 0 h 17"/>
                  <a:gd name="T59" fmla="*/ 0 w 202"/>
                  <a:gd name="T60" fmla="*/ 0 h 1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02" h="17">
                    <a:moveTo>
                      <a:pt x="8" y="0"/>
                    </a:moveTo>
                    <a:lnTo>
                      <a:pt x="5" y="1"/>
                    </a:lnTo>
                    <a:lnTo>
                      <a:pt x="2" y="3"/>
                    </a:lnTo>
                    <a:lnTo>
                      <a:pt x="1" y="5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8" y="17"/>
                    </a:lnTo>
                    <a:lnTo>
                      <a:pt x="194" y="17"/>
                    </a:lnTo>
                    <a:lnTo>
                      <a:pt x="197" y="16"/>
                    </a:lnTo>
                    <a:lnTo>
                      <a:pt x="200" y="15"/>
                    </a:lnTo>
                    <a:lnTo>
                      <a:pt x="201" y="12"/>
                    </a:lnTo>
                    <a:lnTo>
                      <a:pt x="202" y="9"/>
                    </a:lnTo>
                    <a:lnTo>
                      <a:pt x="201" y="5"/>
                    </a:lnTo>
                    <a:lnTo>
                      <a:pt x="200" y="3"/>
                    </a:lnTo>
                    <a:lnTo>
                      <a:pt x="197" y="1"/>
                    </a:lnTo>
                    <a:lnTo>
                      <a:pt x="194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4656" name="Shape 196626"/>
              <p:cNvSpPr>
                <a:spLocks/>
              </p:cNvSpPr>
              <p:nvPr/>
            </p:nvSpPr>
            <p:spPr bwMode="auto">
              <a:xfrm>
                <a:off x="2517" y="2519"/>
                <a:ext cx="79" cy="83"/>
              </a:xfrm>
              <a:custGeom>
                <a:avLst/>
                <a:gdLst>
                  <a:gd name="T0" fmla="*/ 58 w 58"/>
                  <a:gd name="T1" fmla="*/ 61 h 61"/>
                  <a:gd name="T2" fmla="*/ 56 w 58"/>
                  <a:gd name="T3" fmla="*/ 61 h 61"/>
                  <a:gd name="T4" fmla="*/ 41 w 58"/>
                  <a:gd name="T5" fmla="*/ 61 h 61"/>
                  <a:gd name="T6" fmla="*/ 30 w 58"/>
                  <a:gd name="T7" fmla="*/ 44 h 61"/>
                  <a:gd name="T8" fmla="*/ 30 w 58"/>
                  <a:gd name="T9" fmla="*/ 43 h 61"/>
                  <a:gd name="T10" fmla="*/ 29 w 58"/>
                  <a:gd name="T11" fmla="*/ 43 h 61"/>
                  <a:gd name="T12" fmla="*/ 29 w 58"/>
                  <a:gd name="T13" fmla="*/ 43 h 61"/>
                  <a:gd name="T14" fmla="*/ 28 w 58"/>
                  <a:gd name="T15" fmla="*/ 44 h 61"/>
                  <a:gd name="T16" fmla="*/ 17 w 58"/>
                  <a:gd name="T17" fmla="*/ 61 h 61"/>
                  <a:gd name="T18" fmla="*/ 2 w 58"/>
                  <a:gd name="T19" fmla="*/ 61 h 61"/>
                  <a:gd name="T20" fmla="*/ 2 w 58"/>
                  <a:gd name="T21" fmla="*/ 61 h 61"/>
                  <a:gd name="T22" fmla="*/ 2 w 58"/>
                  <a:gd name="T23" fmla="*/ 60 h 61"/>
                  <a:gd name="T24" fmla="*/ 2 w 58"/>
                  <a:gd name="T25" fmla="*/ 60 h 61"/>
                  <a:gd name="T26" fmla="*/ 19 w 58"/>
                  <a:gd name="T27" fmla="*/ 31 h 61"/>
                  <a:gd name="T28" fmla="*/ 19 w 58"/>
                  <a:gd name="T29" fmla="*/ 31 h 61"/>
                  <a:gd name="T30" fmla="*/ 19 w 58"/>
                  <a:gd name="T31" fmla="*/ 30 h 61"/>
                  <a:gd name="T32" fmla="*/ 1 w 58"/>
                  <a:gd name="T33" fmla="*/ 2 h 61"/>
                  <a:gd name="T34" fmla="*/ 0 w 58"/>
                  <a:gd name="T35" fmla="*/ 2 h 61"/>
                  <a:gd name="T36" fmla="*/ 0 w 58"/>
                  <a:gd name="T37" fmla="*/ 1 h 61"/>
                  <a:gd name="T38" fmla="*/ 1 w 58"/>
                  <a:gd name="T39" fmla="*/ 0 h 61"/>
                  <a:gd name="T40" fmla="*/ 2 w 58"/>
                  <a:gd name="T41" fmla="*/ 0 h 61"/>
                  <a:gd name="T42" fmla="*/ 18 w 58"/>
                  <a:gd name="T43" fmla="*/ 1 h 61"/>
                  <a:gd name="T44" fmla="*/ 29 w 58"/>
                  <a:gd name="T45" fmla="*/ 18 h 61"/>
                  <a:gd name="T46" fmla="*/ 29 w 58"/>
                  <a:gd name="T47" fmla="*/ 18 h 61"/>
                  <a:gd name="T48" fmla="*/ 29 w 58"/>
                  <a:gd name="T49" fmla="*/ 18 h 61"/>
                  <a:gd name="T50" fmla="*/ 30 w 58"/>
                  <a:gd name="T51" fmla="*/ 18 h 61"/>
                  <a:gd name="T52" fmla="*/ 40 w 58"/>
                  <a:gd name="T53" fmla="*/ 1 h 61"/>
                  <a:gd name="T54" fmla="*/ 56 w 58"/>
                  <a:gd name="T55" fmla="*/ 0 h 61"/>
                  <a:gd name="T56" fmla="*/ 58 w 58"/>
                  <a:gd name="T57" fmla="*/ 0 h 61"/>
                  <a:gd name="T58" fmla="*/ 58 w 58"/>
                  <a:gd name="T59" fmla="*/ 1 h 61"/>
                  <a:gd name="T60" fmla="*/ 58 w 58"/>
                  <a:gd name="T61" fmla="*/ 2 h 61"/>
                  <a:gd name="T62" fmla="*/ 58 w 58"/>
                  <a:gd name="T63" fmla="*/ 2 h 61"/>
                  <a:gd name="T64" fmla="*/ 40 w 58"/>
                  <a:gd name="T65" fmla="*/ 31 h 61"/>
                  <a:gd name="T66" fmla="*/ 58 w 58"/>
                  <a:gd name="T67" fmla="*/ 60 h 61"/>
                  <a:gd name="T68" fmla="*/ 58 w 58"/>
                  <a:gd name="T69" fmla="*/ 60 h 6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58"/>
                  <a:gd name="T106" fmla="*/ 0 h 61"/>
                  <a:gd name="T107" fmla="*/ 0 w 58"/>
                  <a:gd name="T108" fmla="*/ 0 h 6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58" h="61">
                    <a:moveTo>
                      <a:pt x="58" y="60"/>
                    </a:moveTo>
                    <a:lnTo>
                      <a:pt x="58" y="61"/>
                    </a:lnTo>
                    <a:lnTo>
                      <a:pt x="56" y="61"/>
                    </a:lnTo>
                    <a:lnTo>
                      <a:pt x="41" y="61"/>
                    </a:lnTo>
                    <a:lnTo>
                      <a:pt x="40" y="61"/>
                    </a:lnTo>
                    <a:lnTo>
                      <a:pt x="30" y="44"/>
                    </a:lnTo>
                    <a:lnTo>
                      <a:pt x="30" y="43"/>
                    </a:lnTo>
                    <a:lnTo>
                      <a:pt x="29" y="43"/>
                    </a:lnTo>
                    <a:lnTo>
                      <a:pt x="28" y="44"/>
                    </a:lnTo>
                    <a:lnTo>
                      <a:pt x="18" y="61"/>
                    </a:lnTo>
                    <a:lnTo>
                      <a:pt x="17" y="61"/>
                    </a:lnTo>
                    <a:lnTo>
                      <a:pt x="4" y="61"/>
                    </a:lnTo>
                    <a:lnTo>
                      <a:pt x="2" y="61"/>
                    </a:lnTo>
                    <a:lnTo>
                      <a:pt x="2" y="60"/>
                    </a:lnTo>
                    <a:lnTo>
                      <a:pt x="2" y="59"/>
                    </a:lnTo>
                    <a:lnTo>
                      <a:pt x="19" y="31"/>
                    </a:lnTo>
                    <a:lnTo>
                      <a:pt x="19" y="30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17" y="0"/>
                    </a:lnTo>
                    <a:lnTo>
                      <a:pt x="18" y="1"/>
                    </a:lnTo>
                    <a:lnTo>
                      <a:pt x="28" y="17"/>
                    </a:lnTo>
                    <a:lnTo>
                      <a:pt x="29" y="18"/>
                    </a:lnTo>
                    <a:lnTo>
                      <a:pt x="30" y="18"/>
                    </a:lnTo>
                    <a:lnTo>
                      <a:pt x="30" y="17"/>
                    </a:lnTo>
                    <a:lnTo>
                      <a:pt x="40" y="1"/>
                    </a:lnTo>
                    <a:lnTo>
                      <a:pt x="41" y="0"/>
                    </a:lnTo>
                    <a:lnTo>
                      <a:pt x="56" y="0"/>
                    </a:lnTo>
                    <a:lnTo>
                      <a:pt x="58" y="0"/>
                    </a:lnTo>
                    <a:lnTo>
                      <a:pt x="58" y="1"/>
                    </a:lnTo>
                    <a:lnTo>
                      <a:pt x="58" y="2"/>
                    </a:lnTo>
                    <a:lnTo>
                      <a:pt x="40" y="30"/>
                    </a:lnTo>
                    <a:lnTo>
                      <a:pt x="40" y="31"/>
                    </a:lnTo>
                    <a:lnTo>
                      <a:pt x="58" y="59"/>
                    </a:lnTo>
                    <a:lnTo>
                      <a:pt x="58" y="6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4657" name="Shape 196627"/>
              <p:cNvSpPr>
                <a:spLocks noEditPoints="1"/>
              </p:cNvSpPr>
              <p:nvPr/>
            </p:nvSpPr>
            <p:spPr bwMode="auto">
              <a:xfrm>
                <a:off x="2374" y="1677"/>
                <a:ext cx="794" cy="1045"/>
              </a:xfrm>
              <a:custGeom>
                <a:avLst/>
                <a:gdLst>
                  <a:gd name="T0" fmla="*/ 571 w 587"/>
                  <a:gd name="T1" fmla="*/ 0 h 773"/>
                  <a:gd name="T2" fmla="*/ 0 w 587"/>
                  <a:gd name="T3" fmla="*/ 0 h 773"/>
                  <a:gd name="T4" fmla="*/ 0 w 587"/>
                  <a:gd name="T5" fmla="*/ 773 h 773"/>
                  <a:gd name="T6" fmla="*/ 587 w 587"/>
                  <a:gd name="T7" fmla="*/ 773 h 773"/>
                  <a:gd name="T8" fmla="*/ 587 w 587"/>
                  <a:gd name="T9" fmla="*/ 0 h 773"/>
                  <a:gd name="T10" fmla="*/ 571 w 587"/>
                  <a:gd name="T11" fmla="*/ 0 h 773"/>
                  <a:gd name="T12" fmla="*/ 554 w 587"/>
                  <a:gd name="T13" fmla="*/ 34 h 773"/>
                  <a:gd name="T14" fmla="*/ 554 w 587"/>
                  <a:gd name="T15" fmla="*/ 153 h 773"/>
                  <a:gd name="T16" fmla="*/ 554 w 587"/>
                  <a:gd name="T17" fmla="*/ 386 h 773"/>
                  <a:gd name="T18" fmla="*/ 554 w 587"/>
                  <a:gd name="T19" fmla="*/ 620 h 773"/>
                  <a:gd name="T20" fmla="*/ 554 w 587"/>
                  <a:gd name="T21" fmla="*/ 739 h 773"/>
                  <a:gd name="T22" fmla="*/ 544 w 587"/>
                  <a:gd name="T23" fmla="*/ 739 h 773"/>
                  <a:gd name="T24" fmla="*/ 524 w 587"/>
                  <a:gd name="T25" fmla="*/ 739 h 773"/>
                  <a:gd name="T26" fmla="*/ 498 w 587"/>
                  <a:gd name="T27" fmla="*/ 739 h 773"/>
                  <a:gd name="T28" fmla="*/ 464 w 587"/>
                  <a:gd name="T29" fmla="*/ 739 h 773"/>
                  <a:gd name="T30" fmla="*/ 426 w 587"/>
                  <a:gd name="T31" fmla="*/ 739 h 773"/>
                  <a:gd name="T32" fmla="*/ 384 w 587"/>
                  <a:gd name="T33" fmla="*/ 739 h 773"/>
                  <a:gd name="T34" fmla="*/ 339 w 587"/>
                  <a:gd name="T35" fmla="*/ 739 h 773"/>
                  <a:gd name="T36" fmla="*/ 294 w 587"/>
                  <a:gd name="T37" fmla="*/ 739 h 773"/>
                  <a:gd name="T38" fmla="*/ 248 w 587"/>
                  <a:gd name="T39" fmla="*/ 739 h 773"/>
                  <a:gd name="T40" fmla="*/ 203 w 587"/>
                  <a:gd name="T41" fmla="*/ 739 h 773"/>
                  <a:gd name="T42" fmla="*/ 161 w 587"/>
                  <a:gd name="T43" fmla="*/ 739 h 773"/>
                  <a:gd name="T44" fmla="*/ 123 w 587"/>
                  <a:gd name="T45" fmla="*/ 739 h 773"/>
                  <a:gd name="T46" fmla="*/ 89 w 587"/>
                  <a:gd name="T47" fmla="*/ 739 h 773"/>
                  <a:gd name="T48" fmla="*/ 63 w 587"/>
                  <a:gd name="T49" fmla="*/ 739 h 773"/>
                  <a:gd name="T50" fmla="*/ 43 w 587"/>
                  <a:gd name="T51" fmla="*/ 739 h 773"/>
                  <a:gd name="T52" fmla="*/ 33 w 587"/>
                  <a:gd name="T53" fmla="*/ 739 h 773"/>
                  <a:gd name="T54" fmla="*/ 33 w 587"/>
                  <a:gd name="T55" fmla="*/ 620 h 773"/>
                  <a:gd name="T56" fmla="*/ 33 w 587"/>
                  <a:gd name="T57" fmla="*/ 386 h 773"/>
                  <a:gd name="T58" fmla="*/ 33 w 587"/>
                  <a:gd name="T59" fmla="*/ 153 h 773"/>
                  <a:gd name="T60" fmla="*/ 33 w 587"/>
                  <a:gd name="T61" fmla="*/ 34 h 773"/>
                  <a:gd name="T62" fmla="*/ 43 w 587"/>
                  <a:gd name="T63" fmla="*/ 34 h 773"/>
                  <a:gd name="T64" fmla="*/ 63 w 587"/>
                  <a:gd name="T65" fmla="*/ 34 h 773"/>
                  <a:gd name="T66" fmla="*/ 89 w 587"/>
                  <a:gd name="T67" fmla="*/ 34 h 773"/>
                  <a:gd name="T68" fmla="*/ 123 w 587"/>
                  <a:gd name="T69" fmla="*/ 34 h 773"/>
                  <a:gd name="T70" fmla="*/ 161 w 587"/>
                  <a:gd name="T71" fmla="*/ 34 h 773"/>
                  <a:gd name="T72" fmla="*/ 203 w 587"/>
                  <a:gd name="T73" fmla="*/ 34 h 773"/>
                  <a:gd name="T74" fmla="*/ 248 w 587"/>
                  <a:gd name="T75" fmla="*/ 34 h 773"/>
                  <a:gd name="T76" fmla="*/ 294 w 587"/>
                  <a:gd name="T77" fmla="*/ 34 h 773"/>
                  <a:gd name="T78" fmla="*/ 339 w 587"/>
                  <a:gd name="T79" fmla="*/ 34 h 773"/>
                  <a:gd name="T80" fmla="*/ 384 w 587"/>
                  <a:gd name="T81" fmla="*/ 34 h 773"/>
                  <a:gd name="T82" fmla="*/ 426 w 587"/>
                  <a:gd name="T83" fmla="*/ 34 h 773"/>
                  <a:gd name="T84" fmla="*/ 464 w 587"/>
                  <a:gd name="T85" fmla="*/ 34 h 773"/>
                  <a:gd name="T86" fmla="*/ 498 w 587"/>
                  <a:gd name="T87" fmla="*/ 34 h 773"/>
                  <a:gd name="T88" fmla="*/ 524 w 587"/>
                  <a:gd name="T89" fmla="*/ 34 h 773"/>
                  <a:gd name="T90" fmla="*/ 544 w 587"/>
                  <a:gd name="T91" fmla="*/ 34 h 773"/>
                  <a:gd name="T92" fmla="*/ 554 w 587"/>
                  <a:gd name="T93" fmla="*/ 34 h 773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87"/>
                  <a:gd name="T142" fmla="*/ 0 h 773"/>
                  <a:gd name="T143" fmla="*/ 0 w 587"/>
                  <a:gd name="T144" fmla="*/ 0 h 773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87" h="773">
                    <a:moveTo>
                      <a:pt x="571" y="0"/>
                    </a:moveTo>
                    <a:lnTo>
                      <a:pt x="0" y="0"/>
                    </a:lnTo>
                    <a:lnTo>
                      <a:pt x="0" y="773"/>
                    </a:lnTo>
                    <a:lnTo>
                      <a:pt x="587" y="773"/>
                    </a:lnTo>
                    <a:lnTo>
                      <a:pt x="587" y="0"/>
                    </a:lnTo>
                    <a:lnTo>
                      <a:pt x="571" y="0"/>
                    </a:lnTo>
                    <a:close/>
                    <a:moveTo>
                      <a:pt x="554" y="34"/>
                    </a:moveTo>
                    <a:lnTo>
                      <a:pt x="554" y="153"/>
                    </a:lnTo>
                    <a:lnTo>
                      <a:pt x="554" y="386"/>
                    </a:lnTo>
                    <a:lnTo>
                      <a:pt x="554" y="620"/>
                    </a:lnTo>
                    <a:lnTo>
                      <a:pt x="554" y="739"/>
                    </a:lnTo>
                    <a:lnTo>
                      <a:pt x="544" y="739"/>
                    </a:lnTo>
                    <a:lnTo>
                      <a:pt x="524" y="739"/>
                    </a:lnTo>
                    <a:lnTo>
                      <a:pt x="498" y="739"/>
                    </a:lnTo>
                    <a:lnTo>
                      <a:pt x="464" y="739"/>
                    </a:lnTo>
                    <a:lnTo>
                      <a:pt x="426" y="739"/>
                    </a:lnTo>
                    <a:lnTo>
                      <a:pt x="384" y="739"/>
                    </a:lnTo>
                    <a:lnTo>
                      <a:pt x="339" y="739"/>
                    </a:lnTo>
                    <a:lnTo>
                      <a:pt x="294" y="739"/>
                    </a:lnTo>
                    <a:lnTo>
                      <a:pt x="248" y="739"/>
                    </a:lnTo>
                    <a:lnTo>
                      <a:pt x="203" y="739"/>
                    </a:lnTo>
                    <a:lnTo>
                      <a:pt x="161" y="739"/>
                    </a:lnTo>
                    <a:lnTo>
                      <a:pt x="123" y="739"/>
                    </a:lnTo>
                    <a:lnTo>
                      <a:pt x="89" y="739"/>
                    </a:lnTo>
                    <a:lnTo>
                      <a:pt x="63" y="739"/>
                    </a:lnTo>
                    <a:lnTo>
                      <a:pt x="43" y="739"/>
                    </a:lnTo>
                    <a:lnTo>
                      <a:pt x="33" y="739"/>
                    </a:lnTo>
                    <a:lnTo>
                      <a:pt x="33" y="620"/>
                    </a:lnTo>
                    <a:lnTo>
                      <a:pt x="33" y="386"/>
                    </a:lnTo>
                    <a:lnTo>
                      <a:pt x="33" y="153"/>
                    </a:lnTo>
                    <a:lnTo>
                      <a:pt x="33" y="34"/>
                    </a:lnTo>
                    <a:lnTo>
                      <a:pt x="43" y="34"/>
                    </a:lnTo>
                    <a:lnTo>
                      <a:pt x="63" y="34"/>
                    </a:lnTo>
                    <a:lnTo>
                      <a:pt x="89" y="34"/>
                    </a:lnTo>
                    <a:lnTo>
                      <a:pt x="123" y="34"/>
                    </a:lnTo>
                    <a:lnTo>
                      <a:pt x="161" y="34"/>
                    </a:lnTo>
                    <a:lnTo>
                      <a:pt x="203" y="34"/>
                    </a:lnTo>
                    <a:lnTo>
                      <a:pt x="248" y="34"/>
                    </a:lnTo>
                    <a:lnTo>
                      <a:pt x="294" y="34"/>
                    </a:lnTo>
                    <a:lnTo>
                      <a:pt x="339" y="34"/>
                    </a:lnTo>
                    <a:lnTo>
                      <a:pt x="384" y="34"/>
                    </a:lnTo>
                    <a:lnTo>
                      <a:pt x="426" y="34"/>
                    </a:lnTo>
                    <a:lnTo>
                      <a:pt x="464" y="34"/>
                    </a:lnTo>
                    <a:lnTo>
                      <a:pt x="498" y="34"/>
                    </a:lnTo>
                    <a:lnTo>
                      <a:pt x="524" y="34"/>
                    </a:lnTo>
                    <a:lnTo>
                      <a:pt x="544" y="34"/>
                    </a:lnTo>
                    <a:lnTo>
                      <a:pt x="554" y="3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800">
                  <a:solidFill>
                    <a:schemeClr val="tx1"/>
                  </a:solidFill>
                </a:endParaRPr>
              </a:p>
            </p:txBody>
          </p:sp>
          <p:pic>
            <p:nvPicPr>
              <p:cNvPr id="24658" name="Rectangle 19662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629" y="2455"/>
                <a:ext cx="390" cy="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4582" name="TextBox 196629"/>
            <p:cNvSpPr txBox="1">
              <a:spLocks noChangeArrowheads="1"/>
            </p:cNvSpPr>
            <p:nvPr/>
          </p:nvSpPr>
          <p:spPr bwMode="auto">
            <a:xfrm>
              <a:off x="2276" y="3506"/>
              <a:ext cx="15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b="1">
                  <a:latin typeface="Segoe Semibold" pitchFamily="34" charset="0"/>
                </a:rPr>
                <a:t>Ready to publish,</a:t>
              </a:r>
            </a:p>
            <a:p>
              <a:pPr algn="ctr"/>
              <a:r>
                <a:rPr lang="en-US" sz="1200" b="1">
                  <a:latin typeface="Segoe Semibold" pitchFamily="34" charset="0"/>
                </a:rPr>
                <a:t>sign off &amp; approve</a:t>
              </a:r>
            </a:p>
          </p:txBody>
        </p:sp>
        <p:sp>
          <p:nvSpPr>
            <p:cNvPr id="24583" name="TextBox 196630"/>
            <p:cNvSpPr txBox="1">
              <a:spLocks noChangeArrowheads="1"/>
            </p:cNvSpPr>
            <p:nvPr/>
          </p:nvSpPr>
          <p:spPr bwMode="auto">
            <a:xfrm>
              <a:off x="624" y="3504"/>
              <a:ext cx="77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b="1" dirty="0">
                  <a:latin typeface="Segoe Semibold" pitchFamily="34" charset="0"/>
                </a:rPr>
                <a:t>Create</a:t>
              </a:r>
            </a:p>
            <a:p>
              <a:pPr algn="ctr"/>
              <a:r>
                <a:rPr lang="en-US" sz="1200" b="1" dirty="0">
                  <a:latin typeface="Segoe Semibold" pitchFamily="34" charset="0"/>
                </a:rPr>
                <a:t>Document</a:t>
              </a:r>
            </a:p>
          </p:txBody>
        </p:sp>
        <p:sp>
          <p:nvSpPr>
            <p:cNvPr id="24584" name="TextBox 196631"/>
            <p:cNvSpPr txBox="1">
              <a:spLocks noChangeArrowheads="1"/>
            </p:cNvSpPr>
            <p:nvPr/>
          </p:nvSpPr>
          <p:spPr bwMode="auto">
            <a:xfrm>
              <a:off x="1633" y="3506"/>
              <a:ext cx="7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b="1">
                  <a:latin typeface="Segoe Semibold" pitchFamily="34" charset="0"/>
                </a:rPr>
                <a:t>Edit /</a:t>
              </a:r>
            </a:p>
            <a:p>
              <a:pPr algn="ctr"/>
              <a:r>
                <a:rPr lang="en-US" sz="1200" b="1">
                  <a:latin typeface="Segoe Semibold" pitchFamily="34" charset="0"/>
                </a:rPr>
                <a:t>Review</a:t>
              </a:r>
            </a:p>
          </p:txBody>
        </p:sp>
        <p:grpSp>
          <p:nvGrpSpPr>
            <p:cNvPr id="4" name="Group 27"/>
            <p:cNvGrpSpPr>
              <a:grpSpLocks/>
            </p:cNvGrpSpPr>
            <p:nvPr/>
          </p:nvGrpSpPr>
          <p:grpSpPr bwMode="auto">
            <a:xfrm>
              <a:off x="584" y="2684"/>
              <a:ext cx="791" cy="764"/>
              <a:chOff x="126" y="1660"/>
              <a:chExt cx="885" cy="1135"/>
            </a:xfrm>
          </p:grpSpPr>
          <p:sp>
            <p:nvSpPr>
              <p:cNvPr id="24639" name="Shape 196635"/>
              <p:cNvSpPr>
                <a:spLocks/>
              </p:cNvSpPr>
              <p:nvPr/>
            </p:nvSpPr>
            <p:spPr bwMode="auto">
              <a:xfrm>
                <a:off x="843" y="2204"/>
                <a:ext cx="143" cy="150"/>
              </a:xfrm>
              <a:custGeom>
                <a:avLst/>
                <a:gdLst>
                  <a:gd name="T0" fmla="*/ 106 w 106"/>
                  <a:gd name="T1" fmla="*/ 74 h 111"/>
                  <a:gd name="T2" fmla="*/ 56 w 106"/>
                  <a:gd name="T3" fmla="*/ 111 h 111"/>
                  <a:gd name="T4" fmla="*/ 0 w 106"/>
                  <a:gd name="T5" fmla="*/ 39 h 111"/>
                  <a:gd name="T6" fmla="*/ 49 w 106"/>
                  <a:gd name="T7" fmla="*/ 0 h 111"/>
                  <a:gd name="T8" fmla="*/ 106 w 106"/>
                  <a:gd name="T9" fmla="*/ 74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"/>
                  <a:gd name="T16" fmla="*/ 0 h 111"/>
                  <a:gd name="T17" fmla="*/ 0 w 106"/>
                  <a:gd name="T18" fmla="*/ 0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" h="111">
                    <a:moveTo>
                      <a:pt x="106" y="74"/>
                    </a:moveTo>
                    <a:lnTo>
                      <a:pt x="56" y="111"/>
                    </a:lnTo>
                    <a:lnTo>
                      <a:pt x="0" y="39"/>
                    </a:lnTo>
                    <a:lnTo>
                      <a:pt x="49" y="0"/>
                    </a:lnTo>
                    <a:lnTo>
                      <a:pt x="106" y="7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4640" name="Shape 196636"/>
              <p:cNvSpPr>
                <a:spLocks noEditPoints="1"/>
              </p:cNvSpPr>
              <p:nvPr/>
            </p:nvSpPr>
            <p:spPr bwMode="auto">
              <a:xfrm>
                <a:off x="126" y="1660"/>
                <a:ext cx="885" cy="1135"/>
              </a:xfrm>
              <a:custGeom>
                <a:avLst/>
                <a:gdLst>
                  <a:gd name="T0" fmla="*/ 604 w 654"/>
                  <a:gd name="T1" fmla="*/ 0 h 839"/>
                  <a:gd name="T2" fmla="*/ 0 w 654"/>
                  <a:gd name="T3" fmla="*/ 0 h 839"/>
                  <a:gd name="T4" fmla="*/ 0 w 654"/>
                  <a:gd name="T5" fmla="*/ 839 h 839"/>
                  <a:gd name="T6" fmla="*/ 654 w 654"/>
                  <a:gd name="T7" fmla="*/ 839 h 839"/>
                  <a:gd name="T8" fmla="*/ 654 w 654"/>
                  <a:gd name="T9" fmla="*/ 0 h 839"/>
                  <a:gd name="T10" fmla="*/ 604 w 654"/>
                  <a:gd name="T11" fmla="*/ 0 h 839"/>
                  <a:gd name="T12" fmla="*/ 554 w 654"/>
                  <a:gd name="T13" fmla="*/ 101 h 839"/>
                  <a:gd name="T14" fmla="*/ 554 w 654"/>
                  <a:gd name="T15" fmla="*/ 223 h 839"/>
                  <a:gd name="T16" fmla="*/ 554 w 654"/>
                  <a:gd name="T17" fmla="*/ 419 h 839"/>
                  <a:gd name="T18" fmla="*/ 554 w 654"/>
                  <a:gd name="T19" fmla="*/ 616 h 839"/>
                  <a:gd name="T20" fmla="*/ 554 w 654"/>
                  <a:gd name="T21" fmla="*/ 739 h 839"/>
                  <a:gd name="T22" fmla="*/ 537 w 654"/>
                  <a:gd name="T23" fmla="*/ 739 h 839"/>
                  <a:gd name="T24" fmla="*/ 517 w 654"/>
                  <a:gd name="T25" fmla="*/ 739 h 839"/>
                  <a:gd name="T26" fmla="*/ 490 w 654"/>
                  <a:gd name="T27" fmla="*/ 739 h 839"/>
                  <a:gd name="T28" fmla="*/ 462 w 654"/>
                  <a:gd name="T29" fmla="*/ 739 h 839"/>
                  <a:gd name="T30" fmla="*/ 430 w 654"/>
                  <a:gd name="T31" fmla="*/ 739 h 839"/>
                  <a:gd name="T32" fmla="*/ 397 w 654"/>
                  <a:gd name="T33" fmla="*/ 739 h 839"/>
                  <a:gd name="T34" fmla="*/ 363 w 654"/>
                  <a:gd name="T35" fmla="*/ 739 h 839"/>
                  <a:gd name="T36" fmla="*/ 327 w 654"/>
                  <a:gd name="T37" fmla="*/ 739 h 839"/>
                  <a:gd name="T38" fmla="*/ 290 w 654"/>
                  <a:gd name="T39" fmla="*/ 739 h 839"/>
                  <a:gd name="T40" fmla="*/ 257 w 654"/>
                  <a:gd name="T41" fmla="*/ 739 h 839"/>
                  <a:gd name="T42" fmla="*/ 223 w 654"/>
                  <a:gd name="T43" fmla="*/ 739 h 839"/>
                  <a:gd name="T44" fmla="*/ 192 w 654"/>
                  <a:gd name="T45" fmla="*/ 739 h 839"/>
                  <a:gd name="T46" fmla="*/ 163 w 654"/>
                  <a:gd name="T47" fmla="*/ 739 h 839"/>
                  <a:gd name="T48" fmla="*/ 138 w 654"/>
                  <a:gd name="T49" fmla="*/ 739 h 839"/>
                  <a:gd name="T50" fmla="*/ 116 w 654"/>
                  <a:gd name="T51" fmla="*/ 739 h 839"/>
                  <a:gd name="T52" fmla="*/ 99 w 654"/>
                  <a:gd name="T53" fmla="*/ 739 h 839"/>
                  <a:gd name="T54" fmla="*/ 99 w 654"/>
                  <a:gd name="T55" fmla="*/ 616 h 839"/>
                  <a:gd name="T56" fmla="*/ 99 w 654"/>
                  <a:gd name="T57" fmla="*/ 419 h 839"/>
                  <a:gd name="T58" fmla="*/ 99 w 654"/>
                  <a:gd name="T59" fmla="*/ 223 h 839"/>
                  <a:gd name="T60" fmla="*/ 99 w 654"/>
                  <a:gd name="T61" fmla="*/ 101 h 839"/>
                  <a:gd name="T62" fmla="*/ 116 w 654"/>
                  <a:gd name="T63" fmla="*/ 101 h 839"/>
                  <a:gd name="T64" fmla="*/ 138 w 654"/>
                  <a:gd name="T65" fmla="*/ 101 h 839"/>
                  <a:gd name="T66" fmla="*/ 163 w 654"/>
                  <a:gd name="T67" fmla="*/ 101 h 839"/>
                  <a:gd name="T68" fmla="*/ 192 w 654"/>
                  <a:gd name="T69" fmla="*/ 101 h 839"/>
                  <a:gd name="T70" fmla="*/ 223 w 654"/>
                  <a:gd name="T71" fmla="*/ 101 h 839"/>
                  <a:gd name="T72" fmla="*/ 257 w 654"/>
                  <a:gd name="T73" fmla="*/ 101 h 839"/>
                  <a:gd name="T74" fmla="*/ 290 w 654"/>
                  <a:gd name="T75" fmla="*/ 101 h 839"/>
                  <a:gd name="T76" fmla="*/ 327 w 654"/>
                  <a:gd name="T77" fmla="*/ 101 h 839"/>
                  <a:gd name="T78" fmla="*/ 363 w 654"/>
                  <a:gd name="T79" fmla="*/ 101 h 839"/>
                  <a:gd name="T80" fmla="*/ 397 w 654"/>
                  <a:gd name="T81" fmla="*/ 101 h 839"/>
                  <a:gd name="T82" fmla="*/ 430 w 654"/>
                  <a:gd name="T83" fmla="*/ 101 h 839"/>
                  <a:gd name="T84" fmla="*/ 462 w 654"/>
                  <a:gd name="T85" fmla="*/ 101 h 839"/>
                  <a:gd name="T86" fmla="*/ 490 w 654"/>
                  <a:gd name="T87" fmla="*/ 101 h 839"/>
                  <a:gd name="T88" fmla="*/ 517 w 654"/>
                  <a:gd name="T89" fmla="*/ 101 h 839"/>
                  <a:gd name="T90" fmla="*/ 537 w 654"/>
                  <a:gd name="T91" fmla="*/ 101 h 839"/>
                  <a:gd name="T92" fmla="*/ 554 w 654"/>
                  <a:gd name="T93" fmla="*/ 101 h 83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654"/>
                  <a:gd name="T142" fmla="*/ 0 h 839"/>
                  <a:gd name="T143" fmla="*/ 0 w 654"/>
                  <a:gd name="T144" fmla="*/ 0 h 839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654" h="839">
                    <a:moveTo>
                      <a:pt x="604" y="0"/>
                    </a:moveTo>
                    <a:lnTo>
                      <a:pt x="0" y="0"/>
                    </a:lnTo>
                    <a:lnTo>
                      <a:pt x="0" y="839"/>
                    </a:lnTo>
                    <a:lnTo>
                      <a:pt x="654" y="839"/>
                    </a:lnTo>
                    <a:lnTo>
                      <a:pt x="654" y="0"/>
                    </a:lnTo>
                    <a:lnTo>
                      <a:pt x="604" y="0"/>
                    </a:lnTo>
                    <a:close/>
                    <a:moveTo>
                      <a:pt x="554" y="101"/>
                    </a:moveTo>
                    <a:lnTo>
                      <a:pt x="554" y="223"/>
                    </a:lnTo>
                    <a:lnTo>
                      <a:pt x="554" y="419"/>
                    </a:lnTo>
                    <a:lnTo>
                      <a:pt x="554" y="616"/>
                    </a:lnTo>
                    <a:lnTo>
                      <a:pt x="554" y="739"/>
                    </a:lnTo>
                    <a:lnTo>
                      <a:pt x="537" y="739"/>
                    </a:lnTo>
                    <a:lnTo>
                      <a:pt x="517" y="739"/>
                    </a:lnTo>
                    <a:lnTo>
                      <a:pt x="490" y="739"/>
                    </a:lnTo>
                    <a:lnTo>
                      <a:pt x="462" y="739"/>
                    </a:lnTo>
                    <a:lnTo>
                      <a:pt x="430" y="739"/>
                    </a:lnTo>
                    <a:lnTo>
                      <a:pt x="397" y="739"/>
                    </a:lnTo>
                    <a:lnTo>
                      <a:pt x="363" y="739"/>
                    </a:lnTo>
                    <a:lnTo>
                      <a:pt x="327" y="739"/>
                    </a:lnTo>
                    <a:lnTo>
                      <a:pt x="290" y="739"/>
                    </a:lnTo>
                    <a:lnTo>
                      <a:pt x="257" y="739"/>
                    </a:lnTo>
                    <a:lnTo>
                      <a:pt x="223" y="739"/>
                    </a:lnTo>
                    <a:lnTo>
                      <a:pt x="192" y="739"/>
                    </a:lnTo>
                    <a:lnTo>
                      <a:pt x="163" y="739"/>
                    </a:lnTo>
                    <a:lnTo>
                      <a:pt x="138" y="739"/>
                    </a:lnTo>
                    <a:lnTo>
                      <a:pt x="116" y="739"/>
                    </a:lnTo>
                    <a:lnTo>
                      <a:pt x="99" y="739"/>
                    </a:lnTo>
                    <a:lnTo>
                      <a:pt x="99" y="616"/>
                    </a:lnTo>
                    <a:lnTo>
                      <a:pt x="99" y="419"/>
                    </a:lnTo>
                    <a:lnTo>
                      <a:pt x="99" y="223"/>
                    </a:lnTo>
                    <a:lnTo>
                      <a:pt x="99" y="101"/>
                    </a:lnTo>
                    <a:lnTo>
                      <a:pt x="116" y="101"/>
                    </a:lnTo>
                    <a:lnTo>
                      <a:pt x="138" y="101"/>
                    </a:lnTo>
                    <a:lnTo>
                      <a:pt x="163" y="101"/>
                    </a:lnTo>
                    <a:lnTo>
                      <a:pt x="192" y="101"/>
                    </a:lnTo>
                    <a:lnTo>
                      <a:pt x="223" y="101"/>
                    </a:lnTo>
                    <a:lnTo>
                      <a:pt x="257" y="101"/>
                    </a:lnTo>
                    <a:lnTo>
                      <a:pt x="290" y="101"/>
                    </a:lnTo>
                    <a:lnTo>
                      <a:pt x="327" y="101"/>
                    </a:lnTo>
                    <a:lnTo>
                      <a:pt x="363" y="101"/>
                    </a:lnTo>
                    <a:lnTo>
                      <a:pt x="397" y="101"/>
                    </a:lnTo>
                    <a:lnTo>
                      <a:pt x="430" y="101"/>
                    </a:lnTo>
                    <a:lnTo>
                      <a:pt x="462" y="101"/>
                    </a:lnTo>
                    <a:lnTo>
                      <a:pt x="490" y="101"/>
                    </a:lnTo>
                    <a:lnTo>
                      <a:pt x="517" y="101"/>
                    </a:lnTo>
                    <a:lnTo>
                      <a:pt x="537" y="101"/>
                    </a:lnTo>
                    <a:lnTo>
                      <a:pt x="554" y="10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4641" name="Rectangle 196637"/>
              <p:cNvSpPr>
                <a:spLocks noChangeArrowheads="1"/>
              </p:cNvSpPr>
              <p:nvPr/>
            </p:nvSpPr>
            <p:spPr bwMode="auto">
              <a:xfrm>
                <a:off x="192" y="1728"/>
                <a:ext cx="751" cy="999"/>
              </a:xfrm>
              <a:prstGeom prst="rect">
                <a:avLst/>
              </a:prstGeom>
              <a:solidFill>
                <a:srgbClr val="FFFFE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4642" name="Shape 196638"/>
              <p:cNvSpPr>
                <a:spLocks noEditPoints="1"/>
              </p:cNvSpPr>
              <p:nvPr/>
            </p:nvSpPr>
            <p:spPr bwMode="auto">
              <a:xfrm>
                <a:off x="171" y="1705"/>
                <a:ext cx="794" cy="1045"/>
              </a:xfrm>
              <a:custGeom>
                <a:avLst/>
                <a:gdLst>
                  <a:gd name="T0" fmla="*/ 571 w 587"/>
                  <a:gd name="T1" fmla="*/ 0 h 773"/>
                  <a:gd name="T2" fmla="*/ 0 w 587"/>
                  <a:gd name="T3" fmla="*/ 0 h 773"/>
                  <a:gd name="T4" fmla="*/ 0 w 587"/>
                  <a:gd name="T5" fmla="*/ 773 h 773"/>
                  <a:gd name="T6" fmla="*/ 587 w 587"/>
                  <a:gd name="T7" fmla="*/ 773 h 773"/>
                  <a:gd name="T8" fmla="*/ 587 w 587"/>
                  <a:gd name="T9" fmla="*/ 0 h 773"/>
                  <a:gd name="T10" fmla="*/ 571 w 587"/>
                  <a:gd name="T11" fmla="*/ 0 h 773"/>
                  <a:gd name="T12" fmla="*/ 554 w 587"/>
                  <a:gd name="T13" fmla="*/ 34 h 773"/>
                  <a:gd name="T14" fmla="*/ 554 w 587"/>
                  <a:gd name="T15" fmla="*/ 153 h 773"/>
                  <a:gd name="T16" fmla="*/ 554 w 587"/>
                  <a:gd name="T17" fmla="*/ 386 h 773"/>
                  <a:gd name="T18" fmla="*/ 554 w 587"/>
                  <a:gd name="T19" fmla="*/ 620 h 773"/>
                  <a:gd name="T20" fmla="*/ 554 w 587"/>
                  <a:gd name="T21" fmla="*/ 739 h 773"/>
                  <a:gd name="T22" fmla="*/ 544 w 587"/>
                  <a:gd name="T23" fmla="*/ 739 h 773"/>
                  <a:gd name="T24" fmla="*/ 524 w 587"/>
                  <a:gd name="T25" fmla="*/ 739 h 773"/>
                  <a:gd name="T26" fmla="*/ 498 w 587"/>
                  <a:gd name="T27" fmla="*/ 739 h 773"/>
                  <a:gd name="T28" fmla="*/ 464 w 587"/>
                  <a:gd name="T29" fmla="*/ 739 h 773"/>
                  <a:gd name="T30" fmla="*/ 426 w 587"/>
                  <a:gd name="T31" fmla="*/ 739 h 773"/>
                  <a:gd name="T32" fmla="*/ 384 w 587"/>
                  <a:gd name="T33" fmla="*/ 739 h 773"/>
                  <a:gd name="T34" fmla="*/ 339 w 587"/>
                  <a:gd name="T35" fmla="*/ 739 h 773"/>
                  <a:gd name="T36" fmla="*/ 294 w 587"/>
                  <a:gd name="T37" fmla="*/ 739 h 773"/>
                  <a:gd name="T38" fmla="*/ 248 w 587"/>
                  <a:gd name="T39" fmla="*/ 739 h 773"/>
                  <a:gd name="T40" fmla="*/ 203 w 587"/>
                  <a:gd name="T41" fmla="*/ 739 h 773"/>
                  <a:gd name="T42" fmla="*/ 161 w 587"/>
                  <a:gd name="T43" fmla="*/ 739 h 773"/>
                  <a:gd name="T44" fmla="*/ 123 w 587"/>
                  <a:gd name="T45" fmla="*/ 739 h 773"/>
                  <a:gd name="T46" fmla="*/ 89 w 587"/>
                  <a:gd name="T47" fmla="*/ 739 h 773"/>
                  <a:gd name="T48" fmla="*/ 63 w 587"/>
                  <a:gd name="T49" fmla="*/ 739 h 773"/>
                  <a:gd name="T50" fmla="*/ 43 w 587"/>
                  <a:gd name="T51" fmla="*/ 739 h 773"/>
                  <a:gd name="T52" fmla="*/ 33 w 587"/>
                  <a:gd name="T53" fmla="*/ 739 h 773"/>
                  <a:gd name="T54" fmla="*/ 33 w 587"/>
                  <a:gd name="T55" fmla="*/ 620 h 773"/>
                  <a:gd name="T56" fmla="*/ 33 w 587"/>
                  <a:gd name="T57" fmla="*/ 386 h 773"/>
                  <a:gd name="T58" fmla="*/ 33 w 587"/>
                  <a:gd name="T59" fmla="*/ 153 h 773"/>
                  <a:gd name="T60" fmla="*/ 33 w 587"/>
                  <a:gd name="T61" fmla="*/ 34 h 773"/>
                  <a:gd name="T62" fmla="*/ 43 w 587"/>
                  <a:gd name="T63" fmla="*/ 34 h 773"/>
                  <a:gd name="T64" fmla="*/ 63 w 587"/>
                  <a:gd name="T65" fmla="*/ 34 h 773"/>
                  <a:gd name="T66" fmla="*/ 89 w 587"/>
                  <a:gd name="T67" fmla="*/ 34 h 773"/>
                  <a:gd name="T68" fmla="*/ 123 w 587"/>
                  <a:gd name="T69" fmla="*/ 34 h 773"/>
                  <a:gd name="T70" fmla="*/ 161 w 587"/>
                  <a:gd name="T71" fmla="*/ 34 h 773"/>
                  <a:gd name="T72" fmla="*/ 203 w 587"/>
                  <a:gd name="T73" fmla="*/ 34 h 773"/>
                  <a:gd name="T74" fmla="*/ 248 w 587"/>
                  <a:gd name="T75" fmla="*/ 34 h 773"/>
                  <a:gd name="T76" fmla="*/ 294 w 587"/>
                  <a:gd name="T77" fmla="*/ 34 h 773"/>
                  <a:gd name="T78" fmla="*/ 339 w 587"/>
                  <a:gd name="T79" fmla="*/ 34 h 773"/>
                  <a:gd name="T80" fmla="*/ 384 w 587"/>
                  <a:gd name="T81" fmla="*/ 34 h 773"/>
                  <a:gd name="T82" fmla="*/ 426 w 587"/>
                  <a:gd name="T83" fmla="*/ 34 h 773"/>
                  <a:gd name="T84" fmla="*/ 464 w 587"/>
                  <a:gd name="T85" fmla="*/ 34 h 773"/>
                  <a:gd name="T86" fmla="*/ 498 w 587"/>
                  <a:gd name="T87" fmla="*/ 34 h 773"/>
                  <a:gd name="T88" fmla="*/ 524 w 587"/>
                  <a:gd name="T89" fmla="*/ 34 h 773"/>
                  <a:gd name="T90" fmla="*/ 544 w 587"/>
                  <a:gd name="T91" fmla="*/ 34 h 773"/>
                  <a:gd name="T92" fmla="*/ 554 w 587"/>
                  <a:gd name="T93" fmla="*/ 34 h 773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87"/>
                  <a:gd name="T142" fmla="*/ 0 h 773"/>
                  <a:gd name="T143" fmla="*/ 0 w 587"/>
                  <a:gd name="T144" fmla="*/ 0 h 773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87" h="773">
                    <a:moveTo>
                      <a:pt x="571" y="0"/>
                    </a:moveTo>
                    <a:lnTo>
                      <a:pt x="0" y="0"/>
                    </a:lnTo>
                    <a:lnTo>
                      <a:pt x="0" y="773"/>
                    </a:lnTo>
                    <a:lnTo>
                      <a:pt x="587" y="773"/>
                    </a:lnTo>
                    <a:lnTo>
                      <a:pt x="587" y="0"/>
                    </a:lnTo>
                    <a:lnTo>
                      <a:pt x="571" y="0"/>
                    </a:lnTo>
                    <a:close/>
                    <a:moveTo>
                      <a:pt x="554" y="34"/>
                    </a:moveTo>
                    <a:lnTo>
                      <a:pt x="554" y="153"/>
                    </a:lnTo>
                    <a:lnTo>
                      <a:pt x="554" y="386"/>
                    </a:lnTo>
                    <a:lnTo>
                      <a:pt x="554" y="620"/>
                    </a:lnTo>
                    <a:lnTo>
                      <a:pt x="554" y="739"/>
                    </a:lnTo>
                    <a:lnTo>
                      <a:pt x="544" y="739"/>
                    </a:lnTo>
                    <a:lnTo>
                      <a:pt x="524" y="739"/>
                    </a:lnTo>
                    <a:lnTo>
                      <a:pt x="498" y="739"/>
                    </a:lnTo>
                    <a:lnTo>
                      <a:pt x="464" y="739"/>
                    </a:lnTo>
                    <a:lnTo>
                      <a:pt x="426" y="739"/>
                    </a:lnTo>
                    <a:lnTo>
                      <a:pt x="384" y="739"/>
                    </a:lnTo>
                    <a:lnTo>
                      <a:pt x="339" y="739"/>
                    </a:lnTo>
                    <a:lnTo>
                      <a:pt x="294" y="739"/>
                    </a:lnTo>
                    <a:lnTo>
                      <a:pt x="248" y="739"/>
                    </a:lnTo>
                    <a:lnTo>
                      <a:pt x="203" y="739"/>
                    </a:lnTo>
                    <a:lnTo>
                      <a:pt x="161" y="739"/>
                    </a:lnTo>
                    <a:lnTo>
                      <a:pt x="123" y="739"/>
                    </a:lnTo>
                    <a:lnTo>
                      <a:pt x="89" y="739"/>
                    </a:lnTo>
                    <a:lnTo>
                      <a:pt x="63" y="739"/>
                    </a:lnTo>
                    <a:lnTo>
                      <a:pt x="43" y="739"/>
                    </a:lnTo>
                    <a:lnTo>
                      <a:pt x="33" y="739"/>
                    </a:lnTo>
                    <a:lnTo>
                      <a:pt x="33" y="620"/>
                    </a:lnTo>
                    <a:lnTo>
                      <a:pt x="33" y="386"/>
                    </a:lnTo>
                    <a:lnTo>
                      <a:pt x="33" y="153"/>
                    </a:lnTo>
                    <a:lnTo>
                      <a:pt x="33" y="34"/>
                    </a:lnTo>
                    <a:lnTo>
                      <a:pt x="43" y="34"/>
                    </a:lnTo>
                    <a:lnTo>
                      <a:pt x="63" y="34"/>
                    </a:lnTo>
                    <a:lnTo>
                      <a:pt x="89" y="34"/>
                    </a:lnTo>
                    <a:lnTo>
                      <a:pt x="123" y="34"/>
                    </a:lnTo>
                    <a:lnTo>
                      <a:pt x="161" y="34"/>
                    </a:lnTo>
                    <a:lnTo>
                      <a:pt x="203" y="34"/>
                    </a:lnTo>
                    <a:lnTo>
                      <a:pt x="248" y="34"/>
                    </a:lnTo>
                    <a:lnTo>
                      <a:pt x="294" y="34"/>
                    </a:lnTo>
                    <a:lnTo>
                      <a:pt x="339" y="34"/>
                    </a:lnTo>
                    <a:lnTo>
                      <a:pt x="384" y="34"/>
                    </a:lnTo>
                    <a:lnTo>
                      <a:pt x="426" y="34"/>
                    </a:lnTo>
                    <a:lnTo>
                      <a:pt x="464" y="34"/>
                    </a:lnTo>
                    <a:lnTo>
                      <a:pt x="498" y="34"/>
                    </a:lnTo>
                    <a:lnTo>
                      <a:pt x="524" y="34"/>
                    </a:lnTo>
                    <a:lnTo>
                      <a:pt x="544" y="34"/>
                    </a:lnTo>
                    <a:lnTo>
                      <a:pt x="554" y="3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Group 32"/>
            <p:cNvGrpSpPr>
              <a:grpSpLocks/>
            </p:cNvGrpSpPr>
            <p:nvPr/>
          </p:nvGrpSpPr>
          <p:grpSpPr bwMode="auto">
            <a:xfrm>
              <a:off x="1547" y="2684"/>
              <a:ext cx="790" cy="764"/>
              <a:chOff x="1227" y="1660"/>
              <a:chExt cx="885" cy="1135"/>
            </a:xfrm>
          </p:grpSpPr>
          <p:sp>
            <p:nvSpPr>
              <p:cNvPr id="24625" name="Shape 196640"/>
              <p:cNvSpPr>
                <a:spLocks/>
              </p:cNvSpPr>
              <p:nvPr/>
            </p:nvSpPr>
            <p:spPr bwMode="auto">
              <a:xfrm>
                <a:off x="1752" y="2466"/>
                <a:ext cx="32" cy="25"/>
              </a:xfrm>
              <a:custGeom>
                <a:avLst/>
                <a:gdLst>
                  <a:gd name="T0" fmla="*/ 24 w 24"/>
                  <a:gd name="T1" fmla="*/ 0 h 18"/>
                  <a:gd name="T2" fmla="*/ 0 w 24"/>
                  <a:gd name="T3" fmla="*/ 18 h 18"/>
                  <a:gd name="T4" fmla="*/ 24 w 24"/>
                  <a:gd name="T5" fmla="*/ 0 h 18"/>
                  <a:gd name="T6" fmla="*/ 0 60000 65536"/>
                  <a:gd name="T7" fmla="*/ 0 60000 65536"/>
                  <a:gd name="T8" fmla="*/ 0 60000 65536"/>
                  <a:gd name="T9" fmla="*/ 0 w 24"/>
                  <a:gd name="T10" fmla="*/ 0 h 18"/>
                  <a:gd name="T11" fmla="*/ 0 w 24"/>
                  <a:gd name="T12" fmla="*/ 0 h 1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" h="18">
                    <a:moveTo>
                      <a:pt x="24" y="0"/>
                    </a:moveTo>
                    <a:lnTo>
                      <a:pt x="0" y="18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4626" name="Shape 196641"/>
              <p:cNvSpPr>
                <a:spLocks/>
              </p:cNvSpPr>
              <p:nvPr/>
            </p:nvSpPr>
            <p:spPr bwMode="auto">
              <a:xfrm>
                <a:off x="1688" y="2403"/>
                <a:ext cx="161" cy="153"/>
              </a:xfrm>
              <a:custGeom>
                <a:avLst/>
                <a:gdLst>
                  <a:gd name="T0" fmla="*/ 42 w 119"/>
                  <a:gd name="T1" fmla="*/ 9 h 113"/>
                  <a:gd name="T2" fmla="*/ 18 w 119"/>
                  <a:gd name="T3" fmla="*/ 27 h 113"/>
                  <a:gd name="T4" fmla="*/ 6 w 119"/>
                  <a:gd name="T5" fmla="*/ 42 h 113"/>
                  <a:gd name="T6" fmla="*/ 0 w 119"/>
                  <a:gd name="T7" fmla="*/ 59 h 113"/>
                  <a:gd name="T8" fmla="*/ 1 w 119"/>
                  <a:gd name="T9" fmla="*/ 77 h 113"/>
                  <a:gd name="T10" fmla="*/ 10 w 119"/>
                  <a:gd name="T11" fmla="*/ 94 h 113"/>
                  <a:gd name="T12" fmla="*/ 16 w 119"/>
                  <a:gd name="T13" fmla="*/ 101 h 113"/>
                  <a:gd name="T14" fmla="*/ 24 w 119"/>
                  <a:gd name="T15" fmla="*/ 107 h 113"/>
                  <a:gd name="T16" fmla="*/ 32 w 119"/>
                  <a:gd name="T17" fmla="*/ 110 h 113"/>
                  <a:gd name="T18" fmla="*/ 41 w 119"/>
                  <a:gd name="T19" fmla="*/ 113 h 113"/>
                  <a:gd name="T20" fmla="*/ 50 w 119"/>
                  <a:gd name="T21" fmla="*/ 113 h 113"/>
                  <a:gd name="T22" fmla="*/ 59 w 119"/>
                  <a:gd name="T23" fmla="*/ 112 h 113"/>
                  <a:gd name="T24" fmla="*/ 67 w 119"/>
                  <a:gd name="T25" fmla="*/ 108 h 113"/>
                  <a:gd name="T26" fmla="*/ 76 w 119"/>
                  <a:gd name="T27" fmla="*/ 103 h 113"/>
                  <a:gd name="T28" fmla="*/ 100 w 119"/>
                  <a:gd name="T29" fmla="*/ 84 h 113"/>
                  <a:gd name="T30" fmla="*/ 113 w 119"/>
                  <a:gd name="T31" fmla="*/ 70 h 113"/>
                  <a:gd name="T32" fmla="*/ 119 w 119"/>
                  <a:gd name="T33" fmla="*/ 53 h 113"/>
                  <a:gd name="T34" fmla="*/ 118 w 119"/>
                  <a:gd name="T35" fmla="*/ 35 h 113"/>
                  <a:gd name="T36" fmla="*/ 109 w 119"/>
                  <a:gd name="T37" fmla="*/ 18 h 113"/>
                  <a:gd name="T38" fmla="*/ 102 w 119"/>
                  <a:gd name="T39" fmla="*/ 11 h 113"/>
                  <a:gd name="T40" fmla="*/ 95 w 119"/>
                  <a:gd name="T41" fmla="*/ 6 h 113"/>
                  <a:gd name="T42" fmla="*/ 87 w 119"/>
                  <a:gd name="T43" fmla="*/ 2 h 113"/>
                  <a:gd name="T44" fmla="*/ 78 w 119"/>
                  <a:gd name="T45" fmla="*/ 0 h 113"/>
                  <a:gd name="T46" fmla="*/ 69 w 119"/>
                  <a:gd name="T47" fmla="*/ 0 h 113"/>
                  <a:gd name="T48" fmla="*/ 59 w 119"/>
                  <a:gd name="T49" fmla="*/ 1 h 113"/>
                  <a:gd name="T50" fmla="*/ 50 w 119"/>
                  <a:gd name="T51" fmla="*/ 5 h 113"/>
                  <a:gd name="T52" fmla="*/ 42 w 119"/>
                  <a:gd name="T53" fmla="*/ 9 h 113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19"/>
                  <a:gd name="T82" fmla="*/ 0 h 113"/>
                  <a:gd name="T83" fmla="*/ 0 w 119"/>
                  <a:gd name="T84" fmla="*/ 0 h 113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19" h="113">
                    <a:moveTo>
                      <a:pt x="42" y="9"/>
                    </a:moveTo>
                    <a:lnTo>
                      <a:pt x="18" y="27"/>
                    </a:lnTo>
                    <a:lnTo>
                      <a:pt x="6" y="42"/>
                    </a:lnTo>
                    <a:lnTo>
                      <a:pt x="0" y="59"/>
                    </a:lnTo>
                    <a:lnTo>
                      <a:pt x="1" y="77"/>
                    </a:lnTo>
                    <a:lnTo>
                      <a:pt x="10" y="94"/>
                    </a:lnTo>
                    <a:lnTo>
                      <a:pt x="16" y="101"/>
                    </a:lnTo>
                    <a:lnTo>
                      <a:pt x="24" y="107"/>
                    </a:lnTo>
                    <a:lnTo>
                      <a:pt x="32" y="110"/>
                    </a:lnTo>
                    <a:lnTo>
                      <a:pt x="41" y="113"/>
                    </a:lnTo>
                    <a:lnTo>
                      <a:pt x="50" y="113"/>
                    </a:lnTo>
                    <a:lnTo>
                      <a:pt x="59" y="112"/>
                    </a:lnTo>
                    <a:lnTo>
                      <a:pt x="67" y="108"/>
                    </a:lnTo>
                    <a:lnTo>
                      <a:pt x="76" y="103"/>
                    </a:lnTo>
                    <a:lnTo>
                      <a:pt x="100" y="84"/>
                    </a:lnTo>
                    <a:lnTo>
                      <a:pt x="113" y="70"/>
                    </a:lnTo>
                    <a:lnTo>
                      <a:pt x="119" y="53"/>
                    </a:lnTo>
                    <a:lnTo>
                      <a:pt x="118" y="35"/>
                    </a:lnTo>
                    <a:lnTo>
                      <a:pt x="109" y="18"/>
                    </a:lnTo>
                    <a:lnTo>
                      <a:pt x="102" y="11"/>
                    </a:lnTo>
                    <a:lnTo>
                      <a:pt x="95" y="6"/>
                    </a:lnTo>
                    <a:lnTo>
                      <a:pt x="87" y="2"/>
                    </a:lnTo>
                    <a:lnTo>
                      <a:pt x="78" y="0"/>
                    </a:lnTo>
                    <a:lnTo>
                      <a:pt x="69" y="0"/>
                    </a:lnTo>
                    <a:lnTo>
                      <a:pt x="59" y="1"/>
                    </a:lnTo>
                    <a:lnTo>
                      <a:pt x="50" y="5"/>
                    </a:lnTo>
                    <a:lnTo>
                      <a:pt x="42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4627" name="Shape 196642"/>
              <p:cNvSpPr>
                <a:spLocks/>
              </p:cNvSpPr>
              <p:nvPr/>
            </p:nvSpPr>
            <p:spPr bwMode="auto">
              <a:xfrm>
                <a:off x="1944" y="2204"/>
                <a:ext cx="143" cy="150"/>
              </a:xfrm>
              <a:custGeom>
                <a:avLst/>
                <a:gdLst>
                  <a:gd name="T0" fmla="*/ 106 w 106"/>
                  <a:gd name="T1" fmla="*/ 74 h 111"/>
                  <a:gd name="T2" fmla="*/ 56 w 106"/>
                  <a:gd name="T3" fmla="*/ 111 h 111"/>
                  <a:gd name="T4" fmla="*/ 0 w 106"/>
                  <a:gd name="T5" fmla="*/ 39 h 111"/>
                  <a:gd name="T6" fmla="*/ 49 w 106"/>
                  <a:gd name="T7" fmla="*/ 0 h 111"/>
                  <a:gd name="T8" fmla="*/ 106 w 106"/>
                  <a:gd name="T9" fmla="*/ 74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"/>
                  <a:gd name="T16" fmla="*/ 0 h 111"/>
                  <a:gd name="T17" fmla="*/ 0 w 106"/>
                  <a:gd name="T18" fmla="*/ 0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" h="111">
                    <a:moveTo>
                      <a:pt x="106" y="74"/>
                    </a:moveTo>
                    <a:lnTo>
                      <a:pt x="56" y="111"/>
                    </a:lnTo>
                    <a:lnTo>
                      <a:pt x="0" y="39"/>
                    </a:lnTo>
                    <a:lnTo>
                      <a:pt x="49" y="0"/>
                    </a:lnTo>
                    <a:lnTo>
                      <a:pt x="106" y="7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4628" name="Shape 196643"/>
              <p:cNvSpPr>
                <a:spLocks noEditPoints="1"/>
              </p:cNvSpPr>
              <p:nvPr/>
            </p:nvSpPr>
            <p:spPr bwMode="auto">
              <a:xfrm>
                <a:off x="1227" y="1660"/>
                <a:ext cx="885" cy="1135"/>
              </a:xfrm>
              <a:custGeom>
                <a:avLst/>
                <a:gdLst>
                  <a:gd name="T0" fmla="*/ 604 w 654"/>
                  <a:gd name="T1" fmla="*/ 0 h 839"/>
                  <a:gd name="T2" fmla="*/ 0 w 654"/>
                  <a:gd name="T3" fmla="*/ 0 h 839"/>
                  <a:gd name="T4" fmla="*/ 0 w 654"/>
                  <a:gd name="T5" fmla="*/ 839 h 839"/>
                  <a:gd name="T6" fmla="*/ 654 w 654"/>
                  <a:gd name="T7" fmla="*/ 839 h 839"/>
                  <a:gd name="T8" fmla="*/ 654 w 654"/>
                  <a:gd name="T9" fmla="*/ 0 h 839"/>
                  <a:gd name="T10" fmla="*/ 604 w 654"/>
                  <a:gd name="T11" fmla="*/ 0 h 839"/>
                  <a:gd name="T12" fmla="*/ 554 w 654"/>
                  <a:gd name="T13" fmla="*/ 101 h 839"/>
                  <a:gd name="T14" fmla="*/ 554 w 654"/>
                  <a:gd name="T15" fmla="*/ 223 h 839"/>
                  <a:gd name="T16" fmla="*/ 554 w 654"/>
                  <a:gd name="T17" fmla="*/ 419 h 839"/>
                  <a:gd name="T18" fmla="*/ 554 w 654"/>
                  <a:gd name="T19" fmla="*/ 616 h 839"/>
                  <a:gd name="T20" fmla="*/ 554 w 654"/>
                  <a:gd name="T21" fmla="*/ 739 h 839"/>
                  <a:gd name="T22" fmla="*/ 537 w 654"/>
                  <a:gd name="T23" fmla="*/ 739 h 839"/>
                  <a:gd name="T24" fmla="*/ 517 w 654"/>
                  <a:gd name="T25" fmla="*/ 739 h 839"/>
                  <a:gd name="T26" fmla="*/ 490 w 654"/>
                  <a:gd name="T27" fmla="*/ 739 h 839"/>
                  <a:gd name="T28" fmla="*/ 462 w 654"/>
                  <a:gd name="T29" fmla="*/ 739 h 839"/>
                  <a:gd name="T30" fmla="*/ 430 w 654"/>
                  <a:gd name="T31" fmla="*/ 739 h 839"/>
                  <a:gd name="T32" fmla="*/ 397 w 654"/>
                  <a:gd name="T33" fmla="*/ 739 h 839"/>
                  <a:gd name="T34" fmla="*/ 363 w 654"/>
                  <a:gd name="T35" fmla="*/ 739 h 839"/>
                  <a:gd name="T36" fmla="*/ 327 w 654"/>
                  <a:gd name="T37" fmla="*/ 739 h 839"/>
                  <a:gd name="T38" fmla="*/ 290 w 654"/>
                  <a:gd name="T39" fmla="*/ 739 h 839"/>
                  <a:gd name="T40" fmla="*/ 257 w 654"/>
                  <a:gd name="T41" fmla="*/ 739 h 839"/>
                  <a:gd name="T42" fmla="*/ 223 w 654"/>
                  <a:gd name="T43" fmla="*/ 739 h 839"/>
                  <a:gd name="T44" fmla="*/ 192 w 654"/>
                  <a:gd name="T45" fmla="*/ 739 h 839"/>
                  <a:gd name="T46" fmla="*/ 163 w 654"/>
                  <a:gd name="T47" fmla="*/ 739 h 839"/>
                  <a:gd name="T48" fmla="*/ 138 w 654"/>
                  <a:gd name="T49" fmla="*/ 739 h 839"/>
                  <a:gd name="T50" fmla="*/ 116 w 654"/>
                  <a:gd name="T51" fmla="*/ 739 h 839"/>
                  <a:gd name="T52" fmla="*/ 99 w 654"/>
                  <a:gd name="T53" fmla="*/ 739 h 839"/>
                  <a:gd name="T54" fmla="*/ 99 w 654"/>
                  <a:gd name="T55" fmla="*/ 616 h 839"/>
                  <a:gd name="T56" fmla="*/ 99 w 654"/>
                  <a:gd name="T57" fmla="*/ 419 h 839"/>
                  <a:gd name="T58" fmla="*/ 99 w 654"/>
                  <a:gd name="T59" fmla="*/ 223 h 839"/>
                  <a:gd name="T60" fmla="*/ 99 w 654"/>
                  <a:gd name="T61" fmla="*/ 101 h 839"/>
                  <a:gd name="T62" fmla="*/ 116 w 654"/>
                  <a:gd name="T63" fmla="*/ 101 h 839"/>
                  <a:gd name="T64" fmla="*/ 138 w 654"/>
                  <a:gd name="T65" fmla="*/ 101 h 839"/>
                  <a:gd name="T66" fmla="*/ 163 w 654"/>
                  <a:gd name="T67" fmla="*/ 101 h 839"/>
                  <a:gd name="T68" fmla="*/ 192 w 654"/>
                  <a:gd name="T69" fmla="*/ 101 h 839"/>
                  <a:gd name="T70" fmla="*/ 223 w 654"/>
                  <a:gd name="T71" fmla="*/ 101 h 839"/>
                  <a:gd name="T72" fmla="*/ 257 w 654"/>
                  <a:gd name="T73" fmla="*/ 101 h 839"/>
                  <a:gd name="T74" fmla="*/ 290 w 654"/>
                  <a:gd name="T75" fmla="*/ 101 h 839"/>
                  <a:gd name="T76" fmla="*/ 327 w 654"/>
                  <a:gd name="T77" fmla="*/ 101 h 839"/>
                  <a:gd name="T78" fmla="*/ 363 w 654"/>
                  <a:gd name="T79" fmla="*/ 101 h 839"/>
                  <a:gd name="T80" fmla="*/ 397 w 654"/>
                  <a:gd name="T81" fmla="*/ 101 h 839"/>
                  <a:gd name="T82" fmla="*/ 430 w 654"/>
                  <a:gd name="T83" fmla="*/ 101 h 839"/>
                  <a:gd name="T84" fmla="*/ 462 w 654"/>
                  <a:gd name="T85" fmla="*/ 101 h 839"/>
                  <a:gd name="T86" fmla="*/ 490 w 654"/>
                  <a:gd name="T87" fmla="*/ 101 h 839"/>
                  <a:gd name="T88" fmla="*/ 517 w 654"/>
                  <a:gd name="T89" fmla="*/ 101 h 839"/>
                  <a:gd name="T90" fmla="*/ 537 w 654"/>
                  <a:gd name="T91" fmla="*/ 101 h 839"/>
                  <a:gd name="T92" fmla="*/ 554 w 654"/>
                  <a:gd name="T93" fmla="*/ 101 h 83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654"/>
                  <a:gd name="T142" fmla="*/ 0 h 839"/>
                  <a:gd name="T143" fmla="*/ 0 w 654"/>
                  <a:gd name="T144" fmla="*/ 0 h 839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654" h="839">
                    <a:moveTo>
                      <a:pt x="604" y="0"/>
                    </a:moveTo>
                    <a:lnTo>
                      <a:pt x="0" y="0"/>
                    </a:lnTo>
                    <a:lnTo>
                      <a:pt x="0" y="839"/>
                    </a:lnTo>
                    <a:lnTo>
                      <a:pt x="654" y="839"/>
                    </a:lnTo>
                    <a:lnTo>
                      <a:pt x="654" y="0"/>
                    </a:lnTo>
                    <a:lnTo>
                      <a:pt x="604" y="0"/>
                    </a:lnTo>
                    <a:close/>
                    <a:moveTo>
                      <a:pt x="554" y="101"/>
                    </a:moveTo>
                    <a:lnTo>
                      <a:pt x="554" y="223"/>
                    </a:lnTo>
                    <a:lnTo>
                      <a:pt x="554" y="419"/>
                    </a:lnTo>
                    <a:lnTo>
                      <a:pt x="554" y="616"/>
                    </a:lnTo>
                    <a:lnTo>
                      <a:pt x="554" y="739"/>
                    </a:lnTo>
                    <a:lnTo>
                      <a:pt x="537" y="739"/>
                    </a:lnTo>
                    <a:lnTo>
                      <a:pt x="517" y="739"/>
                    </a:lnTo>
                    <a:lnTo>
                      <a:pt x="490" y="739"/>
                    </a:lnTo>
                    <a:lnTo>
                      <a:pt x="462" y="739"/>
                    </a:lnTo>
                    <a:lnTo>
                      <a:pt x="430" y="739"/>
                    </a:lnTo>
                    <a:lnTo>
                      <a:pt x="397" y="739"/>
                    </a:lnTo>
                    <a:lnTo>
                      <a:pt x="363" y="739"/>
                    </a:lnTo>
                    <a:lnTo>
                      <a:pt x="327" y="739"/>
                    </a:lnTo>
                    <a:lnTo>
                      <a:pt x="290" y="739"/>
                    </a:lnTo>
                    <a:lnTo>
                      <a:pt x="257" y="739"/>
                    </a:lnTo>
                    <a:lnTo>
                      <a:pt x="223" y="739"/>
                    </a:lnTo>
                    <a:lnTo>
                      <a:pt x="192" y="739"/>
                    </a:lnTo>
                    <a:lnTo>
                      <a:pt x="163" y="739"/>
                    </a:lnTo>
                    <a:lnTo>
                      <a:pt x="138" y="739"/>
                    </a:lnTo>
                    <a:lnTo>
                      <a:pt x="116" y="739"/>
                    </a:lnTo>
                    <a:lnTo>
                      <a:pt x="99" y="739"/>
                    </a:lnTo>
                    <a:lnTo>
                      <a:pt x="99" y="616"/>
                    </a:lnTo>
                    <a:lnTo>
                      <a:pt x="99" y="419"/>
                    </a:lnTo>
                    <a:lnTo>
                      <a:pt x="99" y="223"/>
                    </a:lnTo>
                    <a:lnTo>
                      <a:pt x="99" y="101"/>
                    </a:lnTo>
                    <a:lnTo>
                      <a:pt x="116" y="101"/>
                    </a:lnTo>
                    <a:lnTo>
                      <a:pt x="138" y="101"/>
                    </a:lnTo>
                    <a:lnTo>
                      <a:pt x="163" y="101"/>
                    </a:lnTo>
                    <a:lnTo>
                      <a:pt x="192" y="101"/>
                    </a:lnTo>
                    <a:lnTo>
                      <a:pt x="223" y="101"/>
                    </a:lnTo>
                    <a:lnTo>
                      <a:pt x="257" y="101"/>
                    </a:lnTo>
                    <a:lnTo>
                      <a:pt x="290" y="101"/>
                    </a:lnTo>
                    <a:lnTo>
                      <a:pt x="327" y="101"/>
                    </a:lnTo>
                    <a:lnTo>
                      <a:pt x="363" y="101"/>
                    </a:lnTo>
                    <a:lnTo>
                      <a:pt x="397" y="101"/>
                    </a:lnTo>
                    <a:lnTo>
                      <a:pt x="430" y="101"/>
                    </a:lnTo>
                    <a:lnTo>
                      <a:pt x="462" y="101"/>
                    </a:lnTo>
                    <a:lnTo>
                      <a:pt x="490" y="101"/>
                    </a:lnTo>
                    <a:lnTo>
                      <a:pt x="517" y="101"/>
                    </a:lnTo>
                    <a:lnTo>
                      <a:pt x="537" y="101"/>
                    </a:lnTo>
                    <a:lnTo>
                      <a:pt x="554" y="10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4629" name="Rectangle 196644"/>
              <p:cNvSpPr>
                <a:spLocks noChangeArrowheads="1"/>
              </p:cNvSpPr>
              <p:nvPr/>
            </p:nvSpPr>
            <p:spPr bwMode="auto">
              <a:xfrm>
                <a:off x="1293" y="1728"/>
                <a:ext cx="751" cy="999"/>
              </a:xfrm>
              <a:prstGeom prst="rect">
                <a:avLst/>
              </a:prstGeom>
              <a:solidFill>
                <a:srgbClr val="FFFFE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4630" name="Shape 196645"/>
              <p:cNvSpPr>
                <a:spLocks/>
              </p:cNvSpPr>
              <p:nvPr/>
            </p:nvSpPr>
            <p:spPr bwMode="auto">
              <a:xfrm>
                <a:off x="1407" y="2129"/>
                <a:ext cx="523" cy="22"/>
              </a:xfrm>
              <a:custGeom>
                <a:avLst/>
                <a:gdLst>
                  <a:gd name="T0" fmla="*/ 8 w 387"/>
                  <a:gd name="T1" fmla="*/ 0 h 16"/>
                  <a:gd name="T2" fmla="*/ 5 w 387"/>
                  <a:gd name="T3" fmla="*/ 1 h 16"/>
                  <a:gd name="T4" fmla="*/ 2 w 387"/>
                  <a:gd name="T5" fmla="*/ 2 h 16"/>
                  <a:gd name="T6" fmla="*/ 1 w 387"/>
                  <a:gd name="T7" fmla="*/ 5 h 16"/>
                  <a:gd name="T8" fmla="*/ 0 w 387"/>
                  <a:gd name="T9" fmla="*/ 7 h 16"/>
                  <a:gd name="T10" fmla="*/ 1 w 387"/>
                  <a:gd name="T11" fmla="*/ 11 h 16"/>
                  <a:gd name="T12" fmla="*/ 2 w 387"/>
                  <a:gd name="T13" fmla="*/ 13 h 16"/>
                  <a:gd name="T14" fmla="*/ 5 w 387"/>
                  <a:gd name="T15" fmla="*/ 14 h 16"/>
                  <a:gd name="T16" fmla="*/ 8 w 387"/>
                  <a:gd name="T17" fmla="*/ 16 h 16"/>
                  <a:gd name="T18" fmla="*/ 379 w 387"/>
                  <a:gd name="T19" fmla="*/ 16 h 16"/>
                  <a:gd name="T20" fmla="*/ 382 w 387"/>
                  <a:gd name="T21" fmla="*/ 14 h 16"/>
                  <a:gd name="T22" fmla="*/ 385 w 387"/>
                  <a:gd name="T23" fmla="*/ 13 h 16"/>
                  <a:gd name="T24" fmla="*/ 386 w 387"/>
                  <a:gd name="T25" fmla="*/ 11 h 16"/>
                  <a:gd name="T26" fmla="*/ 387 w 387"/>
                  <a:gd name="T27" fmla="*/ 7 h 16"/>
                  <a:gd name="T28" fmla="*/ 386 w 387"/>
                  <a:gd name="T29" fmla="*/ 5 h 16"/>
                  <a:gd name="T30" fmla="*/ 385 w 387"/>
                  <a:gd name="T31" fmla="*/ 2 h 16"/>
                  <a:gd name="T32" fmla="*/ 382 w 387"/>
                  <a:gd name="T33" fmla="*/ 1 h 16"/>
                  <a:gd name="T34" fmla="*/ 379 w 387"/>
                  <a:gd name="T35" fmla="*/ 0 h 16"/>
                  <a:gd name="T36" fmla="*/ 8 w 387"/>
                  <a:gd name="T37" fmla="*/ 0 h 1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87"/>
                  <a:gd name="T58" fmla="*/ 0 h 16"/>
                  <a:gd name="T59" fmla="*/ 0 w 387"/>
                  <a:gd name="T60" fmla="*/ 0 h 1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87" h="16">
                    <a:moveTo>
                      <a:pt x="8" y="0"/>
                    </a:moveTo>
                    <a:lnTo>
                      <a:pt x="5" y="1"/>
                    </a:lnTo>
                    <a:lnTo>
                      <a:pt x="2" y="2"/>
                    </a:lnTo>
                    <a:lnTo>
                      <a:pt x="1" y="5"/>
                    </a:lnTo>
                    <a:lnTo>
                      <a:pt x="0" y="7"/>
                    </a:lnTo>
                    <a:lnTo>
                      <a:pt x="1" y="11"/>
                    </a:lnTo>
                    <a:lnTo>
                      <a:pt x="2" y="13"/>
                    </a:lnTo>
                    <a:lnTo>
                      <a:pt x="5" y="14"/>
                    </a:lnTo>
                    <a:lnTo>
                      <a:pt x="8" y="16"/>
                    </a:lnTo>
                    <a:lnTo>
                      <a:pt x="379" y="16"/>
                    </a:lnTo>
                    <a:lnTo>
                      <a:pt x="382" y="14"/>
                    </a:lnTo>
                    <a:lnTo>
                      <a:pt x="385" y="13"/>
                    </a:lnTo>
                    <a:lnTo>
                      <a:pt x="386" y="11"/>
                    </a:lnTo>
                    <a:lnTo>
                      <a:pt x="387" y="7"/>
                    </a:lnTo>
                    <a:lnTo>
                      <a:pt x="386" y="5"/>
                    </a:lnTo>
                    <a:lnTo>
                      <a:pt x="385" y="2"/>
                    </a:lnTo>
                    <a:lnTo>
                      <a:pt x="382" y="1"/>
                    </a:lnTo>
                    <a:lnTo>
                      <a:pt x="379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4631" name="Shape 196646"/>
              <p:cNvSpPr>
                <a:spLocks/>
              </p:cNvSpPr>
              <p:nvPr/>
            </p:nvSpPr>
            <p:spPr bwMode="auto">
              <a:xfrm>
                <a:off x="1407" y="2202"/>
                <a:ext cx="523" cy="23"/>
              </a:xfrm>
              <a:custGeom>
                <a:avLst/>
                <a:gdLst>
                  <a:gd name="T0" fmla="*/ 8 w 387"/>
                  <a:gd name="T1" fmla="*/ 0 h 17"/>
                  <a:gd name="T2" fmla="*/ 5 w 387"/>
                  <a:gd name="T3" fmla="*/ 1 h 17"/>
                  <a:gd name="T4" fmla="*/ 2 w 387"/>
                  <a:gd name="T5" fmla="*/ 2 h 17"/>
                  <a:gd name="T6" fmla="*/ 1 w 387"/>
                  <a:gd name="T7" fmla="*/ 5 h 17"/>
                  <a:gd name="T8" fmla="*/ 0 w 387"/>
                  <a:gd name="T9" fmla="*/ 8 h 17"/>
                  <a:gd name="T10" fmla="*/ 1 w 387"/>
                  <a:gd name="T11" fmla="*/ 12 h 17"/>
                  <a:gd name="T12" fmla="*/ 2 w 387"/>
                  <a:gd name="T13" fmla="*/ 14 h 17"/>
                  <a:gd name="T14" fmla="*/ 5 w 387"/>
                  <a:gd name="T15" fmla="*/ 16 h 17"/>
                  <a:gd name="T16" fmla="*/ 8 w 387"/>
                  <a:gd name="T17" fmla="*/ 17 h 17"/>
                  <a:gd name="T18" fmla="*/ 379 w 387"/>
                  <a:gd name="T19" fmla="*/ 17 h 17"/>
                  <a:gd name="T20" fmla="*/ 382 w 387"/>
                  <a:gd name="T21" fmla="*/ 16 h 17"/>
                  <a:gd name="T22" fmla="*/ 385 w 387"/>
                  <a:gd name="T23" fmla="*/ 14 h 17"/>
                  <a:gd name="T24" fmla="*/ 386 w 387"/>
                  <a:gd name="T25" fmla="*/ 12 h 17"/>
                  <a:gd name="T26" fmla="*/ 387 w 387"/>
                  <a:gd name="T27" fmla="*/ 8 h 17"/>
                  <a:gd name="T28" fmla="*/ 386 w 387"/>
                  <a:gd name="T29" fmla="*/ 5 h 17"/>
                  <a:gd name="T30" fmla="*/ 385 w 387"/>
                  <a:gd name="T31" fmla="*/ 2 h 17"/>
                  <a:gd name="T32" fmla="*/ 382 w 387"/>
                  <a:gd name="T33" fmla="*/ 1 h 17"/>
                  <a:gd name="T34" fmla="*/ 379 w 387"/>
                  <a:gd name="T35" fmla="*/ 0 h 17"/>
                  <a:gd name="T36" fmla="*/ 8 w 387"/>
                  <a:gd name="T37" fmla="*/ 0 h 1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87"/>
                  <a:gd name="T58" fmla="*/ 0 h 17"/>
                  <a:gd name="T59" fmla="*/ 0 w 387"/>
                  <a:gd name="T60" fmla="*/ 0 h 1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87" h="17">
                    <a:moveTo>
                      <a:pt x="8" y="0"/>
                    </a:moveTo>
                    <a:lnTo>
                      <a:pt x="5" y="1"/>
                    </a:lnTo>
                    <a:lnTo>
                      <a:pt x="2" y="2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1" y="12"/>
                    </a:lnTo>
                    <a:lnTo>
                      <a:pt x="2" y="14"/>
                    </a:lnTo>
                    <a:lnTo>
                      <a:pt x="5" y="16"/>
                    </a:lnTo>
                    <a:lnTo>
                      <a:pt x="8" y="17"/>
                    </a:lnTo>
                    <a:lnTo>
                      <a:pt x="379" y="17"/>
                    </a:lnTo>
                    <a:lnTo>
                      <a:pt x="382" y="16"/>
                    </a:lnTo>
                    <a:lnTo>
                      <a:pt x="385" y="14"/>
                    </a:lnTo>
                    <a:lnTo>
                      <a:pt x="386" y="12"/>
                    </a:lnTo>
                    <a:lnTo>
                      <a:pt x="387" y="8"/>
                    </a:lnTo>
                    <a:lnTo>
                      <a:pt x="386" y="5"/>
                    </a:lnTo>
                    <a:lnTo>
                      <a:pt x="385" y="2"/>
                    </a:lnTo>
                    <a:lnTo>
                      <a:pt x="382" y="1"/>
                    </a:lnTo>
                    <a:lnTo>
                      <a:pt x="379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4632" name="Shape 196647"/>
              <p:cNvSpPr>
                <a:spLocks/>
              </p:cNvSpPr>
              <p:nvPr/>
            </p:nvSpPr>
            <p:spPr bwMode="auto">
              <a:xfrm>
                <a:off x="1407" y="2276"/>
                <a:ext cx="523" cy="23"/>
              </a:xfrm>
              <a:custGeom>
                <a:avLst/>
                <a:gdLst>
                  <a:gd name="T0" fmla="*/ 8 w 387"/>
                  <a:gd name="T1" fmla="*/ 0 h 17"/>
                  <a:gd name="T2" fmla="*/ 5 w 387"/>
                  <a:gd name="T3" fmla="*/ 1 h 17"/>
                  <a:gd name="T4" fmla="*/ 2 w 387"/>
                  <a:gd name="T5" fmla="*/ 3 h 17"/>
                  <a:gd name="T6" fmla="*/ 1 w 387"/>
                  <a:gd name="T7" fmla="*/ 6 h 17"/>
                  <a:gd name="T8" fmla="*/ 0 w 387"/>
                  <a:gd name="T9" fmla="*/ 9 h 17"/>
                  <a:gd name="T10" fmla="*/ 1 w 387"/>
                  <a:gd name="T11" fmla="*/ 12 h 17"/>
                  <a:gd name="T12" fmla="*/ 2 w 387"/>
                  <a:gd name="T13" fmla="*/ 15 h 17"/>
                  <a:gd name="T14" fmla="*/ 5 w 387"/>
                  <a:gd name="T15" fmla="*/ 16 h 17"/>
                  <a:gd name="T16" fmla="*/ 8 w 387"/>
                  <a:gd name="T17" fmla="*/ 17 h 17"/>
                  <a:gd name="T18" fmla="*/ 379 w 387"/>
                  <a:gd name="T19" fmla="*/ 17 h 17"/>
                  <a:gd name="T20" fmla="*/ 382 w 387"/>
                  <a:gd name="T21" fmla="*/ 16 h 17"/>
                  <a:gd name="T22" fmla="*/ 385 w 387"/>
                  <a:gd name="T23" fmla="*/ 15 h 17"/>
                  <a:gd name="T24" fmla="*/ 386 w 387"/>
                  <a:gd name="T25" fmla="*/ 12 h 17"/>
                  <a:gd name="T26" fmla="*/ 387 w 387"/>
                  <a:gd name="T27" fmla="*/ 9 h 17"/>
                  <a:gd name="T28" fmla="*/ 386 w 387"/>
                  <a:gd name="T29" fmla="*/ 6 h 17"/>
                  <a:gd name="T30" fmla="*/ 385 w 387"/>
                  <a:gd name="T31" fmla="*/ 3 h 17"/>
                  <a:gd name="T32" fmla="*/ 382 w 387"/>
                  <a:gd name="T33" fmla="*/ 1 h 17"/>
                  <a:gd name="T34" fmla="*/ 379 w 387"/>
                  <a:gd name="T35" fmla="*/ 0 h 17"/>
                  <a:gd name="T36" fmla="*/ 8 w 387"/>
                  <a:gd name="T37" fmla="*/ 0 h 1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87"/>
                  <a:gd name="T58" fmla="*/ 0 h 17"/>
                  <a:gd name="T59" fmla="*/ 0 w 387"/>
                  <a:gd name="T60" fmla="*/ 0 h 1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87" h="17">
                    <a:moveTo>
                      <a:pt x="8" y="0"/>
                    </a:moveTo>
                    <a:lnTo>
                      <a:pt x="5" y="1"/>
                    </a:lnTo>
                    <a:lnTo>
                      <a:pt x="2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8" y="17"/>
                    </a:lnTo>
                    <a:lnTo>
                      <a:pt x="379" y="17"/>
                    </a:lnTo>
                    <a:lnTo>
                      <a:pt x="382" y="16"/>
                    </a:lnTo>
                    <a:lnTo>
                      <a:pt x="385" y="15"/>
                    </a:lnTo>
                    <a:lnTo>
                      <a:pt x="386" y="12"/>
                    </a:lnTo>
                    <a:lnTo>
                      <a:pt x="387" y="9"/>
                    </a:lnTo>
                    <a:lnTo>
                      <a:pt x="386" y="6"/>
                    </a:lnTo>
                    <a:lnTo>
                      <a:pt x="385" y="3"/>
                    </a:lnTo>
                    <a:lnTo>
                      <a:pt x="382" y="1"/>
                    </a:lnTo>
                    <a:lnTo>
                      <a:pt x="379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4633" name="Shape 196648"/>
              <p:cNvSpPr>
                <a:spLocks/>
              </p:cNvSpPr>
              <p:nvPr/>
            </p:nvSpPr>
            <p:spPr bwMode="auto">
              <a:xfrm>
                <a:off x="1407" y="2350"/>
                <a:ext cx="523" cy="23"/>
              </a:xfrm>
              <a:custGeom>
                <a:avLst/>
                <a:gdLst>
                  <a:gd name="T0" fmla="*/ 8 w 387"/>
                  <a:gd name="T1" fmla="*/ 0 h 17"/>
                  <a:gd name="T2" fmla="*/ 5 w 387"/>
                  <a:gd name="T3" fmla="*/ 2 h 17"/>
                  <a:gd name="T4" fmla="*/ 2 w 387"/>
                  <a:gd name="T5" fmla="*/ 3 h 17"/>
                  <a:gd name="T6" fmla="*/ 1 w 387"/>
                  <a:gd name="T7" fmla="*/ 5 h 17"/>
                  <a:gd name="T8" fmla="*/ 0 w 387"/>
                  <a:gd name="T9" fmla="*/ 9 h 17"/>
                  <a:gd name="T10" fmla="*/ 1 w 387"/>
                  <a:gd name="T11" fmla="*/ 12 h 17"/>
                  <a:gd name="T12" fmla="*/ 2 w 387"/>
                  <a:gd name="T13" fmla="*/ 15 h 17"/>
                  <a:gd name="T14" fmla="*/ 5 w 387"/>
                  <a:gd name="T15" fmla="*/ 16 h 17"/>
                  <a:gd name="T16" fmla="*/ 8 w 387"/>
                  <a:gd name="T17" fmla="*/ 17 h 17"/>
                  <a:gd name="T18" fmla="*/ 379 w 387"/>
                  <a:gd name="T19" fmla="*/ 17 h 17"/>
                  <a:gd name="T20" fmla="*/ 382 w 387"/>
                  <a:gd name="T21" fmla="*/ 16 h 17"/>
                  <a:gd name="T22" fmla="*/ 385 w 387"/>
                  <a:gd name="T23" fmla="*/ 15 h 17"/>
                  <a:gd name="T24" fmla="*/ 386 w 387"/>
                  <a:gd name="T25" fmla="*/ 12 h 17"/>
                  <a:gd name="T26" fmla="*/ 387 w 387"/>
                  <a:gd name="T27" fmla="*/ 9 h 17"/>
                  <a:gd name="T28" fmla="*/ 386 w 387"/>
                  <a:gd name="T29" fmla="*/ 5 h 17"/>
                  <a:gd name="T30" fmla="*/ 385 w 387"/>
                  <a:gd name="T31" fmla="*/ 3 h 17"/>
                  <a:gd name="T32" fmla="*/ 382 w 387"/>
                  <a:gd name="T33" fmla="*/ 2 h 17"/>
                  <a:gd name="T34" fmla="*/ 379 w 387"/>
                  <a:gd name="T35" fmla="*/ 0 h 17"/>
                  <a:gd name="T36" fmla="*/ 8 w 387"/>
                  <a:gd name="T37" fmla="*/ 0 h 1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87"/>
                  <a:gd name="T58" fmla="*/ 0 h 17"/>
                  <a:gd name="T59" fmla="*/ 0 w 387"/>
                  <a:gd name="T60" fmla="*/ 0 h 1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87" h="17">
                    <a:moveTo>
                      <a:pt x="8" y="0"/>
                    </a:moveTo>
                    <a:lnTo>
                      <a:pt x="5" y="2"/>
                    </a:lnTo>
                    <a:lnTo>
                      <a:pt x="2" y="3"/>
                    </a:lnTo>
                    <a:lnTo>
                      <a:pt x="1" y="5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8" y="17"/>
                    </a:lnTo>
                    <a:lnTo>
                      <a:pt x="379" y="17"/>
                    </a:lnTo>
                    <a:lnTo>
                      <a:pt x="382" y="16"/>
                    </a:lnTo>
                    <a:lnTo>
                      <a:pt x="385" y="15"/>
                    </a:lnTo>
                    <a:lnTo>
                      <a:pt x="386" y="12"/>
                    </a:lnTo>
                    <a:lnTo>
                      <a:pt x="387" y="9"/>
                    </a:lnTo>
                    <a:lnTo>
                      <a:pt x="386" y="5"/>
                    </a:lnTo>
                    <a:lnTo>
                      <a:pt x="385" y="3"/>
                    </a:lnTo>
                    <a:lnTo>
                      <a:pt x="382" y="2"/>
                    </a:lnTo>
                    <a:lnTo>
                      <a:pt x="379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4634" name="Shape 196649"/>
              <p:cNvSpPr>
                <a:spLocks/>
              </p:cNvSpPr>
              <p:nvPr/>
            </p:nvSpPr>
            <p:spPr bwMode="auto">
              <a:xfrm>
                <a:off x="1533" y="2581"/>
                <a:ext cx="397" cy="23"/>
              </a:xfrm>
              <a:custGeom>
                <a:avLst/>
                <a:gdLst>
                  <a:gd name="T0" fmla="*/ 8 w 294"/>
                  <a:gd name="T1" fmla="*/ 0 h 17"/>
                  <a:gd name="T2" fmla="*/ 4 w 294"/>
                  <a:gd name="T3" fmla="*/ 1 h 17"/>
                  <a:gd name="T4" fmla="*/ 2 w 294"/>
                  <a:gd name="T5" fmla="*/ 2 h 17"/>
                  <a:gd name="T6" fmla="*/ 1 w 294"/>
                  <a:gd name="T7" fmla="*/ 5 h 17"/>
                  <a:gd name="T8" fmla="*/ 0 w 294"/>
                  <a:gd name="T9" fmla="*/ 8 h 17"/>
                  <a:gd name="T10" fmla="*/ 1 w 294"/>
                  <a:gd name="T11" fmla="*/ 12 h 17"/>
                  <a:gd name="T12" fmla="*/ 2 w 294"/>
                  <a:gd name="T13" fmla="*/ 14 h 17"/>
                  <a:gd name="T14" fmla="*/ 4 w 294"/>
                  <a:gd name="T15" fmla="*/ 16 h 17"/>
                  <a:gd name="T16" fmla="*/ 8 w 294"/>
                  <a:gd name="T17" fmla="*/ 17 h 17"/>
                  <a:gd name="T18" fmla="*/ 286 w 294"/>
                  <a:gd name="T19" fmla="*/ 17 h 17"/>
                  <a:gd name="T20" fmla="*/ 289 w 294"/>
                  <a:gd name="T21" fmla="*/ 16 h 17"/>
                  <a:gd name="T22" fmla="*/ 292 w 294"/>
                  <a:gd name="T23" fmla="*/ 14 h 17"/>
                  <a:gd name="T24" fmla="*/ 293 w 294"/>
                  <a:gd name="T25" fmla="*/ 12 h 17"/>
                  <a:gd name="T26" fmla="*/ 294 w 294"/>
                  <a:gd name="T27" fmla="*/ 8 h 17"/>
                  <a:gd name="T28" fmla="*/ 293 w 294"/>
                  <a:gd name="T29" fmla="*/ 5 h 17"/>
                  <a:gd name="T30" fmla="*/ 292 w 294"/>
                  <a:gd name="T31" fmla="*/ 2 h 17"/>
                  <a:gd name="T32" fmla="*/ 289 w 294"/>
                  <a:gd name="T33" fmla="*/ 1 h 17"/>
                  <a:gd name="T34" fmla="*/ 286 w 294"/>
                  <a:gd name="T35" fmla="*/ 0 h 17"/>
                  <a:gd name="T36" fmla="*/ 8 w 294"/>
                  <a:gd name="T37" fmla="*/ 0 h 1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94"/>
                  <a:gd name="T58" fmla="*/ 0 h 17"/>
                  <a:gd name="T59" fmla="*/ 0 w 294"/>
                  <a:gd name="T60" fmla="*/ 0 h 1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94" h="17">
                    <a:moveTo>
                      <a:pt x="8" y="0"/>
                    </a:moveTo>
                    <a:lnTo>
                      <a:pt x="4" y="1"/>
                    </a:lnTo>
                    <a:lnTo>
                      <a:pt x="2" y="2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1" y="12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7"/>
                    </a:lnTo>
                    <a:lnTo>
                      <a:pt x="286" y="17"/>
                    </a:lnTo>
                    <a:lnTo>
                      <a:pt x="289" y="16"/>
                    </a:lnTo>
                    <a:lnTo>
                      <a:pt x="292" y="14"/>
                    </a:lnTo>
                    <a:lnTo>
                      <a:pt x="293" y="12"/>
                    </a:lnTo>
                    <a:lnTo>
                      <a:pt x="294" y="8"/>
                    </a:lnTo>
                    <a:lnTo>
                      <a:pt x="293" y="5"/>
                    </a:lnTo>
                    <a:lnTo>
                      <a:pt x="292" y="2"/>
                    </a:lnTo>
                    <a:lnTo>
                      <a:pt x="289" y="1"/>
                    </a:lnTo>
                    <a:lnTo>
                      <a:pt x="286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4635" name="Shape 196650"/>
              <p:cNvSpPr>
                <a:spLocks/>
              </p:cNvSpPr>
              <p:nvPr/>
            </p:nvSpPr>
            <p:spPr bwMode="auto">
              <a:xfrm>
                <a:off x="1407" y="1939"/>
                <a:ext cx="273" cy="21"/>
              </a:xfrm>
              <a:custGeom>
                <a:avLst/>
                <a:gdLst>
                  <a:gd name="T0" fmla="*/ 8 w 202"/>
                  <a:gd name="T1" fmla="*/ 0 h 16"/>
                  <a:gd name="T2" fmla="*/ 5 w 202"/>
                  <a:gd name="T3" fmla="*/ 2 h 16"/>
                  <a:gd name="T4" fmla="*/ 2 w 202"/>
                  <a:gd name="T5" fmla="*/ 3 h 16"/>
                  <a:gd name="T6" fmla="*/ 1 w 202"/>
                  <a:gd name="T7" fmla="*/ 5 h 16"/>
                  <a:gd name="T8" fmla="*/ 0 w 202"/>
                  <a:gd name="T9" fmla="*/ 8 h 16"/>
                  <a:gd name="T10" fmla="*/ 1 w 202"/>
                  <a:gd name="T11" fmla="*/ 11 h 16"/>
                  <a:gd name="T12" fmla="*/ 2 w 202"/>
                  <a:gd name="T13" fmla="*/ 14 h 16"/>
                  <a:gd name="T14" fmla="*/ 5 w 202"/>
                  <a:gd name="T15" fmla="*/ 15 h 16"/>
                  <a:gd name="T16" fmla="*/ 8 w 202"/>
                  <a:gd name="T17" fmla="*/ 16 h 16"/>
                  <a:gd name="T18" fmla="*/ 194 w 202"/>
                  <a:gd name="T19" fmla="*/ 16 h 16"/>
                  <a:gd name="T20" fmla="*/ 197 w 202"/>
                  <a:gd name="T21" fmla="*/ 15 h 16"/>
                  <a:gd name="T22" fmla="*/ 200 w 202"/>
                  <a:gd name="T23" fmla="*/ 14 h 16"/>
                  <a:gd name="T24" fmla="*/ 201 w 202"/>
                  <a:gd name="T25" fmla="*/ 11 h 16"/>
                  <a:gd name="T26" fmla="*/ 202 w 202"/>
                  <a:gd name="T27" fmla="*/ 8 h 16"/>
                  <a:gd name="T28" fmla="*/ 201 w 202"/>
                  <a:gd name="T29" fmla="*/ 5 h 16"/>
                  <a:gd name="T30" fmla="*/ 200 w 202"/>
                  <a:gd name="T31" fmla="*/ 3 h 16"/>
                  <a:gd name="T32" fmla="*/ 197 w 202"/>
                  <a:gd name="T33" fmla="*/ 2 h 16"/>
                  <a:gd name="T34" fmla="*/ 194 w 202"/>
                  <a:gd name="T35" fmla="*/ 0 h 16"/>
                  <a:gd name="T36" fmla="*/ 8 w 202"/>
                  <a:gd name="T37" fmla="*/ 0 h 1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02"/>
                  <a:gd name="T58" fmla="*/ 0 h 16"/>
                  <a:gd name="T59" fmla="*/ 0 w 202"/>
                  <a:gd name="T60" fmla="*/ 0 h 1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02" h="16">
                    <a:moveTo>
                      <a:pt x="8" y="0"/>
                    </a:moveTo>
                    <a:lnTo>
                      <a:pt x="5" y="2"/>
                    </a:lnTo>
                    <a:lnTo>
                      <a:pt x="2" y="3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1" y="11"/>
                    </a:lnTo>
                    <a:lnTo>
                      <a:pt x="2" y="14"/>
                    </a:lnTo>
                    <a:lnTo>
                      <a:pt x="5" y="15"/>
                    </a:lnTo>
                    <a:lnTo>
                      <a:pt x="8" y="16"/>
                    </a:lnTo>
                    <a:lnTo>
                      <a:pt x="194" y="16"/>
                    </a:lnTo>
                    <a:lnTo>
                      <a:pt x="197" y="15"/>
                    </a:lnTo>
                    <a:lnTo>
                      <a:pt x="200" y="14"/>
                    </a:lnTo>
                    <a:lnTo>
                      <a:pt x="201" y="11"/>
                    </a:lnTo>
                    <a:lnTo>
                      <a:pt x="202" y="8"/>
                    </a:lnTo>
                    <a:lnTo>
                      <a:pt x="201" y="5"/>
                    </a:lnTo>
                    <a:lnTo>
                      <a:pt x="200" y="3"/>
                    </a:lnTo>
                    <a:lnTo>
                      <a:pt x="197" y="2"/>
                    </a:lnTo>
                    <a:lnTo>
                      <a:pt x="194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4636" name="Shape 196651"/>
              <p:cNvSpPr>
                <a:spLocks/>
              </p:cNvSpPr>
              <p:nvPr/>
            </p:nvSpPr>
            <p:spPr bwMode="auto">
              <a:xfrm>
                <a:off x="1407" y="1874"/>
                <a:ext cx="273" cy="23"/>
              </a:xfrm>
              <a:custGeom>
                <a:avLst/>
                <a:gdLst>
                  <a:gd name="T0" fmla="*/ 8 w 202"/>
                  <a:gd name="T1" fmla="*/ 0 h 17"/>
                  <a:gd name="T2" fmla="*/ 5 w 202"/>
                  <a:gd name="T3" fmla="*/ 1 h 17"/>
                  <a:gd name="T4" fmla="*/ 2 w 202"/>
                  <a:gd name="T5" fmla="*/ 3 h 17"/>
                  <a:gd name="T6" fmla="*/ 1 w 202"/>
                  <a:gd name="T7" fmla="*/ 5 h 17"/>
                  <a:gd name="T8" fmla="*/ 0 w 202"/>
                  <a:gd name="T9" fmla="*/ 9 h 17"/>
                  <a:gd name="T10" fmla="*/ 1 w 202"/>
                  <a:gd name="T11" fmla="*/ 12 h 17"/>
                  <a:gd name="T12" fmla="*/ 2 w 202"/>
                  <a:gd name="T13" fmla="*/ 15 h 17"/>
                  <a:gd name="T14" fmla="*/ 5 w 202"/>
                  <a:gd name="T15" fmla="*/ 16 h 17"/>
                  <a:gd name="T16" fmla="*/ 8 w 202"/>
                  <a:gd name="T17" fmla="*/ 17 h 17"/>
                  <a:gd name="T18" fmla="*/ 194 w 202"/>
                  <a:gd name="T19" fmla="*/ 17 h 17"/>
                  <a:gd name="T20" fmla="*/ 197 w 202"/>
                  <a:gd name="T21" fmla="*/ 16 h 17"/>
                  <a:gd name="T22" fmla="*/ 200 w 202"/>
                  <a:gd name="T23" fmla="*/ 15 h 17"/>
                  <a:gd name="T24" fmla="*/ 201 w 202"/>
                  <a:gd name="T25" fmla="*/ 12 h 17"/>
                  <a:gd name="T26" fmla="*/ 202 w 202"/>
                  <a:gd name="T27" fmla="*/ 9 h 17"/>
                  <a:gd name="T28" fmla="*/ 201 w 202"/>
                  <a:gd name="T29" fmla="*/ 5 h 17"/>
                  <a:gd name="T30" fmla="*/ 200 w 202"/>
                  <a:gd name="T31" fmla="*/ 3 h 17"/>
                  <a:gd name="T32" fmla="*/ 197 w 202"/>
                  <a:gd name="T33" fmla="*/ 1 h 17"/>
                  <a:gd name="T34" fmla="*/ 194 w 202"/>
                  <a:gd name="T35" fmla="*/ 0 h 17"/>
                  <a:gd name="T36" fmla="*/ 8 w 202"/>
                  <a:gd name="T37" fmla="*/ 0 h 1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02"/>
                  <a:gd name="T58" fmla="*/ 0 h 17"/>
                  <a:gd name="T59" fmla="*/ 0 w 202"/>
                  <a:gd name="T60" fmla="*/ 0 h 1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02" h="17">
                    <a:moveTo>
                      <a:pt x="8" y="0"/>
                    </a:moveTo>
                    <a:lnTo>
                      <a:pt x="5" y="1"/>
                    </a:lnTo>
                    <a:lnTo>
                      <a:pt x="2" y="3"/>
                    </a:lnTo>
                    <a:lnTo>
                      <a:pt x="1" y="5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8" y="17"/>
                    </a:lnTo>
                    <a:lnTo>
                      <a:pt x="194" y="17"/>
                    </a:lnTo>
                    <a:lnTo>
                      <a:pt x="197" y="16"/>
                    </a:lnTo>
                    <a:lnTo>
                      <a:pt x="200" y="15"/>
                    </a:lnTo>
                    <a:lnTo>
                      <a:pt x="201" y="12"/>
                    </a:lnTo>
                    <a:lnTo>
                      <a:pt x="202" y="9"/>
                    </a:lnTo>
                    <a:lnTo>
                      <a:pt x="201" y="5"/>
                    </a:lnTo>
                    <a:lnTo>
                      <a:pt x="200" y="3"/>
                    </a:lnTo>
                    <a:lnTo>
                      <a:pt x="197" y="1"/>
                    </a:lnTo>
                    <a:lnTo>
                      <a:pt x="194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4637" name="Shape 196652"/>
              <p:cNvSpPr>
                <a:spLocks/>
              </p:cNvSpPr>
              <p:nvPr/>
            </p:nvSpPr>
            <p:spPr bwMode="auto">
              <a:xfrm>
                <a:off x="1415" y="2547"/>
                <a:ext cx="79" cy="83"/>
              </a:xfrm>
              <a:custGeom>
                <a:avLst/>
                <a:gdLst>
                  <a:gd name="T0" fmla="*/ 58 w 58"/>
                  <a:gd name="T1" fmla="*/ 61 h 61"/>
                  <a:gd name="T2" fmla="*/ 56 w 58"/>
                  <a:gd name="T3" fmla="*/ 61 h 61"/>
                  <a:gd name="T4" fmla="*/ 41 w 58"/>
                  <a:gd name="T5" fmla="*/ 61 h 61"/>
                  <a:gd name="T6" fmla="*/ 30 w 58"/>
                  <a:gd name="T7" fmla="*/ 44 h 61"/>
                  <a:gd name="T8" fmla="*/ 30 w 58"/>
                  <a:gd name="T9" fmla="*/ 43 h 61"/>
                  <a:gd name="T10" fmla="*/ 29 w 58"/>
                  <a:gd name="T11" fmla="*/ 43 h 61"/>
                  <a:gd name="T12" fmla="*/ 29 w 58"/>
                  <a:gd name="T13" fmla="*/ 43 h 61"/>
                  <a:gd name="T14" fmla="*/ 28 w 58"/>
                  <a:gd name="T15" fmla="*/ 44 h 61"/>
                  <a:gd name="T16" fmla="*/ 17 w 58"/>
                  <a:gd name="T17" fmla="*/ 61 h 61"/>
                  <a:gd name="T18" fmla="*/ 2 w 58"/>
                  <a:gd name="T19" fmla="*/ 61 h 61"/>
                  <a:gd name="T20" fmla="*/ 2 w 58"/>
                  <a:gd name="T21" fmla="*/ 61 h 61"/>
                  <a:gd name="T22" fmla="*/ 2 w 58"/>
                  <a:gd name="T23" fmla="*/ 60 h 61"/>
                  <a:gd name="T24" fmla="*/ 2 w 58"/>
                  <a:gd name="T25" fmla="*/ 60 h 61"/>
                  <a:gd name="T26" fmla="*/ 19 w 58"/>
                  <a:gd name="T27" fmla="*/ 31 h 61"/>
                  <a:gd name="T28" fmla="*/ 19 w 58"/>
                  <a:gd name="T29" fmla="*/ 31 h 61"/>
                  <a:gd name="T30" fmla="*/ 19 w 58"/>
                  <a:gd name="T31" fmla="*/ 30 h 61"/>
                  <a:gd name="T32" fmla="*/ 1 w 58"/>
                  <a:gd name="T33" fmla="*/ 2 h 61"/>
                  <a:gd name="T34" fmla="*/ 0 w 58"/>
                  <a:gd name="T35" fmla="*/ 2 h 61"/>
                  <a:gd name="T36" fmla="*/ 0 w 58"/>
                  <a:gd name="T37" fmla="*/ 1 h 61"/>
                  <a:gd name="T38" fmla="*/ 1 w 58"/>
                  <a:gd name="T39" fmla="*/ 0 h 61"/>
                  <a:gd name="T40" fmla="*/ 2 w 58"/>
                  <a:gd name="T41" fmla="*/ 0 h 61"/>
                  <a:gd name="T42" fmla="*/ 18 w 58"/>
                  <a:gd name="T43" fmla="*/ 1 h 61"/>
                  <a:gd name="T44" fmla="*/ 29 w 58"/>
                  <a:gd name="T45" fmla="*/ 18 h 61"/>
                  <a:gd name="T46" fmla="*/ 29 w 58"/>
                  <a:gd name="T47" fmla="*/ 18 h 61"/>
                  <a:gd name="T48" fmla="*/ 29 w 58"/>
                  <a:gd name="T49" fmla="*/ 18 h 61"/>
                  <a:gd name="T50" fmla="*/ 30 w 58"/>
                  <a:gd name="T51" fmla="*/ 18 h 61"/>
                  <a:gd name="T52" fmla="*/ 40 w 58"/>
                  <a:gd name="T53" fmla="*/ 1 h 61"/>
                  <a:gd name="T54" fmla="*/ 56 w 58"/>
                  <a:gd name="T55" fmla="*/ 0 h 61"/>
                  <a:gd name="T56" fmla="*/ 58 w 58"/>
                  <a:gd name="T57" fmla="*/ 0 h 61"/>
                  <a:gd name="T58" fmla="*/ 58 w 58"/>
                  <a:gd name="T59" fmla="*/ 1 h 61"/>
                  <a:gd name="T60" fmla="*/ 58 w 58"/>
                  <a:gd name="T61" fmla="*/ 2 h 61"/>
                  <a:gd name="T62" fmla="*/ 58 w 58"/>
                  <a:gd name="T63" fmla="*/ 2 h 61"/>
                  <a:gd name="T64" fmla="*/ 40 w 58"/>
                  <a:gd name="T65" fmla="*/ 31 h 61"/>
                  <a:gd name="T66" fmla="*/ 58 w 58"/>
                  <a:gd name="T67" fmla="*/ 60 h 61"/>
                  <a:gd name="T68" fmla="*/ 58 w 58"/>
                  <a:gd name="T69" fmla="*/ 60 h 6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58"/>
                  <a:gd name="T106" fmla="*/ 0 h 61"/>
                  <a:gd name="T107" fmla="*/ 0 w 58"/>
                  <a:gd name="T108" fmla="*/ 0 h 6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58" h="61">
                    <a:moveTo>
                      <a:pt x="58" y="60"/>
                    </a:moveTo>
                    <a:lnTo>
                      <a:pt x="58" y="61"/>
                    </a:lnTo>
                    <a:lnTo>
                      <a:pt x="56" y="61"/>
                    </a:lnTo>
                    <a:lnTo>
                      <a:pt x="41" y="61"/>
                    </a:lnTo>
                    <a:lnTo>
                      <a:pt x="40" y="61"/>
                    </a:lnTo>
                    <a:lnTo>
                      <a:pt x="30" y="44"/>
                    </a:lnTo>
                    <a:lnTo>
                      <a:pt x="30" y="43"/>
                    </a:lnTo>
                    <a:lnTo>
                      <a:pt x="29" y="43"/>
                    </a:lnTo>
                    <a:lnTo>
                      <a:pt x="28" y="44"/>
                    </a:lnTo>
                    <a:lnTo>
                      <a:pt x="18" y="61"/>
                    </a:lnTo>
                    <a:lnTo>
                      <a:pt x="17" y="61"/>
                    </a:lnTo>
                    <a:lnTo>
                      <a:pt x="4" y="61"/>
                    </a:lnTo>
                    <a:lnTo>
                      <a:pt x="2" y="61"/>
                    </a:lnTo>
                    <a:lnTo>
                      <a:pt x="2" y="60"/>
                    </a:lnTo>
                    <a:lnTo>
                      <a:pt x="2" y="59"/>
                    </a:lnTo>
                    <a:lnTo>
                      <a:pt x="19" y="31"/>
                    </a:lnTo>
                    <a:lnTo>
                      <a:pt x="19" y="30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17" y="0"/>
                    </a:lnTo>
                    <a:lnTo>
                      <a:pt x="18" y="1"/>
                    </a:lnTo>
                    <a:lnTo>
                      <a:pt x="28" y="17"/>
                    </a:lnTo>
                    <a:lnTo>
                      <a:pt x="29" y="18"/>
                    </a:lnTo>
                    <a:lnTo>
                      <a:pt x="30" y="18"/>
                    </a:lnTo>
                    <a:lnTo>
                      <a:pt x="30" y="17"/>
                    </a:lnTo>
                    <a:lnTo>
                      <a:pt x="40" y="1"/>
                    </a:lnTo>
                    <a:lnTo>
                      <a:pt x="41" y="0"/>
                    </a:lnTo>
                    <a:lnTo>
                      <a:pt x="56" y="0"/>
                    </a:lnTo>
                    <a:lnTo>
                      <a:pt x="58" y="0"/>
                    </a:lnTo>
                    <a:lnTo>
                      <a:pt x="58" y="1"/>
                    </a:lnTo>
                    <a:lnTo>
                      <a:pt x="58" y="2"/>
                    </a:lnTo>
                    <a:lnTo>
                      <a:pt x="40" y="30"/>
                    </a:lnTo>
                    <a:lnTo>
                      <a:pt x="40" y="31"/>
                    </a:lnTo>
                    <a:lnTo>
                      <a:pt x="58" y="59"/>
                    </a:lnTo>
                    <a:lnTo>
                      <a:pt x="58" y="6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4638" name="Shape 196653"/>
              <p:cNvSpPr>
                <a:spLocks noEditPoints="1"/>
              </p:cNvSpPr>
              <p:nvPr/>
            </p:nvSpPr>
            <p:spPr bwMode="auto">
              <a:xfrm>
                <a:off x="1272" y="1705"/>
                <a:ext cx="794" cy="1045"/>
              </a:xfrm>
              <a:custGeom>
                <a:avLst/>
                <a:gdLst>
                  <a:gd name="T0" fmla="*/ 571 w 587"/>
                  <a:gd name="T1" fmla="*/ 0 h 773"/>
                  <a:gd name="T2" fmla="*/ 0 w 587"/>
                  <a:gd name="T3" fmla="*/ 0 h 773"/>
                  <a:gd name="T4" fmla="*/ 0 w 587"/>
                  <a:gd name="T5" fmla="*/ 773 h 773"/>
                  <a:gd name="T6" fmla="*/ 587 w 587"/>
                  <a:gd name="T7" fmla="*/ 773 h 773"/>
                  <a:gd name="T8" fmla="*/ 587 w 587"/>
                  <a:gd name="T9" fmla="*/ 0 h 773"/>
                  <a:gd name="T10" fmla="*/ 571 w 587"/>
                  <a:gd name="T11" fmla="*/ 0 h 773"/>
                  <a:gd name="T12" fmla="*/ 554 w 587"/>
                  <a:gd name="T13" fmla="*/ 34 h 773"/>
                  <a:gd name="T14" fmla="*/ 554 w 587"/>
                  <a:gd name="T15" fmla="*/ 153 h 773"/>
                  <a:gd name="T16" fmla="*/ 554 w 587"/>
                  <a:gd name="T17" fmla="*/ 386 h 773"/>
                  <a:gd name="T18" fmla="*/ 554 w 587"/>
                  <a:gd name="T19" fmla="*/ 620 h 773"/>
                  <a:gd name="T20" fmla="*/ 554 w 587"/>
                  <a:gd name="T21" fmla="*/ 739 h 773"/>
                  <a:gd name="T22" fmla="*/ 544 w 587"/>
                  <a:gd name="T23" fmla="*/ 739 h 773"/>
                  <a:gd name="T24" fmla="*/ 524 w 587"/>
                  <a:gd name="T25" fmla="*/ 739 h 773"/>
                  <a:gd name="T26" fmla="*/ 498 w 587"/>
                  <a:gd name="T27" fmla="*/ 739 h 773"/>
                  <a:gd name="T28" fmla="*/ 464 w 587"/>
                  <a:gd name="T29" fmla="*/ 739 h 773"/>
                  <a:gd name="T30" fmla="*/ 426 w 587"/>
                  <a:gd name="T31" fmla="*/ 739 h 773"/>
                  <a:gd name="T32" fmla="*/ 384 w 587"/>
                  <a:gd name="T33" fmla="*/ 739 h 773"/>
                  <a:gd name="T34" fmla="*/ 339 w 587"/>
                  <a:gd name="T35" fmla="*/ 739 h 773"/>
                  <a:gd name="T36" fmla="*/ 294 w 587"/>
                  <a:gd name="T37" fmla="*/ 739 h 773"/>
                  <a:gd name="T38" fmla="*/ 248 w 587"/>
                  <a:gd name="T39" fmla="*/ 739 h 773"/>
                  <a:gd name="T40" fmla="*/ 203 w 587"/>
                  <a:gd name="T41" fmla="*/ 739 h 773"/>
                  <a:gd name="T42" fmla="*/ 161 w 587"/>
                  <a:gd name="T43" fmla="*/ 739 h 773"/>
                  <a:gd name="T44" fmla="*/ 123 w 587"/>
                  <a:gd name="T45" fmla="*/ 739 h 773"/>
                  <a:gd name="T46" fmla="*/ 89 w 587"/>
                  <a:gd name="T47" fmla="*/ 739 h 773"/>
                  <a:gd name="T48" fmla="*/ 63 w 587"/>
                  <a:gd name="T49" fmla="*/ 739 h 773"/>
                  <a:gd name="T50" fmla="*/ 43 w 587"/>
                  <a:gd name="T51" fmla="*/ 739 h 773"/>
                  <a:gd name="T52" fmla="*/ 33 w 587"/>
                  <a:gd name="T53" fmla="*/ 739 h 773"/>
                  <a:gd name="T54" fmla="*/ 33 w 587"/>
                  <a:gd name="T55" fmla="*/ 620 h 773"/>
                  <a:gd name="T56" fmla="*/ 33 w 587"/>
                  <a:gd name="T57" fmla="*/ 386 h 773"/>
                  <a:gd name="T58" fmla="*/ 33 w 587"/>
                  <a:gd name="T59" fmla="*/ 153 h 773"/>
                  <a:gd name="T60" fmla="*/ 33 w 587"/>
                  <a:gd name="T61" fmla="*/ 34 h 773"/>
                  <a:gd name="T62" fmla="*/ 43 w 587"/>
                  <a:gd name="T63" fmla="*/ 34 h 773"/>
                  <a:gd name="T64" fmla="*/ 63 w 587"/>
                  <a:gd name="T65" fmla="*/ 34 h 773"/>
                  <a:gd name="T66" fmla="*/ 89 w 587"/>
                  <a:gd name="T67" fmla="*/ 34 h 773"/>
                  <a:gd name="T68" fmla="*/ 123 w 587"/>
                  <a:gd name="T69" fmla="*/ 34 h 773"/>
                  <a:gd name="T70" fmla="*/ 161 w 587"/>
                  <a:gd name="T71" fmla="*/ 34 h 773"/>
                  <a:gd name="T72" fmla="*/ 203 w 587"/>
                  <a:gd name="T73" fmla="*/ 34 h 773"/>
                  <a:gd name="T74" fmla="*/ 248 w 587"/>
                  <a:gd name="T75" fmla="*/ 34 h 773"/>
                  <a:gd name="T76" fmla="*/ 294 w 587"/>
                  <a:gd name="T77" fmla="*/ 34 h 773"/>
                  <a:gd name="T78" fmla="*/ 339 w 587"/>
                  <a:gd name="T79" fmla="*/ 34 h 773"/>
                  <a:gd name="T80" fmla="*/ 384 w 587"/>
                  <a:gd name="T81" fmla="*/ 34 h 773"/>
                  <a:gd name="T82" fmla="*/ 426 w 587"/>
                  <a:gd name="T83" fmla="*/ 34 h 773"/>
                  <a:gd name="T84" fmla="*/ 464 w 587"/>
                  <a:gd name="T85" fmla="*/ 34 h 773"/>
                  <a:gd name="T86" fmla="*/ 498 w 587"/>
                  <a:gd name="T87" fmla="*/ 34 h 773"/>
                  <a:gd name="T88" fmla="*/ 524 w 587"/>
                  <a:gd name="T89" fmla="*/ 34 h 773"/>
                  <a:gd name="T90" fmla="*/ 544 w 587"/>
                  <a:gd name="T91" fmla="*/ 34 h 773"/>
                  <a:gd name="T92" fmla="*/ 554 w 587"/>
                  <a:gd name="T93" fmla="*/ 34 h 773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87"/>
                  <a:gd name="T142" fmla="*/ 0 h 773"/>
                  <a:gd name="T143" fmla="*/ 0 w 587"/>
                  <a:gd name="T144" fmla="*/ 0 h 773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87" h="773">
                    <a:moveTo>
                      <a:pt x="571" y="0"/>
                    </a:moveTo>
                    <a:lnTo>
                      <a:pt x="0" y="0"/>
                    </a:lnTo>
                    <a:lnTo>
                      <a:pt x="0" y="773"/>
                    </a:lnTo>
                    <a:lnTo>
                      <a:pt x="587" y="773"/>
                    </a:lnTo>
                    <a:lnTo>
                      <a:pt x="587" y="0"/>
                    </a:lnTo>
                    <a:lnTo>
                      <a:pt x="571" y="0"/>
                    </a:lnTo>
                    <a:close/>
                    <a:moveTo>
                      <a:pt x="554" y="34"/>
                    </a:moveTo>
                    <a:lnTo>
                      <a:pt x="554" y="153"/>
                    </a:lnTo>
                    <a:lnTo>
                      <a:pt x="554" y="386"/>
                    </a:lnTo>
                    <a:lnTo>
                      <a:pt x="554" y="620"/>
                    </a:lnTo>
                    <a:lnTo>
                      <a:pt x="554" y="739"/>
                    </a:lnTo>
                    <a:lnTo>
                      <a:pt x="544" y="739"/>
                    </a:lnTo>
                    <a:lnTo>
                      <a:pt x="524" y="739"/>
                    </a:lnTo>
                    <a:lnTo>
                      <a:pt x="498" y="739"/>
                    </a:lnTo>
                    <a:lnTo>
                      <a:pt x="464" y="739"/>
                    </a:lnTo>
                    <a:lnTo>
                      <a:pt x="426" y="739"/>
                    </a:lnTo>
                    <a:lnTo>
                      <a:pt x="384" y="739"/>
                    </a:lnTo>
                    <a:lnTo>
                      <a:pt x="339" y="739"/>
                    </a:lnTo>
                    <a:lnTo>
                      <a:pt x="294" y="739"/>
                    </a:lnTo>
                    <a:lnTo>
                      <a:pt x="248" y="739"/>
                    </a:lnTo>
                    <a:lnTo>
                      <a:pt x="203" y="739"/>
                    </a:lnTo>
                    <a:lnTo>
                      <a:pt x="161" y="739"/>
                    </a:lnTo>
                    <a:lnTo>
                      <a:pt x="123" y="739"/>
                    </a:lnTo>
                    <a:lnTo>
                      <a:pt x="89" y="739"/>
                    </a:lnTo>
                    <a:lnTo>
                      <a:pt x="63" y="739"/>
                    </a:lnTo>
                    <a:lnTo>
                      <a:pt x="43" y="739"/>
                    </a:lnTo>
                    <a:lnTo>
                      <a:pt x="33" y="739"/>
                    </a:lnTo>
                    <a:lnTo>
                      <a:pt x="33" y="620"/>
                    </a:lnTo>
                    <a:lnTo>
                      <a:pt x="33" y="386"/>
                    </a:lnTo>
                    <a:lnTo>
                      <a:pt x="33" y="153"/>
                    </a:lnTo>
                    <a:lnTo>
                      <a:pt x="33" y="34"/>
                    </a:lnTo>
                    <a:lnTo>
                      <a:pt x="43" y="34"/>
                    </a:lnTo>
                    <a:lnTo>
                      <a:pt x="63" y="34"/>
                    </a:lnTo>
                    <a:lnTo>
                      <a:pt x="89" y="34"/>
                    </a:lnTo>
                    <a:lnTo>
                      <a:pt x="123" y="34"/>
                    </a:lnTo>
                    <a:lnTo>
                      <a:pt x="161" y="34"/>
                    </a:lnTo>
                    <a:lnTo>
                      <a:pt x="203" y="34"/>
                    </a:lnTo>
                    <a:lnTo>
                      <a:pt x="248" y="34"/>
                    </a:lnTo>
                    <a:lnTo>
                      <a:pt x="294" y="34"/>
                    </a:lnTo>
                    <a:lnTo>
                      <a:pt x="339" y="34"/>
                    </a:lnTo>
                    <a:lnTo>
                      <a:pt x="384" y="34"/>
                    </a:lnTo>
                    <a:lnTo>
                      <a:pt x="426" y="34"/>
                    </a:lnTo>
                    <a:lnTo>
                      <a:pt x="464" y="34"/>
                    </a:lnTo>
                    <a:lnTo>
                      <a:pt x="498" y="34"/>
                    </a:lnTo>
                    <a:lnTo>
                      <a:pt x="524" y="34"/>
                    </a:lnTo>
                    <a:lnTo>
                      <a:pt x="544" y="34"/>
                    </a:lnTo>
                    <a:lnTo>
                      <a:pt x="554" y="3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8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587" name="Shape 196654"/>
            <p:cNvSpPr>
              <a:spLocks noChangeArrowheads="1"/>
            </p:cNvSpPr>
            <p:nvPr/>
          </p:nvSpPr>
          <p:spPr bwMode="auto">
            <a:xfrm flipH="1">
              <a:off x="1792" y="2480"/>
              <a:ext cx="386" cy="420"/>
            </a:xfrm>
            <a:custGeom>
              <a:avLst/>
              <a:gdLst>
                <a:gd name="T0" fmla="*/ 193 w 21600"/>
                <a:gd name="T1" fmla="*/ 0 h 21600"/>
                <a:gd name="T2" fmla="*/ 48 w 21600"/>
                <a:gd name="T3" fmla="*/ 210 h 21600"/>
                <a:gd name="T4" fmla="*/ 193 w 21600"/>
                <a:gd name="T5" fmla="*/ 105 h 21600"/>
                <a:gd name="T6" fmla="*/ 434 w 21600"/>
                <a:gd name="T7" fmla="*/ 210 h 21600"/>
                <a:gd name="T8" fmla="*/ 338 w 21600"/>
                <a:gd name="T9" fmla="*/ 315 h 21600"/>
                <a:gd name="T10" fmla="*/ 241 w 21600"/>
                <a:gd name="T11" fmla="*/ 21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90 w 21600"/>
                <a:gd name="T19" fmla="*/ 3189 h 21600"/>
                <a:gd name="T20" fmla="*/ 18410 w 21600"/>
                <a:gd name="T21" fmla="*/ 18411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rgbClr val="FF9900"/>
            </a:solidFill>
            <a:ln w="28575" algn="ctr">
              <a:solidFill>
                <a:srgbClr val="CC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4588" name="Right Arrow 196655"/>
            <p:cNvSpPr>
              <a:spLocks noChangeArrowheads="1"/>
            </p:cNvSpPr>
            <p:nvPr/>
          </p:nvSpPr>
          <p:spPr bwMode="auto">
            <a:xfrm>
              <a:off x="1212" y="3150"/>
              <a:ext cx="515" cy="162"/>
            </a:xfrm>
            <a:prstGeom prst="rightArrow">
              <a:avLst>
                <a:gd name="adj1" fmla="val 50000"/>
                <a:gd name="adj2" fmla="val 79475"/>
              </a:avLst>
            </a:prstGeom>
            <a:solidFill>
              <a:srgbClr val="FF9900"/>
            </a:solidFill>
            <a:ln w="28575" algn="ctr">
              <a:solidFill>
                <a:srgbClr val="CC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grpSp>
          <p:nvGrpSpPr>
            <p:cNvPr id="6" name="Group 49"/>
            <p:cNvGrpSpPr>
              <a:grpSpLocks/>
            </p:cNvGrpSpPr>
            <p:nvPr/>
          </p:nvGrpSpPr>
          <p:grpSpPr bwMode="auto">
            <a:xfrm>
              <a:off x="2533" y="2665"/>
              <a:ext cx="1159" cy="764"/>
              <a:chOff x="2256" y="1632"/>
              <a:chExt cx="1296" cy="1135"/>
            </a:xfrm>
          </p:grpSpPr>
          <p:sp>
            <p:nvSpPr>
              <p:cNvPr id="24593" name="Shape 196657"/>
              <p:cNvSpPr>
                <a:spLocks/>
              </p:cNvSpPr>
              <p:nvPr/>
            </p:nvSpPr>
            <p:spPr bwMode="auto">
              <a:xfrm>
                <a:off x="2781" y="2438"/>
                <a:ext cx="32" cy="25"/>
              </a:xfrm>
              <a:custGeom>
                <a:avLst/>
                <a:gdLst>
                  <a:gd name="T0" fmla="*/ 24 w 24"/>
                  <a:gd name="T1" fmla="*/ 0 h 18"/>
                  <a:gd name="T2" fmla="*/ 0 w 24"/>
                  <a:gd name="T3" fmla="*/ 18 h 18"/>
                  <a:gd name="T4" fmla="*/ 24 w 24"/>
                  <a:gd name="T5" fmla="*/ 0 h 18"/>
                  <a:gd name="T6" fmla="*/ 0 60000 65536"/>
                  <a:gd name="T7" fmla="*/ 0 60000 65536"/>
                  <a:gd name="T8" fmla="*/ 0 60000 65536"/>
                  <a:gd name="T9" fmla="*/ 0 w 24"/>
                  <a:gd name="T10" fmla="*/ 0 h 18"/>
                  <a:gd name="T11" fmla="*/ 0 w 24"/>
                  <a:gd name="T12" fmla="*/ 0 h 1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" h="18">
                    <a:moveTo>
                      <a:pt x="24" y="0"/>
                    </a:moveTo>
                    <a:lnTo>
                      <a:pt x="0" y="18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4594" name="Shape 196658"/>
              <p:cNvSpPr>
                <a:spLocks/>
              </p:cNvSpPr>
              <p:nvPr/>
            </p:nvSpPr>
            <p:spPr bwMode="auto">
              <a:xfrm>
                <a:off x="2717" y="2375"/>
                <a:ext cx="161" cy="153"/>
              </a:xfrm>
              <a:custGeom>
                <a:avLst/>
                <a:gdLst>
                  <a:gd name="T0" fmla="*/ 42 w 119"/>
                  <a:gd name="T1" fmla="*/ 9 h 113"/>
                  <a:gd name="T2" fmla="*/ 18 w 119"/>
                  <a:gd name="T3" fmla="*/ 27 h 113"/>
                  <a:gd name="T4" fmla="*/ 6 w 119"/>
                  <a:gd name="T5" fmla="*/ 42 h 113"/>
                  <a:gd name="T6" fmla="*/ 0 w 119"/>
                  <a:gd name="T7" fmla="*/ 59 h 113"/>
                  <a:gd name="T8" fmla="*/ 1 w 119"/>
                  <a:gd name="T9" fmla="*/ 77 h 113"/>
                  <a:gd name="T10" fmla="*/ 10 w 119"/>
                  <a:gd name="T11" fmla="*/ 94 h 113"/>
                  <a:gd name="T12" fmla="*/ 16 w 119"/>
                  <a:gd name="T13" fmla="*/ 101 h 113"/>
                  <a:gd name="T14" fmla="*/ 24 w 119"/>
                  <a:gd name="T15" fmla="*/ 107 h 113"/>
                  <a:gd name="T16" fmla="*/ 32 w 119"/>
                  <a:gd name="T17" fmla="*/ 110 h 113"/>
                  <a:gd name="T18" fmla="*/ 41 w 119"/>
                  <a:gd name="T19" fmla="*/ 113 h 113"/>
                  <a:gd name="T20" fmla="*/ 50 w 119"/>
                  <a:gd name="T21" fmla="*/ 113 h 113"/>
                  <a:gd name="T22" fmla="*/ 59 w 119"/>
                  <a:gd name="T23" fmla="*/ 112 h 113"/>
                  <a:gd name="T24" fmla="*/ 67 w 119"/>
                  <a:gd name="T25" fmla="*/ 108 h 113"/>
                  <a:gd name="T26" fmla="*/ 76 w 119"/>
                  <a:gd name="T27" fmla="*/ 103 h 113"/>
                  <a:gd name="T28" fmla="*/ 100 w 119"/>
                  <a:gd name="T29" fmla="*/ 84 h 113"/>
                  <a:gd name="T30" fmla="*/ 113 w 119"/>
                  <a:gd name="T31" fmla="*/ 70 h 113"/>
                  <a:gd name="T32" fmla="*/ 119 w 119"/>
                  <a:gd name="T33" fmla="*/ 53 h 113"/>
                  <a:gd name="T34" fmla="*/ 118 w 119"/>
                  <a:gd name="T35" fmla="*/ 35 h 113"/>
                  <a:gd name="T36" fmla="*/ 109 w 119"/>
                  <a:gd name="T37" fmla="*/ 18 h 113"/>
                  <a:gd name="T38" fmla="*/ 102 w 119"/>
                  <a:gd name="T39" fmla="*/ 11 h 113"/>
                  <a:gd name="T40" fmla="*/ 95 w 119"/>
                  <a:gd name="T41" fmla="*/ 6 h 113"/>
                  <a:gd name="T42" fmla="*/ 87 w 119"/>
                  <a:gd name="T43" fmla="*/ 2 h 113"/>
                  <a:gd name="T44" fmla="*/ 78 w 119"/>
                  <a:gd name="T45" fmla="*/ 0 h 113"/>
                  <a:gd name="T46" fmla="*/ 69 w 119"/>
                  <a:gd name="T47" fmla="*/ 0 h 113"/>
                  <a:gd name="T48" fmla="*/ 59 w 119"/>
                  <a:gd name="T49" fmla="*/ 1 h 113"/>
                  <a:gd name="T50" fmla="*/ 50 w 119"/>
                  <a:gd name="T51" fmla="*/ 5 h 113"/>
                  <a:gd name="T52" fmla="*/ 42 w 119"/>
                  <a:gd name="T53" fmla="*/ 9 h 113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19"/>
                  <a:gd name="T82" fmla="*/ 0 h 113"/>
                  <a:gd name="T83" fmla="*/ 0 w 119"/>
                  <a:gd name="T84" fmla="*/ 0 h 113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19" h="113">
                    <a:moveTo>
                      <a:pt x="42" y="9"/>
                    </a:moveTo>
                    <a:lnTo>
                      <a:pt x="18" y="27"/>
                    </a:lnTo>
                    <a:lnTo>
                      <a:pt x="6" y="42"/>
                    </a:lnTo>
                    <a:lnTo>
                      <a:pt x="0" y="59"/>
                    </a:lnTo>
                    <a:lnTo>
                      <a:pt x="1" y="77"/>
                    </a:lnTo>
                    <a:lnTo>
                      <a:pt x="10" y="94"/>
                    </a:lnTo>
                    <a:lnTo>
                      <a:pt x="16" y="101"/>
                    </a:lnTo>
                    <a:lnTo>
                      <a:pt x="24" y="107"/>
                    </a:lnTo>
                    <a:lnTo>
                      <a:pt x="32" y="110"/>
                    </a:lnTo>
                    <a:lnTo>
                      <a:pt x="41" y="113"/>
                    </a:lnTo>
                    <a:lnTo>
                      <a:pt x="50" y="113"/>
                    </a:lnTo>
                    <a:lnTo>
                      <a:pt x="59" y="112"/>
                    </a:lnTo>
                    <a:lnTo>
                      <a:pt x="67" y="108"/>
                    </a:lnTo>
                    <a:lnTo>
                      <a:pt x="76" y="103"/>
                    </a:lnTo>
                    <a:lnTo>
                      <a:pt x="100" y="84"/>
                    </a:lnTo>
                    <a:lnTo>
                      <a:pt x="113" y="70"/>
                    </a:lnTo>
                    <a:lnTo>
                      <a:pt x="119" y="53"/>
                    </a:lnTo>
                    <a:lnTo>
                      <a:pt x="118" y="35"/>
                    </a:lnTo>
                    <a:lnTo>
                      <a:pt x="109" y="18"/>
                    </a:lnTo>
                    <a:lnTo>
                      <a:pt x="102" y="11"/>
                    </a:lnTo>
                    <a:lnTo>
                      <a:pt x="95" y="6"/>
                    </a:lnTo>
                    <a:lnTo>
                      <a:pt x="87" y="2"/>
                    </a:lnTo>
                    <a:lnTo>
                      <a:pt x="78" y="0"/>
                    </a:lnTo>
                    <a:lnTo>
                      <a:pt x="69" y="0"/>
                    </a:lnTo>
                    <a:lnTo>
                      <a:pt x="59" y="1"/>
                    </a:lnTo>
                    <a:lnTo>
                      <a:pt x="50" y="5"/>
                    </a:lnTo>
                    <a:lnTo>
                      <a:pt x="42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4595" name="Shape 196659"/>
              <p:cNvSpPr>
                <a:spLocks/>
              </p:cNvSpPr>
              <p:nvPr/>
            </p:nvSpPr>
            <p:spPr bwMode="auto">
              <a:xfrm>
                <a:off x="2805" y="1962"/>
                <a:ext cx="620" cy="488"/>
              </a:xfrm>
              <a:custGeom>
                <a:avLst/>
                <a:gdLst>
                  <a:gd name="T0" fmla="*/ 458 w 458"/>
                  <a:gd name="T1" fmla="*/ 24 h 361"/>
                  <a:gd name="T2" fmla="*/ 439 w 458"/>
                  <a:gd name="T3" fmla="*/ 0 h 361"/>
                  <a:gd name="T4" fmla="*/ 383 w 458"/>
                  <a:gd name="T5" fmla="*/ 30 h 361"/>
                  <a:gd name="T6" fmla="*/ 332 w 458"/>
                  <a:gd name="T7" fmla="*/ 60 h 361"/>
                  <a:gd name="T8" fmla="*/ 285 w 458"/>
                  <a:gd name="T9" fmla="*/ 90 h 361"/>
                  <a:gd name="T10" fmla="*/ 242 w 458"/>
                  <a:gd name="T11" fmla="*/ 119 h 361"/>
                  <a:gd name="T12" fmla="*/ 202 w 458"/>
                  <a:gd name="T13" fmla="*/ 147 h 361"/>
                  <a:gd name="T14" fmla="*/ 166 w 458"/>
                  <a:gd name="T15" fmla="*/ 175 h 361"/>
                  <a:gd name="T16" fmla="*/ 133 w 458"/>
                  <a:gd name="T17" fmla="*/ 203 h 361"/>
                  <a:gd name="T18" fmla="*/ 105 w 458"/>
                  <a:gd name="T19" fmla="*/ 228 h 361"/>
                  <a:gd name="T20" fmla="*/ 79 w 458"/>
                  <a:gd name="T21" fmla="*/ 251 h 361"/>
                  <a:gd name="T22" fmla="*/ 59 w 458"/>
                  <a:gd name="T23" fmla="*/ 272 h 361"/>
                  <a:gd name="T24" fmla="*/ 40 w 458"/>
                  <a:gd name="T25" fmla="*/ 290 h 361"/>
                  <a:gd name="T26" fmla="*/ 25 w 458"/>
                  <a:gd name="T27" fmla="*/ 307 h 361"/>
                  <a:gd name="T28" fmla="*/ 14 w 458"/>
                  <a:gd name="T29" fmla="*/ 319 h 361"/>
                  <a:gd name="T30" fmla="*/ 6 w 458"/>
                  <a:gd name="T31" fmla="*/ 329 h 361"/>
                  <a:gd name="T32" fmla="*/ 1 w 458"/>
                  <a:gd name="T33" fmla="*/ 335 h 361"/>
                  <a:gd name="T34" fmla="*/ 0 w 458"/>
                  <a:gd name="T35" fmla="*/ 337 h 361"/>
                  <a:gd name="T36" fmla="*/ 18 w 458"/>
                  <a:gd name="T37" fmla="*/ 361 h 361"/>
                  <a:gd name="T38" fmla="*/ 20 w 458"/>
                  <a:gd name="T39" fmla="*/ 360 h 361"/>
                  <a:gd name="T40" fmla="*/ 28 w 458"/>
                  <a:gd name="T41" fmla="*/ 358 h 361"/>
                  <a:gd name="T42" fmla="*/ 38 w 458"/>
                  <a:gd name="T43" fmla="*/ 352 h 361"/>
                  <a:gd name="T44" fmla="*/ 54 w 458"/>
                  <a:gd name="T45" fmla="*/ 345 h 361"/>
                  <a:gd name="T46" fmla="*/ 73 w 458"/>
                  <a:gd name="T47" fmla="*/ 335 h 361"/>
                  <a:gd name="T48" fmla="*/ 96 w 458"/>
                  <a:gd name="T49" fmla="*/ 322 h 361"/>
                  <a:gd name="T50" fmla="*/ 123 w 458"/>
                  <a:gd name="T51" fmla="*/ 306 h 361"/>
                  <a:gd name="T52" fmla="*/ 151 w 458"/>
                  <a:gd name="T53" fmla="*/ 288 h 361"/>
                  <a:gd name="T54" fmla="*/ 183 w 458"/>
                  <a:gd name="T55" fmla="*/ 266 h 361"/>
                  <a:gd name="T56" fmla="*/ 218 w 458"/>
                  <a:gd name="T57" fmla="*/ 242 h 361"/>
                  <a:gd name="T58" fmla="*/ 254 w 458"/>
                  <a:gd name="T59" fmla="*/ 215 h 361"/>
                  <a:gd name="T60" fmla="*/ 292 w 458"/>
                  <a:gd name="T61" fmla="*/ 183 h 361"/>
                  <a:gd name="T62" fmla="*/ 332 w 458"/>
                  <a:gd name="T63" fmla="*/ 150 h 361"/>
                  <a:gd name="T64" fmla="*/ 373 w 458"/>
                  <a:gd name="T65" fmla="*/ 111 h 361"/>
                  <a:gd name="T66" fmla="*/ 415 w 458"/>
                  <a:gd name="T67" fmla="*/ 69 h 361"/>
                  <a:gd name="T68" fmla="*/ 458 w 458"/>
                  <a:gd name="T69" fmla="*/ 24 h 36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458"/>
                  <a:gd name="T106" fmla="*/ 0 h 361"/>
                  <a:gd name="T107" fmla="*/ 0 w 458"/>
                  <a:gd name="T108" fmla="*/ 0 h 36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458" h="361">
                    <a:moveTo>
                      <a:pt x="458" y="24"/>
                    </a:moveTo>
                    <a:lnTo>
                      <a:pt x="439" y="0"/>
                    </a:lnTo>
                    <a:lnTo>
                      <a:pt x="383" y="30"/>
                    </a:lnTo>
                    <a:lnTo>
                      <a:pt x="332" y="60"/>
                    </a:lnTo>
                    <a:lnTo>
                      <a:pt x="285" y="90"/>
                    </a:lnTo>
                    <a:lnTo>
                      <a:pt x="242" y="119"/>
                    </a:lnTo>
                    <a:lnTo>
                      <a:pt x="202" y="147"/>
                    </a:lnTo>
                    <a:lnTo>
                      <a:pt x="166" y="175"/>
                    </a:lnTo>
                    <a:lnTo>
                      <a:pt x="133" y="203"/>
                    </a:lnTo>
                    <a:lnTo>
                      <a:pt x="105" y="228"/>
                    </a:lnTo>
                    <a:lnTo>
                      <a:pt x="79" y="251"/>
                    </a:lnTo>
                    <a:lnTo>
                      <a:pt x="59" y="272"/>
                    </a:lnTo>
                    <a:lnTo>
                      <a:pt x="40" y="290"/>
                    </a:lnTo>
                    <a:lnTo>
                      <a:pt x="25" y="307"/>
                    </a:lnTo>
                    <a:lnTo>
                      <a:pt x="14" y="319"/>
                    </a:lnTo>
                    <a:lnTo>
                      <a:pt x="6" y="329"/>
                    </a:lnTo>
                    <a:lnTo>
                      <a:pt x="1" y="335"/>
                    </a:lnTo>
                    <a:lnTo>
                      <a:pt x="0" y="337"/>
                    </a:lnTo>
                    <a:lnTo>
                      <a:pt x="18" y="361"/>
                    </a:lnTo>
                    <a:lnTo>
                      <a:pt x="20" y="360"/>
                    </a:lnTo>
                    <a:lnTo>
                      <a:pt x="28" y="358"/>
                    </a:lnTo>
                    <a:lnTo>
                      <a:pt x="38" y="352"/>
                    </a:lnTo>
                    <a:lnTo>
                      <a:pt x="54" y="345"/>
                    </a:lnTo>
                    <a:lnTo>
                      <a:pt x="73" y="335"/>
                    </a:lnTo>
                    <a:lnTo>
                      <a:pt x="96" y="322"/>
                    </a:lnTo>
                    <a:lnTo>
                      <a:pt x="123" y="306"/>
                    </a:lnTo>
                    <a:lnTo>
                      <a:pt x="151" y="288"/>
                    </a:lnTo>
                    <a:lnTo>
                      <a:pt x="183" y="266"/>
                    </a:lnTo>
                    <a:lnTo>
                      <a:pt x="218" y="242"/>
                    </a:lnTo>
                    <a:lnTo>
                      <a:pt x="254" y="215"/>
                    </a:lnTo>
                    <a:lnTo>
                      <a:pt x="292" y="183"/>
                    </a:lnTo>
                    <a:lnTo>
                      <a:pt x="332" y="150"/>
                    </a:lnTo>
                    <a:lnTo>
                      <a:pt x="373" y="111"/>
                    </a:lnTo>
                    <a:lnTo>
                      <a:pt x="415" y="69"/>
                    </a:lnTo>
                    <a:lnTo>
                      <a:pt x="458" y="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4596" name="Shape 196660"/>
              <p:cNvSpPr>
                <a:spLocks/>
              </p:cNvSpPr>
              <p:nvPr/>
            </p:nvSpPr>
            <p:spPr bwMode="auto">
              <a:xfrm>
                <a:off x="2724" y="1880"/>
                <a:ext cx="783" cy="648"/>
              </a:xfrm>
              <a:custGeom>
                <a:avLst/>
                <a:gdLst>
                  <a:gd name="T0" fmla="*/ 477 w 579"/>
                  <a:gd name="T1" fmla="*/ 19 h 479"/>
                  <a:gd name="T2" fmla="*/ 421 w 579"/>
                  <a:gd name="T3" fmla="*/ 49 h 479"/>
                  <a:gd name="T4" fmla="*/ 368 w 579"/>
                  <a:gd name="T5" fmla="*/ 79 h 479"/>
                  <a:gd name="T6" fmla="*/ 320 w 579"/>
                  <a:gd name="T7" fmla="*/ 110 h 479"/>
                  <a:gd name="T8" fmla="*/ 275 w 579"/>
                  <a:gd name="T9" fmla="*/ 140 h 479"/>
                  <a:gd name="T10" fmla="*/ 234 w 579"/>
                  <a:gd name="T11" fmla="*/ 169 h 479"/>
                  <a:gd name="T12" fmla="*/ 197 w 579"/>
                  <a:gd name="T13" fmla="*/ 198 h 479"/>
                  <a:gd name="T14" fmla="*/ 163 w 579"/>
                  <a:gd name="T15" fmla="*/ 225 h 479"/>
                  <a:gd name="T16" fmla="*/ 134 w 579"/>
                  <a:gd name="T17" fmla="*/ 252 h 479"/>
                  <a:gd name="T18" fmla="*/ 108 w 579"/>
                  <a:gd name="T19" fmla="*/ 276 h 479"/>
                  <a:gd name="T20" fmla="*/ 86 w 579"/>
                  <a:gd name="T21" fmla="*/ 297 h 479"/>
                  <a:gd name="T22" fmla="*/ 67 w 579"/>
                  <a:gd name="T23" fmla="*/ 317 h 479"/>
                  <a:gd name="T24" fmla="*/ 51 w 579"/>
                  <a:gd name="T25" fmla="*/ 335 h 479"/>
                  <a:gd name="T26" fmla="*/ 39 w 579"/>
                  <a:gd name="T27" fmla="*/ 348 h 479"/>
                  <a:gd name="T28" fmla="*/ 30 w 579"/>
                  <a:gd name="T29" fmla="*/ 359 h 479"/>
                  <a:gd name="T30" fmla="*/ 24 w 579"/>
                  <a:gd name="T31" fmla="*/ 366 h 479"/>
                  <a:gd name="T32" fmla="*/ 21 w 579"/>
                  <a:gd name="T33" fmla="*/ 369 h 479"/>
                  <a:gd name="T34" fmla="*/ 0 w 579"/>
                  <a:gd name="T35" fmla="*/ 398 h 479"/>
                  <a:gd name="T36" fmla="*/ 62 w 579"/>
                  <a:gd name="T37" fmla="*/ 479 h 479"/>
                  <a:gd name="T38" fmla="*/ 96 w 579"/>
                  <a:gd name="T39" fmla="*/ 467 h 479"/>
                  <a:gd name="T40" fmla="*/ 100 w 579"/>
                  <a:gd name="T41" fmla="*/ 466 h 479"/>
                  <a:gd name="T42" fmla="*/ 108 w 579"/>
                  <a:gd name="T43" fmla="*/ 461 h 479"/>
                  <a:gd name="T44" fmla="*/ 121 w 579"/>
                  <a:gd name="T45" fmla="*/ 456 h 479"/>
                  <a:gd name="T46" fmla="*/ 138 w 579"/>
                  <a:gd name="T47" fmla="*/ 448 h 479"/>
                  <a:gd name="T48" fmla="*/ 159 w 579"/>
                  <a:gd name="T49" fmla="*/ 437 h 479"/>
                  <a:gd name="T50" fmla="*/ 183 w 579"/>
                  <a:gd name="T51" fmla="*/ 424 h 479"/>
                  <a:gd name="T52" fmla="*/ 209 w 579"/>
                  <a:gd name="T53" fmla="*/ 407 h 479"/>
                  <a:gd name="T54" fmla="*/ 239 w 579"/>
                  <a:gd name="T55" fmla="*/ 387 h 479"/>
                  <a:gd name="T56" fmla="*/ 272 w 579"/>
                  <a:gd name="T57" fmla="*/ 366 h 479"/>
                  <a:gd name="T58" fmla="*/ 306 w 579"/>
                  <a:gd name="T59" fmla="*/ 341 h 479"/>
                  <a:gd name="T60" fmla="*/ 344 w 579"/>
                  <a:gd name="T61" fmla="*/ 312 h 479"/>
                  <a:gd name="T62" fmla="*/ 383 w 579"/>
                  <a:gd name="T63" fmla="*/ 281 h 479"/>
                  <a:gd name="T64" fmla="*/ 424 w 579"/>
                  <a:gd name="T65" fmla="*/ 244 h 479"/>
                  <a:gd name="T66" fmla="*/ 466 w 579"/>
                  <a:gd name="T67" fmla="*/ 206 h 479"/>
                  <a:gd name="T68" fmla="*/ 510 w 579"/>
                  <a:gd name="T69" fmla="*/ 163 h 479"/>
                  <a:gd name="T70" fmla="*/ 553 w 579"/>
                  <a:gd name="T71" fmla="*/ 116 h 479"/>
                  <a:gd name="T72" fmla="*/ 579 w 579"/>
                  <a:gd name="T73" fmla="*/ 87 h 479"/>
                  <a:gd name="T74" fmla="*/ 512 w 579"/>
                  <a:gd name="T75" fmla="*/ 0 h 479"/>
                  <a:gd name="T76" fmla="*/ 477 w 579"/>
                  <a:gd name="T77" fmla="*/ 19 h 47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79"/>
                  <a:gd name="T118" fmla="*/ 0 h 479"/>
                  <a:gd name="T119" fmla="*/ 0 w 579"/>
                  <a:gd name="T120" fmla="*/ 0 h 47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79" h="479">
                    <a:moveTo>
                      <a:pt x="477" y="19"/>
                    </a:moveTo>
                    <a:lnTo>
                      <a:pt x="421" y="49"/>
                    </a:lnTo>
                    <a:lnTo>
                      <a:pt x="368" y="79"/>
                    </a:lnTo>
                    <a:lnTo>
                      <a:pt x="320" y="110"/>
                    </a:lnTo>
                    <a:lnTo>
                      <a:pt x="275" y="140"/>
                    </a:lnTo>
                    <a:lnTo>
                      <a:pt x="234" y="169"/>
                    </a:lnTo>
                    <a:lnTo>
                      <a:pt x="197" y="198"/>
                    </a:lnTo>
                    <a:lnTo>
                      <a:pt x="163" y="225"/>
                    </a:lnTo>
                    <a:lnTo>
                      <a:pt x="134" y="252"/>
                    </a:lnTo>
                    <a:lnTo>
                      <a:pt x="108" y="276"/>
                    </a:lnTo>
                    <a:lnTo>
                      <a:pt x="86" y="297"/>
                    </a:lnTo>
                    <a:lnTo>
                      <a:pt x="67" y="317"/>
                    </a:lnTo>
                    <a:lnTo>
                      <a:pt x="51" y="335"/>
                    </a:lnTo>
                    <a:lnTo>
                      <a:pt x="39" y="348"/>
                    </a:lnTo>
                    <a:lnTo>
                      <a:pt x="30" y="359"/>
                    </a:lnTo>
                    <a:lnTo>
                      <a:pt x="24" y="366"/>
                    </a:lnTo>
                    <a:lnTo>
                      <a:pt x="21" y="369"/>
                    </a:lnTo>
                    <a:lnTo>
                      <a:pt x="0" y="398"/>
                    </a:lnTo>
                    <a:lnTo>
                      <a:pt x="62" y="479"/>
                    </a:lnTo>
                    <a:lnTo>
                      <a:pt x="96" y="467"/>
                    </a:lnTo>
                    <a:lnTo>
                      <a:pt x="100" y="466"/>
                    </a:lnTo>
                    <a:lnTo>
                      <a:pt x="108" y="461"/>
                    </a:lnTo>
                    <a:lnTo>
                      <a:pt x="121" y="456"/>
                    </a:lnTo>
                    <a:lnTo>
                      <a:pt x="138" y="448"/>
                    </a:lnTo>
                    <a:lnTo>
                      <a:pt x="159" y="437"/>
                    </a:lnTo>
                    <a:lnTo>
                      <a:pt x="183" y="424"/>
                    </a:lnTo>
                    <a:lnTo>
                      <a:pt x="209" y="407"/>
                    </a:lnTo>
                    <a:lnTo>
                      <a:pt x="239" y="387"/>
                    </a:lnTo>
                    <a:lnTo>
                      <a:pt x="272" y="366"/>
                    </a:lnTo>
                    <a:lnTo>
                      <a:pt x="306" y="341"/>
                    </a:lnTo>
                    <a:lnTo>
                      <a:pt x="344" y="312"/>
                    </a:lnTo>
                    <a:lnTo>
                      <a:pt x="383" y="281"/>
                    </a:lnTo>
                    <a:lnTo>
                      <a:pt x="424" y="244"/>
                    </a:lnTo>
                    <a:lnTo>
                      <a:pt x="466" y="206"/>
                    </a:lnTo>
                    <a:lnTo>
                      <a:pt x="510" y="163"/>
                    </a:lnTo>
                    <a:lnTo>
                      <a:pt x="553" y="116"/>
                    </a:lnTo>
                    <a:lnTo>
                      <a:pt x="579" y="87"/>
                    </a:lnTo>
                    <a:lnTo>
                      <a:pt x="512" y="0"/>
                    </a:lnTo>
                    <a:lnTo>
                      <a:pt x="477" y="1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4597" name="Shape 196661"/>
              <p:cNvSpPr>
                <a:spLocks/>
              </p:cNvSpPr>
              <p:nvPr/>
            </p:nvSpPr>
            <p:spPr bwMode="auto">
              <a:xfrm>
                <a:off x="2821" y="1976"/>
                <a:ext cx="611" cy="479"/>
              </a:xfrm>
              <a:custGeom>
                <a:avLst/>
                <a:gdLst>
                  <a:gd name="T0" fmla="*/ 451 w 451"/>
                  <a:gd name="T1" fmla="*/ 16 h 354"/>
                  <a:gd name="T2" fmla="*/ 439 w 451"/>
                  <a:gd name="T3" fmla="*/ 0 h 354"/>
                  <a:gd name="T4" fmla="*/ 386 w 451"/>
                  <a:gd name="T5" fmla="*/ 33 h 354"/>
                  <a:gd name="T6" fmla="*/ 337 w 451"/>
                  <a:gd name="T7" fmla="*/ 65 h 354"/>
                  <a:gd name="T8" fmla="*/ 290 w 451"/>
                  <a:gd name="T9" fmla="*/ 98 h 354"/>
                  <a:gd name="T10" fmla="*/ 246 w 451"/>
                  <a:gd name="T11" fmla="*/ 128 h 354"/>
                  <a:gd name="T12" fmla="*/ 208 w 451"/>
                  <a:gd name="T13" fmla="*/ 157 h 354"/>
                  <a:gd name="T14" fmla="*/ 172 w 451"/>
                  <a:gd name="T15" fmla="*/ 185 h 354"/>
                  <a:gd name="T16" fmla="*/ 139 w 451"/>
                  <a:gd name="T17" fmla="*/ 211 h 354"/>
                  <a:gd name="T18" fmla="*/ 109 w 451"/>
                  <a:gd name="T19" fmla="*/ 236 h 354"/>
                  <a:gd name="T20" fmla="*/ 84 w 451"/>
                  <a:gd name="T21" fmla="*/ 258 h 354"/>
                  <a:gd name="T22" fmla="*/ 61 w 451"/>
                  <a:gd name="T23" fmla="*/ 278 h 354"/>
                  <a:gd name="T24" fmla="*/ 43 w 451"/>
                  <a:gd name="T25" fmla="*/ 295 h 354"/>
                  <a:gd name="T26" fmla="*/ 28 w 451"/>
                  <a:gd name="T27" fmla="*/ 310 h 354"/>
                  <a:gd name="T28" fmla="*/ 16 w 451"/>
                  <a:gd name="T29" fmla="*/ 322 h 354"/>
                  <a:gd name="T30" fmla="*/ 7 w 451"/>
                  <a:gd name="T31" fmla="*/ 331 h 354"/>
                  <a:gd name="T32" fmla="*/ 1 w 451"/>
                  <a:gd name="T33" fmla="*/ 336 h 354"/>
                  <a:gd name="T34" fmla="*/ 0 w 451"/>
                  <a:gd name="T35" fmla="*/ 338 h 354"/>
                  <a:gd name="T36" fmla="*/ 12 w 451"/>
                  <a:gd name="T37" fmla="*/ 354 h 354"/>
                  <a:gd name="T38" fmla="*/ 14 w 451"/>
                  <a:gd name="T39" fmla="*/ 353 h 354"/>
                  <a:gd name="T40" fmla="*/ 20 w 451"/>
                  <a:gd name="T41" fmla="*/ 349 h 354"/>
                  <a:gd name="T42" fmla="*/ 31 w 451"/>
                  <a:gd name="T43" fmla="*/ 343 h 354"/>
                  <a:gd name="T44" fmla="*/ 46 w 451"/>
                  <a:gd name="T45" fmla="*/ 335 h 354"/>
                  <a:gd name="T46" fmla="*/ 65 w 451"/>
                  <a:gd name="T47" fmla="*/ 324 h 354"/>
                  <a:gd name="T48" fmla="*/ 87 w 451"/>
                  <a:gd name="T49" fmla="*/ 309 h 354"/>
                  <a:gd name="T50" fmla="*/ 112 w 451"/>
                  <a:gd name="T51" fmla="*/ 292 h 354"/>
                  <a:gd name="T52" fmla="*/ 139 w 451"/>
                  <a:gd name="T53" fmla="*/ 273 h 354"/>
                  <a:gd name="T54" fmla="*/ 171 w 451"/>
                  <a:gd name="T55" fmla="*/ 252 h 354"/>
                  <a:gd name="T56" fmla="*/ 204 w 451"/>
                  <a:gd name="T57" fmla="*/ 226 h 354"/>
                  <a:gd name="T58" fmla="*/ 240 w 451"/>
                  <a:gd name="T59" fmla="*/ 199 h 354"/>
                  <a:gd name="T60" fmla="*/ 279 w 451"/>
                  <a:gd name="T61" fmla="*/ 169 h 354"/>
                  <a:gd name="T62" fmla="*/ 320 w 451"/>
                  <a:gd name="T63" fmla="*/ 135 h 354"/>
                  <a:gd name="T64" fmla="*/ 362 w 451"/>
                  <a:gd name="T65" fmla="*/ 99 h 354"/>
                  <a:gd name="T66" fmla="*/ 405 w 451"/>
                  <a:gd name="T67" fmla="*/ 59 h 354"/>
                  <a:gd name="T68" fmla="*/ 451 w 451"/>
                  <a:gd name="T69" fmla="*/ 16 h 354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451"/>
                  <a:gd name="T106" fmla="*/ 0 h 354"/>
                  <a:gd name="T107" fmla="*/ 0 w 451"/>
                  <a:gd name="T108" fmla="*/ 0 h 354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451" h="354">
                    <a:moveTo>
                      <a:pt x="451" y="16"/>
                    </a:moveTo>
                    <a:lnTo>
                      <a:pt x="439" y="0"/>
                    </a:lnTo>
                    <a:lnTo>
                      <a:pt x="386" y="33"/>
                    </a:lnTo>
                    <a:lnTo>
                      <a:pt x="337" y="65"/>
                    </a:lnTo>
                    <a:lnTo>
                      <a:pt x="290" y="98"/>
                    </a:lnTo>
                    <a:lnTo>
                      <a:pt x="246" y="128"/>
                    </a:lnTo>
                    <a:lnTo>
                      <a:pt x="208" y="157"/>
                    </a:lnTo>
                    <a:lnTo>
                      <a:pt x="172" y="185"/>
                    </a:lnTo>
                    <a:lnTo>
                      <a:pt x="139" y="211"/>
                    </a:lnTo>
                    <a:lnTo>
                      <a:pt x="109" y="236"/>
                    </a:lnTo>
                    <a:lnTo>
                      <a:pt x="84" y="258"/>
                    </a:lnTo>
                    <a:lnTo>
                      <a:pt x="61" y="278"/>
                    </a:lnTo>
                    <a:lnTo>
                      <a:pt x="43" y="295"/>
                    </a:lnTo>
                    <a:lnTo>
                      <a:pt x="28" y="310"/>
                    </a:lnTo>
                    <a:lnTo>
                      <a:pt x="16" y="322"/>
                    </a:lnTo>
                    <a:lnTo>
                      <a:pt x="7" y="331"/>
                    </a:lnTo>
                    <a:lnTo>
                      <a:pt x="1" y="336"/>
                    </a:lnTo>
                    <a:lnTo>
                      <a:pt x="0" y="338"/>
                    </a:lnTo>
                    <a:lnTo>
                      <a:pt x="12" y="354"/>
                    </a:lnTo>
                    <a:lnTo>
                      <a:pt x="14" y="353"/>
                    </a:lnTo>
                    <a:lnTo>
                      <a:pt x="20" y="349"/>
                    </a:lnTo>
                    <a:lnTo>
                      <a:pt x="31" y="343"/>
                    </a:lnTo>
                    <a:lnTo>
                      <a:pt x="46" y="335"/>
                    </a:lnTo>
                    <a:lnTo>
                      <a:pt x="65" y="324"/>
                    </a:lnTo>
                    <a:lnTo>
                      <a:pt x="87" y="309"/>
                    </a:lnTo>
                    <a:lnTo>
                      <a:pt x="112" y="292"/>
                    </a:lnTo>
                    <a:lnTo>
                      <a:pt x="139" y="273"/>
                    </a:lnTo>
                    <a:lnTo>
                      <a:pt x="171" y="252"/>
                    </a:lnTo>
                    <a:lnTo>
                      <a:pt x="204" y="226"/>
                    </a:lnTo>
                    <a:lnTo>
                      <a:pt x="240" y="199"/>
                    </a:lnTo>
                    <a:lnTo>
                      <a:pt x="279" y="169"/>
                    </a:lnTo>
                    <a:lnTo>
                      <a:pt x="320" y="135"/>
                    </a:lnTo>
                    <a:lnTo>
                      <a:pt x="362" y="99"/>
                    </a:lnTo>
                    <a:lnTo>
                      <a:pt x="405" y="59"/>
                    </a:lnTo>
                    <a:lnTo>
                      <a:pt x="451" y="1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4598" name="Shape 196662"/>
              <p:cNvSpPr>
                <a:spLocks/>
              </p:cNvSpPr>
              <p:nvPr/>
            </p:nvSpPr>
            <p:spPr bwMode="auto">
              <a:xfrm>
                <a:off x="2739" y="1893"/>
                <a:ext cx="779" cy="643"/>
              </a:xfrm>
              <a:custGeom>
                <a:avLst/>
                <a:gdLst>
                  <a:gd name="T0" fmla="*/ 476 w 576"/>
                  <a:gd name="T1" fmla="*/ 22 h 475"/>
                  <a:gd name="T2" fmla="*/ 422 w 576"/>
                  <a:gd name="T3" fmla="*/ 54 h 475"/>
                  <a:gd name="T4" fmla="*/ 372 w 576"/>
                  <a:gd name="T5" fmla="*/ 87 h 475"/>
                  <a:gd name="T6" fmla="*/ 325 w 576"/>
                  <a:gd name="T7" fmla="*/ 119 h 475"/>
                  <a:gd name="T8" fmla="*/ 282 w 576"/>
                  <a:gd name="T9" fmla="*/ 149 h 475"/>
                  <a:gd name="T10" fmla="*/ 243 w 576"/>
                  <a:gd name="T11" fmla="*/ 179 h 475"/>
                  <a:gd name="T12" fmla="*/ 205 w 576"/>
                  <a:gd name="T13" fmla="*/ 207 h 475"/>
                  <a:gd name="T14" fmla="*/ 173 w 576"/>
                  <a:gd name="T15" fmla="*/ 233 h 475"/>
                  <a:gd name="T16" fmla="*/ 143 w 576"/>
                  <a:gd name="T17" fmla="*/ 259 h 475"/>
                  <a:gd name="T18" fmla="*/ 116 w 576"/>
                  <a:gd name="T19" fmla="*/ 281 h 475"/>
                  <a:gd name="T20" fmla="*/ 93 w 576"/>
                  <a:gd name="T21" fmla="*/ 302 h 475"/>
                  <a:gd name="T22" fmla="*/ 74 w 576"/>
                  <a:gd name="T23" fmla="*/ 320 h 475"/>
                  <a:gd name="T24" fmla="*/ 57 w 576"/>
                  <a:gd name="T25" fmla="*/ 335 h 475"/>
                  <a:gd name="T26" fmla="*/ 44 w 576"/>
                  <a:gd name="T27" fmla="*/ 349 h 475"/>
                  <a:gd name="T28" fmla="*/ 34 w 576"/>
                  <a:gd name="T29" fmla="*/ 358 h 475"/>
                  <a:gd name="T30" fmla="*/ 28 w 576"/>
                  <a:gd name="T31" fmla="*/ 364 h 475"/>
                  <a:gd name="T32" fmla="*/ 26 w 576"/>
                  <a:gd name="T33" fmla="*/ 368 h 475"/>
                  <a:gd name="T34" fmla="*/ 0 w 576"/>
                  <a:gd name="T35" fmla="*/ 397 h 475"/>
                  <a:gd name="T36" fmla="*/ 60 w 576"/>
                  <a:gd name="T37" fmla="*/ 475 h 475"/>
                  <a:gd name="T38" fmla="*/ 95 w 576"/>
                  <a:gd name="T39" fmla="*/ 457 h 475"/>
                  <a:gd name="T40" fmla="*/ 98 w 576"/>
                  <a:gd name="T41" fmla="*/ 454 h 475"/>
                  <a:gd name="T42" fmla="*/ 107 w 576"/>
                  <a:gd name="T43" fmla="*/ 451 h 475"/>
                  <a:gd name="T44" fmla="*/ 119 w 576"/>
                  <a:gd name="T45" fmla="*/ 444 h 475"/>
                  <a:gd name="T46" fmla="*/ 134 w 576"/>
                  <a:gd name="T47" fmla="*/ 435 h 475"/>
                  <a:gd name="T48" fmla="*/ 154 w 576"/>
                  <a:gd name="T49" fmla="*/ 423 h 475"/>
                  <a:gd name="T50" fmla="*/ 175 w 576"/>
                  <a:gd name="T51" fmla="*/ 409 h 475"/>
                  <a:gd name="T52" fmla="*/ 202 w 576"/>
                  <a:gd name="T53" fmla="*/ 392 h 475"/>
                  <a:gd name="T54" fmla="*/ 230 w 576"/>
                  <a:gd name="T55" fmla="*/ 371 h 475"/>
                  <a:gd name="T56" fmla="*/ 262 w 576"/>
                  <a:gd name="T57" fmla="*/ 350 h 475"/>
                  <a:gd name="T58" fmla="*/ 295 w 576"/>
                  <a:gd name="T59" fmla="*/ 325 h 475"/>
                  <a:gd name="T60" fmla="*/ 333 w 576"/>
                  <a:gd name="T61" fmla="*/ 296 h 475"/>
                  <a:gd name="T62" fmla="*/ 371 w 576"/>
                  <a:gd name="T63" fmla="*/ 266 h 475"/>
                  <a:gd name="T64" fmla="*/ 412 w 576"/>
                  <a:gd name="T65" fmla="*/ 231 h 475"/>
                  <a:gd name="T66" fmla="*/ 454 w 576"/>
                  <a:gd name="T67" fmla="*/ 194 h 475"/>
                  <a:gd name="T68" fmla="*/ 499 w 576"/>
                  <a:gd name="T69" fmla="*/ 154 h 475"/>
                  <a:gd name="T70" fmla="*/ 544 w 576"/>
                  <a:gd name="T71" fmla="*/ 111 h 475"/>
                  <a:gd name="T72" fmla="*/ 576 w 576"/>
                  <a:gd name="T73" fmla="*/ 82 h 475"/>
                  <a:gd name="T74" fmla="*/ 512 w 576"/>
                  <a:gd name="T75" fmla="*/ 0 h 475"/>
                  <a:gd name="T76" fmla="*/ 476 w 576"/>
                  <a:gd name="T77" fmla="*/ 22 h 475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76"/>
                  <a:gd name="T118" fmla="*/ 0 h 475"/>
                  <a:gd name="T119" fmla="*/ 0 w 576"/>
                  <a:gd name="T120" fmla="*/ 0 h 475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76" h="475">
                    <a:moveTo>
                      <a:pt x="476" y="22"/>
                    </a:moveTo>
                    <a:lnTo>
                      <a:pt x="422" y="54"/>
                    </a:lnTo>
                    <a:lnTo>
                      <a:pt x="372" y="87"/>
                    </a:lnTo>
                    <a:lnTo>
                      <a:pt x="325" y="119"/>
                    </a:lnTo>
                    <a:lnTo>
                      <a:pt x="282" y="149"/>
                    </a:lnTo>
                    <a:lnTo>
                      <a:pt x="243" y="179"/>
                    </a:lnTo>
                    <a:lnTo>
                      <a:pt x="205" y="207"/>
                    </a:lnTo>
                    <a:lnTo>
                      <a:pt x="173" y="233"/>
                    </a:lnTo>
                    <a:lnTo>
                      <a:pt x="143" y="259"/>
                    </a:lnTo>
                    <a:lnTo>
                      <a:pt x="116" y="281"/>
                    </a:lnTo>
                    <a:lnTo>
                      <a:pt x="93" y="302"/>
                    </a:lnTo>
                    <a:lnTo>
                      <a:pt x="74" y="320"/>
                    </a:lnTo>
                    <a:lnTo>
                      <a:pt x="57" y="335"/>
                    </a:lnTo>
                    <a:lnTo>
                      <a:pt x="44" y="349"/>
                    </a:lnTo>
                    <a:lnTo>
                      <a:pt x="34" y="358"/>
                    </a:lnTo>
                    <a:lnTo>
                      <a:pt x="28" y="364"/>
                    </a:lnTo>
                    <a:lnTo>
                      <a:pt x="26" y="368"/>
                    </a:lnTo>
                    <a:lnTo>
                      <a:pt x="0" y="397"/>
                    </a:lnTo>
                    <a:lnTo>
                      <a:pt x="60" y="475"/>
                    </a:lnTo>
                    <a:lnTo>
                      <a:pt x="95" y="457"/>
                    </a:lnTo>
                    <a:lnTo>
                      <a:pt x="98" y="454"/>
                    </a:lnTo>
                    <a:lnTo>
                      <a:pt x="107" y="451"/>
                    </a:lnTo>
                    <a:lnTo>
                      <a:pt x="119" y="444"/>
                    </a:lnTo>
                    <a:lnTo>
                      <a:pt x="134" y="435"/>
                    </a:lnTo>
                    <a:lnTo>
                      <a:pt x="154" y="423"/>
                    </a:lnTo>
                    <a:lnTo>
                      <a:pt x="175" y="409"/>
                    </a:lnTo>
                    <a:lnTo>
                      <a:pt x="202" y="392"/>
                    </a:lnTo>
                    <a:lnTo>
                      <a:pt x="230" y="371"/>
                    </a:lnTo>
                    <a:lnTo>
                      <a:pt x="262" y="350"/>
                    </a:lnTo>
                    <a:lnTo>
                      <a:pt x="295" y="325"/>
                    </a:lnTo>
                    <a:lnTo>
                      <a:pt x="333" y="296"/>
                    </a:lnTo>
                    <a:lnTo>
                      <a:pt x="371" y="266"/>
                    </a:lnTo>
                    <a:lnTo>
                      <a:pt x="412" y="231"/>
                    </a:lnTo>
                    <a:lnTo>
                      <a:pt x="454" y="194"/>
                    </a:lnTo>
                    <a:lnTo>
                      <a:pt x="499" y="154"/>
                    </a:lnTo>
                    <a:lnTo>
                      <a:pt x="544" y="111"/>
                    </a:lnTo>
                    <a:lnTo>
                      <a:pt x="576" y="82"/>
                    </a:lnTo>
                    <a:lnTo>
                      <a:pt x="512" y="0"/>
                    </a:lnTo>
                    <a:lnTo>
                      <a:pt x="476" y="2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4599" name="Shape 196663"/>
              <p:cNvSpPr>
                <a:spLocks/>
              </p:cNvSpPr>
              <p:nvPr/>
            </p:nvSpPr>
            <p:spPr bwMode="auto">
              <a:xfrm>
                <a:off x="2805" y="1962"/>
                <a:ext cx="620" cy="488"/>
              </a:xfrm>
              <a:custGeom>
                <a:avLst/>
                <a:gdLst>
                  <a:gd name="T0" fmla="*/ 458 w 458"/>
                  <a:gd name="T1" fmla="*/ 24 h 361"/>
                  <a:gd name="T2" fmla="*/ 439 w 458"/>
                  <a:gd name="T3" fmla="*/ 0 h 361"/>
                  <a:gd name="T4" fmla="*/ 383 w 458"/>
                  <a:gd name="T5" fmla="*/ 30 h 361"/>
                  <a:gd name="T6" fmla="*/ 332 w 458"/>
                  <a:gd name="T7" fmla="*/ 60 h 361"/>
                  <a:gd name="T8" fmla="*/ 285 w 458"/>
                  <a:gd name="T9" fmla="*/ 90 h 361"/>
                  <a:gd name="T10" fmla="*/ 242 w 458"/>
                  <a:gd name="T11" fmla="*/ 119 h 361"/>
                  <a:gd name="T12" fmla="*/ 202 w 458"/>
                  <a:gd name="T13" fmla="*/ 147 h 361"/>
                  <a:gd name="T14" fmla="*/ 166 w 458"/>
                  <a:gd name="T15" fmla="*/ 175 h 361"/>
                  <a:gd name="T16" fmla="*/ 133 w 458"/>
                  <a:gd name="T17" fmla="*/ 203 h 361"/>
                  <a:gd name="T18" fmla="*/ 105 w 458"/>
                  <a:gd name="T19" fmla="*/ 228 h 361"/>
                  <a:gd name="T20" fmla="*/ 79 w 458"/>
                  <a:gd name="T21" fmla="*/ 251 h 361"/>
                  <a:gd name="T22" fmla="*/ 59 w 458"/>
                  <a:gd name="T23" fmla="*/ 272 h 361"/>
                  <a:gd name="T24" fmla="*/ 40 w 458"/>
                  <a:gd name="T25" fmla="*/ 290 h 361"/>
                  <a:gd name="T26" fmla="*/ 25 w 458"/>
                  <a:gd name="T27" fmla="*/ 307 h 361"/>
                  <a:gd name="T28" fmla="*/ 14 w 458"/>
                  <a:gd name="T29" fmla="*/ 319 h 361"/>
                  <a:gd name="T30" fmla="*/ 6 w 458"/>
                  <a:gd name="T31" fmla="*/ 329 h 361"/>
                  <a:gd name="T32" fmla="*/ 1 w 458"/>
                  <a:gd name="T33" fmla="*/ 335 h 361"/>
                  <a:gd name="T34" fmla="*/ 0 w 458"/>
                  <a:gd name="T35" fmla="*/ 337 h 361"/>
                  <a:gd name="T36" fmla="*/ 18 w 458"/>
                  <a:gd name="T37" fmla="*/ 361 h 361"/>
                  <a:gd name="T38" fmla="*/ 20 w 458"/>
                  <a:gd name="T39" fmla="*/ 360 h 361"/>
                  <a:gd name="T40" fmla="*/ 28 w 458"/>
                  <a:gd name="T41" fmla="*/ 358 h 361"/>
                  <a:gd name="T42" fmla="*/ 38 w 458"/>
                  <a:gd name="T43" fmla="*/ 352 h 361"/>
                  <a:gd name="T44" fmla="*/ 54 w 458"/>
                  <a:gd name="T45" fmla="*/ 345 h 361"/>
                  <a:gd name="T46" fmla="*/ 73 w 458"/>
                  <a:gd name="T47" fmla="*/ 335 h 361"/>
                  <a:gd name="T48" fmla="*/ 96 w 458"/>
                  <a:gd name="T49" fmla="*/ 322 h 361"/>
                  <a:gd name="T50" fmla="*/ 123 w 458"/>
                  <a:gd name="T51" fmla="*/ 306 h 361"/>
                  <a:gd name="T52" fmla="*/ 151 w 458"/>
                  <a:gd name="T53" fmla="*/ 288 h 361"/>
                  <a:gd name="T54" fmla="*/ 183 w 458"/>
                  <a:gd name="T55" fmla="*/ 266 h 361"/>
                  <a:gd name="T56" fmla="*/ 218 w 458"/>
                  <a:gd name="T57" fmla="*/ 242 h 361"/>
                  <a:gd name="T58" fmla="*/ 254 w 458"/>
                  <a:gd name="T59" fmla="*/ 215 h 361"/>
                  <a:gd name="T60" fmla="*/ 292 w 458"/>
                  <a:gd name="T61" fmla="*/ 183 h 361"/>
                  <a:gd name="T62" fmla="*/ 332 w 458"/>
                  <a:gd name="T63" fmla="*/ 150 h 361"/>
                  <a:gd name="T64" fmla="*/ 373 w 458"/>
                  <a:gd name="T65" fmla="*/ 111 h 361"/>
                  <a:gd name="T66" fmla="*/ 415 w 458"/>
                  <a:gd name="T67" fmla="*/ 69 h 361"/>
                  <a:gd name="T68" fmla="*/ 458 w 458"/>
                  <a:gd name="T69" fmla="*/ 24 h 36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458"/>
                  <a:gd name="T106" fmla="*/ 0 h 361"/>
                  <a:gd name="T107" fmla="*/ 0 w 458"/>
                  <a:gd name="T108" fmla="*/ 0 h 36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458" h="361">
                    <a:moveTo>
                      <a:pt x="458" y="24"/>
                    </a:moveTo>
                    <a:lnTo>
                      <a:pt x="439" y="0"/>
                    </a:lnTo>
                    <a:lnTo>
                      <a:pt x="383" y="30"/>
                    </a:lnTo>
                    <a:lnTo>
                      <a:pt x="332" y="60"/>
                    </a:lnTo>
                    <a:lnTo>
                      <a:pt x="285" y="90"/>
                    </a:lnTo>
                    <a:lnTo>
                      <a:pt x="242" y="119"/>
                    </a:lnTo>
                    <a:lnTo>
                      <a:pt x="202" y="147"/>
                    </a:lnTo>
                    <a:lnTo>
                      <a:pt x="166" y="175"/>
                    </a:lnTo>
                    <a:lnTo>
                      <a:pt x="133" y="203"/>
                    </a:lnTo>
                    <a:lnTo>
                      <a:pt x="105" y="228"/>
                    </a:lnTo>
                    <a:lnTo>
                      <a:pt x="79" y="251"/>
                    </a:lnTo>
                    <a:lnTo>
                      <a:pt x="59" y="272"/>
                    </a:lnTo>
                    <a:lnTo>
                      <a:pt x="40" y="290"/>
                    </a:lnTo>
                    <a:lnTo>
                      <a:pt x="25" y="307"/>
                    </a:lnTo>
                    <a:lnTo>
                      <a:pt x="14" y="319"/>
                    </a:lnTo>
                    <a:lnTo>
                      <a:pt x="6" y="329"/>
                    </a:lnTo>
                    <a:lnTo>
                      <a:pt x="1" y="335"/>
                    </a:lnTo>
                    <a:lnTo>
                      <a:pt x="0" y="337"/>
                    </a:lnTo>
                    <a:lnTo>
                      <a:pt x="18" y="361"/>
                    </a:lnTo>
                    <a:lnTo>
                      <a:pt x="20" y="360"/>
                    </a:lnTo>
                    <a:lnTo>
                      <a:pt x="28" y="358"/>
                    </a:lnTo>
                    <a:lnTo>
                      <a:pt x="38" y="352"/>
                    </a:lnTo>
                    <a:lnTo>
                      <a:pt x="54" y="345"/>
                    </a:lnTo>
                    <a:lnTo>
                      <a:pt x="73" y="335"/>
                    </a:lnTo>
                    <a:lnTo>
                      <a:pt x="96" y="322"/>
                    </a:lnTo>
                    <a:lnTo>
                      <a:pt x="123" y="306"/>
                    </a:lnTo>
                    <a:lnTo>
                      <a:pt x="151" y="288"/>
                    </a:lnTo>
                    <a:lnTo>
                      <a:pt x="183" y="266"/>
                    </a:lnTo>
                    <a:lnTo>
                      <a:pt x="218" y="242"/>
                    </a:lnTo>
                    <a:lnTo>
                      <a:pt x="254" y="215"/>
                    </a:lnTo>
                    <a:lnTo>
                      <a:pt x="292" y="183"/>
                    </a:lnTo>
                    <a:lnTo>
                      <a:pt x="332" y="150"/>
                    </a:lnTo>
                    <a:lnTo>
                      <a:pt x="373" y="111"/>
                    </a:lnTo>
                    <a:lnTo>
                      <a:pt x="415" y="69"/>
                    </a:lnTo>
                    <a:lnTo>
                      <a:pt x="458" y="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4600" name="Shape 196664"/>
              <p:cNvSpPr>
                <a:spLocks/>
              </p:cNvSpPr>
              <p:nvPr/>
            </p:nvSpPr>
            <p:spPr bwMode="auto">
              <a:xfrm>
                <a:off x="2724" y="1880"/>
                <a:ext cx="783" cy="648"/>
              </a:xfrm>
              <a:custGeom>
                <a:avLst/>
                <a:gdLst>
                  <a:gd name="T0" fmla="*/ 477 w 579"/>
                  <a:gd name="T1" fmla="*/ 19 h 479"/>
                  <a:gd name="T2" fmla="*/ 421 w 579"/>
                  <a:gd name="T3" fmla="*/ 49 h 479"/>
                  <a:gd name="T4" fmla="*/ 368 w 579"/>
                  <a:gd name="T5" fmla="*/ 79 h 479"/>
                  <a:gd name="T6" fmla="*/ 320 w 579"/>
                  <a:gd name="T7" fmla="*/ 110 h 479"/>
                  <a:gd name="T8" fmla="*/ 275 w 579"/>
                  <a:gd name="T9" fmla="*/ 140 h 479"/>
                  <a:gd name="T10" fmla="*/ 234 w 579"/>
                  <a:gd name="T11" fmla="*/ 169 h 479"/>
                  <a:gd name="T12" fmla="*/ 197 w 579"/>
                  <a:gd name="T13" fmla="*/ 198 h 479"/>
                  <a:gd name="T14" fmla="*/ 163 w 579"/>
                  <a:gd name="T15" fmla="*/ 225 h 479"/>
                  <a:gd name="T16" fmla="*/ 134 w 579"/>
                  <a:gd name="T17" fmla="*/ 252 h 479"/>
                  <a:gd name="T18" fmla="*/ 108 w 579"/>
                  <a:gd name="T19" fmla="*/ 276 h 479"/>
                  <a:gd name="T20" fmla="*/ 86 w 579"/>
                  <a:gd name="T21" fmla="*/ 297 h 479"/>
                  <a:gd name="T22" fmla="*/ 67 w 579"/>
                  <a:gd name="T23" fmla="*/ 317 h 479"/>
                  <a:gd name="T24" fmla="*/ 51 w 579"/>
                  <a:gd name="T25" fmla="*/ 335 h 479"/>
                  <a:gd name="T26" fmla="*/ 39 w 579"/>
                  <a:gd name="T27" fmla="*/ 348 h 479"/>
                  <a:gd name="T28" fmla="*/ 30 w 579"/>
                  <a:gd name="T29" fmla="*/ 359 h 479"/>
                  <a:gd name="T30" fmla="*/ 24 w 579"/>
                  <a:gd name="T31" fmla="*/ 366 h 479"/>
                  <a:gd name="T32" fmla="*/ 21 w 579"/>
                  <a:gd name="T33" fmla="*/ 369 h 479"/>
                  <a:gd name="T34" fmla="*/ 0 w 579"/>
                  <a:gd name="T35" fmla="*/ 398 h 479"/>
                  <a:gd name="T36" fmla="*/ 62 w 579"/>
                  <a:gd name="T37" fmla="*/ 479 h 479"/>
                  <a:gd name="T38" fmla="*/ 96 w 579"/>
                  <a:gd name="T39" fmla="*/ 467 h 479"/>
                  <a:gd name="T40" fmla="*/ 100 w 579"/>
                  <a:gd name="T41" fmla="*/ 466 h 479"/>
                  <a:gd name="T42" fmla="*/ 108 w 579"/>
                  <a:gd name="T43" fmla="*/ 461 h 479"/>
                  <a:gd name="T44" fmla="*/ 121 w 579"/>
                  <a:gd name="T45" fmla="*/ 456 h 479"/>
                  <a:gd name="T46" fmla="*/ 138 w 579"/>
                  <a:gd name="T47" fmla="*/ 448 h 479"/>
                  <a:gd name="T48" fmla="*/ 159 w 579"/>
                  <a:gd name="T49" fmla="*/ 437 h 479"/>
                  <a:gd name="T50" fmla="*/ 183 w 579"/>
                  <a:gd name="T51" fmla="*/ 424 h 479"/>
                  <a:gd name="T52" fmla="*/ 209 w 579"/>
                  <a:gd name="T53" fmla="*/ 407 h 479"/>
                  <a:gd name="T54" fmla="*/ 239 w 579"/>
                  <a:gd name="T55" fmla="*/ 387 h 479"/>
                  <a:gd name="T56" fmla="*/ 272 w 579"/>
                  <a:gd name="T57" fmla="*/ 366 h 479"/>
                  <a:gd name="T58" fmla="*/ 306 w 579"/>
                  <a:gd name="T59" fmla="*/ 341 h 479"/>
                  <a:gd name="T60" fmla="*/ 344 w 579"/>
                  <a:gd name="T61" fmla="*/ 312 h 479"/>
                  <a:gd name="T62" fmla="*/ 383 w 579"/>
                  <a:gd name="T63" fmla="*/ 281 h 479"/>
                  <a:gd name="T64" fmla="*/ 424 w 579"/>
                  <a:gd name="T65" fmla="*/ 244 h 479"/>
                  <a:gd name="T66" fmla="*/ 466 w 579"/>
                  <a:gd name="T67" fmla="*/ 206 h 479"/>
                  <a:gd name="T68" fmla="*/ 510 w 579"/>
                  <a:gd name="T69" fmla="*/ 163 h 479"/>
                  <a:gd name="T70" fmla="*/ 553 w 579"/>
                  <a:gd name="T71" fmla="*/ 116 h 479"/>
                  <a:gd name="T72" fmla="*/ 579 w 579"/>
                  <a:gd name="T73" fmla="*/ 87 h 479"/>
                  <a:gd name="T74" fmla="*/ 512 w 579"/>
                  <a:gd name="T75" fmla="*/ 0 h 479"/>
                  <a:gd name="T76" fmla="*/ 477 w 579"/>
                  <a:gd name="T77" fmla="*/ 19 h 47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79"/>
                  <a:gd name="T118" fmla="*/ 0 h 479"/>
                  <a:gd name="T119" fmla="*/ 0 w 579"/>
                  <a:gd name="T120" fmla="*/ 0 h 47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79" h="479">
                    <a:moveTo>
                      <a:pt x="477" y="19"/>
                    </a:moveTo>
                    <a:lnTo>
                      <a:pt x="421" y="49"/>
                    </a:lnTo>
                    <a:lnTo>
                      <a:pt x="368" y="79"/>
                    </a:lnTo>
                    <a:lnTo>
                      <a:pt x="320" y="110"/>
                    </a:lnTo>
                    <a:lnTo>
                      <a:pt x="275" y="140"/>
                    </a:lnTo>
                    <a:lnTo>
                      <a:pt x="234" y="169"/>
                    </a:lnTo>
                    <a:lnTo>
                      <a:pt x="197" y="198"/>
                    </a:lnTo>
                    <a:lnTo>
                      <a:pt x="163" y="225"/>
                    </a:lnTo>
                    <a:lnTo>
                      <a:pt x="134" y="252"/>
                    </a:lnTo>
                    <a:lnTo>
                      <a:pt x="108" y="276"/>
                    </a:lnTo>
                    <a:lnTo>
                      <a:pt x="86" y="297"/>
                    </a:lnTo>
                    <a:lnTo>
                      <a:pt x="67" y="317"/>
                    </a:lnTo>
                    <a:lnTo>
                      <a:pt x="51" y="335"/>
                    </a:lnTo>
                    <a:lnTo>
                      <a:pt x="39" y="348"/>
                    </a:lnTo>
                    <a:lnTo>
                      <a:pt x="30" y="359"/>
                    </a:lnTo>
                    <a:lnTo>
                      <a:pt x="24" y="366"/>
                    </a:lnTo>
                    <a:lnTo>
                      <a:pt x="21" y="369"/>
                    </a:lnTo>
                    <a:lnTo>
                      <a:pt x="0" y="398"/>
                    </a:lnTo>
                    <a:lnTo>
                      <a:pt x="62" y="479"/>
                    </a:lnTo>
                    <a:lnTo>
                      <a:pt x="96" y="467"/>
                    </a:lnTo>
                    <a:lnTo>
                      <a:pt x="100" y="466"/>
                    </a:lnTo>
                    <a:lnTo>
                      <a:pt x="108" y="461"/>
                    </a:lnTo>
                    <a:lnTo>
                      <a:pt x="121" y="456"/>
                    </a:lnTo>
                    <a:lnTo>
                      <a:pt x="138" y="448"/>
                    </a:lnTo>
                    <a:lnTo>
                      <a:pt x="159" y="437"/>
                    </a:lnTo>
                    <a:lnTo>
                      <a:pt x="183" y="424"/>
                    </a:lnTo>
                    <a:lnTo>
                      <a:pt x="209" y="407"/>
                    </a:lnTo>
                    <a:lnTo>
                      <a:pt x="239" y="387"/>
                    </a:lnTo>
                    <a:lnTo>
                      <a:pt x="272" y="366"/>
                    </a:lnTo>
                    <a:lnTo>
                      <a:pt x="306" y="341"/>
                    </a:lnTo>
                    <a:lnTo>
                      <a:pt x="344" y="312"/>
                    </a:lnTo>
                    <a:lnTo>
                      <a:pt x="383" y="281"/>
                    </a:lnTo>
                    <a:lnTo>
                      <a:pt x="424" y="244"/>
                    </a:lnTo>
                    <a:lnTo>
                      <a:pt x="466" y="206"/>
                    </a:lnTo>
                    <a:lnTo>
                      <a:pt x="510" y="163"/>
                    </a:lnTo>
                    <a:lnTo>
                      <a:pt x="553" y="116"/>
                    </a:lnTo>
                    <a:lnTo>
                      <a:pt x="579" y="87"/>
                    </a:lnTo>
                    <a:lnTo>
                      <a:pt x="512" y="0"/>
                    </a:lnTo>
                    <a:lnTo>
                      <a:pt x="477" y="1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4601" name="Shape 196665"/>
              <p:cNvSpPr>
                <a:spLocks/>
              </p:cNvSpPr>
              <p:nvPr/>
            </p:nvSpPr>
            <p:spPr bwMode="auto">
              <a:xfrm>
                <a:off x="2973" y="2176"/>
                <a:ext cx="143" cy="150"/>
              </a:xfrm>
              <a:custGeom>
                <a:avLst/>
                <a:gdLst>
                  <a:gd name="T0" fmla="*/ 106 w 106"/>
                  <a:gd name="T1" fmla="*/ 74 h 111"/>
                  <a:gd name="T2" fmla="*/ 56 w 106"/>
                  <a:gd name="T3" fmla="*/ 111 h 111"/>
                  <a:gd name="T4" fmla="*/ 0 w 106"/>
                  <a:gd name="T5" fmla="*/ 39 h 111"/>
                  <a:gd name="T6" fmla="*/ 49 w 106"/>
                  <a:gd name="T7" fmla="*/ 0 h 111"/>
                  <a:gd name="T8" fmla="*/ 106 w 106"/>
                  <a:gd name="T9" fmla="*/ 74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"/>
                  <a:gd name="T16" fmla="*/ 0 h 111"/>
                  <a:gd name="T17" fmla="*/ 0 w 106"/>
                  <a:gd name="T18" fmla="*/ 0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" h="111">
                    <a:moveTo>
                      <a:pt x="106" y="74"/>
                    </a:moveTo>
                    <a:lnTo>
                      <a:pt x="56" y="111"/>
                    </a:lnTo>
                    <a:lnTo>
                      <a:pt x="0" y="39"/>
                    </a:lnTo>
                    <a:lnTo>
                      <a:pt x="49" y="0"/>
                    </a:lnTo>
                    <a:lnTo>
                      <a:pt x="106" y="7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4602" name="Shape 196666"/>
              <p:cNvSpPr>
                <a:spLocks/>
              </p:cNvSpPr>
              <p:nvPr/>
            </p:nvSpPr>
            <p:spPr bwMode="auto">
              <a:xfrm>
                <a:off x="2884" y="2087"/>
                <a:ext cx="322" cy="330"/>
              </a:xfrm>
              <a:custGeom>
                <a:avLst/>
                <a:gdLst>
                  <a:gd name="T0" fmla="*/ 86 w 238"/>
                  <a:gd name="T1" fmla="*/ 29 h 244"/>
                  <a:gd name="T2" fmla="*/ 0 w 238"/>
                  <a:gd name="T3" fmla="*/ 95 h 244"/>
                  <a:gd name="T4" fmla="*/ 114 w 238"/>
                  <a:gd name="T5" fmla="*/ 244 h 244"/>
                  <a:gd name="T6" fmla="*/ 238 w 238"/>
                  <a:gd name="T7" fmla="*/ 148 h 244"/>
                  <a:gd name="T8" fmla="*/ 123 w 238"/>
                  <a:gd name="T9" fmla="*/ 0 h 244"/>
                  <a:gd name="T10" fmla="*/ 86 w 238"/>
                  <a:gd name="T11" fmla="*/ 29 h 2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38"/>
                  <a:gd name="T19" fmla="*/ 0 h 244"/>
                  <a:gd name="T20" fmla="*/ 0 w 238"/>
                  <a:gd name="T21" fmla="*/ 0 h 2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38" h="244">
                    <a:moveTo>
                      <a:pt x="86" y="29"/>
                    </a:moveTo>
                    <a:lnTo>
                      <a:pt x="0" y="95"/>
                    </a:lnTo>
                    <a:lnTo>
                      <a:pt x="114" y="244"/>
                    </a:lnTo>
                    <a:lnTo>
                      <a:pt x="238" y="148"/>
                    </a:lnTo>
                    <a:lnTo>
                      <a:pt x="123" y="0"/>
                    </a:lnTo>
                    <a:lnTo>
                      <a:pt x="86" y="2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4603" name="Shape 196667"/>
              <p:cNvSpPr>
                <a:spLocks/>
              </p:cNvSpPr>
              <p:nvPr/>
            </p:nvSpPr>
            <p:spPr bwMode="auto">
              <a:xfrm>
                <a:off x="3054" y="1853"/>
                <a:ext cx="403" cy="280"/>
              </a:xfrm>
              <a:custGeom>
                <a:avLst/>
                <a:gdLst>
                  <a:gd name="T0" fmla="*/ 213 w 298"/>
                  <a:gd name="T1" fmla="*/ 5 h 207"/>
                  <a:gd name="T2" fmla="*/ 201 w 298"/>
                  <a:gd name="T3" fmla="*/ 11 h 207"/>
                  <a:gd name="T4" fmla="*/ 187 w 298"/>
                  <a:gd name="T5" fmla="*/ 18 h 207"/>
                  <a:gd name="T6" fmla="*/ 175 w 298"/>
                  <a:gd name="T7" fmla="*/ 25 h 207"/>
                  <a:gd name="T8" fmla="*/ 162 w 298"/>
                  <a:gd name="T9" fmla="*/ 31 h 207"/>
                  <a:gd name="T10" fmla="*/ 150 w 298"/>
                  <a:gd name="T11" fmla="*/ 39 h 207"/>
                  <a:gd name="T12" fmla="*/ 138 w 298"/>
                  <a:gd name="T13" fmla="*/ 46 h 207"/>
                  <a:gd name="T14" fmla="*/ 126 w 298"/>
                  <a:gd name="T15" fmla="*/ 53 h 207"/>
                  <a:gd name="T16" fmla="*/ 114 w 298"/>
                  <a:gd name="T17" fmla="*/ 60 h 207"/>
                  <a:gd name="T18" fmla="*/ 102 w 298"/>
                  <a:gd name="T19" fmla="*/ 67 h 207"/>
                  <a:gd name="T20" fmla="*/ 90 w 298"/>
                  <a:gd name="T21" fmla="*/ 75 h 207"/>
                  <a:gd name="T22" fmla="*/ 78 w 298"/>
                  <a:gd name="T23" fmla="*/ 83 h 207"/>
                  <a:gd name="T24" fmla="*/ 66 w 298"/>
                  <a:gd name="T25" fmla="*/ 90 h 207"/>
                  <a:gd name="T26" fmla="*/ 55 w 298"/>
                  <a:gd name="T27" fmla="*/ 97 h 207"/>
                  <a:gd name="T28" fmla="*/ 43 w 298"/>
                  <a:gd name="T29" fmla="*/ 105 h 207"/>
                  <a:gd name="T30" fmla="*/ 31 w 298"/>
                  <a:gd name="T31" fmla="*/ 113 h 207"/>
                  <a:gd name="T32" fmla="*/ 20 w 298"/>
                  <a:gd name="T33" fmla="*/ 120 h 207"/>
                  <a:gd name="T34" fmla="*/ 7 w 298"/>
                  <a:gd name="T35" fmla="*/ 135 h 207"/>
                  <a:gd name="T36" fmla="*/ 0 w 298"/>
                  <a:gd name="T37" fmla="*/ 151 h 207"/>
                  <a:gd name="T38" fmla="*/ 1 w 298"/>
                  <a:gd name="T39" fmla="*/ 170 h 207"/>
                  <a:gd name="T40" fmla="*/ 8 w 298"/>
                  <a:gd name="T41" fmla="*/ 186 h 207"/>
                  <a:gd name="T42" fmla="*/ 14 w 298"/>
                  <a:gd name="T43" fmla="*/ 194 h 207"/>
                  <a:gd name="T44" fmla="*/ 22 w 298"/>
                  <a:gd name="T45" fmla="*/ 200 h 207"/>
                  <a:gd name="T46" fmla="*/ 30 w 298"/>
                  <a:gd name="T47" fmla="*/ 203 h 207"/>
                  <a:gd name="T48" fmla="*/ 38 w 298"/>
                  <a:gd name="T49" fmla="*/ 206 h 207"/>
                  <a:gd name="T50" fmla="*/ 47 w 298"/>
                  <a:gd name="T51" fmla="*/ 207 h 207"/>
                  <a:gd name="T52" fmla="*/ 56 w 298"/>
                  <a:gd name="T53" fmla="*/ 206 h 207"/>
                  <a:gd name="T54" fmla="*/ 65 w 298"/>
                  <a:gd name="T55" fmla="*/ 203 h 207"/>
                  <a:gd name="T56" fmla="*/ 73 w 298"/>
                  <a:gd name="T57" fmla="*/ 198 h 207"/>
                  <a:gd name="T58" fmla="*/ 91 w 298"/>
                  <a:gd name="T59" fmla="*/ 186 h 207"/>
                  <a:gd name="T60" fmla="*/ 109 w 298"/>
                  <a:gd name="T61" fmla="*/ 174 h 207"/>
                  <a:gd name="T62" fmla="*/ 129 w 298"/>
                  <a:gd name="T63" fmla="*/ 162 h 207"/>
                  <a:gd name="T64" fmla="*/ 148 w 298"/>
                  <a:gd name="T65" fmla="*/ 151 h 207"/>
                  <a:gd name="T66" fmla="*/ 166 w 298"/>
                  <a:gd name="T67" fmla="*/ 139 h 207"/>
                  <a:gd name="T68" fmla="*/ 185 w 298"/>
                  <a:gd name="T69" fmla="*/ 129 h 207"/>
                  <a:gd name="T70" fmla="*/ 205 w 298"/>
                  <a:gd name="T71" fmla="*/ 118 h 207"/>
                  <a:gd name="T72" fmla="*/ 225 w 298"/>
                  <a:gd name="T73" fmla="*/ 107 h 207"/>
                  <a:gd name="T74" fmla="*/ 231 w 298"/>
                  <a:gd name="T75" fmla="*/ 111 h 207"/>
                  <a:gd name="T76" fmla="*/ 238 w 298"/>
                  <a:gd name="T77" fmla="*/ 113 h 207"/>
                  <a:gd name="T78" fmla="*/ 245 w 298"/>
                  <a:gd name="T79" fmla="*/ 114 h 207"/>
                  <a:gd name="T80" fmla="*/ 252 w 298"/>
                  <a:gd name="T81" fmla="*/ 115 h 207"/>
                  <a:gd name="T82" fmla="*/ 258 w 298"/>
                  <a:gd name="T83" fmla="*/ 114 h 207"/>
                  <a:gd name="T84" fmla="*/ 266 w 298"/>
                  <a:gd name="T85" fmla="*/ 113 h 207"/>
                  <a:gd name="T86" fmla="*/ 273 w 298"/>
                  <a:gd name="T87" fmla="*/ 109 h 207"/>
                  <a:gd name="T88" fmla="*/ 279 w 298"/>
                  <a:gd name="T89" fmla="*/ 106 h 207"/>
                  <a:gd name="T90" fmla="*/ 292 w 298"/>
                  <a:gd name="T91" fmla="*/ 91 h 207"/>
                  <a:gd name="T92" fmla="*/ 298 w 298"/>
                  <a:gd name="T93" fmla="*/ 73 h 207"/>
                  <a:gd name="T94" fmla="*/ 297 w 298"/>
                  <a:gd name="T95" fmla="*/ 55 h 207"/>
                  <a:gd name="T96" fmla="*/ 288 w 298"/>
                  <a:gd name="T97" fmla="*/ 39 h 207"/>
                  <a:gd name="T98" fmla="*/ 272 w 298"/>
                  <a:gd name="T99" fmla="*/ 18 h 207"/>
                  <a:gd name="T100" fmla="*/ 266 w 298"/>
                  <a:gd name="T101" fmla="*/ 12 h 207"/>
                  <a:gd name="T102" fmla="*/ 260 w 298"/>
                  <a:gd name="T103" fmla="*/ 7 h 207"/>
                  <a:gd name="T104" fmla="*/ 252 w 298"/>
                  <a:gd name="T105" fmla="*/ 4 h 207"/>
                  <a:gd name="T106" fmla="*/ 245 w 298"/>
                  <a:gd name="T107" fmla="*/ 1 h 207"/>
                  <a:gd name="T108" fmla="*/ 237 w 298"/>
                  <a:gd name="T109" fmla="*/ 0 h 207"/>
                  <a:gd name="T110" fmla="*/ 228 w 298"/>
                  <a:gd name="T111" fmla="*/ 0 h 207"/>
                  <a:gd name="T112" fmla="*/ 221 w 298"/>
                  <a:gd name="T113" fmla="*/ 2 h 207"/>
                  <a:gd name="T114" fmla="*/ 213 w 298"/>
                  <a:gd name="T115" fmla="*/ 5 h 207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298"/>
                  <a:gd name="T175" fmla="*/ 0 h 207"/>
                  <a:gd name="T176" fmla="*/ 0 w 298"/>
                  <a:gd name="T177" fmla="*/ 0 h 207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298" h="207">
                    <a:moveTo>
                      <a:pt x="213" y="5"/>
                    </a:moveTo>
                    <a:lnTo>
                      <a:pt x="201" y="11"/>
                    </a:lnTo>
                    <a:lnTo>
                      <a:pt x="187" y="18"/>
                    </a:lnTo>
                    <a:lnTo>
                      <a:pt x="175" y="25"/>
                    </a:lnTo>
                    <a:lnTo>
                      <a:pt x="162" y="31"/>
                    </a:lnTo>
                    <a:lnTo>
                      <a:pt x="150" y="39"/>
                    </a:lnTo>
                    <a:lnTo>
                      <a:pt x="138" y="46"/>
                    </a:lnTo>
                    <a:lnTo>
                      <a:pt x="126" y="53"/>
                    </a:lnTo>
                    <a:lnTo>
                      <a:pt x="114" y="60"/>
                    </a:lnTo>
                    <a:lnTo>
                      <a:pt x="102" y="67"/>
                    </a:lnTo>
                    <a:lnTo>
                      <a:pt x="90" y="75"/>
                    </a:lnTo>
                    <a:lnTo>
                      <a:pt x="78" y="83"/>
                    </a:lnTo>
                    <a:lnTo>
                      <a:pt x="66" y="90"/>
                    </a:lnTo>
                    <a:lnTo>
                      <a:pt x="55" y="97"/>
                    </a:lnTo>
                    <a:lnTo>
                      <a:pt x="43" y="105"/>
                    </a:lnTo>
                    <a:lnTo>
                      <a:pt x="31" y="113"/>
                    </a:lnTo>
                    <a:lnTo>
                      <a:pt x="20" y="120"/>
                    </a:lnTo>
                    <a:lnTo>
                      <a:pt x="7" y="135"/>
                    </a:lnTo>
                    <a:lnTo>
                      <a:pt x="0" y="151"/>
                    </a:lnTo>
                    <a:lnTo>
                      <a:pt x="1" y="170"/>
                    </a:lnTo>
                    <a:lnTo>
                      <a:pt x="8" y="186"/>
                    </a:lnTo>
                    <a:lnTo>
                      <a:pt x="14" y="194"/>
                    </a:lnTo>
                    <a:lnTo>
                      <a:pt x="22" y="200"/>
                    </a:lnTo>
                    <a:lnTo>
                      <a:pt x="30" y="203"/>
                    </a:lnTo>
                    <a:lnTo>
                      <a:pt x="38" y="206"/>
                    </a:lnTo>
                    <a:lnTo>
                      <a:pt x="47" y="207"/>
                    </a:lnTo>
                    <a:lnTo>
                      <a:pt x="56" y="206"/>
                    </a:lnTo>
                    <a:lnTo>
                      <a:pt x="65" y="203"/>
                    </a:lnTo>
                    <a:lnTo>
                      <a:pt x="73" y="198"/>
                    </a:lnTo>
                    <a:lnTo>
                      <a:pt x="91" y="186"/>
                    </a:lnTo>
                    <a:lnTo>
                      <a:pt x="109" y="174"/>
                    </a:lnTo>
                    <a:lnTo>
                      <a:pt x="129" y="162"/>
                    </a:lnTo>
                    <a:lnTo>
                      <a:pt x="148" y="151"/>
                    </a:lnTo>
                    <a:lnTo>
                      <a:pt x="166" y="139"/>
                    </a:lnTo>
                    <a:lnTo>
                      <a:pt x="185" y="129"/>
                    </a:lnTo>
                    <a:lnTo>
                      <a:pt x="205" y="118"/>
                    </a:lnTo>
                    <a:lnTo>
                      <a:pt x="225" y="107"/>
                    </a:lnTo>
                    <a:lnTo>
                      <a:pt x="231" y="111"/>
                    </a:lnTo>
                    <a:lnTo>
                      <a:pt x="238" y="113"/>
                    </a:lnTo>
                    <a:lnTo>
                      <a:pt x="245" y="114"/>
                    </a:lnTo>
                    <a:lnTo>
                      <a:pt x="252" y="115"/>
                    </a:lnTo>
                    <a:lnTo>
                      <a:pt x="258" y="114"/>
                    </a:lnTo>
                    <a:lnTo>
                      <a:pt x="266" y="113"/>
                    </a:lnTo>
                    <a:lnTo>
                      <a:pt x="273" y="109"/>
                    </a:lnTo>
                    <a:lnTo>
                      <a:pt x="279" y="106"/>
                    </a:lnTo>
                    <a:lnTo>
                      <a:pt x="292" y="91"/>
                    </a:lnTo>
                    <a:lnTo>
                      <a:pt x="298" y="73"/>
                    </a:lnTo>
                    <a:lnTo>
                      <a:pt x="297" y="55"/>
                    </a:lnTo>
                    <a:lnTo>
                      <a:pt x="288" y="39"/>
                    </a:lnTo>
                    <a:lnTo>
                      <a:pt x="272" y="18"/>
                    </a:lnTo>
                    <a:lnTo>
                      <a:pt x="266" y="12"/>
                    </a:lnTo>
                    <a:lnTo>
                      <a:pt x="260" y="7"/>
                    </a:lnTo>
                    <a:lnTo>
                      <a:pt x="252" y="4"/>
                    </a:lnTo>
                    <a:lnTo>
                      <a:pt x="245" y="1"/>
                    </a:lnTo>
                    <a:lnTo>
                      <a:pt x="237" y="0"/>
                    </a:lnTo>
                    <a:lnTo>
                      <a:pt x="228" y="0"/>
                    </a:lnTo>
                    <a:lnTo>
                      <a:pt x="221" y="2"/>
                    </a:lnTo>
                    <a:lnTo>
                      <a:pt x="213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4604" name="Shape 196668"/>
              <p:cNvSpPr>
                <a:spLocks noEditPoints="1"/>
              </p:cNvSpPr>
              <p:nvPr/>
            </p:nvSpPr>
            <p:spPr bwMode="auto">
              <a:xfrm>
                <a:off x="3334" y="1847"/>
                <a:ext cx="218" cy="212"/>
              </a:xfrm>
              <a:custGeom>
                <a:avLst/>
                <a:gdLst>
                  <a:gd name="T0" fmla="*/ 18 w 161"/>
                  <a:gd name="T1" fmla="*/ 45 h 157"/>
                  <a:gd name="T2" fmla="*/ 6 w 161"/>
                  <a:gd name="T3" fmla="*/ 59 h 157"/>
                  <a:gd name="T4" fmla="*/ 0 w 161"/>
                  <a:gd name="T5" fmla="*/ 76 h 157"/>
                  <a:gd name="T6" fmla="*/ 1 w 161"/>
                  <a:gd name="T7" fmla="*/ 95 h 157"/>
                  <a:gd name="T8" fmla="*/ 9 w 161"/>
                  <a:gd name="T9" fmla="*/ 111 h 157"/>
                  <a:gd name="T10" fmla="*/ 36 w 161"/>
                  <a:gd name="T11" fmla="*/ 146 h 157"/>
                  <a:gd name="T12" fmla="*/ 53 w 161"/>
                  <a:gd name="T13" fmla="*/ 154 h 157"/>
                  <a:gd name="T14" fmla="*/ 71 w 161"/>
                  <a:gd name="T15" fmla="*/ 157 h 157"/>
                  <a:gd name="T16" fmla="*/ 87 w 161"/>
                  <a:gd name="T17" fmla="*/ 152 h 157"/>
                  <a:gd name="T18" fmla="*/ 143 w 161"/>
                  <a:gd name="T19" fmla="*/ 112 h 157"/>
                  <a:gd name="T20" fmla="*/ 155 w 161"/>
                  <a:gd name="T21" fmla="*/ 98 h 157"/>
                  <a:gd name="T22" fmla="*/ 161 w 161"/>
                  <a:gd name="T23" fmla="*/ 80 h 157"/>
                  <a:gd name="T24" fmla="*/ 160 w 161"/>
                  <a:gd name="T25" fmla="*/ 62 h 157"/>
                  <a:gd name="T26" fmla="*/ 151 w 161"/>
                  <a:gd name="T27" fmla="*/ 45 h 157"/>
                  <a:gd name="T28" fmla="*/ 124 w 161"/>
                  <a:gd name="T29" fmla="*/ 11 h 157"/>
                  <a:gd name="T30" fmla="*/ 108 w 161"/>
                  <a:gd name="T31" fmla="*/ 3 h 157"/>
                  <a:gd name="T32" fmla="*/ 90 w 161"/>
                  <a:gd name="T33" fmla="*/ 0 h 157"/>
                  <a:gd name="T34" fmla="*/ 72 w 161"/>
                  <a:gd name="T35" fmla="*/ 5 h 157"/>
                  <a:gd name="T36" fmla="*/ 66 w 161"/>
                  <a:gd name="T37" fmla="*/ 74 h 157"/>
                  <a:gd name="T38" fmla="*/ 66 w 161"/>
                  <a:gd name="T39" fmla="*/ 71 h 157"/>
                  <a:gd name="T40" fmla="*/ 67 w 161"/>
                  <a:gd name="T41" fmla="*/ 68 h 157"/>
                  <a:gd name="T42" fmla="*/ 68 w 161"/>
                  <a:gd name="T43" fmla="*/ 65 h 157"/>
                  <a:gd name="T44" fmla="*/ 68 w 161"/>
                  <a:gd name="T45" fmla="*/ 63 h 157"/>
                  <a:gd name="T46" fmla="*/ 80 w 161"/>
                  <a:gd name="T47" fmla="*/ 64 h 157"/>
                  <a:gd name="T48" fmla="*/ 92 w 161"/>
                  <a:gd name="T49" fmla="*/ 69 h 157"/>
                  <a:gd name="T50" fmla="*/ 93 w 161"/>
                  <a:gd name="T51" fmla="*/ 76 h 157"/>
                  <a:gd name="T52" fmla="*/ 93 w 161"/>
                  <a:gd name="T53" fmla="*/ 82 h 157"/>
                  <a:gd name="T54" fmla="*/ 93 w 161"/>
                  <a:gd name="T55" fmla="*/ 86 h 157"/>
                  <a:gd name="T56" fmla="*/ 93 w 161"/>
                  <a:gd name="T57" fmla="*/ 89 h 157"/>
                  <a:gd name="T58" fmla="*/ 93 w 161"/>
                  <a:gd name="T59" fmla="*/ 92 h 157"/>
                  <a:gd name="T60" fmla="*/ 92 w 161"/>
                  <a:gd name="T61" fmla="*/ 94 h 157"/>
                  <a:gd name="T62" fmla="*/ 80 w 161"/>
                  <a:gd name="T63" fmla="*/ 92 h 157"/>
                  <a:gd name="T64" fmla="*/ 68 w 161"/>
                  <a:gd name="T65" fmla="*/ 87 h 157"/>
                  <a:gd name="T66" fmla="*/ 67 w 161"/>
                  <a:gd name="T67" fmla="*/ 81 h 157"/>
                  <a:gd name="T68" fmla="*/ 66 w 161"/>
                  <a:gd name="T69" fmla="*/ 74 h 157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61"/>
                  <a:gd name="T106" fmla="*/ 0 h 157"/>
                  <a:gd name="T107" fmla="*/ 0 w 161"/>
                  <a:gd name="T108" fmla="*/ 0 h 157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61" h="157">
                    <a:moveTo>
                      <a:pt x="63" y="10"/>
                    </a:moveTo>
                    <a:lnTo>
                      <a:pt x="18" y="45"/>
                    </a:lnTo>
                    <a:lnTo>
                      <a:pt x="11" y="52"/>
                    </a:lnTo>
                    <a:lnTo>
                      <a:pt x="6" y="59"/>
                    </a:lnTo>
                    <a:lnTo>
                      <a:pt x="2" y="68"/>
                    </a:lnTo>
                    <a:lnTo>
                      <a:pt x="0" y="76"/>
                    </a:lnTo>
                    <a:lnTo>
                      <a:pt x="0" y="86"/>
                    </a:lnTo>
                    <a:lnTo>
                      <a:pt x="1" y="95"/>
                    </a:lnTo>
                    <a:lnTo>
                      <a:pt x="5" y="104"/>
                    </a:lnTo>
                    <a:lnTo>
                      <a:pt x="9" y="111"/>
                    </a:lnTo>
                    <a:lnTo>
                      <a:pt x="30" y="139"/>
                    </a:lnTo>
                    <a:lnTo>
                      <a:pt x="36" y="146"/>
                    </a:lnTo>
                    <a:lnTo>
                      <a:pt x="44" y="151"/>
                    </a:lnTo>
                    <a:lnTo>
                      <a:pt x="53" y="154"/>
                    </a:lnTo>
                    <a:lnTo>
                      <a:pt x="61" y="157"/>
                    </a:lnTo>
                    <a:lnTo>
                      <a:pt x="71" y="157"/>
                    </a:lnTo>
                    <a:lnTo>
                      <a:pt x="79" y="155"/>
                    </a:lnTo>
                    <a:lnTo>
                      <a:pt x="87" y="152"/>
                    </a:lnTo>
                    <a:lnTo>
                      <a:pt x="96" y="147"/>
                    </a:lnTo>
                    <a:lnTo>
                      <a:pt x="143" y="112"/>
                    </a:lnTo>
                    <a:lnTo>
                      <a:pt x="149" y="105"/>
                    </a:lnTo>
                    <a:lnTo>
                      <a:pt x="155" y="98"/>
                    </a:lnTo>
                    <a:lnTo>
                      <a:pt x="158" y="89"/>
                    </a:lnTo>
                    <a:lnTo>
                      <a:pt x="161" y="80"/>
                    </a:lnTo>
                    <a:lnTo>
                      <a:pt x="161" y="71"/>
                    </a:lnTo>
                    <a:lnTo>
                      <a:pt x="160" y="62"/>
                    </a:lnTo>
                    <a:lnTo>
                      <a:pt x="156" y="53"/>
                    </a:lnTo>
                    <a:lnTo>
                      <a:pt x="151" y="45"/>
                    </a:lnTo>
                    <a:lnTo>
                      <a:pt x="131" y="18"/>
                    </a:lnTo>
                    <a:lnTo>
                      <a:pt x="124" y="11"/>
                    </a:lnTo>
                    <a:lnTo>
                      <a:pt x="116" y="6"/>
                    </a:lnTo>
                    <a:lnTo>
                      <a:pt x="108" y="3"/>
                    </a:lnTo>
                    <a:lnTo>
                      <a:pt x="99" y="0"/>
                    </a:lnTo>
                    <a:lnTo>
                      <a:pt x="90" y="0"/>
                    </a:lnTo>
                    <a:lnTo>
                      <a:pt x="80" y="2"/>
                    </a:lnTo>
                    <a:lnTo>
                      <a:pt x="72" y="5"/>
                    </a:lnTo>
                    <a:lnTo>
                      <a:pt x="63" y="10"/>
                    </a:lnTo>
                    <a:close/>
                    <a:moveTo>
                      <a:pt x="66" y="74"/>
                    </a:moveTo>
                    <a:lnTo>
                      <a:pt x="66" y="73"/>
                    </a:lnTo>
                    <a:lnTo>
                      <a:pt x="66" y="71"/>
                    </a:lnTo>
                    <a:lnTo>
                      <a:pt x="66" y="69"/>
                    </a:lnTo>
                    <a:lnTo>
                      <a:pt x="67" y="68"/>
                    </a:lnTo>
                    <a:lnTo>
                      <a:pt x="67" y="67"/>
                    </a:lnTo>
                    <a:lnTo>
                      <a:pt x="68" y="65"/>
                    </a:lnTo>
                    <a:lnTo>
                      <a:pt x="68" y="64"/>
                    </a:lnTo>
                    <a:lnTo>
                      <a:pt x="68" y="63"/>
                    </a:lnTo>
                    <a:lnTo>
                      <a:pt x="74" y="63"/>
                    </a:lnTo>
                    <a:lnTo>
                      <a:pt x="80" y="64"/>
                    </a:lnTo>
                    <a:lnTo>
                      <a:pt x="86" y="67"/>
                    </a:lnTo>
                    <a:lnTo>
                      <a:pt x="92" y="69"/>
                    </a:lnTo>
                    <a:lnTo>
                      <a:pt x="93" y="73"/>
                    </a:lnTo>
                    <a:lnTo>
                      <a:pt x="93" y="76"/>
                    </a:lnTo>
                    <a:lnTo>
                      <a:pt x="93" y="80"/>
                    </a:lnTo>
                    <a:lnTo>
                      <a:pt x="93" y="82"/>
                    </a:lnTo>
                    <a:lnTo>
                      <a:pt x="93" y="83"/>
                    </a:lnTo>
                    <a:lnTo>
                      <a:pt x="93" y="86"/>
                    </a:lnTo>
                    <a:lnTo>
                      <a:pt x="93" y="87"/>
                    </a:lnTo>
                    <a:lnTo>
                      <a:pt x="93" y="89"/>
                    </a:lnTo>
                    <a:lnTo>
                      <a:pt x="93" y="91"/>
                    </a:lnTo>
                    <a:lnTo>
                      <a:pt x="93" y="92"/>
                    </a:lnTo>
                    <a:lnTo>
                      <a:pt x="92" y="93"/>
                    </a:lnTo>
                    <a:lnTo>
                      <a:pt x="92" y="94"/>
                    </a:lnTo>
                    <a:lnTo>
                      <a:pt x="86" y="94"/>
                    </a:lnTo>
                    <a:lnTo>
                      <a:pt x="80" y="92"/>
                    </a:lnTo>
                    <a:lnTo>
                      <a:pt x="74" y="91"/>
                    </a:lnTo>
                    <a:lnTo>
                      <a:pt x="68" y="87"/>
                    </a:lnTo>
                    <a:lnTo>
                      <a:pt x="67" y="85"/>
                    </a:lnTo>
                    <a:lnTo>
                      <a:pt x="67" y="81"/>
                    </a:lnTo>
                    <a:lnTo>
                      <a:pt x="66" y="77"/>
                    </a:lnTo>
                    <a:lnTo>
                      <a:pt x="66" y="7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4605" name="Shape 196669"/>
              <p:cNvSpPr>
                <a:spLocks noEditPoints="1"/>
              </p:cNvSpPr>
              <p:nvPr/>
            </p:nvSpPr>
            <p:spPr bwMode="auto">
              <a:xfrm>
                <a:off x="2256" y="1632"/>
                <a:ext cx="885" cy="1135"/>
              </a:xfrm>
              <a:custGeom>
                <a:avLst/>
                <a:gdLst>
                  <a:gd name="T0" fmla="*/ 604 w 654"/>
                  <a:gd name="T1" fmla="*/ 0 h 839"/>
                  <a:gd name="T2" fmla="*/ 0 w 654"/>
                  <a:gd name="T3" fmla="*/ 0 h 839"/>
                  <a:gd name="T4" fmla="*/ 0 w 654"/>
                  <a:gd name="T5" fmla="*/ 839 h 839"/>
                  <a:gd name="T6" fmla="*/ 654 w 654"/>
                  <a:gd name="T7" fmla="*/ 839 h 839"/>
                  <a:gd name="T8" fmla="*/ 654 w 654"/>
                  <a:gd name="T9" fmla="*/ 0 h 839"/>
                  <a:gd name="T10" fmla="*/ 604 w 654"/>
                  <a:gd name="T11" fmla="*/ 0 h 839"/>
                  <a:gd name="T12" fmla="*/ 554 w 654"/>
                  <a:gd name="T13" fmla="*/ 101 h 839"/>
                  <a:gd name="T14" fmla="*/ 554 w 654"/>
                  <a:gd name="T15" fmla="*/ 223 h 839"/>
                  <a:gd name="T16" fmla="*/ 554 w 654"/>
                  <a:gd name="T17" fmla="*/ 419 h 839"/>
                  <a:gd name="T18" fmla="*/ 554 w 654"/>
                  <a:gd name="T19" fmla="*/ 616 h 839"/>
                  <a:gd name="T20" fmla="*/ 554 w 654"/>
                  <a:gd name="T21" fmla="*/ 739 h 839"/>
                  <a:gd name="T22" fmla="*/ 537 w 654"/>
                  <a:gd name="T23" fmla="*/ 739 h 839"/>
                  <a:gd name="T24" fmla="*/ 517 w 654"/>
                  <a:gd name="T25" fmla="*/ 739 h 839"/>
                  <a:gd name="T26" fmla="*/ 490 w 654"/>
                  <a:gd name="T27" fmla="*/ 739 h 839"/>
                  <a:gd name="T28" fmla="*/ 462 w 654"/>
                  <a:gd name="T29" fmla="*/ 739 h 839"/>
                  <a:gd name="T30" fmla="*/ 430 w 654"/>
                  <a:gd name="T31" fmla="*/ 739 h 839"/>
                  <a:gd name="T32" fmla="*/ 397 w 654"/>
                  <a:gd name="T33" fmla="*/ 739 h 839"/>
                  <a:gd name="T34" fmla="*/ 363 w 654"/>
                  <a:gd name="T35" fmla="*/ 739 h 839"/>
                  <a:gd name="T36" fmla="*/ 327 w 654"/>
                  <a:gd name="T37" fmla="*/ 739 h 839"/>
                  <a:gd name="T38" fmla="*/ 290 w 654"/>
                  <a:gd name="T39" fmla="*/ 739 h 839"/>
                  <a:gd name="T40" fmla="*/ 257 w 654"/>
                  <a:gd name="T41" fmla="*/ 739 h 839"/>
                  <a:gd name="T42" fmla="*/ 223 w 654"/>
                  <a:gd name="T43" fmla="*/ 739 h 839"/>
                  <a:gd name="T44" fmla="*/ 192 w 654"/>
                  <a:gd name="T45" fmla="*/ 739 h 839"/>
                  <a:gd name="T46" fmla="*/ 163 w 654"/>
                  <a:gd name="T47" fmla="*/ 739 h 839"/>
                  <a:gd name="T48" fmla="*/ 138 w 654"/>
                  <a:gd name="T49" fmla="*/ 739 h 839"/>
                  <a:gd name="T50" fmla="*/ 116 w 654"/>
                  <a:gd name="T51" fmla="*/ 739 h 839"/>
                  <a:gd name="T52" fmla="*/ 99 w 654"/>
                  <a:gd name="T53" fmla="*/ 739 h 839"/>
                  <a:gd name="T54" fmla="*/ 99 w 654"/>
                  <a:gd name="T55" fmla="*/ 616 h 839"/>
                  <a:gd name="T56" fmla="*/ 99 w 654"/>
                  <a:gd name="T57" fmla="*/ 419 h 839"/>
                  <a:gd name="T58" fmla="*/ 99 w 654"/>
                  <a:gd name="T59" fmla="*/ 223 h 839"/>
                  <a:gd name="T60" fmla="*/ 99 w 654"/>
                  <a:gd name="T61" fmla="*/ 101 h 839"/>
                  <a:gd name="T62" fmla="*/ 116 w 654"/>
                  <a:gd name="T63" fmla="*/ 101 h 839"/>
                  <a:gd name="T64" fmla="*/ 138 w 654"/>
                  <a:gd name="T65" fmla="*/ 101 h 839"/>
                  <a:gd name="T66" fmla="*/ 163 w 654"/>
                  <a:gd name="T67" fmla="*/ 101 h 839"/>
                  <a:gd name="T68" fmla="*/ 192 w 654"/>
                  <a:gd name="T69" fmla="*/ 101 h 839"/>
                  <a:gd name="T70" fmla="*/ 223 w 654"/>
                  <a:gd name="T71" fmla="*/ 101 h 839"/>
                  <a:gd name="T72" fmla="*/ 257 w 654"/>
                  <a:gd name="T73" fmla="*/ 101 h 839"/>
                  <a:gd name="T74" fmla="*/ 290 w 654"/>
                  <a:gd name="T75" fmla="*/ 101 h 839"/>
                  <a:gd name="T76" fmla="*/ 327 w 654"/>
                  <a:gd name="T77" fmla="*/ 101 h 839"/>
                  <a:gd name="T78" fmla="*/ 363 w 654"/>
                  <a:gd name="T79" fmla="*/ 101 h 839"/>
                  <a:gd name="T80" fmla="*/ 397 w 654"/>
                  <a:gd name="T81" fmla="*/ 101 h 839"/>
                  <a:gd name="T82" fmla="*/ 430 w 654"/>
                  <a:gd name="T83" fmla="*/ 101 h 839"/>
                  <a:gd name="T84" fmla="*/ 462 w 654"/>
                  <a:gd name="T85" fmla="*/ 101 h 839"/>
                  <a:gd name="T86" fmla="*/ 490 w 654"/>
                  <a:gd name="T87" fmla="*/ 101 h 839"/>
                  <a:gd name="T88" fmla="*/ 517 w 654"/>
                  <a:gd name="T89" fmla="*/ 101 h 839"/>
                  <a:gd name="T90" fmla="*/ 537 w 654"/>
                  <a:gd name="T91" fmla="*/ 101 h 839"/>
                  <a:gd name="T92" fmla="*/ 554 w 654"/>
                  <a:gd name="T93" fmla="*/ 101 h 83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654"/>
                  <a:gd name="T142" fmla="*/ 0 h 839"/>
                  <a:gd name="T143" fmla="*/ 0 w 654"/>
                  <a:gd name="T144" fmla="*/ 0 h 839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654" h="839">
                    <a:moveTo>
                      <a:pt x="604" y="0"/>
                    </a:moveTo>
                    <a:lnTo>
                      <a:pt x="0" y="0"/>
                    </a:lnTo>
                    <a:lnTo>
                      <a:pt x="0" y="839"/>
                    </a:lnTo>
                    <a:lnTo>
                      <a:pt x="654" y="839"/>
                    </a:lnTo>
                    <a:lnTo>
                      <a:pt x="654" y="0"/>
                    </a:lnTo>
                    <a:lnTo>
                      <a:pt x="604" y="0"/>
                    </a:lnTo>
                    <a:close/>
                    <a:moveTo>
                      <a:pt x="554" y="101"/>
                    </a:moveTo>
                    <a:lnTo>
                      <a:pt x="554" y="223"/>
                    </a:lnTo>
                    <a:lnTo>
                      <a:pt x="554" y="419"/>
                    </a:lnTo>
                    <a:lnTo>
                      <a:pt x="554" y="616"/>
                    </a:lnTo>
                    <a:lnTo>
                      <a:pt x="554" y="739"/>
                    </a:lnTo>
                    <a:lnTo>
                      <a:pt x="537" y="739"/>
                    </a:lnTo>
                    <a:lnTo>
                      <a:pt x="517" y="739"/>
                    </a:lnTo>
                    <a:lnTo>
                      <a:pt x="490" y="739"/>
                    </a:lnTo>
                    <a:lnTo>
                      <a:pt x="462" y="739"/>
                    </a:lnTo>
                    <a:lnTo>
                      <a:pt x="430" y="739"/>
                    </a:lnTo>
                    <a:lnTo>
                      <a:pt x="397" y="739"/>
                    </a:lnTo>
                    <a:lnTo>
                      <a:pt x="363" y="739"/>
                    </a:lnTo>
                    <a:lnTo>
                      <a:pt x="327" y="739"/>
                    </a:lnTo>
                    <a:lnTo>
                      <a:pt x="290" y="739"/>
                    </a:lnTo>
                    <a:lnTo>
                      <a:pt x="257" y="739"/>
                    </a:lnTo>
                    <a:lnTo>
                      <a:pt x="223" y="739"/>
                    </a:lnTo>
                    <a:lnTo>
                      <a:pt x="192" y="739"/>
                    </a:lnTo>
                    <a:lnTo>
                      <a:pt x="163" y="739"/>
                    </a:lnTo>
                    <a:lnTo>
                      <a:pt x="138" y="739"/>
                    </a:lnTo>
                    <a:lnTo>
                      <a:pt x="116" y="739"/>
                    </a:lnTo>
                    <a:lnTo>
                      <a:pt x="99" y="739"/>
                    </a:lnTo>
                    <a:lnTo>
                      <a:pt x="99" y="616"/>
                    </a:lnTo>
                    <a:lnTo>
                      <a:pt x="99" y="419"/>
                    </a:lnTo>
                    <a:lnTo>
                      <a:pt x="99" y="223"/>
                    </a:lnTo>
                    <a:lnTo>
                      <a:pt x="99" y="101"/>
                    </a:lnTo>
                    <a:lnTo>
                      <a:pt x="116" y="101"/>
                    </a:lnTo>
                    <a:lnTo>
                      <a:pt x="138" y="101"/>
                    </a:lnTo>
                    <a:lnTo>
                      <a:pt x="163" y="101"/>
                    </a:lnTo>
                    <a:lnTo>
                      <a:pt x="192" y="101"/>
                    </a:lnTo>
                    <a:lnTo>
                      <a:pt x="223" y="101"/>
                    </a:lnTo>
                    <a:lnTo>
                      <a:pt x="257" y="101"/>
                    </a:lnTo>
                    <a:lnTo>
                      <a:pt x="290" y="101"/>
                    </a:lnTo>
                    <a:lnTo>
                      <a:pt x="327" y="101"/>
                    </a:lnTo>
                    <a:lnTo>
                      <a:pt x="363" y="101"/>
                    </a:lnTo>
                    <a:lnTo>
                      <a:pt x="397" y="101"/>
                    </a:lnTo>
                    <a:lnTo>
                      <a:pt x="430" y="101"/>
                    </a:lnTo>
                    <a:lnTo>
                      <a:pt x="462" y="101"/>
                    </a:lnTo>
                    <a:lnTo>
                      <a:pt x="490" y="101"/>
                    </a:lnTo>
                    <a:lnTo>
                      <a:pt x="517" y="101"/>
                    </a:lnTo>
                    <a:lnTo>
                      <a:pt x="537" y="101"/>
                    </a:lnTo>
                    <a:lnTo>
                      <a:pt x="554" y="10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4606" name="Rectangle 196670"/>
              <p:cNvSpPr>
                <a:spLocks noChangeArrowheads="1"/>
              </p:cNvSpPr>
              <p:nvPr/>
            </p:nvSpPr>
            <p:spPr bwMode="auto">
              <a:xfrm>
                <a:off x="2322" y="1700"/>
                <a:ext cx="751" cy="999"/>
              </a:xfrm>
              <a:prstGeom prst="rect">
                <a:avLst/>
              </a:prstGeom>
              <a:solidFill>
                <a:srgbClr val="FFFFE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4607" name="Shape 196671"/>
              <p:cNvSpPr>
                <a:spLocks/>
              </p:cNvSpPr>
              <p:nvPr/>
            </p:nvSpPr>
            <p:spPr bwMode="auto">
              <a:xfrm>
                <a:off x="2436" y="2101"/>
                <a:ext cx="523" cy="22"/>
              </a:xfrm>
              <a:custGeom>
                <a:avLst/>
                <a:gdLst>
                  <a:gd name="T0" fmla="*/ 8 w 387"/>
                  <a:gd name="T1" fmla="*/ 0 h 16"/>
                  <a:gd name="T2" fmla="*/ 5 w 387"/>
                  <a:gd name="T3" fmla="*/ 1 h 16"/>
                  <a:gd name="T4" fmla="*/ 2 w 387"/>
                  <a:gd name="T5" fmla="*/ 2 h 16"/>
                  <a:gd name="T6" fmla="*/ 1 w 387"/>
                  <a:gd name="T7" fmla="*/ 5 h 16"/>
                  <a:gd name="T8" fmla="*/ 0 w 387"/>
                  <a:gd name="T9" fmla="*/ 7 h 16"/>
                  <a:gd name="T10" fmla="*/ 1 w 387"/>
                  <a:gd name="T11" fmla="*/ 11 h 16"/>
                  <a:gd name="T12" fmla="*/ 2 w 387"/>
                  <a:gd name="T13" fmla="*/ 13 h 16"/>
                  <a:gd name="T14" fmla="*/ 5 w 387"/>
                  <a:gd name="T15" fmla="*/ 14 h 16"/>
                  <a:gd name="T16" fmla="*/ 8 w 387"/>
                  <a:gd name="T17" fmla="*/ 16 h 16"/>
                  <a:gd name="T18" fmla="*/ 379 w 387"/>
                  <a:gd name="T19" fmla="*/ 16 h 16"/>
                  <a:gd name="T20" fmla="*/ 382 w 387"/>
                  <a:gd name="T21" fmla="*/ 14 h 16"/>
                  <a:gd name="T22" fmla="*/ 385 w 387"/>
                  <a:gd name="T23" fmla="*/ 13 h 16"/>
                  <a:gd name="T24" fmla="*/ 386 w 387"/>
                  <a:gd name="T25" fmla="*/ 11 h 16"/>
                  <a:gd name="T26" fmla="*/ 387 w 387"/>
                  <a:gd name="T27" fmla="*/ 7 h 16"/>
                  <a:gd name="T28" fmla="*/ 386 w 387"/>
                  <a:gd name="T29" fmla="*/ 5 h 16"/>
                  <a:gd name="T30" fmla="*/ 385 w 387"/>
                  <a:gd name="T31" fmla="*/ 2 h 16"/>
                  <a:gd name="T32" fmla="*/ 382 w 387"/>
                  <a:gd name="T33" fmla="*/ 1 h 16"/>
                  <a:gd name="T34" fmla="*/ 379 w 387"/>
                  <a:gd name="T35" fmla="*/ 0 h 16"/>
                  <a:gd name="T36" fmla="*/ 8 w 387"/>
                  <a:gd name="T37" fmla="*/ 0 h 1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87"/>
                  <a:gd name="T58" fmla="*/ 0 h 16"/>
                  <a:gd name="T59" fmla="*/ 0 w 387"/>
                  <a:gd name="T60" fmla="*/ 0 h 1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87" h="16">
                    <a:moveTo>
                      <a:pt x="8" y="0"/>
                    </a:moveTo>
                    <a:lnTo>
                      <a:pt x="5" y="1"/>
                    </a:lnTo>
                    <a:lnTo>
                      <a:pt x="2" y="2"/>
                    </a:lnTo>
                    <a:lnTo>
                      <a:pt x="1" y="5"/>
                    </a:lnTo>
                    <a:lnTo>
                      <a:pt x="0" y="7"/>
                    </a:lnTo>
                    <a:lnTo>
                      <a:pt x="1" y="11"/>
                    </a:lnTo>
                    <a:lnTo>
                      <a:pt x="2" y="13"/>
                    </a:lnTo>
                    <a:lnTo>
                      <a:pt x="5" y="14"/>
                    </a:lnTo>
                    <a:lnTo>
                      <a:pt x="8" y="16"/>
                    </a:lnTo>
                    <a:lnTo>
                      <a:pt x="379" y="16"/>
                    </a:lnTo>
                    <a:lnTo>
                      <a:pt x="382" y="14"/>
                    </a:lnTo>
                    <a:lnTo>
                      <a:pt x="385" y="13"/>
                    </a:lnTo>
                    <a:lnTo>
                      <a:pt x="386" y="11"/>
                    </a:lnTo>
                    <a:lnTo>
                      <a:pt x="387" y="7"/>
                    </a:lnTo>
                    <a:lnTo>
                      <a:pt x="386" y="5"/>
                    </a:lnTo>
                    <a:lnTo>
                      <a:pt x="385" y="2"/>
                    </a:lnTo>
                    <a:lnTo>
                      <a:pt x="382" y="1"/>
                    </a:lnTo>
                    <a:lnTo>
                      <a:pt x="379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4608" name="Shape 196672"/>
              <p:cNvSpPr>
                <a:spLocks/>
              </p:cNvSpPr>
              <p:nvPr/>
            </p:nvSpPr>
            <p:spPr bwMode="auto">
              <a:xfrm>
                <a:off x="2436" y="2174"/>
                <a:ext cx="523" cy="23"/>
              </a:xfrm>
              <a:custGeom>
                <a:avLst/>
                <a:gdLst>
                  <a:gd name="T0" fmla="*/ 8 w 387"/>
                  <a:gd name="T1" fmla="*/ 0 h 17"/>
                  <a:gd name="T2" fmla="*/ 5 w 387"/>
                  <a:gd name="T3" fmla="*/ 1 h 17"/>
                  <a:gd name="T4" fmla="*/ 2 w 387"/>
                  <a:gd name="T5" fmla="*/ 2 h 17"/>
                  <a:gd name="T6" fmla="*/ 1 w 387"/>
                  <a:gd name="T7" fmla="*/ 5 h 17"/>
                  <a:gd name="T8" fmla="*/ 0 w 387"/>
                  <a:gd name="T9" fmla="*/ 8 h 17"/>
                  <a:gd name="T10" fmla="*/ 1 w 387"/>
                  <a:gd name="T11" fmla="*/ 12 h 17"/>
                  <a:gd name="T12" fmla="*/ 2 w 387"/>
                  <a:gd name="T13" fmla="*/ 14 h 17"/>
                  <a:gd name="T14" fmla="*/ 5 w 387"/>
                  <a:gd name="T15" fmla="*/ 16 h 17"/>
                  <a:gd name="T16" fmla="*/ 8 w 387"/>
                  <a:gd name="T17" fmla="*/ 17 h 17"/>
                  <a:gd name="T18" fmla="*/ 379 w 387"/>
                  <a:gd name="T19" fmla="*/ 17 h 17"/>
                  <a:gd name="T20" fmla="*/ 382 w 387"/>
                  <a:gd name="T21" fmla="*/ 16 h 17"/>
                  <a:gd name="T22" fmla="*/ 385 w 387"/>
                  <a:gd name="T23" fmla="*/ 14 h 17"/>
                  <a:gd name="T24" fmla="*/ 386 w 387"/>
                  <a:gd name="T25" fmla="*/ 12 h 17"/>
                  <a:gd name="T26" fmla="*/ 387 w 387"/>
                  <a:gd name="T27" fmla="*/ 8 h 17"/>
                  <a:gd name="T28" fmla="*/ 386 w 387"/>
                  <a:gd name="T29" fmla="*/ 5 h 17"/>
                  <a:gd name="T30" fmla="*/ 385 w 387"/>
                  <a:gd name="T31" fmla="*/ 2 h 17"/>
                  <a:gd name="T32" fmla="*/ 382 w 387"/>
                  <a:gd name="T33" fmla="*/ 1 h 17"/>
                  <a:gd name="T34" fmla="*/ 379 w 387"/>
                  <a:gd name="T35" fmla="*/ 0 h 17"/>
                  <a:gd name="T36" fmla="*/ 8 w 387"/>
                  <a:gd name="T37" fmla="*/ 0 h 1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87"/>
                  <a:gd name="T58" fmla="*/ 0 h 17"/>
                  <a:gd name="T59" fmla="*/ 0 w 387"/>
                  <a:gd name="T60" fmla="*/ 0 h 1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87" h="17">
                    <a:moveTo>
                      <a:pt x="8" y="0"/>
                    </a:moveTo>
                    <a:lnTo>
                      <a:pt x="5" y="1"/>
                    </a:lnTo>
                    <a:lnTo>
                      <a:pt x="2" y="2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1" y="12"/>
                    </a:lnTo>
                    <a:lnTo>
                      <a:pt x="2" y="14"/>
                    </a:lnTo>
                    <a:lnTo>
                      <a:pt x="5" y="16"/>
                    </a:lnTo>
                    <a:lnTo>
                      <a:pt x="8" y="17"/>
                    </a:lnTo>
                    <a:lnTo>
                      <a:pt x="379" y="17"/>
                    </a:lnTo>
                    <a:lnTo>
                      <a:pt x="382" y="16"/>
                    </a:lnTo>
                    <a:lnTo>
                      <a:pt x="385" y="14"/>
                    </a:lnTo>
                    <a:lnTo>
                      <a:pt x="386" y="12"/>
                    </a:lnTo>
                    <a:lnTo>
                      <a:pt x="387" y="8"/>
                    </a:lnTo>
                    <a:lnTo>
                      <a:pt x="386" y="5"/>
                    </a:lnTo>
                    <a:lnTo>
                      <a:pt x="385" y="2"/>
                    </a:lnTo>
                    <a:lnTo>
                      <a:pt x="382" y="1"/>
                    </a:lnTo>
                    <a:lnTo>
                      <a:pt x="379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4609" name="Shape 196673"/>
              <p:cNvSpPr>
                <a:spLocks/>
              </p:cNvSpPr>
              <p:nvPr/>
            </p:nvSpPr>
            <p:spPr bwMode="auto">
              <a:xfrm>
                <a:off x="2436" y="2248"/>
                <a:ext cx="523" cy="23"/>
              </a:xfrm>
              <a:custGeom>
                <a:avLst/>
                <a:gdLst>
                  <a:gd name="T0" fmla="*/ 8 w 387"/>
                  <a:gd name="T1" fmla="*/ 0 h 17"/>
                  <a:gd name="T2" fmla="*/ 5 w 387"/>
                  <a:gd name="T3" fmla="*/ 1 h 17"/>
                  <a:gd name="T4" fmla="*/ 2 w 387"/>
                  <a:gd name="T5" fmla="*/ 3 h 17"/>
                  <a:gd name="T6" fmla="*/ 1 w 387"/>
                  <a:gd name="T7" fmla="*/ 6 h 17"/>
                  <a:gd name="T8" fmla="*/ 0 w 387"/>
                  <a:gd name="T9" fmla="*/ 9 h 17"/>
                  <a:gd name="T10" fmla="*/ 1 w 387"/>
                  <a:gd name="T11" fmla="*/ 12 h 17"/>
                  <a:gd name="T12" fmla="*/ 2 w 387"/>
                  <a:gd name="T13" fmla="*/ 15 h 17"/>
                  <a:gd name="T14" fmla="*/ 5 w 387"/>
                  <a:gd name="T15" fmla="*/ 16 h 17"/>
                  <a:gd name="T16" fmla="*/ 8 w 387"/>
                  <a:gd name="T17" fmla="*/ 17 h 17"/>
                  <a:gd name="T18" fmla="*/ 379 w 387"/>
                  <a:gd name="T19" fmla="*/ 17 h 17"/>
                  <a:gd name="T20" fmla="*/ 382 w 387"/>
                  <a:gd name="T21" fmla="*/ 16 h 17"/>
                  <a:gd name="T22" fmla="*/ 385 w 387"/>
                  <a:gd name="T23" fmla="*/ 15 h 17"/>
                  <a:gd name="T24" fmla="*/ 386 w 387"/>
                  <a:gd name="T25" fmla="*/ 12 h 17"/>
                  <a:gd name="T26" fmla="*/ 387 w 387"/>
                  <a:gd name="T27" fmla="*/ 9 h 17"/>
                  <a:gd name="T28" fmla="*/ 386 w 387"/>
                  <a:gd name="T29" fmla="*/ 6 h 17"/>
                  <a:gd name="T30" fmla="*/ 385 w 387"/>
                  <a:gd name="T31" fmla="*/ 3 h 17"/>
                  <a:gd name="T32" fmla="*/ 382 w 387"/>
                  <a:gd name="T33" fmla="*/ 1 h 17"/>
                  <a:gd name="T34" fmla="*/ 379 w 387"/>
                  <a:gd name="T35" fmla="*/ 0 h 17"/>
                  <a:gd name="T36" fmla="*/ 8 w 387"/>
                  <a:gd name="T37" fmla="*/ 0 h 1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87"/>
                  <a:gd name="T58" fmla="*/ 0 h 17"/>
                  <a:gd name="T59" fmla="*/ 0 w 387"/>
                  <a:gd name="T60" fmla="*/ 0 h 1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87" h="17">
                    <a:moveTo>
                      <a:pt x="8" y="0"/>
                    </a:moveTo>
                    <a:lnTo>
                      <a:pt x="5" y="1"/>
                    </a:lnTo>
                    <a:lnTo>
                      <a:pt x="2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8" y="17"/>
                    </a:lnTo>
                    <a:lnTo>
                      <a:pt x="379" y="17"/>
                    </a:lnTo>
                    <a:lnTo>
                      <a:pt x="382" y="16"/>
                    </a:lnTo>
                    <a:lnTo>
                      <a:pt x="385" y="15"/>
                    </a:lnTo>
                    <a:lnTo>
                      <a:pt x="386" y="12"/>
                    </a:lnTo>
                    <a:lnTo>
                      <a:pt x="387" y="9"/>
                    </a:lnTo>
                    <a:lnTo>
                      <a:pt x="386" y="6"/>
                    </a:lnTo>
                    <a:lnTo>
                      <a:pt x="385" y="3"/>
                    </a:lnTo>
                    <a:lnTo>
                      <a:pt x="382" y="1"/>
                    </a:lnTo>
                    <a:lnTo>
                      <a:pt x="379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4610" name="Shape 196674"/>
              <p:cNvSpPr>
                <a:spLocks/>
              </p:cNvSpPr>
              <p:nvPr/>
            </p:nvSpPr>
            <p:spPr bwMode="auto">
              <a:xfrm>
                <a:off x="2436" y="2322"/>
                <a:ext cx="523" cy="23"/>
              </a:xfrm>
              <a:custGeom>
                <a:avLst/>
                <a:gdLst>
                  <a:gd name="T0" fmla="*/ 8 w 387"/>
                  <a:gd name="T1" fmla="*/ 0 h 17"/>
                  <a:gd name="T2" fmla="*/ 5 w 387"/>
                  <a:gd name="T3" fmla="*/ 2 h 17"/>
                  <a:gd name="T4" fmla="*/ 2 w 387"/>
                  <a:gd name="T5" fmla="*/ 3 h 17"/>
                  <a:gd name="T6" fmla="*/ 1 w 387"/>
                  <a:gd name="T7" fmla="*/ 5 h 17"/>
                  <a:gd name="T8" fmla="*/ 0 w 387"/>
                  <a:gd name="T9" fmla="*/ 9 h 17"/>
                  <a:gd name="T10" fmla="*/ 1 w 387"/>
                  <a:gd name="T11" fmla="*/ 12 h 17"/>
                  <a:gd name="T12" fmla="*/ 2 w 387"/>
                  <a:gd name="T13" fmla="*/ 15 h 17"/>
                  <a:gd name="T14" fmla="*/ 5 w 387"/>
                  <a:gd name="T15" fmla="*/ 16 h 17"/>
                  <a:gd name="T16" fmla="*/ 8 w 387"/>
                  <a:gd name="T17" fmla="*/ 17 h 17"/>
                  <a:gd name="T18" fmla="*/ 379 w 387"/>
                  <a:gd name="T19" fmla="*/ 17 h 17"/>
                  <a:gd name="T20" fmla="*/ 382 w 387"/>
                  <a:gd name="T21" fmla="*/ 16 h 17"/>
                  <a:gd name="T22" fmla="*/ 385 w 387"/>
                  <a:gd name="T23" fmla="*/ 15 h 17"/>
                  <a:gd name="T24" fmla="*/ 386 w 387"/>
                  <a:gd name="T25" fmla="*/ 12 h 17"/>
                  <a:gd name="T26" fmla="*/ 387 w 387"/>
                  <a:gd name="T27" fmla="*/ 9 h 17"/>
                  <a:gd name="T28" fmla="*/ 386 w 387"/>
                  <a:gd name="T29" fmla="*/ 5 h 17"/>
                  <a:gd name="T30" fmla="*/ 385 w 387"/>
                  <a:gd name="T31" fmla="*/ 3 h 17"/>
                  <a:gd name="T32" fmla="*/ 382 w 387"/>
                  <a:gd name="T33" fmla="*/ 2 h 17"/>
                  <a:gd name="T34" fmla="*/ 379 w 387"/>
                  <a:gd name="T35" fmla="*/ 0 h 17"/>
                  <a:gd name="T36" fmla="*/ 8 w 387"/>
                  <a:gd name="T37" fmla="*/ 0 h 1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87"/>
                  <a:gd name="T58" fmla="*/ 0 h 17"/>
                  <a:gd name="T59" fmla="*/ 0 w 387"/>
                  <a:gd name="T60" fmla="*/ 0 h 1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87" h="17">
                    <a:moveTo>
                      <a:pt x="8" y="0"/>
                    </a:moveTo>
                    <a:lnTo>
                      <a:pt x="5" y="2"/>
                    </a:lnTo>
                    <a:lnTo>
                      <a:pt x="2" y="3"/>
                    </a:lnTo>
                    <a:lnTo>
                      <a:pt x="1" y="5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8" y="17"/>
                    </a:lnTo>
                    <a:lnTo>
                      <a:pt x="379" y="17"/>
                    </a:lnTo>
                    <a:lnTo>
                      <a:pt x="382" y="16"/>
                    </a:lnTo>
                    <a:lnTo>
                      <a:pt x="385" y="15"/>
                    </a:lnTo>
                    <a:lnTo>
                      <a:pt x="386" y="12"/>
                    </a:lnTo>
                    <a:lnTo>
                      <a:pt x="387" y="9"/>
                    </a:lnTo>
                    <a:lnTo>
                      <a:pt x="386" y="5"/>
                    </a:lnTo>
                    <a:lnTo>
                      <a:pt x="385" y="3"/>
                    </a:lnTo>
                    <a:lnTo>
                      <a:pt x="382" y="2"/>
                    </a:lnTo>
                    <a:lnTo>
                      <a:pt x="379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4611" name="Shape 196675"/>
              <p:cNvSpPr>
                <a:spLocks/>
              </p:cNvSpPr>
              <p:nvPr/>
            </p:nvSpPr>
            <p:spPr bwMode="auto">
              <a:xfrm>
                <a:off x="2562" y="2553"/>
                <a:ext cx="397" cy="23"/>
              </a:xfrm>
              <a:custGeom>
                <a:avLst/>
                <a:gdLst>
                  <a:gd name="T0" fmla="*/ 8 w 294"/>
                  <a:gd name="T1" fmla="*/ 0 h 17"/>
                  <a:gd name="T2" fmla="*/ 4 w 294"/>
                  <a:gd name="T3" fmla="*/ 1 h 17"/>
                  <a:gd name="T4" fmla="*/ 2 w 294"/>
                  <a:gd name="T5" fmla="*/ 2 h 17"/>
                  <a:gd name="T6" fmla="*/ 1 w 294"/>
                  <a:gd name="T7" fmla="*/ 5 h 17"/>
                  <a:gd name="T8" fmla="*/ 0 w 294"/>
                  <a:gd name="T9" fmla="*/ 8 h 17"/>
                  <a:gd name="T10" fmla="*/ 1 w 294"/>
                  <a:gd name="T11" fmla="*/ 12 h 17"/>
                  <a:gd name="T12" fmla="*/ 2 w 294"/>
                  <a:gd name="T13" fmla="*/ 14 h 17"/>
                  <a:gd name="T14" fmla="*/ 4 w 294"/>
                  <a:gd name="T15" fmla="*/ 16 h 17"/>
                  <a:gd name="T16" fmla="*/ 8 w 294"/>
                  <a:gd name="T17" fmla="*/ 17 h 17"/>
                  <a:gd name="T18" fmla="*/ 286 w 294"/>
                  <a:gd name="T19" fmla="*/ 17 h 17"/>
                  <a:gd name="T20" fmla="*/ 289 w 294"/>
                  <a:gd name="T21" fmla="*/ 16 h 17"/>
                  <a:gd name="T22" fmla="*/ 292 w 294"/>
                  <a:gd name="T23" fmla="*/ 14 h 17"/>
                  <a:gd name="T24" fmla="*/ 293 w 294"/>
                  <a:gd name="T25" fmla="*/ 12 h 17"/>
                  <a:gd name="T26" fmla="*/ 294 w 294"/>
                  <a:gd name="T27" fmla="*/ 8 h 17"/>
                  <a:gd name="T28" fmla="*/ 293 w 294"/>
                  <a:gd name="T29" fmla="*/ 5 h 17"/>
                  <a:gd name="T30" fmla="*/ 292 w 294"/>
                  <a:gd name="T31" fmla="*/ 2 h 17"/>
                  <a:gd name="T32" fmla="*/ 289 w 294"/>
                  <a:gd name="T33" fmla="*/ 1 h 17"/>
                  <a:gd name="T34" fmla="*/ 286 w 294"/>
                  <a:gd name="T35" fmla="*/ 0 h 17"/>
                  <a:gd name="T36" fmla="*/ 8 w 294"/>
                  <a:gd name="T37" fmla="*/ 0 h 1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94"/>
                  <a:gd name="T58" fmla="*/ 0 h 17"/>
                  <a:gd name="T59" fmla="*/ 0 w 294"/>
                  <a:gd name="T60" fmla="*/ 0 h 1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94" h="17">
                    <a:moveTo>
                      <a:pt x="8" y="0"/>
                    </a:moveTo>
                    <a:lnTo>
                      <a:pt x="4" y="1"/>
                    </a:lnTo>
                    <a:lnTo>
                      <a:pt x="2" y="2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1" y="12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7"/>
                    </a:lnTo>
                    <a:lnTo>
                      <a:pt x="286" y="17"/>
                    </a:lnTo>
                    <a:lnTo>
                      <a:pt x="289" y="16"/>
                    </a:lnTo>
                    <a:lnTo>
                      <a:pt x="292" y="14"/>
                    </a:lnTo>
                    <a:lnTo>
                      <a:pt x="293" y="12"/>
                    </a:lnTo>
                    <a:lnTo>
                      <a:pt x="294" y="8"/>
                    </a:lnTo>
                    <a:lnTo>
                      <a:pt x="293" y="5"/>
                    </a:lnTo>
                    <a:lnTo>
                      <a:pt x="292" y="2"/>
                    </a:lnTo>
                    <a:lnTo>
                      <a:pt x="289" y="1"/>
                    </a:lnTo>
                    <a:lnTo>
                      <a:pt x="286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4612" name="Shape 196676"/>
              <p:cNvSpPr>
                <a:spLocks/>
              </p:cNvSpPr>
              <p:nvPr/>
            </p:nvSpPr>
            <p:spPr bwMode="auto">
              <a:xfrm>
                <a:off x="2436" y="1911"/>
                <a:ext cx="273" cy="21"/>
              </a:xfrm>
              <a:custGeom>
                <a:avLst/>
                <a:gdLst>
                  <a:gd name="T0" fmla="*/ 8 w 202"/>
                  <a:gd name="T1" fmla="*/ 0 h 16"/>
                  <a:gd name="T2" fmla="*/ 5 w 202"/>
                  <a:gd name="T3" fmla="*/ 2 h 16"/>
                  <a:gd name="T4" fmla="*/ 2 w 202"/>
                  <a:gd name="T5" fmla="*/ 3 h 16"/>
                  <a:gd name="T6" fmla="*/ 1 w 202"/>
                  <a:gd name="T7" fmla="*/ 5 h 16"/>
                  <a:gd name="T8" fmla="*/ 0 w 202"/>
                  <a:gd name="T9" fmla="*/ 8 h 16"/>
                  <a:gd name="T10" fmla="*/ 1 w 202"/>
                  <a:gd name="T11" fmla="*/ 11 h 16"/>
                  <a:gd name="T12" fmla="*/ 2 w 202"/>
                  <a:gd name="T13" fmla="*/ 14 h 16"/>
                  <a:gd name="T14" fmla="*/ 5 w 202"/>
                  <a:gd name="T15" fmla="*/ 15 h 16"/>
                  <a:gd name="T16" fmla="*/ 8 w 202"/>
                  <a:gd name="T17" fmla="*/ 16 h 16"/>
                  <a:gd name="T18" fmla="*/ 194 w 202"/>
                  <a:gd name="T19" fmla="*/ 16 h 16"/>
                  <a:gd name="T20" fmla="*/ 197 w 202"/>
                  <a:gd name="T21" fmla="*/ 15 h 16"/>
                  <a:gd name="T22" fmla="*/ 200 w 202"/>
                  <a:gd name="T23" fmla="*/ 14 h 16"/>
                  <a:gd name="T24" fmla="*/ 201 w 202"/>
                  <a:gd name="T25" fmla="*/ 11 h 16"/>
                  <a:gd name="T26" fmla="*/ 202 w 202"/>
                  <a:gd name="T27" fmla="*/ 8 h 16"/>
                  <a:gd name="T28" fmla="*/ 201 w 202"/>
                  <a:gd name="T29" fmla="*/ 5 h 16"/>
                  <a:gd name="T30" fmla="*/ 200 w 202"/>
                  <a:gd name="T31" fmla="*/ 3 h 16"/>
                  <a:gd name="T32" fmla="*/ 197 w 202"/>
                  <a:gd name="T33" fmla="*/ 2 h 16"/>
                  <a:gd name="T34" fmla="*/ 194 w 202"/>
                  <a:gd name="T35" fmla="*/ 0 h 16"/>
                  <a:gd name="T36" fmla="*/ 8 w 202"/>
                  <a:gd name="T37" fmla="*/ 0 h 1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02"/>
                  <a:gd name="T58" fmla="*/ 0 h 16"/>
                  <a:gd name="T59" fmla="*/ 0 w 202"/>
                  <a:gd name="T60" fmla="*/ 0 h 1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02" h="16">
                    <a:moveTo>
                      <a:pt x="8" y="0"/>
                    </a:moveTo>
                    <a:lnTo>
                      <a:pt x="5" y="2"/>
                    </a:lnTo>
                    <a:lnTo>
                      <a:pt x="2" y="3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1" y="11"/>
                    </a:lnTo>
                    <a:lnTo>
                      <a:pt x="2" y="14"/>
                    </a:lnTo>
                    <a:lnTo>
                      <a:pt x="5" y="15"/>
                    </a:lnTo>
                    <a:lnTo>
                      <a:pt x="8" y="16"/>
                    </a:lnTo>
                    <a:lnTo>
                      <a:pt x="194" y="16"/>
                    </a:lnTo>
                    <a:lnTo>
                      <a:pt x="197" y="15"/>
                    </a:lnTo>
                    <a:lnTo>
                      <a:pt x="200" y="14"/>
                    </a:lnTo>
                    <a:lnTo>
                      <a:pt x="201" y="11"/>
                    </a:lnTo>
                    <a:lnTo>
                      <a:pt x="202" y="8"/>
                    </a:lnTo>
                    <a:lnTo>
                      <a:pt x="201" y="5"/>
                    </a:lnTo>
                    <a:lnTo>
                      <a:pt x="200" y="3"/>
                    </a:lnTo>
                    <a:lnTo>
                      <a:pt x="197" y="2"/>
                    </a:lnTo>
                    <a:lnTo>
                      <a:pt x="194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4613" name="Shape 196677"/>
              <p:cNvSpPr>
                <a:spLocks/>
              </p:cNvSpPr>
              <p:nvPr/>
            </p:nvSpPr>
            <p:spPr bwMode="auto">
              <a:xfrm>
                <a:off x="2436" y="1846"/>
                <a:ext cx="273" cy="23"/>
              </a:xfrm>
              <a:custGeom>
                <a:avLst/>
                <a:gdLst>
                  <a:gd name="T0" fmla="*/ 8 w 202"/>
                  <a:gd name="T1" fmla="*/ 0 h 17"/>
                  <a:gd name="T2" fmla="*/ 5 w 202"/>
                  <a:gd name="T3" fmla="*/ 1 h 17"/>
                  <a:gd name="T4" fmla="*/ 2 w 202"/>
                  <a:gd name="T5" fmla="*/ 3 h 17"/>
                  <a:gd name="T6" fmla="*/ 1 w 202"/>
                  <a:gd name="T7" fmla="*/ 5 h 17"/>
                  <a:gd name="T8" fmla="*/ 0 w 202"/>
                  <a:gd name="T9" fmla="*/ 9 h 17"/>
                  <a:gd name="T10" fmla="*/ 1 w 202"/>
                  <a:gd name="T11" fmla="*/ 12 h 17"/>
                  <a:gd name="T12" fmla="*/ 2 w 202"/>
                  <a:gd name="T13" fmla="*/ 15 h 17"/>
                  <a:gd name="T14" fmla="*/ 5 w 202"/>
                  <a:gd name="T15" fmla="*/ 16 h 17"/>
                  <a:gd name="T16" fmla="*/ 8 w 202"/>
                  <a:gd name="T17" fmla="*/ 17 h 17"/>
                  <a:gd name="T18" fmla="*/ 194 w 202"/>
                  <a:gd name="T19" fmla="*/ 17 h 17"/>
                  <a:gd name="T20" fmla="*/ 197 w 202"/>
                  <a:gd name="T21" fmla="*/ 16 h 17"/>
                  <a:gd name="T22" fmla="*/ 200 w 202"/>
                  <a:gd name="T23" fmla="*/ 15 h 17"/>
                  <a:gd name="T24" fmla="*/ 201 w 202"/>
                  <a:gd name="T25" fmla="*/ 12 h 17"/>
                  <a:gd name="T26" fmla="*/ 202 w 202"/>
                  <a:gd name="T27" fmla="*/ 9 h 17"/>
                  <a:gd name="T28" fmla="*/ 201 w 202"/>
                  <a:gd name="T29" fmla="*/ 5 h 17"/>
                  <a:gd name="T30" fmla="*/ 200 w 202"/>
                  <a:gd name="T31" fmla="*/ 3 h 17"/>
                  <a:gd name="T32" fmla="*/ 197 w 202"/>
                  <a:gd name="T33" fmla="*/ 1 h 17"/>
                  <a:gd name="T34" fmla="*/ 194 w 202"/>
                  <a:gd name="T35" fmla="*/ 0 h 17"/>
                  <a:gd name="T36" fmla="*/ 8 w 202"/>
                  <a:gd name="T37" fmla="*/ 0 h 1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02"/>
                  <a:gd name="T58" fmla="*/ 0 h 17"/>
                  <a:gd name="T59" fmla="*/ 0 w 202"/>
                  <a:gd name="T60" fmla="*/ 0 h 1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02" h="17">
                    <a:moveTo>
                      <a:pt x="8" y="0"/>
                    </a:moveTo>
                    <a:lnTo>
                      <a:pt x="5" y="1"/>
                    </a:lnTo>
                    <a:lnTo>
                      <a:pt x="2" y="3"/>
                    </a:lnTo>
                    <a:lnTo>
                      <a:pt x="1" y="5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2" y="15"/>
                    </a:lnTo>
                    <a:lnTo>
                      <a:pt x="5" y="16"/>
                    </a:lnTo>
                    <a:lnTo>
                      <a:pt x="8" y="17"/>
                    </a:lnTo>
                    <a:lnTo>
                      <a:pt x="194" y="17"/>
                    </a:lnTo>
                    <a:lnTo>
                      <a:pt x="197" y="16"/>
                    </a:lnTo>
                    <a:lnTo>
                      <a:pt x="200" y="15"/>
                    </a:lnTo>
                    <a:lnTo>
                      <a:pt x="201" y="12"/>
                    </a:lnTo>
                    <a:lnTo>
                      <a:pt x="202" y="9"/>
                    </a:lnTo>
                    <a:lnTo>
                      <a:pt x="201" y="5"/>
                    </a:lnTo>
                    <a:lnTo>
                      <a:pt x="200" y="3"/>
                    </a:lnTo>
                    <a:lnTo>
                      <a:pt x="197" y="1"/>
                    </a:lnTo>
                    <a:lnTo>
                      <a:pt x="194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4614" name="Shape 196678"/>
              <p:cNvSpPr>
                <a:spLocks/>
              </p:cNvSpPr>
              <p:nvPr/>
            </p:nvSpPr>
            <p:spPr bwMode="auto">
              <a:xfrm>
                <a:off x="2444" y="2519"/>
                <a:ext cx="79" cy="83"/>
              </a:xfrm>
              <a:custGeom>
                <a:avLst/>
                <a:gdLst>
                  <a:gd name="T0" fmla="*/ 58 w 58"/>
                  <a:gd name="T1" fmla="*/ 61 h 61"/>
                  <a:gd name="T2" fmla="*/ 56 w 58"/>
                  <a:gd name="T3" fmla="*/ 61 h 61"/>
                  <a:gd name="T4" fmla="*/ 41 w 58"/>
                  <a:gd name="T5" fmla="*/ 61 h 61"/>
                  <a:gd name="T6" fmla="*/ 30 w 58"/>
                  <a:gd name="T7" fmla="*/ 44 h 61"/>
                  <a:gd name="T8" fmla="*/ 30 w 58"/>
                  <a:gd name="T9" fmla="*/ 43 h 61"/>
                  <a:gd name="T10" fmla="*/ 29 w 58"/>
                  <a:gd name="T11" fmla="*/ 43 h 61"/>
                  <a:gd name="T12" fmla="*/ 29 w 58"/>
                  <a:gd name="T13" fmla="*/ 43 h 61"/>
                  <a:gd name="T14" fmla="*/ 28 w 58"/>
                  <a:gd name="T15" fmla="*/ 44 h 61"/>
                  <a:gd name="T16" fmla="*/ 17 w 58"/>
                  <a:gd name="T17" fmla="*/ 61 h 61"/>
                  <a:gd name="T18" fmla="*/ 2 w 58"/>
                  <a:gd name="T19" fmla="*/ 61 h 61"/>
                  <a:gd name="T20" fmla="*/ 2 w 58"/>
                  <a:gd name="T21" fmla="*/ 61 h 61"/>
                  <a:gd name="T22" fmla="*/ 2 w 58"/>
                  <a:gd name="T23" fmla="*/ 60 h 61"/>
                  <a:gd name="T24" fmla="*/ 2 w 58"/>
                  <a:gd name="T25" fmla="*/ 60 h 61"/>
                  <a:gd name="T26" fmla="*/ 19 w 58"/>
                  <a:gd name="T27" fmla="*/ 31 h 61"/>
                  <a:gd name="T28" fmla="*/ 19 w 58"/>
                  <a:gd name="T29" fmla="*/ 31 h 61"/>
                  <a:gd name="T30" fmla="*/ 19 w 58"/>
                  <a:gd name="T31" fmla="*/ 30 h 61"/>
                  <a:gd name="T32" fmla="*/ 1 w 58"/>
                  <a:gd name="T33" fmla="*/ 2 h 61"/>
                  <a:gd name="T34" fmla="*/ 0 w 58"/>
                  <a:gd name="T35" fmla="*/ 2 h 61"/>
                  <a:gd name="T36" fmla="*/ 0 w 58"/>
                  <a:gd name="T37" fmla="*/ 1 h 61"/>
                  <a:gd name="T38" fmla="*/ 1 w 58"/>
                  <a:gd name="T39" fmla="*/ 0 h 61"/>
                  <a:gd name="T40" fmla="*/ 2 w 58"/>
                  <a:gd name="T41" fmla="*/ 0 h 61"/>
                  <a:gd name="T42" fmla="*/ 18 w 58"/>
                  <a:gd name="T43" fmla="*/ 1 h 61"/>
                  <a:gd name="T44" fmla="*/ 29 w 58"/>
                  <a:gd name="T45" fmla="*/ 18 h 61"/>
                  <a:gd name="T46" fmla="*/ 29 w 58"/>
                  <a:gd name="T47" fmla="*/ 18 h 61"/>
                  <a:gd name="T48" fmla="*/ 29 w 58"/>
                  <a:gd name="T49" fmla="*/ 18 h 61"/>
                  <a:gd name="T50" fmla="*/ 30 w 58"/>
                  <a:gd name="T51" fmla="*/ 18 h 61"/>
                  <a:gd name="T52" fmla="*/ 40 w 58"/>
                  <a:gd name="T53" fmla="*/ 1 h 61"/>
                  <a:gd name="T54" fmla="*/ 56 w 58"/>
                  <a:gd name="T55" fmla="*/ 0 h 61"/>
                  <a:gd name="T56" fmla="*/ 58 w 58"/>
                  <a:gd name="T57" fmla="*/ 0 h 61"/>
                  <a:gd name="T58" fmla="*/ 58 w 58"/>
                  <a:gd name="T59" fmla="*/ 1 h 61"/>
                  <a:gd name="T60" fmla="*/ 58 w 58"/>
                  <a:gd name="T61" fmla="*/ 2 h 61"/>
                  <a:gd name="T62" fmla="*/ 58 w 58"/>
                  <a:gd name="T63" fmla="*/ 2 h 61"/>
                  <a:gd name="T64" fmla="*/ 40 w 58"/>
                  <a:gd name="T65" fmla="*/ 31 h 61"/>
                  <a:gd name="T66" fmla="*/ 58 w 58"/>
                  <a:gd name="T67" fmla="*/ 60 h 61"/>
                  <a:gd name="T68" fmla="*/ 58 w 58"/>
                  <a:gd name="T69" fmla="*/ 60 h 6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58"/>
                  <a:gd name="T106" fmla="*/ 0 h 61"/>
                  <a:gd name="T107" fmla="*/ 0 w 58"/>
                  <a:gd name="T108" fmla="*/ 0 h 6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58" h="61">
                    <a:moveTo>
                      <a:pt x="58" y="60"/>
                    </a:moveTo>
                    <a:lnTo>
                      <a:pt x="58" y="61"/>
                    </a:lnTo>
                    <a:lnTo>
                      <a:pt x="56" y="61"/>
                    </a:lnTo>
                    <a:lnTo>
                      <a:pt x="41" y="61"/>
                    </a:lnTo>
                    <a:lnTo>
                      <a:pt x="40" y="61"/>
                    </a:lnTo>
                    <a:lnTo>
                      <a:pt x="30" y="44"/>
                    </a:lnTo>
                    <a:lnTo>
                      <a:pt x="30" y="43"/>
                    </a:lnTo>
                    <a:lnTo>
                      <a:pt x="29" y="43"/>
                    </a:lnTo>
                    <a:lnTo>
                      <a:pt x="28" y="44"/>
                    </a:lnTo>
                    <a:lnTo>
                      <a:pt x="18" y="61"/>
                    </a:lnTo>
                    <a:lnTo>
                      <a:pt x="17" y="61"/>
                    </a:lnTo>
                    <a:lnTo>
                      <a:pt x="4" y="61"/>
                    </a:lnTo>
                    <a:lnTo>
                      <a:pt x="2" y="61"/>
                    </a:lnTo>
                    <a:lnTo>
                      <a:pt x="2" y="60"/>
                    </a:lnTo>
                    <a:lnTo>
                      <a:pt x="2" y="59"/>
                    </a:lnTo>
                    <a:lnTo>
                      <a:pt x="19" y="31"/>
                    </a:lnTo>
                    <a:lnTo>
                      <a:pt x="19" y="30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17" y="0"/>
                    </a:lnTo>
                    <a:lnTo>
                      <a:pt x="18" y="1"/>
                    </a:lnTo>
                    <a:lnTo>
                      <a:pt x="28" y="17"/>
                    </a:lnTo>
                    <a:lnTo>
                      <a:pt x="29" y="18"/>
                    </a:lnTo>
                    <a:lnTo>
                      <a:pt x="30" y="18"/>
                    </a:lnTo>
                    <a:lnTo>
                      <a:pt x="30" y="17"/>
                    </a:lnTo>
                    <a:lnTo>
                      <a:pt x="40" y="1"/>
                    </a:lnTo>
                    <a:lnTo>
                      <a:pt x="41" y="0"/>
                    </a:lnTo>
                    <a:lnTo>
                      <a:pt x="56" y="0"/>
                    </a:lnTo>
                    <a:lnTo>
                      <a:pt x="58" y="0"/>
                    </a:lnTo>
                    <a:lnTo>
                      <a:pt x="58" y="1"/>
                    </a:lnTo>
                    <a:lnTo>
                      <a:pt x="58" y="2"/>
                    </a:lnTo>
                    <a:lnTo>
                      <a:pt x="40" y="30"/>
                    </a:lnTo>
                    <a:lnTo>
                      <a:pt x="40" y="31"/>
                    </a:lnTo>
                    <a:lnTo>
                      <a:pt x="58" y="59"/>
                    </a:lnTo>
                    <a:lnTo>
                      <a:pt x="58" y="6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4615" name="Shape 196679"/>
              <p:cNvSpPr>
                <a:spLocks/>
              </p:cNvSpPr>
              <p:nvPr/>
            </p:nvSpPr>
            <p:spPr bwMode="auto">
              <a:xfrm>
                <a:off x="2773" y="2441"/>
                <a:ext cx="48" cy="45"/>
              </a:xfrm>
              <a:custGeom>
                <a:avLst/>
                <a:gdLst>
                  <a:gd name="T0" fmla="*/ 0 w 36"/>
                  <a:gd name="T1" fmla="*/ 22 h 33"/>
                  <a:gd name="T2" fmla="*/ 0 w 36"/>
                  <a:gd name="T3" fmla="*/ 19 h 33"/>
                  <a:gd name="T4" fmla="*/ 1 w 36"/>
                  <a:gd name="T5" fmla="*/ 17 h 33"/>
                  <a:gd name="T6" fmla="*/ 2 w 36"/>
                  <a:gd name="T7" fmla="*/ 15 h 33"/>
                  <a:gd name="T8" fmla="*/ 5 w 36"/>
                  <a:gd name="T9" fmla="*/ 13 h 33"/>
                  <a:gd name="T10" fmla="*/ 25 w 36"/>
                  <a:gd name="T11" fmla="*/ 0 h 33"/>
                  <a:gd name="T12" fmla="*/ 36 w 36"/>
                  <a:gd name="T13" fmla="*/ 18 h 33"/>
                  <a:gd name="T14" fmla="*/ 15 w 36"/>
                  <a:gd name="T15" fmla="*/ 30 h 33"/>
                  <a:gd name="T16" fmla="*/ 15 w 36"/>
                  <a:gd name="T17" fmla="*/ 30 h 33"/>
                  <a:gd name="T18" fmla="*/ 14 w 36"/>
                  <a:gd name="T19" fmla="*/ 31 h 33"/>
                  <a:gd name="T20" fmla="*/ 13 w 36"/>
                  <a:gd name="T21" fmla="*/ 31 h 33"/>
                  <a:gd name="T22" fmla="*/ 11 w 36"/>
                  <a:gd name="T23" fmla="*/ 31 h 33"/>
                  <a:gd name="T24" fmla="*/ 9 w 36"/>
                  <a:gd name="T25" fmla="*/ 33 h 33"/>
                  <a:gd name="T26" fmla="*/ 6 w 36"/>
                  <a:gd name="T27" fmla="*/ 31 h 33"/>
                  <a:gd name="T28" fmla="*/ 3 w 36"/>
                  <a:gd name="T29" fmla="*/ 29 h 33"/>
                  <a:gd name="T30" fmla="*/ 1 w 36"/>
                  <a:gd name="T31" fmla="*/ 27 h 33"/>
                  <a:gd name="T32" fmla="*/ 0 w 36"/>
                  <a:gd name="T33" fmla="*/ 22 h 3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36"/>
                  <a:gd name="T52" fmla="*/ 0 h 33"/>
                  <a:gd name="T53" fmla="*/ 0 w 36"/>
                  <a:gd name="T54" fmla="*/ 0 h 3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36" h="33">
                    <a:moveTo>
                      <a:pt x="0" y="22"/>
                    </a:moveTo>
                    <a:lnTo>
                      <a:pt x="0" y="19"/>
                    </a:lnTo>
                    <a:lnTo>
                      <a:pt x="1" y="17"/>
                    </a:lnTo>
                    <a:lnTo>
                      <a:pt x="2" y="15"/>
                    </a:lnTo>
                    <a:lnTo>
                      <a:pt x="5" y="13"/>
                    </a:lnTo>
                    <a:lnTo>
                      <a:pt x="25" y="0"/>
                    </a:lnTo>
                    <a:lnTo>
                      <a:pt x="36" y="18"/>
                    </a:lnTo>
                    <a:lnTo>
                      <a:pt x="15" y="30"/>
                    </a:lnTo>
                    <a:lnTo>
                      <a:pt x="14" y="31"/>
                    </a:lnTo>
                    <a:lnTo>
                      <a:pt x="13" y="31"/>
                    </a:lnTo>
                    <a:lnTo>
                      <a:pt x="11" y="31"/>
                    </a:lnTo>
                    <a:lnTo>
                      <a:pt x="9" y="33"/>
                    </a:lnTo>
                    <a:lnTo>
                      <a:pt x="6" y="31"/>
                    </a:lnTo>
                    <a:lnTo>
                      <a:pt x="3" y="29"/>
                    </a:lnTo>
                    <a:lnTo>
                      <a:pt x="1" y="27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849BB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4616" name="Shape 196680"/>
              <p:cNvSpPr>
                <a:spLocks/>
              </p:cNvSpPr>
              <p:nvPr/>
            </p:nvSpPr>
            <p:spPr bwMode="auto">
              <a:xfrm>
                <a:off x="2797" y="2341"/>
                <a:ext cx="259" cy="139"/>
              </a:xfrm>
              <a:custGeom>
                <a:avLst/>
                <a:gdLst>
                  <a:gd name="T0" fmla="*/ 4 w 191"/>
                  <a:gd name="T1" fmla="*/ 69 h 103"/>
                  <a:gd name="T2" fmla="*/ 5 w 191"/>
                  <a:gd name="T3" fmla="*/ 57 h 103"/>
                  <a:gd name="T4" fmla="*/ 8 w 191"/>
                  <a:gd name="T5" fmla="*/ 54 h 103"/>
                  <a:gd name="T6" fmla="*/ 19 w 191"/>
                  <a:gd name="T7" fmla="*/ 43 h 103"/>
                  <a:gd name="T8" fmla="*/ 37 w 191"/>
                  <a:gd name="T9" fmla="*/ 26 h 103"/>
                  <a:gd name="T10" fmla="*/ 62 w 191"/>
                  <a:gd name="T11" fmla="*/ 4 h 103"/>
                  <a:gd name="T12" fmla="*/ 88 w 191"/>
                  <a:gd name="T13" fmla="*/ 10 h 103"/>
                  <a:gd name="T14" fmla="*/ 73 w 191"/>
                  <a:gd name="T15" fmla="*/ 21 h 103"/>
                  <a:gd name="T16" fmla="*/ 61 w 191"/>
                  <a:gd name="T17" fmla="*/ 32 h 103"/>
                  <a:gd name="T18" fmla="*/ 52 w 191"/>
                  <a:gd name="T19" fmla="*/ 42 h 103"/>
                  <a:gd name="T20" fmla="*/ 42 w 191"/>
                  <a:gd name="T21" fmla="*/ 50 h 103"/>
                  <a:gd name="T22" fmla="*/ 35 w 191"/>
                  <a:gd name="T23" fmla="*/ 57 h 103"/>
                  <a:gd name="T24" fmla="*/ 30 w 191"/>
                  <a:gd name="T25" fmla="*/ 61 h 103"/>
                  <a:gd name="T26" fmla="*/ 26 w 191"/>
                  <a:gd name="T27" fmla="*/ 65 h 103"/>
                  <a:gd name="T28" fmla="*/ 34 w 191"/>
                  <a:gd name="T29" fmla="*/ 79 h 103"/>
                  <a:gd name="T30" fmla="*/ 36 w 191"/>
                  <a:gd name="T31" fmla="*/ 78 h 103"/>
                  <a:gd name="T32" fmla="*/ 38 w 191"/>
                  <a:gd name="T33" fmla="*/ 77 h 103"/>
                  <a:gd name="T34" fmla="*/ 44 w 191"/>
                  <a:gd name="T35" fmla="*/ 74 h 103"/>
                  <a:gd name="T36" fmla="*/ 53 w 191"/>
                  <a:gd name="T37" fmla="*/ 72 h 103"/>
                  <a:gd name="T38" fmla="*/ 64 w 191"/>
                  <a:gd name="T39" fmla="*/ 68 h 103"/>
                  <a:gd name="T40" fmla="*/ 74 w 191"/>
                  <a:gd name="T41" fmla="*/ 65 h 103"/>
                  <a:gd name="T42" fmla="*/ 97 w 191"/>
                  <a:gd name="T43" fmla="*/ 54 h 103"/>
                  <a:gd name="T44" fmla="*/ 124 w 191"/>
                  <a:gd name="T45" fmla="*/ 37 h 103"/>
                  <a:gd name="T46" fmla="*/ 155 w 191"/>
                  <a:gd name="T47" fmla="*/ 19 h 103"/>
                  <a:gd name="T48" fmla="*/ 189 w 191"/>
                  <a:gd name="T49" fmla="*/ 0 h 103"/>
                  <a:gd name="T50" fmla="*/ 156 w 191"/>
                  <a:gd name="T51" fmla="*/ 50 h 103"/>
                  <a:gd name="T52" fmla="*/ 99 w 191"/>
                  <a:gd name="T53" fmla="*/ 77 h 103"/>
                  <a:gd name="T54" fmla="*/ 56 w 191"/>
                  <a:gd name="T55" fmla="*/ 92 h 103"/>
                  <a:gd name="T56" fmla="*/ 35 w 191"/>
                  <a:gd name="T57" fmla="*/ 99 h 103"/>
                  <a:gd name="T58" fmla="*/ 29 w 191"/>
                  <a:gd name="T59" fmla="*/ 91 h 103"/>
                  <a:gd name="T60" fmla="*/ 31 w 191"/>
                  <a:gd name="T61" fmla="*/ 101 h 103"/>
                  <a:gd name="T62" fmla="*/ 20 w 191"/>
                  <a:gd name="T63" fmla="*/ 96 h 103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191"/>
                  <a:gd name="T97" fmla="*/ 0 h 103"/>
                  <a:gd name="T98" fmla="*/ 0 w 191"/>
                  <a:gd name="T99" fmla="*/ 0 h 103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191" h="103">
                    <a:moveTo>
                      <a:pt x="20" y="96"/>
                    </a:moveTo>
                    <a:lnTo>
                      <a:pt x="4" y="69"/>
                    </a:lnTo>
                    <a:lnTo>
                      <a:pt x="0" y="63"/>
                    </a:lnTo>
                    <a:lnTo>
                      <a:pt x="5" y="57"/>
                    </a:lnTo>
                    <a:lnTo>
                      <a:pt x="6" y="56"/>
                    </a:lnTo>
                    <a:lnTo>
                      <a:pt x="8" y="54"/>
                    </a:lnTo>
                    <a:lnTo>
                      <a:pt x="13" y="49"/>
                    </a:lnTo>
                    <a:lnTo>
                      <a:pt x="19" y="43"/>
                    </a:lnTo>
                    <a:lnTo>
                      <a:pt x="28" y="36"/>
                    </a:lnTo>
                    <a:lnTo>
                      <a:pt x="37" y="26"/>
                    </a:lnTo>
                    <a:lnTo>
                      <a:pt x="49" y="16"/>
                    </a:lnTo>
                    <a:lnTo>
                      <a:pt x="62" y="4"/>
                    </a:lnTo>
                    <a:lnTo>
                      <a:pt x="96" y="3"/>
                    </a:lnTo>
                    <a:lnTo>
                      <a:pt x="88" y="10"/>
                    </a:lnTo>
                    <a:lnTo>
                      <a:pt x="80" y="16"/>
                    </a:lnTo>
                    <a:lnTo>
                      <a:pt x="73" y="21"/>
                    </a:lnTo>
                    <a:lnTo>
                      <a:pt x="67" y="27"/>
                    </a:lnTo>
                    <a:lnTo>
                      <a:pt x="61" y="32"/>
                    </a:lnTo>
                    <a:lnTo>
                      <a:pt x="56" y="37"/>
                    </a:lnTo>
                    <a:lnTo>
                      <a:pt x="52" y="42"/>
                    </a:lnTo>
                    <a:lnTo>
                      <a:pt x="47" y="46"/>
                    </a:lnTo>
                    <a:lnTo>
                      <a:pt x="42" y="50"/>
                    </a:lnTo>
                    <a:lnTo>
                      <a:pt x="38" y="54"/>
                    </a:lnTo>
                    <a:lnTo>
                      <a:pt x="35" y="57"/>
                    </a:lnTo>
                    <a:lnTo>
                      <a:pt x="31" y="60"/>
                    </a:lnTo>
                    <a:lnTo>
                      <a:pt x="30" y="61"/>
                    </a:lnTo>
                    <a:lnTo>
                      <a:pt x="29" y="63"/>
                    </a:lnTo>
                    <a:lnTo>
                      <a:pt x="26" y="65"/>
                    </a:lnTo>
                    <a:lnTo>
                      <a:pt x="25" y="66"/>
                    </a:lnTo>
                    <a:lnTo>
                      <a:pt x="34" y="79"/>
                    </a:lnTo>
                    <a:lnTo>
                      <a:pt x="35" y="78"/>
                    </a:lnTo>
                    <a:lnTo>
                      <a:pt x="36" y="78"/>
                    </a:lnTo>
                    <a:lnTo>
                      <a:pt x="37" y="78"/>
                    </a:lnTo>
                    <a:lnTo>
                      <a:pt x="38" y="77"/>
                    </a:lnTo>
                    <a:lnTo>
                      <a:pt x="41" y="75"/>
                    </a:lnTo>
                    <a:lnTo>
                      <a:pt x="44" y="74"/>
                    </a:lnTo>
                    <a:lnTo>
                      <a:pt x="49" y="73"/>
                    </a:lnTo>
                    <a:lnTo>
                      <a:pt x="53" y="72"/>
                    </a:lnTo>
                    <a:lnTo>
                      <a:pt x="58" y="71"/>
                    </a:lnTo>
                    <a:lnTo>
                      <a:pt x="64" y="68"/>
                    </a:lnTo>
                    <a:lnTo>
                      <a:pt x="68" y="67"/>
                    </a:lnTo>
                    <a:lnTo>
                      <a:pt x="74" y="65"/>
                    </a:lnTo>
                    <a:lnTo>
                      <a:pt x="85" y="60"/>
                    </a:lnTo>
                    <a:lnTo>
                      <a:pt x="97" y="54"/>
                    </a:lnTo>
                    <a:lnTo>
                      <a:pt x="109" y="45"/>
                    </a:lnTo>
                    <a:lnTo>
                      <a:pt x="124" y="37"/>
                    </a:lnTo>
                    <a:lnTo>
                      <a:pt x="139" y="28"/>
                    </a:lnTo>
                    <a:lnTo>
                      <a:pt x="155" y="19"/>
                    </a:lnTo>
                    <a:lnTo>
                      <a:pt x="172" y="9"/>
                    </a:lnTo>
                    <a:lnTo>
                      <a:pt x="189" y="0"/>
                    </a:lnTo>
                    <a:lnTo>
                      <a:pt x="191" y="32"/>
                    </a:lnTo>
                    <a:lnTo>
                      <a:pt x="156" y="50"/>
                    </a:lnTo>
                    <a:lnTo>
                      <a:pt x="125" y="65"/>
                    </a:lnTo>
                    <a:lnTo>
                      <a:pt x="99" y="77"/>
                    </a:lnTo>
                    <a:lnTo>
                      <a:pt x="76" y="86"/>
                    </a:lnTo>
                    <a:lnTo>
                      <a:pt x="56" y="92"/>
                    </a:lnTo>
                    <a:lnTo>
                      <a:pt x="43" y="97"/>
                    </a:lnTo>
                    <a:lnTo>
                      <a:pt x="35" y="99"/>
                    </a:lnTo>
                    <a:lnTo>
                      <a:pt x="31" y="101"/>
                    </a:lnTo>
                    <a:lnTo>
                      <a:pt x="29" y="91"/>
                    </a:lnTo>
                    <a:lnTo>
                      <a:pt x="31" y="101"/>
                    </a:lnTo>
                    <a:lnTo>
                      <a:pt x="24" y="103"/>
                    </a:lnTo>
                    <a:lnTo>
                      <a:pt x="20" y="96"/>
                    </a:lnTo>
                    <a:close/>
                  </a:path>
                </a:pathLst>
              </a:custGeom>
              <a:solidFill>
                <a:srgbClr val="849BB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4617" name="Shape 196681"/>
              <p:cNvSpPr>
                <a:spLocks noEditPoints="1"/>
              </p:cNvSpPr>
              <p:nvPr/>
            </p:nvSpPr>
            <p:spPr bwMode="auto">
              <a:xfrm>
                <a:off x="2301" y="1677"/>
                <a:ext cx="794" cy="1045"/>
              </a:xfrm>
              <a:custGeom>
                <a:avLst/>
                <a:gdLst>
                  <a:gd name="T0" fmla="*/ 571 w 587"/>
                  <a:gd name="T1" fmla="*/ 0 h 773"/>
                  <a:gd name="T2" fmla="*/ 0 w 587"/>
                  <a:gd name="T3" fmla="*/ 0 h 773"/>
                  <a:gd name="T4" fmla="*/ 0 w 587"/>
                  <a:gd name="T5" fmla="*/ 773 h 773"/>
                  <a:gd name="T6" fmla="*/ 587 w 587"/>
                  <a:gd name="T7" fmla="*/ 773 h 773"/>
                  <a:gd name="T8" fmla="*/ 587 w 587"/>
                  <a:gd name="T9" fmla="*/ 0 h 773"/>
                  <a:gd name="T10" fmla="*/ 571 w 587"/>
                  <a:gd name="T11" fmla="*/ 0 h 773"/>
                  <a:gd name="T12" fmla="*/ 554 w 587"/>
                  <a:gd name="T13" fmla="*/ 34 h 773"/>
                  <a:gd name="T14" fmla="*/ 554 w 587"/>
                  <a:gd name="T15" fmla="*/ 153 h 773"/>
                  <a:gd name="T16" fmla="*/ 554 w 587"/>
                  <a:gd name="T17" fmla="*/ 386 h 773"/>
                  <a:gd name="T18" fmla="*/ 554 w 587"/>
                  <a:gd name="T19" fmla="*/ 620 h 773"/>
                  <a:gd name="T20" fmla="*/ 554 w 587"/>
                  <a:gd name="T21" fmla="*/ 739 h 773"/>
                  <a:gd name="T22" fmla="*/ 544 w 587"/>
                  <a:gd name="T23" fmla="*/ 739 h 773"/>
                  <a:gd name="T24" fmla="*/ 524 w 587"/>
                  <a:gd name="T25" fmla="*/ 739 h 773"/>
                  <a:gd name="T26" fmla="*/ 498 w 587"/>
                  <a:gd name="T27" fmla="*/ 739 h 773"/>
                  <a:gd name="T28" fmla="*/ 464 w 587"/>
                  <a:gd name="T29" fmla="*/ 739 h 773"/>
                  <a:gd name="T30" fmla="*/ 426 w 587"/>
                  <a:gd name="T31" fmla="*/ 739 h 773"/>
                  <a:gd name="T32" fmla="*/ 384 w 587"/>
                  <a:gd name="T33" fmla="*/ 739 h 773"/>
                  <a:gd name="T34" fmla="*/ 339 w 587"/>
                  <a:gd name="T35" fmla="*/ 739 h 773"/>
                  <a:gd name="T36" fmla="*/ 294 w 587"/>
                  <a:gd name="T37" fmla="*/ 739 h 773"/>
                  <a:gd name="T38" fmla="*/ 248 w 587"/>
                  <a:gd name="T39" fmla="*/ 739 h 773"/>
                  <a:gd name="T40" fmla="*/ 203 w 587"/>
                  <a:gd name="T41" fmla="*/ 739 h 773"/>
                  <a:gd name="T42" fmla="*/ 161 w 587"/>
                  <a:gd name="T43" fmla="*/ 739 h 773"/>
                  <a:gd name="T44" fmla="*/ 123 w 587"/>
                  <a:gd name="T45" fmla="*/ 739 h 773"/>
                  <a:gd name="T46" fmla="*/ 89 w 587"/>
                  <a:gd name="T47" fmla="*/ 739 h 773"/>
                  <a:gd name="T48" fmla="*/ 63 w 587"/>
                  <a:gd name="T49" fmla="*/ 739 h 773"/>
                  <a:gd name="T50" fmla="*/ 43 w 587"/>
                  <a:gd name="T51" fmla="*/ 739 h 773"/>
                  <a:gd name="T52" fmla="*/ 33 w 587"/>
                  <a:gd name="T53" fmla="*/ 739 h 773"/>
                  <a:gd name="T54" fmla="*/ 33 w 587"/>
                  <a:gd name="T55" fmla="*/ 620 h 773"/>
                  <a:gd name="T56" fmla="*/ 33 w 587"/>
                  <a:gd name="T57" fmla="*/ 386 h 773"/>
                  <a:gd name="T58" fmla="*/ 33 w 587"/>
                  <a:gd name="T59" fmla="*/ 153 h 773"/>
                  <a:gd name="T60" fmla="*/ 33 w 587"/>
                  <a:gd name="T61" fmla="*/ 34 h 773"/>
                  <a:gd name="T62" fmla="*/ 43 w 587"/>
                  <a:gd name="T63" fmla="*/ 34 h 773"/>
                  <a:gd name="T64" fmla="*/ 63 w 587"/>
                  <a:gd name="T65" fmla="*/ 34 h 773"/>
                  <a:gd name="T66" fmla="*/ 89 w 587"/>
                  <a:gd name="T67" fmla="*/ 34 h 773"/>
                  <a:gd name="T68" fmla="*/ 123 w 587"/>
                  <a:gd name="T69" fmla="*/ 34 h 773"/>
                  <a:gd name="T70" fmla="*/ 161 w 587"/>
                  <a:gd name="T71" fmla="*/ 34 h 773"/>
                  <a:gd name="T72" fmla="*/ 203 w 587"/>
                  <a:gd name="T73" fmla="*/ 34 h 773"/>
                  <a:gd name="T74" fmla="*/ 248 w 587"/>
                  <a:gd name="T75" fmla="*/ 34 h 773"/>
                  <a:gd name="T76" fmla="*/ 294 w 587"/>
                  <a:gd name="T77" fmla="*/ 34 h 773"/>
                  <a:gd name="T78" fmla="*/ 339 w 587"/>
                  <a:gd name="T79" fmla="*/ 34 h 773"/>
                  <a:gd name="T80" fmla="*/ 384 w 587"/>
                  <a:gd name="T81" fmla="*/ 34 h 773"/>
                  <a:gd name="T82" fmla="*/ 426 w 587"/>
                  <a:gd name="T83" fmla="*/ 34 h 773"/>
                  <a:gd name="T84" fmla="*/ 464 w 587"/>
                  <a:gd name="T85" fmla="*/ 34 h 773"/>
                  <a:gd name="T86" fmla="*/ 498 w 587"/>
                  <a:gd name="T87" fmla="*/ 34 h 773"/>
                  <a:gd name="T88" fmla="*/ 524 w 587"/>
                  <a:gd name="T89" fmla="*/ 34 h 773"/>
                  <a:gd name="T90" fmla="*/ 544 w 587"/>
                  <a:gd name="T91" fmla="*/ 34 h 773"/>
                  <a:gd name="T92" fmla="*/ 554 w 587"/>
                  <a:gd name="T93" fmla="*/ 34 h 773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87"/>
                  <a:gd name="T142" fmla="*/ 0 h 773"/>
                  <a:gd name="T143" fmla="*/ 0 w 587"/>
                  <a:gd name="T144" fmla="*/ 0 h 773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87" h="773">
                    <a:moveTo>
                      <a:pt x="571" y="0"/>
                    </a:moveTo>
                    <a:lnTo>
                      <a:pt x="0" y="0"/>
                    </a:lnTo>
                    <a:lnTo>
                      <a:pt x="0" y="773"/>
                    </a:lnTo>
                    <a:lnTo>
                      <a:pt x="587" y="773"/>
                    </a:lnTo>
                    <a:lnTo>
                      <a:pt x="587" y="0"/>
                    </a:lnTo>
                    <a:lnTo>
                      <a:pt x="571" y="0"/>
                    </a:lnTo>
                    <a:close/>
                    <a:moveTo>
                      <a:pt x="554" y="34"/>
                    </a:moveTo>
                    <a:lnTo>
                      <a:pt x="554" y="153"/>
                    </a:lnTo>
                    <a:lnTo>
                      <a:pt x="554" y="386"/>
                    </a:lnTo>
                    <a:lnTo>
                      <a:pt x="554" y="620"/>
                    </a:lnTo>
                    <a:lnTo>
                      <a:pt x="554" y="739"/>
                    </a:lnTo>
                    <a:lnTo>
                      <a:pt x="544" y="739"/>
                    </a:lnTo>
                    <a:lnTo>
                      <a:pt x="524" y="739"/>
                    </a:lnTo>
                    <a:lnTo>
                      <a:pt x="498" y="739"/>
                    </a:lnTo>
                    <a:lnTo>
                      <a:pt x="464" y="739"/>
                    </a:lnTo>
                    <a:lnTo>
                      <a:pt x="426" y="739"/>
                    </a:lnTo>
                    <a:lnTo>
                      <a:pt x="384" y="739"/>
                    </a:lnTo>
                    <a:lnTo>
                      <a:pt x="339" y="739"/>
                    </a:lnTo>
                    <a:lnTo>
                      <a:pt x="294" y="739"/>
                    </a:lnTo>
                    <a:lnTo>
                      <a:pt x="248" y="739"/>
                    </a:lnTo>
                    <a:lnTo>
                      <a:pt x="203" y="739"/>
                    </a:lnTo>
                    <a:lnTo>
                      <a:pt x="161" y="739"/>
                    </a:lnTo>
                    <a:lnTo>
                      <a:pt x="123" y="739"/>
                    </a:lnTo>
                    <a:lnTo>
                      <a:pt x="89" y="739"/>
                    </a:lnTo>
                    <a:lnTo>
                      <a:pt x="63" y="739"/>
                    </a:lnTo>
                    <a:lnTo>
                      <a:pt x="43" y="739"/>
                    </a:lnTo>
                    <a:lnTo>
                      <a:pt x="33" y="739"/>
                    </a:lnTo>
                    <a:lnTo>
                      <a:pt x="33" y="620"/>
                    </a:lnTo>
                    <a:lnTo>
                      <a:pt x="33" y="386"/>
                    </a:lnTo>
                    <a:lnTo>
                      <a:pt x="33" y="153"/>
                    </a:lnTo>
                    <a:lnTo>
                      <a:pt x="33" y="34"/>
                    </a:lnTo>
                    <a:lnTo>
                      <a:pt x="43" y="34"/>
                    </a:lnTo>
                    <a:lnTo>
                      <a:pt x="63" y="34"/>
                    </a:lnTo>
                    <a:lnTo>
                      <a:pt x="89" y="34"/>
                    </a:lnTo>
                    <a:lnTo>
                      <a:pt x="123" y="34"/>
                    </a:lnTo>
                    <a:lnTo>
                      <a:pt x="161" y="34"/>
                    </a:lnTo>
                    <a:lnTo>
                      <a:pt x="203" y="34"/>
                    </a:lnTo>
                    <a:lnTo>
                      <a:pt x="248" y="34"/>
                    </a:lnTo>
                    <a:lnTo>
                      <a:pt x="294" y="34"/>
                    </a:lnTo>
                    <a:lnTo>
                      <a:pt x="339" y="34"/>
                    </a:lnTo>
                    <a:lnTo>
                      <a:pt x="384" y="34"/>
                    </a:lnTo>
                    <a:lnTo>
                      <a:pt x="426" y="34"/>
                    </a:lnTo>
                    <a:lnTo>
                      <a:pt x="464" y="34"/>
                    </a:lnTo>
                    <a:lnTo>
                      <a:pt x="498" y="34"/>
                    </a:lnTo>
                    <a:lnTo>
                      <a:pt x="524" y="34"/>
                    </a:lnTo>
                    <a:lnTo>
                      <a:pt x="544" y="34"/>
                    </a:lnTo>
                    <a:lnTo>
                      <a:pt x="554" y="3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4618" name="Shape 196682"/>
              <p:cNvSpPr>
                <a:spLocks/>
              </p:cNvSpPr>
              <p:nvPr/>
            </p:nvSpPr>
            <p:spPr bwMode="auto">
              <a:xfrm>
                <a:off x="2769" y="2426"/>
                <a:ext cx="55" cy="47"/>
              </a:xfrm>
              <a:custGeom>
                <a:avLst/>
                <a:gdLst>
                  <a:gd name="T0" fmla="*/ 28 w 41"/>
                  <a:gd name="T1" fmla="*/ 2 h 35"/>
                  <a:gd name="T2" fmla="*/ 4 w 41"/>
                  <a:gd name="T3" fmla="*/ 21 h 35"/>
                  <a:gd name="T4" fmla="*/ 2 w 41"/>
                  <a:gd name="T5" fmla="*/ 23 h 35"/>
                  <a:gd name="T6" fmla="*/ 0 w 41"/>
                  <a:gd name="T7" fmla="*/ 27 h 35"/>
                  <a:gd name="T8" fmla="*/ 0 w 41"/>
                  <a:gd name="T9" fmla="*/ 29 h 35"/>
                  <a:gd name="T10" fmla="*/ 3 w 41"/>
                  <a:gd name="T11" fmla="*/ 33 h 35"/>
                  <a:gd name="T12" fmla="*/ 5 w 41"/>
                  <a:gd name="T13" fmla="*/ 35 h 35"/>
                  <a:gd name="T14" fmla="*/ 8 w 41"/>
                  <a:gd name="T15" fmla="*/ 35 h 35"/>
                  <a:gd name="T16" fmla="*/ 11 w 41"/>
                  <a:gd name="T17" fmla="*/ 35 h 35"/>
                  <a:gd name="T18" fmla="*/ 14 w 41"/>
                  <a:gd name="T19" fmla="*/ 34 h 35"/>
                  <a:gd name="T20" fmla="*/ 39 w 41"/>
                  <a:gd name="T21" fmla="*/ 15 h 35"/>
                  <a:gd name="T22" fmla="*/ 41 w 41"/>
                  <a:gd name="T23" fmla="*/ 12 h 35"/>
                  <a:gd name="T24" fmla="*/ 41 w 41"/>
                  <a:gd name="T25" fmla="*/ 10 h 35"/>
                  <a:gd name="T26" fmla="*/ 41 w 41"/>
                  <a:gd name="T27" fmla="*/ 6 h 35"/>
                  <a:gd name="T28" fmla="*/ 40 w 41"/>
                  <a:gd name="T29" fmla="*/ 4 h 35"/>
                  <a:gd name="T30" fmla="*/ 38 w 41"/>
                  <a:gd name="T31" fmla="*/ 2 h 35"/>
                  <a:gd name="T32" fmla="*/ 34 w 41"/>
                  <a:gd name="T33" fmla="*/ 0 h 35"/>
                  <a:gd name="T34" fmla="*/ 32 w 41"/>
                  <a:gd name="T35" fmla="*/ 0 h 35"/>
                  <a:gd name="T36" fmla="*/ 28 w 41"/>
                  <a:gd name="T37" fmla="*/ 2 h 3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41"/>
                  <a:gd name="T58" fmla="*/ 0 h 35"/>
                  <a:gd name="T59" fmla="*/ 0 w 41"/>
                  <a:gd name="T60" fmla="*/ 0 h 35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41" h="35">
                    <a:moveTo>
                      <a:pt x="28" y="2"/>
                    </a:moveTo>
                    <a:lnTo>
                      <a:pt x="4" y="21"/>
                    </a:lnTo>
                    <a:lnTo>
                      <a:pt x="2" y="23"/>
                    </a:lnTo>
                    <a:lnTo>
                      <a:pt x="0" y="27"/>
                    </a:lnTo>
                    <a:lnTo>
                      <a:pt x="0" y="29"/>
                    </a:lnTo>
                    <a:lnTo>
                      <a:pt x="3" y="33"/>
                    </a:lnTo>
                    <a:lnTo>
                      <a:pt x="5" y="35"/>
                    </a:lnTo>
                    <a:lnTo>
                      <a:pt x="8" y="35"/>
                    </a:lnTo>
                    <a:lnTo>
                      <a:pt x="11" y="35"/>
                    </a:lnTo>
                    <a:lnTo>
                      <a:pt x="14" y="34"/>
                    </a:lnTo>
                    <a:lnTo>
                      <a:pt x="39" y="15"/>
                    </a:lnTo>
                    <a:lnTo>
                      <a:pt x="41" y="12"/>
                    </a:lnTo>
                    <a:lnTo>
                      <a:pt x="41" y="10"/>
                    </a:lnTo>
                    <a:lnTo>
                      <a:pt x="41" y="6"/>
                    </a:lnTo>
                    <a:lnTo>
                      <a:pt x="40" y="4"/>
                    </a:lnTo>
                    <a:lnTo>
                      <a:pt x="38" y="2"/>
                    </a:lnTo>
                    <a:lnTo>
                      <a:pt x="34" y="0"/>
                    </a:lnTo>
                    <a:lnTo>
                      <a:pt x="32" y="0"/>
                    </a:lnTo>
                    <a:lnTo>
                      <a:pt x="2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4619" name="Shape 196683"/>
              <p:cNvSpPr>
                <a:spLocks/>
              </p:cNvSpPr>
              <p:nvPr/>
            </p:nvSpPr>
            <p:spPr bwMode="auto">
              <a:xfrm>
                <a:off x="2805" y="1962"/>
                <a:ext cx="620" cy="488"/>
              </a:xfrm>
              <a:custGeom>
                <a:avLst/>
                <a:gdLst>
                  <a:gd name="T0" fmla="*/ 458 w 458"/>
                  <a:gd name="T1" fmla="*/ 24 h 361"/>
                  <a:gd name="T2" fmla="*/ 439 w 458"/>
                  <a:gd name="T3" fmla="*/ 0 h 361"/>
                  <a:gd name="T4" fmla="*/ 383 w 458"/>
                  <a:gd name="T5" fmla="*/ 30 h 361"/>
                  <a:gd name="T6" fmla="*/ 332 w 458"/>
                  <a:gd name="T7" fmla="*/ 60 h 361"/>
                  <a:gd name="T8" fmla="*/ 285 w 458"/>
                  <a:gd name="T9" fmla="*/ 90 h 361"/>
                  <a:gd name="T10" fmla="*/ 242 w 458"/>
                  <a:gd name="T11" fmla="*/ 119 h 361"/>
                  <a:gd name="T12" fmla="*/ 202 w 458"/>
                  <a:gd name="T13" fmla="*/ 147 h 361"/>
                  <a:gd name="T14" fmla="*/ 166 w 458"/>
                  <a:gd name="T15" fmla="*/ 175 h 361"/>
                  <a:gd name="T16" fmla="*/ 133 w 458"/>
                  <a:gd name="T17" fmla="*/ 203 h 361"/>
                  <a:gd name="T18" fmla="*/ 105 w 458"/>
                  <a:gd name="T19" fmla="*/ 228 h 361"/>
                  <a:gd name="T20" fmla="*/ 79 w 458"/>
                  <a:gd name="T21" fmla="*/ 251 h 361"/>
                  <a:gd name="T22" fmla="*/ 59 w 458"/>
                  <a:gd name="T23" fmla="*/ 272 h 361"/>
                  <a:gd name="T24" fmla="*/ 40 w 458"/>
                  <a:gd name="T25" fmla="*/ 290 h 361"/>
                  <a:gd name="T26" fmla="*/ 25 w 458"/>
                  <a:gd name="T27" fmla="*/ 307 h 361"/>
                  <a:gd name="T28" fmla="*/ 14 w 458"/>
                  <a:gd name="T29" fmla="*/ 319 h 361"/>
                  <a:gd name="T30" fmla="*/ 6 w 458"/>
                  <a:gd name="T31" fmla="*/ 329 h 361"/>
                  <a:gd name="T32" fmla="*/ 1 w 458"/>
                  <a:gd name="T33" fmla="*/ 335 h 361"/>
                  <a:gd name="T34" fmla="*/ 0 w 458"/>
                  <a:gd name="T35" fmla="*/ 337 h 361"/>
                  <a:gd name="T36" fmla="*/ 18 w 458"/>
                  <a:gd name="T37" fmla="*/ 361 h 361"/>
                  <a:gd name="T38" fmla="*/ 20 w 458"/>
                  <a:gd name="T39" fmla="*/ 360 h 361"/>
                  <a:gd name="T40" fmla="*/ 28 w 458"/>
                  <a:gd name="T41" fmla="*/ 358 h 361"/>
                  <a:gd name="T42" fmla="*/ 38 w 458"/>
                  <a:gd name="T43" fmla="*/ 352 h 361"/>
                  <a:gd name="T44" fmla="*/ 54 w 458"/>
                  <a:gd name="T45" fmla="*/ 345 h 361"/>
                  <a:gd name="T46" fmla="*/ 73 w 458"/>
                  <a:gd name="T47" fmla="*/ 335 h 361"/>
                  <a:gd name="T48" fmla="*/ 96 w 458"/>
                  <a:gd name="T49" fmla="*/ 322 h 361"/>
                  <a:gd name="T50" fmla="*/ 123 w 458"/>
                  <a:gd name="T51" fmla="*/ 306 h 361"/>
                  <a:gd name="T52" fmla="*/ 151 w 458"/>
                  <a:gd name="T53" fmla="*/ 288 h 361"/>
                  <a:gd name="T54" fmla="*/ 183 w 458"/>
                  <a:gd name="T55" fmla="*/ 266 h 361"/>
                  <a:gd name="T56" fmla="*/ 218 w 458"/>
                  <a:gd name="T57" fmla="*/ 242 h 361"/>
                  <a:gd name="T58" fmla="*/ 254 w 458"/>
                  <a:gd name="T59" fmla="*/ 215 h 361"/>
                  <a:gd name="T60" fmla="*/ 292 w 458"/>
                  <a:gd name="T61" fmla="*/ 183 h 361"/>
                  <a:gd name="T62" fmla="*/ 332 w 458"/>
                  <a:gd name="T63" fmla="*/ 150 h 361"/>
                  <a:gd name="T64" fmla="*/ 373 w 458"/>
                  <a:gd name="T65" fmla="*/ 111 h 361"/>
                  <a:gd name="T66" fmla="*/ 415 w 458"/>
                  <a:gd name="T67" fmla="*/ 69 h 361"/>
                  <a:gd name="T68" fmla="*/ 458 w 458"/>
                  <a:gd name="T69" fmla="*/ 24 h 36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458"/>
                  <a:gd name="T106" fmla="*/ 0 h 361"/>
                  <a:gd name="T107" fmla="*/ 0 w 458"/>
                  <a:gd name="T108" fmla="*/ 0 h 36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458" h="361">
                    <a:moveTo>
                      <a:pt x="458" y="24"/>
                    </a:moveTo>
                    <a:lnTo>
                      <a:pt x="439" y="0"/>
                    </a:lnTo>
                    <a:lnTo>
                      <a:pt x="383" y="30"/>
                    </a:lnTo>
                    <a:lnTo>
                      <a:pt x="332" y="60"/>
                    </a:lnTo>
                    <a:lnTo>
                      <a:pt x="285" y="90"/>
                    </a:lnTo>
                    <a:lnTo>
                      <a:pt x="242" y="119"/>
                    </a:lnTo>
                    <a:lnTo>
                      <a:pt x="202" y="147"/>
                    </a:lnTo>
                    <a:lnTo>
                      <a:pt x="166" y="175"/>
                    </a:lnTo>
                    <a:lnTo>
                      <a:pt x="133" y="203"/>
                    </a:lnTo>
                    <a:lnTo>
                      <a:pt x="105" y="228"/>
                    </a:lnTo>
                    <a:lnTo>
                      <a:pt x="79" y="251"/>
                    </a:lnTo>
                    <a:lnTo>
                      <a:pt x="59" y="272"/>
                    </a:lnTo>
                    <a:lnTo>
                      <a:pt x="40" y="290"/>
                    </a:lnTo>
                    <a:lnTo>
                      <a:pt x="25" y="307"/>
                    </a:lnTo>
                    <a:lnTo>
                      <a:pt x="14" y="319"/>
                    </a:lnTo>
                    <a:lnTo>
                      <a:pt x="6" y="329"/>
                    </a:lnTo>
                    <a:lnTo>
                      <a:pt x="1" y="335"/>
                    </a:lnTo>
                    <a:lnTo>
                      <a:pt x="0" y="337"/>
                    </a:lnTo>
                    <a:lnTo>
                      <a:pt x="18" y="361"/>
                    </a:lnTo>
                    <a:lnTo>
                      <a:pt x="20" y="360"/>
                    </a:lnTo>
                    <a:lnTo>
                      <a:pt x="28" y="358"/>
                    </a:lnTo>
                    <a:lnTo>
                      <a:pt x="38" y="352"/>
                    </a:lnTo>
                    <a:lnTo>
                      <a:pt x="54" y="345"/>
                    </a:lnTo>
                    <a:lnTo>
                      <a:pt x="73" y="335"/>
                    </a:lnTo>
                    <a:lnTo>
                      <a:pt x="96" y="322"/>
                    </a:lnTo>
                    <a:lnTo>
                      <a:pt x="123" y="306"/>
                    </a:lnTo>
                    <a:lnTo>
                      <a:pt x="151" y="288"/>
                    </a:lnTo>
                    <a:lnTo>
                      <a:pt x="183" y="266"/>
                    </a:lnTo>
                    <a:lnTo>
                      <a:pt x="218" y="242"/>
                    </a:lnTo>
                    <a:lnTo>
                      <a:pt x="254" y="215"/>
                    </a:lnTo>
                    <a:lnTo>
                      <a:pt x="292" y="183"/>
                    </a:lnTo>
                    <a:lnTo>
                      <a:pt x="332" y="150"/>
                    </a:lnTo>
                    <a:lnTo>
                      <a:pt x="373" y="111"/>
                    </a:lnTo>
                    <a:lnTo>
                      <a:pt x="415" y="69"/>
                    </a:lnTo>
                    <a:lnTo>
                      <a:pt x="458" y="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4620" name="Shape 196684"/>
              <p:cNvSpPr>
                <a:spLocks/>
              </p:cNvSpPr>
              <p:nvPr/>
            </p:nvSpPr>
            <p:spPr bwMode="auto">
              <a:xfrm>
                <a:off x="2821" y="1976"/>
                <a:ext cx="611" cy="479"/>
              </a:xfrm>
              <a:custGeom>
                <a:avLst/>
                <a:gdLst>
                  <a:gd name="T0" fmla="*/ 451 w 451"/>
                  <a:gd name="T1" fmla="*/ 16 h 354"/>
                  <a:gd name="T2" fmla="*/ 439 w 451"/>
                  <a:gd name="T3" fmla="*/ 0 h 354"/>
                  <a:gd name="T4" fmla="*/ 386 w 451"/>
                  <a:gd name="T5" fmla="*/ 33 h 354"/>
                  <a:gd name="T6" fmla="*/ 337 w 451"/>
                  <a:gd name="T7" fmla="*/ 65 h 354"/>
                  <a:gd name="T8" fmla="*/ 290 w 451"/>
                  <a:gd name="T9" fmla="*/ 98 h 354"/>
                  <a:gd name="T10" fmla="*/ 246 w 451"/>
                  <a:gd name="T11" fmla="*/ 128 h 354"/>
                  <a:gd name="T12" fmla="*/ 208 w 451"/>
                  <a:gd name="T13" fmla="*/ 157 h 354"/>
                  <a:gd name="T14" fmla="*/ 172 w 451"/>
                  <a:gd name="T15" fmla="*/ 185 h 354"/>
                  <a:gd name="T16" fmla="*/ 139 w 451"/>
                  <a:gd name="T17" fmla="*/ 211 h 354"/>
                  <a:gd name="T18" fmla="*/ 109 w 451"/>
                  <a:gd name="T19" fmla="*/ 236 h 354"/>
                  <a:gd name="T20" fmla="*/ 84 w 451"/>
                  <a:gd name="T21" fmla="*/ 258 h 354"/>
                  <a:gd name="T22" fmla="*/ 61 w 451"/>
                  <a:gd name="T23" fmla="*/ 278 h 354"/>
                  <a:gd name="T24" fmla="*/ 43 w 451"/>
                  <a:gd name="T25" fmla="*/ 295 h 354"/>
                  <a:gd name="T26" fmla="*/ 28 w 451"/>
                  <a:gd name="T27" fmla="*/ 310 h 354"/>
                  <a:gd name="T28" fmla="*/ 16 w 451"/>
                  <a:gd name="T29" fmla="*/ 322 h 354"/>
                  <a:gd name="T30" fmla="*/ 7 w 451"/>
                  <a:gd name="T31" fmla="*/ 331 h 354"/>
                  <a:gd name="T32" fmla="*/ 1 w 451"/>
                  <a:gd name="T33" fmla="*/ 336 h 354"/>
                  <a:gd name="T34" fmla="*/ 0 w 451"/>
                  <a:gd name="T35" fmla="*/ 338 h 354"/>
                  <a:gd name="T36" fmla="*/ 12 w 451"/>
                  <a:gd name="T37" fmla="*/ 354 h 354"/>
                  <a:gd name="T38" fmla="*/ 14 w 451"/>
                  <a:gd name="T39" fmla="*/ 353 h 354"/>
                  <a:gd name="T40" fmla="*/ 20 w 451"/>
                  <a:gd name="T41" fmla="*/ 349 h 354"/>
                  <a:gd name="T42" fmla="*/ 31 w 451"/>
                  <a:gd name="T43" fmla="*/ 343 h 354"/>
                  <a:gd name="T44" fmla="*/ 46 w 451"/>
                  <a:gd name="T45" fmla="*/ 335 h 354"/>
                  <a:gd name="T46" fmla="*/ 65 w 451"/>
                  <a:gd name="T47" fmla="*/ 324 h 354"/>
                  <a:gd name="T48" fmla="*/ 87 w 451"/>
                  <a:gd name="T49" fmla="*/ 309 h 354"/>
                  <a:gd name="T50" fmla="*/ 112 w 451"/>
                  <a:gd name="T51" fmla="*/ 292 h 354"/>
                  <a:gd name="T52" fmla="*/ 139 w 451"/>
                  <a:gd name="T53" fmla="*/ 273 h 354"/>
                  <a:gd name="T54" fmla="*/ 171 w 451"/>
                  <a:gd name="T55" fmla="*/ 252 h 354"/>
                  <a:gd name="T56" fmla="*/ 204 w 451"/>
                  <a:gd name="T57" fmla="*/ 226 h 354"/>
                  <a:gd name="T58" fmla="*/ 240 w 451"/>
                  <a:gd name="T59" fmla="*/ 199 h 354"/>
                  <a:gd name="T60" fmla="*/ 279 w 451"/>
                  <a:gd name="T61" fmla="*/ 169 h 354"/>
                  <a:gd name="T62" fmla="*/ 320 w 451"/>
                  <a:gd name="T63" fmla="*/ 135 h 354"/>
                  <a:gd name="T64" fmla="*/ 362 w 451"/>
                  <a:gd name="T65" fmla="*/ 99 h 354"/>
                  <a:gd name="T66" fmla="*/ 405 w 451"/>
                  <a:gd name="T67" fmla="*/ 59 h 354"/>
                  <a:gd name="T68" fmla="*/ 451 w 451"/>
                  <a:gd name="T69" fmla="*/ 16 h 354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451"/>
                  <a:gd name="T106" fmla="*/ 0 h 354"/>
                  <a:gd name="T107" fmla="*/ 0 w 451"/>
                  <a:gd name="T108" fmla="*/ 0 h 354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451" h="354">
                    <a:moveTo>
                      <a:pt x="451" y="16"/>
                    </a:moveTo>
                    <a:lnTo>
                      <a:pt x="439" y="0"/>
                    </a:lnTo>
                    <a:lnTo>
                      <a:pt x="386" y="33"/>
                    </a:lnTo>
                    <a:lnTo>
                      <a:pt x="337" y="65"/>
                    </a:lnTo>
                    <a:lnTo>
                      <a:pt x="290" y="98"/>
                    </a:lnTo>
                    <a:lnTo>
                      <a:pt x="246" y="128"/>
                    </a:lnTo>
                    <a:lnTo>
                      <a:pt x="208" y="157"/>
                    </a:lnTo>
                    <a:lnTo>
                      <a:pt x="172" y="185"/>
                    </a:lnTo>
                    <a:lnTo>
                      <a:pt x="139" y="211"/>
                    </a:lnTo>
                    <a:lnTo>
                      <a:pt x="109" y="236"/>
                    </a:lnTo>
                    <a:lnTo>
                      <a:pt x="84" y="258"/>
                    </a:lnTo>
                    <a:lnTo>
                      <a:pt x="61" y="278"/>
                    </a:lnTo>
                    <a:lnTo>
                      <a:pt x="43" y="295"/>
                    </a:lnTo>
                    <a:lnTo>
                      <a:pt x="28" y="310"/>
                    </a:lnTo>
                    <a:lnTo>
                      <a:pt x="16" y="322"/>
                    </a:lnTo>
                    <a:lnTo>
                      <a:pt x="7" y="331"/>
                    </a:lnTo>
                    <a:lnTo>
                      <a:pt x="1" y="336"/>
                    </a:lnTo>
                    <a:lnTo>
                      <a:pt x="0" y="338"/>
                    </a:lnTo>
                    <a:lnTo>
                      <a:pt x="12" y="354"/>
                    </a:lnTo>
                    <a:lnTo>
                      <a:pt x="14" y="353"/>
                    </a:lnTo>
                    <a:lnTo>
                      <a:pt x="20" y="349"/>
                    </a:lnTo>
                    <a:lnTo>
                      <a:pt x="31" y="343"/>
                    </a:lnTo>
                    <a:lnTo>
                      <a:pt x="46" y="335"/>
                    </a:lnTo>
                    <a:lnTo>
                      <a:pt x="65" y="324"/>
                    </a:lnTo>
                    <a:lnTo>
                      <a:pt x="87" y="309"/>
                    </a:lnTo>
                    <a:lnTo>
                      <a:pt x="112" y="292"/>
                    </a:lnTo>
                    <a:lnTo>
                      <a:pt x="139" y="273"/>
                    </a:lnTo>
                    <a:lnTo>
                      <a:pt x="171" y="252"/>
                    </a:lnTo>
                    <a:lnTo>
                      <a:pt x="204" y="226"/>
                    </a:lnTo>
                    <a:lnTo>
                      <a:pt x="240" y="199"/>
                    </a:lnTo>
                    <a:lnTo>
                      <a:pt x="279" y="169"/>
                    </a:lnTo>
                    <a:lnTo>
                      <a:pt x="320" y="135"/>
                    </a:lnTo>
                    <a:lnTo>
                      <a:pt x="362" y="99"/>
                    </a:lnTo>
                    <a:lnTo>
                      <a:pt x="405" y="59"/>
                    </a:lnTo>
                    <a:lnTo>
                      <a:pt x="451" y="16"/>
                    </a:lnTo>
                    <a:close/>
                  </a:path>
                </a:pathLst>
              </a:custGeom>
              <a:solidFill>
                <a:srgbClr val="007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4621" name="Shape 196685"/>
              <p:cNvSpPr>
                <a:spLocks noEditPoints="1"/>
              </p:cNvSpPr>
              <p:nvPr/>
            </p:nvSpPr>
            <p:spPr bwMode="auto">
              <a:xfrm>
                <a:off x="2784" y="1939"/>
                <a:ext cx="662" cy="533"/>
              </a:xfrm>
              <a:custGeom>
                <a:avLst/>
                <a:gdLst>
                  <a:gd name="T0" fmla="*/ 393 w 490"/>
                  <a:gd name="T1" fmla="*/ 35 h 394"/>
                  <a:gd name="T2" fmla="*/ 295 w 490"/>
                  <a:gd name="T3" fmla="*/ 94 h 394"/>
                  <a:gd name="T4" fmla="*/ 212 w 490"/>
                  <a:gd name="T5" fmla="*/ 152 h 394"/>
                  <a:gd name="T6" fmla="*/ 143 w 490"/>
                  <a:gd name="T7" fmla="*/ 206 h 394"/>
                  <a:gd name="T8" fmla="*/ 89 w 490"/>
                  <a:gd name="T9" fmla="*/ 255 h 394"/>
                  <a:gd name="T10" fmla="*/ 50 w 490"/>
                  <a:gd name="T11" fmla="*/ 295 h 394"/>
                  <a:gd name="T12" fmla="*/ 22 w 490"/>
                  <a:gd name="T13" fmla="*/ 325 h 394"/>
                  <a:gd name="T14" fmla="*/ 7 w 490"/>
                  <a:gd name="T15" fmla="*/ 342 h 394"/>
                  <a:gd name="T16" fmla="*/ 0 w 490"/>
                  <a:gd name="T17" fmla="*/ 354 h 394"/>
                  <a:gd name="T18" fmla="*/ 39 w 490"/>
                  <a:gd name="T19" fmla="*/ 390 h 394"/>
                  <a:gd name="T20" fmla="*/ 51 w 490"/>
                  <a:gd name="T21" fmla="*/ 386 h 394"/>
                  <a:gd name="T22" fmla="*/ 80 w 490"/>
                  <a:gd name="T23" fmla="*/ 371 h 394"/>
                  <a:gd name="T24" fmla="*/ 122 w 490"/>
                  <a:gd name="T25" fmla="*/ 348 h 394"/>
                  <a:gd name="T26" fmla="*/ 178 w 490"/>
                  <a:gd name="T27" fmla="*/ 313 h 394"/>
                  <a:gd name="T28" fmla="*/ 243 w 490"/>
                  <a:gd name="T29" fmla="*/ 268 h 394"/>
                  <a:gd name="T30" fmla="*/ 318 w 490"/>
                  <a:gd name="T31" fmla="*/ 209 h 394"/>
                  <a:gd name="T32" fmla="*/ 398 w 490"/>
                  <a:gd name="T33" fmla="*/ 137 h 394"/>
                  <a:gd name="T34" fmla="*/ 482 w 490"/>
                  <a:gd name="T35" fmla="*/ 49 h 394"/>
                  <a:gd name="T36" fmla="*/ 458 w 490"/>
                  <a:gd name="T37" fmla="*/ 0 h 394"/>
                  <a:gd name="T38" fmla="*/ 451 w 490"/>
                  <a:gd name="T39" fmla="*/ 32 h 394"/>
                  <a:gd name="T40" fmla="*/ 455 w 490"/>
                  <a:gd name="T41" fmla="*/ 36 h 394"/>
                  <a:gd name="T42" fmla="*/ 457 w 490"/>
                  <a:gd name="T43" fmla="*/ 39 h 394"/>
                  <a:gd name="T44" fmla="*/ 384 w 490"/>
                  <a:gd name="T45" fmla="*/ 115 h 394"/>
                  <a:gd name="T46" fmla="*/ 314 w 490"/>
                  <a:gd name="T47" fmla="*/ 179 h 394"/>
                  <a:gd name="T48" fmla="*/ 249 w 490"/>
                  <a:gd name="T49" fmla="*/ 232 h 394"/>
                  <a:gd name="T50" fmla="*/ 189 w 490"/>
                  <a:gd name="T51" fmla="*/ 275 h 394"/>
                  <a:gd name="T52" fmla="*/ 136 w 490"/>
                  <a:gd name="T53" fmla="*/ 310 h 394"/>
                  <a:gd name="T54" fmla="*/ 93 w 490"/>
                  <a:gd name="T55" fmla="*/ 335 h 394"/>
                  <a:gd name="T56" fmla="*/ 60 w 490"/>
                  <a:gd name="T57" fmla="*/ 353 h 394"/>
                  <a:gd name="T58" fmla="*/ 39 w 490"/>
                  <a:gd name="T59" fmla="*/ 363 h 394"/>
                  <a:gd name="T60" fmla="*/ 35 w 490"/>
                  <a:gd name="T61" fmla="*/ 358 h 394"/>
                  <a:gd name="T62" fmla="*/ 32 w 490"/>
                  <a:gd name="T63" fmla="*/ 354 h 394"/>
                  <a:gd name="T64" fmla="*/ 47 w 490"/>
                  <a:gd name="T65" fmla="*/ 336 h 394"/>
                  <a:gd name="T66" fmla="*/ 72 w 490"/>
                  <a:gd name="T67" fmla="*/ 309 h 394"/>
                  <a:gd name="T68" fmla="*/ 109 w 490"/>
                  <a:gd name="T69" fmla="*/ 273 h 394"/>
                  <a:gd name="T70" fmla="*/ 154 w 490"/>
                  <a:gd name="T71" fmla="*/ 231 h 394"/>
                  <a:gd name="T72" fmla="*/ 212 w 490"/>
                  <a:gd name="T73" fmla="*/ 185 h 394"/>
                  <a:gd name="T74" fmla="*/ 280 w 490"/>
                  <a:gd name="T75" fmla="*/ 134 h 394"/>
                  <a:gd name="T76" fmla="*/ 360 w 490"/>
                  <a:gd name="T77" fmla="*/ 84 h 394"/>
                  <a:gd name="T78" fmla="*/ 451 w 490"/>
                  <a:gd name="T79" fmla="*/ 32 h 394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490"/>
                  <a:gd name="T121" fmla="*/ 0 h 394"/>
                  <a:gd name="T122" fmla="*/ 0 w 490"/>
                  <a:gd name="T123" fmla="*/ 0 h 394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490" h="394">
                    <a:moveTo>
                      <a:pt x="449" y="5"/>
                    </a:moveTo>
                    <a:lnTo>
                      <a:pt x="393" y="35"/>
                    </a:lnTo>
                    <a:lnTo>
                      <a:pt x="342" y="65"/>
                    </a:lnTo>
                    <a:lnTo>
                      <a:pt x="295" y="94"/>
                    </a:lnTo>
                    <a:lnTo>
                      <a:pt x="252" y="124"/>
                    </a:lnTo>
                    <a:lnTo>
                      <a:pt x="212" y="152"/>
                    </a:lnTo>
                    <a:lnTo>
                      <a:pt x="176" y="180"/>
                    </a:lnTo>
                    <a:lnTo>
                      <a:pt x="143" y="206"/>
                    </a:lnTo>
                    <a:lnTo>
                      <a:pt x="115" y="232"/>
                    </a:lnTo>
                    <a:lnTo>
                      <a:pt x="89" y="255"/>
                    </a:lnTo>
                    <a:lnTo>
                      <a:pt x="68" y="276"/>
                    </a:lnTo>
                    <a:lnTo>
                      <a:pt x="50" y="295"/>
                    </a:lnTo>
                    <a:lnTo>
                      <a:pt x="34" y="312"/>
                    </a:lnTo>
                    <a:lnTo>
                      <a:pt x="22" y="325"/>
                    </a:lnTo>
                    <a:lnTo>
                      <a:pt x="14" y="335"/>
                    </a:lnTo>
                    <a:lnTo>
                      <a:pt x="7" y="342"/>
                    </a:lnTo>
                    <a:lnTo>
                      <a:pt x="5" y="346"/>
                    </a:lnTo>
                    <a:lnTo>
                      <a:pt x="0" y="354"/>
                    </a:lnTo>
                    <a:lnTo>
                      <a:pt x="30" y="394"/>
                    </a:lnTo>
                    <a:lnTo>
                      <a:pt x="39" y="390"/>
                    </a:lnTo>
                    <a:lnTo>
                      <a:pt x="42" y="389"/>
                    </a:lnTo>
                    <a:lnTo>
                      <a:pt x="51" y="386"/>
                    </a:lnTo>
                    <a:lnTo>
                      <a:pt x="63" y="380"/>
                    </a:lnTo>
                    <a:lnTo>
                      <a:pt x="80" y="371"/>
                    </a:lnTo>
                    <a:lnTo>
                      <a:pt x="99" y="362"/>
                    </a:lnTo>
                    <a:lnTo>
                      <a:pt x="122" y="348"/>
                    </a:lnTo>
                    <a:lnTo>
                      <a:pt x="148" y="333"/>
                    </a:lnTo>
                    <a:lnTo>
                      <a:pt x="178" y="313"/>
                    </a:lnTo>
                    <a:lnTo>
                      <a:pt x="210" y="293"/>
                    </a:lnTo>
                    <a:lnTo>
                      <a:pt x="243" y="268"/>
                    </a:lnTo>
                    <a:lnTo>
                      <a:pt x="279" y="240"/>
                    </a:lnTo>
                    <a:lnTo>
                      <a:pt x="318" y="209"/>
                    </a:lnTo>
                    <a:lnTo>
                      <a:pt x="357" y="175"/>
                    </a:lnTo>
                    <a:lnTo>
                      <a:pt x="398" y="137"/>
                    </a:lnTo>
                    <a:lnTo>
                      <a:pt x="439" y="95"/>
                    </a:lnTo>
                    <a:lnTo>
                      <a:pt x="482" y="49"/>
                    </a:lnTo>
                    <a:lnTo>
                      <a:pt x="490" y="41"/>
                    </a:lnTo>
                    <a:lnTo>
                      <a:pt x="458" y="0"/>
                    </a:lnTo>
                    <a:lnTo>
                      <a:pt x="449" y="5"/>
                    </a:lnTo>
                    <a:close/>
                    <a:moveTo>
                      <a:pt x="451" y="32"/>
                    </a:moveTo>
                    <a:lnTo>
                      <a:pt x="452" y="35"/>
                    </a:lnTo>
                    <a:lnTo>
                      <a:pt x="455" y="36"/>
                    </a:lnTo>
                    <a:lnTo>
                      <a:pt x="456" y="37"/>
                    </a:lnTo>
                    <a:lnTo>
                      <a:pt x="457" y="39"/>
                    </a:lnTo>
                    <a:lnTo>
                      <a:pt x="420" y="79"/>
                    </a:lnTo>
                    <a:lnTo>
                      <a:pt x="384" y="115"/>
                    </a:lnTo>
                    <a:lnTo>
                      <a:pt x="349" y="148"/>
                    </a:lnTo>
                    <a:lnTo>
                      <a:pt x="314" y="179"/>
                    </a:lnTo>
                    <a:lnTo>
                      <a:pt x="280" y="206"/>
                    </a:lnTo>
                    <a:lnTo>
                      <a:pt x="249" y="232"/>
                    </a:lnTo>
                    <a:lnTo>
                      <a:pt x="218" y="255"/>
                    </a:lnTo>
                    <a:lnTo>
                      <a:pt x="189" y="275"/>
                    </a:lnTo>
                    <a:lnTo>
                      <a:pt x="161" y="293"/>
                    </a:lnTo>
                    <a:lnTo>
                      <a:pt x="136" y="310"/>
                    </a:lnTo>
                    <a:lnTo>
                      <a:pt x="113" y="323"/>
                    </a:lnTo>
                    <a:lnTo>
                      <a:pt x="93" y="335"/>
                    </a:lnTo>
                    <a:lnTo>
                      <a:pt x="75" y="345"/>
                    </a:lnTo>
                    <a:lnTo>
                      <a:pt x="60" y="353"/>
                    </a:lnTo>
                    <a:lnTo>
                      <a:pt x="48" y="358"/>
                    </a:lnTo>
                    <a:lnTo>
                      <a:pt x="39" y="363"/>
                    </a:lnTo>
                    <a:lnTo>
                      <a:pt x="36" y="360"/>
                    </a:lnTo>
                    <a:lnTo>
                      <a:pt x="35" y="358"/>
                    </a:lnTo>
                    <a:lnTo>
                      <a:pt x="33" y="357"/>
                    </a:lnTo>
                    <a:lnTo>
                      <a:pt x="32" y="354"/>
                    </a:lnTo>
                    <a:lnTo>
                      <a:pt x="38" y="346"/>
                    </a:lnTo>
                    <a:lnTo>
                      <a:pt x="47" y="336"/>
                    </a:lnTo>
                    <a:lnTo>
                      <a:pt x="58" y="323"/>
                    </a:lnTo>
                    <a:lnTo>
                      <a:pt x="72" y="309"/>
                    </a:lnTo>
                    <a:lnTo>
                      <a:pt x="89" y="292"/>
                    </a:lnTo>
                    <a:lnTo>
                      <a:pt x="109" y="273"/>
                    </a:lnTo>
                    <a:lnTo>
                      <a:pt x="130" y="252"/>
                    </a:lnTo>
                    <a:lnTo>
                      <a:pt x="154" y="231"/>
                    </a:lnTo>
                    <a:lnTo>
                      <a:pt x="182" y="209"/>
                    </a:lnTo>
                    <a:lnTo>
                      <a:pt x="212" y="185"/>
                    </a:lnTo>
                    <a:lnTo>
                      <a:pt x="244" y="160"/>
                    </a:lnTo>
                    <a:lnTo>
                      <a:pt x="280" y="134"/>
                    </a:lnTo>
                    <a:lnTo>
                      <a:pt x="319" y="109"/>
                    </a:lnTo>
                    <a:lnTo>
                      <a:pt x="360" y="84"/>
                    </a:lnTo>
                    <a:lnTo>
                      <a:pt x="404" y="57"/>
                    </a:lnTo>
                    <a:lnTo>
                      <a:pt x="451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4622" name="Shape 196686"/>
              <p:cNvSpPr>
                <a:spLocks/>
              </p:cNvSpPr>
              <p:nvPr/>
            </p:nvSpPr>
            <p:spPr bwMode="auto">
              <a:xfrm>
                <a:off x="2973" y="2176"/>
                <a:ext cx="143" cy="150"/>
              </a:xfrm>
              <a:custGeom>
                <a:avLst/>
                <a:gdLst>
                  <a:gd name="T0" fmla="*/ 106 w 106"/>
                  <a:gd name="T1" fmla="*/ 74 h 111"/>
                  <a:gd name="T2" fmla="*/ 56 w 106"/>
                  <a:gd name="T3" fmla="*/ 111 h 111"/>
                  <a:gd name="T4" fmla="*/ 0 w 106"/>
                  <a:gd name="T5" fmla="*/ 39 h 111"/>
                  <a:gd name="T6" fmla="*/ 49 w 106"/>
                  <a:gd name="T7" fmla="*/ 0 h 111"/>
                  <a:gd name="T8" fmla="*/ 106 w 106"/>
                  <a:gd name="T9" fmla="*/ 74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"/>
                  <a:gd name="T16" fmla="*/ 0 h 111"/>
                  <a:gd name="T17" fmla="*/ 0 w 106"/>
                  <a:gd name="T18" fmla="*/ 0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" h="111">
                    <a:moveTo>
                      <a:pt x="106" y="74"/>
                    </a:moveTo>
                    <a:lnTo>
                      <a:pt x="56" y="111"/>
                    </a:lnTo>
                    <a:lnTo>
                      <a:pt x="0" y="39"/>
                    </a:lnTo>
                    <a:lnTo>
                      <a:pt x="49" y="0"/>
                    </a:lnTo>
                    <a:lnTo>
                      <a:pt x="106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4623" name="Shape 196687"/>
              <p:cNvSpPr>
                <a:spLocks/>
              </p:cNvSpPr>
              <p:nvPr/>
            </p:nvSpPr>
            <p:spPr bwMode="auto">
              <a:xfrm>
                <a:off x="3122" y="1900"/>
                <a:ext cx="288" cy="170"/>
              </a:xfrm>
              <a:custGeom>
                <a:avLst/>
                <a:gdLst>
                  <a:gd name="T0" fmla="*/ 178 w 213"/>
                  <a:gd name="T1" fmla="*/ 1 h 126"/>
                  <a:gd name="T2" fmla="*/ 152 w 213"/>
                  <a:gd name="T3" fmla="*/ 14 h 126"/>
                  <a:gd name="T4" fmla="*/ 129 w 213"/>
                  <a:gd name="T5" fmla="*/ 28 h 126"/>
                  <a:gd name="T6" fmla="*/ 106 w 213"/>
                  <a:gd name="T7" fmla="*/ 40 h 126"/>
                  <a:gd name="T8" fmla="*/ 85 w 213"/>
                  <a:gd name="T9" fmla="*/ 53 h 126"/>
                  <a:gd name="T10" fmla="*/ 65 w 213"/>
                  <a:gd name="T11" fmla="*/ 65 h 126"/>
                  <a:gd name="T12" fmla="*/ 45 w 213"/>
                  <a:gd name="T13" fmla="*/ 77 h 126"/>
                  <a:gd name="T14" fmla="*/ 26 w 213"/>
                  <a:gd name="T15" fmla="*/ 90 h 126"/>
                  <a:gd name="T16" fmla="*/ 5 w 213"/>
                  <a:gd name="T17" fmla="*/ 104 h 126"/>
                  <a:gd name="T18" fmla="*/ 2 w 213"/>
                  <a:gd name="T19" fmla="*/ 108 h 126"/>
                  <a:gd name="T20" fmla="*/ 0 w 213"/>
                  <a:gd name="T21" fmla="*/ 112 h 126"/>
                  <a:gd name="T22" fmla="*/ 0 w 213"/>
                  <a:gd name="T23" fmla="*/ 116 h 126"/>
                  <a:gd name="T24" fmla="*/ 2 w 213"/>
                  <a:gd name="T25" fmla="*/ 121 h 126"/>
                  <a:gd name="T26" fmla="*/ 5 w 213"/>
                  <a:gd name="T27" fmla="*/ 125 h 126"/>
                  <a:gd name="T28" fmla="*/ 10 w 213"/>
                  <a:gd name="T29" fmla="*/ 126 h 126"/>
                  <a:gd name="T30" fmla="*/ 15 w 213"/>
                  <a:gd name="T31" fmla="*/ 126 h 126"/>
                  <a:gd name="T32" fmla="*/ 18 w 213"/>
                  <a:gd name="T33" fmla="*/ 125 h 126"/>
                  <a:gd name="T34" fmla="*/ 38 w 213"/>
                  <a:gd name="T35" fmla="*/ 112 h 126"/>
                  <a:gd name="T36" fmla="*/ 57 w 213"/>
                  <a:gd name="T37" fmla="*/ 100 h 126"/>
                  <a:gd name="T38" fmla="*/ 75 w 213"/>
                  <a:gd name="T39" fmla="*/ 88 h 126"/>
                  <a:gd name="T40" fmla="*/ 94 w 213"/>
                  <a:gd name="T41" fmla="*/ 76 h 126"/>
                  <a:gd name="T42" fmla="*/ 113 w 213"/>
                  <a:gd name="T43" fmla="*/ 64 h 126"/>
                  <a:gd name="T44" fmla="*/ 135 w 213"/>
                  <a:gd name="T45" fmla="*/ 53 h 126"/>
                  <a:gd name="T46" fmla="*/ 157 w 213"/>
                  <a:gd name="T47" fmla="*/ 41 h 126"/>
                  <a:gd name="T48" fmla="*/ 181 w 213"/>
                  <a:gd name="T49" fmla="*/ 28 h 126"/>
                  <a:gd name="T50" fmla="*/ 184 w 213"/>
                  <a:gd name="T51" fmla="*/ 32 h 126"/>
                  <a:gd name="T52" fmla="*/ 188 w 213"/>
                  <a:gd name="T53" fmla="*/ 36 h 126"/>
                  <a:gd name="T54" fmla="*/ 189 w 213"/>
                  <a:gd name="T55" fmla="*/ 40 h 126"/>
                  <a:gd name="T56" fmla="*/ 190 w 213"/>
                  <a:gd name="T57" fmla="*/ 41 h 126"/>
                  <a:gd name="T58" fmla="*/ 194 w 213"/>
                  <a:gd name="T59" fmla="*/ 43 h 126"/>
                  <a:gd name="T60" fmla="*/ 199 w 213"/>
                  <a:gd name="T61" fmla="*/ 46 h 126"/>
                  <a:gd name="T62" fmla="*/ 204 w 213"/>
                  <a:gd name="T63" fmla="*/ 46 h 126"/>
                  <a:gd name="T64" fmla="*/ 208 w 213"/>
                  <a:gd name="T65" fmla="*/ 43 h 126"/>
                  <a:gd name="T66" fmla="*/ 211 w 213"/>
                  <a:gd name="T67" fmla="*/ 40 h 126"/>
                  <a:gd name="T68" fmla="*/ 213 w 213"/>
                  <a:gd name="T69" fmla="*/ 35 h 126"/>
                  <a:gd name="T70" fmla="*/ 213 w 213"/>
                  <a:gd name="T71" fmla="*/ 30 h 126"/>
                  <a:gd name="T72" fmla="*/ 211 w 213"/>
                  <a:gd name="T73" fmla="*/ 25 h 126"/>
                  <a:gd name="T74" fmla="*/ 194 w 213"/>
                  <a:gd name="T75" fmla="*/ 5 h 126"/>
                  <a:gd name="T76" fmla="*/ 190 w 213"/>
                  <a:gd name="T77" fmla="*/ 2 h 126"/>
                  <a:gd name="T78" fmla="*/ 187 w 213"/>
                  <a:gd name="T79" fmla="*/ 0 h 126"/>
                  <a:gd name="T80" fmla="*/ 183 w 213"/>
                  <a:gd name="T81" fmla="*/ 0 h 126"/>
                  <a:gd name="T82" fmla="*/ 178 w 213"/>
                  <a:gd name="T83" fmla="*/ 1 h 12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13"/>
                  <a:gd name="T127" fmla="*/ 0 h 126"/>
                  <a:gd name="T128" fmla="*/ 0 w 213"/>
                  <a:gd name="T129" fmla="*/ 0 h 12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13" h="126">
                    <a:moveTo>
                      <a:pt x="178" y="1"/>
                    </a:moveTo>
                    <a:lnTo>
                      <a:pt x="152" y="14"/>
                    </a:lnTo>
                    <a:lnTo>
                      <a:pt x="129" y="28"/>
                    </a:lnTo>
                    <a:lnTo>
                      <a:pt x="106" y="40"/>
                    </a:lnTo>
                    <a:lnTo>
                      <a:pt x="85" y="53"/>
                    </a:lnTo>
                    <a:lnTo>
                      <a:pt x="65" y="65"/>
                    </a:lnTo>
                    <a:lnTo>
                      <a:pt x="45" y="77"/>
                    </a:lnTo>
                    <a:lnTo>
                      <a:pt x="26" y="90"/>
                    </a:lnTo>
                    <a:lnTo>
                      <a:pt x="5" y="104"/>
                    </a:lnTo>
                    <a:lnTo>
                      <a:pt x="2" y="108"/>
                    </a:lnTo>
                    <a:lnTo>
                      <a:pt x="0" y="112"/>
                    </a:lnTo>
                    <a:lnTo>
                      <a:pt x="0" y="116"/>
                    </a:lnTo>
                    <a:lnTo>
                      <a:pt x="2" y="121"/>
                    </a:lnTo>
                    <a:lnTo>
                      <a:pt x="5" y="125"/>
                    </a:lnTo>
                    <a:lnTo>
                      <a:pt x="10" y="126"/>
                    </a:lnTo>
                    <a:lnTo>
                      <a:pt x="15" y="126"/>
                    </a:lnTo>
                    <a:lnTo>
                      <a:pt x="18" y="125"/>
                    </a:lnTo>
                    <a:lnTo>
                      <a:pt x="38" y="112"/>
                    </a:lnTo>
                    <a:lnTo>
                      <a:pt x="57" y="100"/>
                    </a:lnTo>
                    <a:lnTo>
                      <a:pt x="75" y="88"/>
                    </a:lnTo>
                    <a:lnTo>
                      <a:pt x="94" y="76"/>
                    </a:lnTo>
                    <a:lnTo>
                      <a:pt x="113" y="64"/>
                    </a:lnTo>
                    <a:lnTo>
                      <a:pt x="135" y="53"/>
                    </a:lnTo>
                    <a:lnTo>
                      <a:pt x="157" y="41"/>
                    </a:lnTo>
                    <a:lnTo>
                      <a:pt x="181" y="28"/>
                    </a:lnTo>
                    <a:lnTo>
                      <a:pt x="184" y="32"/>
                    </a:lnTo>
                    <a:lnTo>
                      <a:pt x="188" y="36"/>
                    </a:lnTo>
                    <a:lnTo>
                      <a:pt x="189" y="40"/>
                    </a:lnTo>
                    <a:lnTo>
                      <a:pt x="190" y="41"/>
                    </a:lnTo>
                    <a:lnTo>
                      <a:pt x="194" y="43"/>
                    </a:lnTo>
                    <a:lnTo>
                      <a:pt x="199" y="46"/>
                    </a:lnTo>
                    <a:lnTo>
                      <a:pt x="204" y="46"/>
                    </a:lnTo>
                    <a:lnTo>
                      <a:pt x="208" y="43"/>
                    </a:lnTo>
                    <a:lnTo>
                      <a:pt x="211" y="40"/>
                    </a:lnTo>
                    <a:lnTo>
                      <a:pt x="213" y="35"/>
                    </a:lnTo>
                    <a:lnTo>
                      <a:pt x="213" y="30"/>
                    </a:lnTo>
                    <a:lnTo>
                      <a:pt x="211" y="25"/>
                    </a:lnTo>
                    <a:lnTo>
                      <a:pt x="194" y="5"/>
                    </a:lnTo>
                    <a:lnTo>
                      <a:pt x="190" y="2"/>
                    </a:lnTo>
                    <a:lnTo>
                      <a:pt x="187" y="0"/>
                    </a:lnTo>
                    <a:lnTo>
                      <a:pt x="183" y="0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4624" name="Shape 196688"/>
              <p:cNvSpPr>
                <a:spLocks/>
              </p:cNvSpPr>
              <p:nvPr/>
            </p:nvSpPr>
            <p:spPr bwMode="auto">
              <a:xfrm>
                <a:off x="3405" y="1911"/>
                <a:ext cx="90" cy="85"/>
              </a:xfrm>
              <a:custGeom>
                <a:avLst/>
                <a:gdLst>
                  <a:gd name="T0" fmla="*/ 67 w 67"/>
                  <a:gd name="T1" fmla="*/ 27 h 63"/>
                  <a:gd name="T2" fmla="*/ 20 w 67"/>
                  <a:gd name="T3" fmla="*/ 63 h 63"/>
                  <a:gd name="T4" fmla="*/ 0 w 67"/>
                  <a:gd name="T5" fmla="*/ 35 h 63"/>
                  <a:gd name="T6" fmla="*/ 45 w 67"/>
                  <a:gd name="T7" fmla="*/ 0 h 63"/>
                  <a:gd name="T8" fmla="*/ 67 w 67"/>
                  <a:gd name="T9" fmla="*/ 27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"/>
                  <a:gd name="T16" fmla="*/ 0 h 63"/>
                  <a:gd name="T17" fmla="*/ 0 w 67"/>
                  <a:gd name="T18" fmla="*/ 0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" h="63">
                    <a:moveTo>
                      <a:pt x="67" y="27"/>
                    </a:moveTo>
                    <a:lnTo>
                      <a:pt x="20" y="63"/>
                    </a:lnTo>
                    <a:lnTo>
                      <a:pt x="0" y="35"/>
                    </a:lnTo>
                    <a:lnTo>
                      <a:pt x="45" y="0"/>
                    </a:lnTo>
                    <a:lnTo>
                      <a:pt x="67" y="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8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590" name="TextBox 196689"/>
            <p:cNvSpPr txBox="1">
              <a:spLocks noChangeArrowheads="1"/>
            </p:cNvSpPr>
            <p:nvPr/>
          </p:nvSpPr>
          <p:spPr bwMode="auto">
            <a:xfrm>
              <a:off x="3691" y="3564"/>
              <a:ext cx="77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b="1">
                  <a:latin typeface="Segoe Semibold" pitchFamily="34" charset="0"/>
                </a:rPr>
                <a:t>Publish</a:t>
              </a:r>
            </a:p>
          </p:txBody>
        </p:sp>
        <p:sp>
          <p:nvSpPr>
            <p:cNvPr id="24591" name="Right Arrow 196690"/>
            <p:cNvSpPr>
              <a:spLocks noChangeArrowheads="1"/>
            </p:cNvSpPr>
            <p:nvPr/>
          </p:nvSpPr>
          <p:spPr bwMode="auto">
            <a:xfrm>
              <a:off x="2190" y="3150"/>
              <a:ext cx="515" cy="162"/>
            </a:xfrm>
            <a:prstGeom prst="rightArrow">
              <a:avLst>
                <a:gd name="adj1" fmla="val 50000"/>
                <a:gd name="adj2" fmla="val 79475"/>
              </a:avLst>
            </a:prstGeom>
            <a:solidFill>
              <a:srgbClr val="FF9900"/>
            </a:solidFill>
            <a:ln w="28575" algn="ctr">
              <a:solidFill>
                <a:srgbClr val="CC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4592" name="Right Arrow 196691"/>
            <p:cNvSpPr>
              <a:spLocks noChangeArrowheads="1"/>
            </p:cNvSpPr>
            <p:nvPr/>
          </p:nvSpPr>
          <p:spPr bwMode="auto">
            <a:xfrm>
              <a:off x="3263" y="3150"/>
              <a:ext cx="515" cy="162"/>
            </a:xfrm>
            <a:prstGeom prst="rightArrow">
              <a:avLst>
                <a:gd name="adj1" fmla="val 50000"/>
                <a:gd name="adj2" fmla="val 79475"/>
              </a:avLst>
            </a:prstGeom>
            <a:solidFill>
              <a:srgbClr val="FF9900"/>
            </a:solidFill>
            <a:ln w="28575" algn="ctr">
              <a:solidFill>
                <a:srgbClr val="CC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Title 19456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 Content Management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WCM features designed for public Web sites</a:t>
            </a:r>
          </a:p>
          <a:p>
            <a:pPr lvl="1"/>
            <a:r>
              <a:rPr lang="en-US" dirty="0" smtClean="0"/>
              <a:t>Core CMS features integrated into MOSS</a:t>
            </a:r>
          </a:p>
          <a:p>
            <a:pPr lvl="1"/>
            <a:r>
              <a:rPr lang="en-US" dirty="0" smtClean="0"/>
              <a:t>Features for site branding and customized page layouts</a:t>
            </a:r>
          </a:p>
          <a:p>
            <a:pPr lvl="1"/>
            <a:r>
              <a:rPr lang="en-US" dirty="0" smtClean="0"/>
              <a:t>Profession publishing features for content approval</a:t>
            </a:r>
          </a:p>
        </p:txBody>
      </p:sp>
      <p:sp>
        <p:nvSpPr>
          <p:cNvPr id="194583" name="Rectangle 194582"/>
          <p:cNvSpPr>
            <a:spLocks noChangeArrowheads="1"/>
          </p:cNvSpPr>
          <p:nvPr/>
        </p:nvSpPr>
        <p:spPr bwMode="auto">
          <a:xfrm>
            <a:off x="3697252" y="4855265"/>
            <a:ext cx="4684748" cy="169793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94565" name="Rectangle 194564"/>
          <p:cNvSpPr>
            <a:spLocks noChangeArrowheads="1"/>
          </p:cNvSpPr>
          <p:nvPr/>
        </p:nvSpPr>
        <p:spPr bwMode="auto">
          <a:xfrm>
            <a:off x="3565287" y="3564835"/>
            <a:ext cx="1979471" cy="1086678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lg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b="1">
                <a:latin typeface="Arial" pitchFamily="34" charset="0"/>
              </a:rPr>
              <a:t>Office Server</a:t>
            </a:r>
          </a:p>
          <a:p>
            <a:pPr algn="ctr"/>
            <a:r>
              <a:rPr lang="en-US" sz="1400">
                <a:latin typeface="Arial" pitchFamily="34" charset="0"/>
              </a:rPr>
              <a:t>Production Web Site</a:t>
            </a:r>
          </a:p>
        </p:txBody>
      </p:sp>
      <p:sp>
        <p:nvSpPr>
          <p:cNvPr id="194569" name="Straight Connector 194568"/>
          <p:cNvSpPr>
            <a:spLocks noChangeShapeType="1"/>
          </p:cNvSpPr>
          <p:nvPr/>
        </p:nvSpPr>
        <p:spPr bwMode="auto">
          <a:xfrm>
            <a:off x="2912337" y="3632752"/>
            <a:ext cx="586968" cy="135835"/>
          </a:xfrm>
          <a:prstGeom prst="line">
            <a:avLst/>
          </a:prstGeom>
          <a:ln>
            <a:headEnd type="none"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US" sz="1600" kern="0">
              <a:solidFill>
                <a:schemeClr val="tx1">
                  <a:alpha val="100000"/>
                </a:schemeClr>
              </a:solidFill>
              <a:latin typeface="Tahoma"/>
            </a:endParaRPr>
          </a:p>
        </p:txBody>
      </p:sp>
      <p:sp>
        <p:nvSpPr>
          <p:cNvPr id="194570" name="Straight Connector 194569"/>
          <p:cNvSpPr>
            <a:spLocks noChangeShapeType="1"/>
          </p:cNvSpPr>
          <p:nvPr/>
        </p:nvSpPr>
        <p:spPr bwMode="auto">
          <a:xfrm>
            <a:off x="2912337" y="4176091"/>
            <a:ext cx="586968" cy="0"/>
          </a:xfrm>
          <a:prstGeom prst="line">
            <a:avLst/>
          </a:prstGeom>
          <a:ln>
            <a:headEnd type="none"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US" sz="1600" kern="0">
              <a:solidFill>
                <a:schemeClr val="tx1">
                  <a:alpha val="100000"/>
                </a:schemeClr>
              </a:solidFill>
              <a:latin typeface="Tahoma"/>
            </a:endParaRPr>
          </a:p>
        </p:txBody>
      </p:sp>
      <p:sp>
        <p:nvSpPr>
          <p:cNvPr id="194571" name="Straight Connector 194570"/>
          <p:cNvSpPr>
            <a:spLocks noChangeShapeType="1"/>
          </p:cNvSpPr>
          <p:nvPr/>
        </p:nvSpPr>
        <p:spPr bwMode="auto">
          <a:xfrm flipV="1">
            <a:off x="2912337" y="4515678"/>
            <a:ext cx="534732" cy="203752"/>
          </a:xfrm>
          <a:prstGeom prst="line">
            <a:avLst/>
          </a:prstGeom>
          <a:ln>
            <a:headEnd type="none"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US" sz="1600" kern="0">
              <a:solidFill>
                <a:schemeClr val="tx1">
                  <a:alpha val="100000"/>
                </a:schemeClr>
              </a:solidFill>
              <a:latin typeface="Tahoma"/>
            </a:endParaRPr>
          </a:p>
        </p:txBody>
      </p:sp>
      <p:sp>
        <p:nvSpPr>
          <p:cNvPr id="22536" name="Shape 194573"/>
          <p:cNvSpPr>
            <a:spLocks/>
          </p:cNvSpPr>
          <p:nvPr/>
        </p:nvSpPr>
        <p:spPr bwMode="auto">
          <a:xfrm rot="5400000" flipH="1">
            <a:off x="5652535" y="3794710"/>
            <a:ext cx="1697935" cy="1781524"/>
          </a:xfrm>
          <a:custGeom>
            <a:avLst/>
            <a:gdLst>
              <a:gd name="T0" fmla="*/ 0 w 784"/>
              <a:gd name="T1" fmla="*/ 0 h 912"/>
              <a:gd name="T2" fmla="*/ 672 w 784"/>
              <a:gd name="T3" fmla="*/ 480 h 912"/>
              <a:gd name="T4" fmla="*/ 672 w 784"/>
              <a:gd name="T5" fmla="*/ 912 h 912"/>
              <a:gd name="T6" fmla="*/ 0 60000 65536"/>
              <a:gd name="T7" fmla="*/ 0 60000 65536"/>
              <a:gd name="T8" fmla="*/ 0 60000 65536"/>
              <a:gd name="T9" fmla="*/ 0 w 784"/>
              <a:gd name="T10" fmla="*/ 0 h 912"/>
              <a:gd name="T11" fmla="*/ 0 w 784"/>
              <a:gd name="T12" fmla="*/ 0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84" h="912">
                <a:moveTo>
                  <a:pt x="0" y="0"/>
                </a:moveTo>
                <a:cubicBezTo>
                  <a:pt x="280" y="164"/>
                  <a:pt x="560" y="328"/>
                  <a:pt x="672" y="480"/>
                </a:cubicBezTo>
                <a:cubicBezTo>
                  <a:pt x="784" y="632"/>
                  <a:pt x="728" y="772"/>
                  <a:pt x="672" y="912"/>
                </a:cubicBezTo>
              </a:path>
            </a:pathLst>
          </a:custGeom>
          <a:noFill/>
          <a:ln w="38100" algn="ctr">
            <a:solidFill>
              <a:srgbClr val="FF0000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2537" name="Rectangle 194571"/>
          <p:cNvSpPr>
            <a:spLocks noChangeArrowheads="1"/>
          </p:cNvSpPr>
          <p:nvPr/>
        </p:nvSpPr>
        <p:spPr bwMode="auto">
          <a:xfrm>
            <a:off x="6526246" y="5330687"/>
            <a:ext cx="1591825" cy="882926"/>
          </a:xfrm>
          <a:prstGeom prst="rect">
            <a:avLst/>
          </a:prstGeom>
          <a:solidFill>
            <a:srgbClr val="FFCCFF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Arial" pitchFamily="34" charset="0"/>
              </a:rPr>
              <a:t>Office Server</a:t>
            </a:r>
          </a:p>
          <a:p>
            <a:pPr algn="ctr"/>
            <a:r>
              <a:rPr lang="en-US" sz="1200">
                <a:solidFill>
                  <a:schemeClr val="tx1"/>
                </a:solidFill>
                <a:latin typeface="Arial" pitchFamily="34" charset="0"/>
              </a:rPr>
              <a:t>Staging Web Site</a:t>
            </a:r>
          </a:p>
        </p:txBody>
      </p:sp>
      <p:sp>
        <p:nvSpPr>
          <p:cNvPr id="22538" name="Rectangle 194565"/>
          <p:cNvSpPr>
            <a:spLocks noChangeArrowheads="1"/>
          </p:cNvSpPr>
          <p:nvPr/>
        </p:nvSpPr>
        <p:spPr bwMode="auto">
          <a:xfrm>
            <a:off x="990600" y="3972339"/>
            <a:ext cx="1921737" cy="407504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Arial" pitchFamily="34" charset="0"/>
              </a:rPr>
              <a:t>Vendors</a:t>
            </a:r>
          </a:p>
        </p:txBody>
      </p:sp>
      <p:sp>
        <p:nvSpPr>
          <p:cNvPr id="22539" name="Rectangle 194567"/>
          <p:cNvSpPr>
            <a:spLocks noChangeArrowheads="1"/>
          </p:cNvSpPr>
          <p:nvPr/>
        </p:nvSpPr>
        <p:spPr bwMode="auto">
          <a:xfrm>
            <a:off x="990600" y="4515678"/>
            <a:ext cx="1921737" cy="407504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Arial" pitchFamily="34" charset="0"/>
              </a:rPr>
              <a:t>Shareholders</a:t>
            </a:r>
          </a:p>
        </p:txBody>
      </p:sp>
      <p:sp>
        <p:nvSpPr>
          <p:cNvPr id="22540" name="Rectangle 194572"/>
          <p:cNvSpPr>
            <a:spLocks noChangeArrowheads="1"/>
          </p:cNvSpPr>
          <p:nvPr/>
        </p:nvSpPr>
        <p:spPr bwMode="auto">
          <a:xfrm>
            <a:off x="990600" y="3429000"/>
            <a:ext cx="1921737" cy="407504"/>
          </a:xfrm>
          <a:prstGeom prst="rect">
            <a:avLst/>
          </a:prstGeom>
          <a:solidFill>
            <a:srgbClr val="FFCCCC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Arial" pitchFamily="34" charset="0"/>
              </a:rPr>
              <a:t>Customers</a:t>
            </a:r>
          </a:p>
        </p:txBody>
      </p:sp>
      <p:sp>
        <p:nvSpPr>
          <p:cNvPr id="22541" name="Straight Connector 194575"/>
          <p:cNvSpPr>
            <a:spLocks noChangeShapeType="1"/>
          </p:cNvSpPr>
          <p:nvPr/>
        </p:nvSpPr>
        <p:spPr bwMode="auto">
          <a:xfrm>
            <a:off x="5412793" y="5398604"/>
            <a:ext cx="1055718" cy="27167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2542" name="Straight Connector 194577"/>
          <p:cNvSpPr>
            <a:spLocks noChangeShapeType="1"/>
          </p:cNvSpPr>
          <p:nvPr/>
        </p:nvSpPr>
        <p:spPr bwMode="auto">
          <a:xfrm flipV="1">
            <a:off x="5544758" y="5874026"/>
            <a:ext cx="857771" cy="27167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2543" name="Rectangle 194566"/>
          <p:cNvSpPr>
            <a:spLocks noChangeArrowheads="1"/>
          </p:cNvSpPr>
          <p:nvPr/>
        </p:nvSpPr>
        <p:spPr bwMode="auto">
          <a:xfrm>
            <a:off x="4035411" y="5194852"/>
            <a:ext cx="1517595" cy="407504"/>
          </a:xfrm>
          <a:prstGeom prst="rect">
            <a:avLst/>
          </a:prstGeom>
          <a:solidFill>
            <a:srgbClr val="FFCCCC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Arial" pitchFamily="34" charset="0"/>
              </a:rPr>
              <a:t>Content Author</a:t>
            </a:r>
          </a:p>
        </p:txBody>
      </p:sp>
      <p:sp>
        <p:nvSpPr>
          <p:cNvPr id="22544" name="Rectangle 194576"/>
          <p:cNvSpPr>
            <a:spLocks noChangeArrowheads="1"/>
          </p:cNvSpPr>
          <p:nvPr/>
        </p:nvSpPr>
        <p:spPr bwMode="auto">
          <a:xfrm>
            <a:off x="4027163" y="5941943"/>
            <a:ext cx="1517595" cy="407504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Arial" pitchFamily="34" charset="0"/>
              </a:rPr>
              <a:t>Content Approver</a:t>
            </a:r>
          </a:p>
        </p:txBody>
      </p:sp>
      <p:sp>
        <p:nvSpPr>
          <p:cNvPr id="194579" name="Oval 194578"/>
          <p:cNvSpPr>
            <a:spLocks noChangeArrowheads="1"/>
          </p:cNvSpPr>
          <p:nvPr/>
        </p:nvSpPr>
        <p:spPr bwMode="auto">
          <a:xfrm>
            <a:off x="5808687" y="5398604"/>
            <a:ext cx="263929" cy="27167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1200">
                <a:latin typeface="Arial Black" pitchFamily="34" charset="0"/>
              </a:rPr>
              <a:t>1</a:t>
            </a:r>
          </a:p>
        </p:txBody>
      </p:sp>
      <p:sp>
        <p:nvSpPr>
          <p:cNvPr id="194581" name="Oval 194580"/>
          <p:cNvSpPr>
            <a:spLocks noChangeArrowheads="1"/>
          </p:cNvSpPr>
          <p:nvPr/>
        </p:nvSpPr>
        <p:spPr bwMode="auto">
          <a:xfrm>
            <a:off x="5808687" y="5874026"/>
            <a:ext cx="263929" cy="27167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1200">
                <a:latin typeface="Arial Black" pitchFamily="34" charset="0"/>
              </a:rPr>
              <a:t>2</a:t>
            </a:r>
          </a:p>
        </p:txBody>
      </p:sp>
      <p:sp>
        <p:nvSpPr>
          <p:cNvPr id="194582" name="Oval 194581"/>
          <p:cNvSpPr>
            <a:spLocks noChangeArrowheads="1"/>
          </p:cNvSpPr>
          <p:nvPr/>
        </p:nvSpPr>
        <p:spPr bwMode="auto">
          <a:xfrm>
            <a:off x="6996370" y="4923183"/>
            <a:ext cx="263929" cy="27167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1200" dirty="0">
                <a:latin typeface="Arial Black" pitchFamily="34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Title 19865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Business Intelligence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MOSS Vision for Business Intelligence (BI)</a:t>
            </a:r>
          </a:p>
          <a:p>
            <a:pPr lvl="1"/>
            <a:r>
              <a:rPr lang="en-US" dirty="0" smtClean="0"/>
              <a:t>Provide business insight to all employees</a:t>
            </a:r>
          </a:p>
          <a:p>
            <a:pPr lvl="1"/>
            <a:r>
              <a:rPr lang="en-US" dirty="0" smtClean="0"/>
              <a:t>Lead to better, faster, more relevant decisions</a:t>
            </a:r>
          </a:p>
          <a:p>
            <a:pPr lvl="1"/>
            <a:r>
              <a:rPr lang="en-US" dirty="0" smtClean="0"/>
              <a:t>Integrate with BI features of SQL Server and Excel</a:t>
            </a:r>
          </a:p>
          <a:p>
            <a:endParaRPr lang="en-US" dirty="0"/>
          </a:p>
        </p:txBody>
      </p:sp>
      <p:sp>
        <p:nvSpPr>
          <p:cNvPr id="198660" name="Rectangle 198659"/>
          <p:cNvSpPr>
            <a:spLocks noChangeArrowheads="1"/>
          </p:cNvSpPr>
          <p:nvPr/>
        </p:nvSpPr>
        <p:spPr bwMode="auto">
          <a:xfrm>
            <a:off x="4751231" y="3352800"/>
            <a:ext cx="2262389" cy="225721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/>
          <a:lstStyle/>
          <a:p>
            <a:pPr algn="ctr"/>
            <a:r>
              <a:rPr lang="en-US" sz="1600" dirty="0" smtClean="0"/>
              <a:t>MOSS BI Features</a:t>
            </a:r>
            <a:endParaRPr lang="en-US" sz="1600" dirty="0"/>
          </a:p>
        </p:txBody>
      </p:sp>
      <p:sp>
        <p:nvSpPr>
          <p:cNvPr id="25605" name="Rectangle 198663"/>
          <p:cNvSpPr>
            <a:spLocks noChangeArrowheads="1"/>
          </p:cNvSpPr>
          <p:nvPr/>
        </p:nvSpPr>
        <p:spPr bwMode="auto">
          <a:xfrm>
            <a:off x="4824211" y="6096001"/>
            <a:ext cx="2262389" cy="533400"/>
          </a:xfrm>
          <a:prstGeom prst="rect">
            <a:avLst/>
          </a:prstGeom>
          <a:solidFill>
            <a:srgbClr val="FFCC99"/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itchFamily="34" charset="0"/>
              </a:rPr>
              <a:t>SQL Server </a:t>
            </a:r>
            <a:r>
              <a:rPr lang="en-US" sz="1200" b="1" dirty="0" smtClean="0">
                <a:solidFill>
                  <a:schemeClr val="tx1"/>
                </a:solidFill>
                <a:latin typeface="Arial" pitchFamily="34" charset="0"/>
              </a:rPr>
              <a:t>2005</a:t>
            </a:r>
          </a:p>
          <a:p>
            <a:pPr algn="ctr"/>
            <a:r>
              <a:rPr lang="en-US" sz="900" b="1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</a:rPr>
              <a:t>Analysis Services | Reporting Services</a:t>
            </a:r>
            <a:endParaRPr lang="en-US" sz="900" b="1" dirty="0">
              <a:solidFill>
                <a:schemeClr val="accent2">
                  <a:lumMod val="50000"/>
                </a:schemeClr>
              </a:solidFill>
              <a:latin typeface="Arial" pitchFamily="34" charset="0"/>
            </a:endParaRPr>
          </a:p>
        </p:txBody>
      </p:sp>
      <p:sp>
        <p:nvSpPr>
          <p:cNvPr id="25606" name="Straight Connector 198673"/>
          <p:cNvSpPr>
            <a:spLocks noChangeShapeType="1"/>
          </p:cNvSpPr>
          <p:nvPr/>
        </p:nvSpPr>
        <p:spPr bwMode="auto">
          <a:xfrm flipV="1">
            <a:off x="5991896" y="5682827"/>
            <a:ext cx="0" cy="364067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8676" name="Oval 198675"/>
          <p:cNvSpPr>
            <a:spLocks noChangeArrowheads="1"/>
          </p:cNvSpPr>
          <p:nvPr/>
        </p:nvSpPr>
        <p:spPr bwMode="auto">
          <a:xfrm>
            <a:off x="5116132" y="4986084"/>
            <a:ext cx="1605566" cy="478302"/>
          </a:xfrm>
          <a:prstGeom prst="ellipse">
            <a:avLst/>
          </a:prstGeom>
          <a:solidFill>
            <a:srgbClr val="FF99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itchFamily="34" charset="0"/>
              </a:rPr>
              <a:t>Dashboards</a:t>
            </a:r>
          </a:p>
        </p:txBody>
      </p:sp>
      <p:sp>
        <p:nvSpPr>
          <p:cNvPr id="198677" name="Oval 198676"/>
          <p:cNvSpPr>
            <a:spLocks noChangeArrowheads="1"/>
          </p:cNvSpPr>
          <p:nvPr/>
        </p:nvSpPr>
        <p:spPr bwMode="auto">
          <a:xfrm>
            <a:off x="5116132" y="3789680"/>
            <a:ext cx="1605566" cy="478302"/>
          </a:xfrm>
          <a:prstGeom prst="ellipse">
            <a:avLst/>
          </a:prstGeom>
          <a:solidFill>
            <a:srgbClr val="66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itchFamily="34" charset="0"/>
              </a:rPr>
              <a:t>Excel </a:t>
            </a:r>
            <a:r>
              <a:rPr lang="en-US" sz="1200" b="1" dirty="0" smtClean="0">
                <a:solidFill>
                  <a:schemeClr val="tx1"/>
                </a:solidFill>
                <a:latin typeface="Arial" pitchFamily="34" charset="0"/>
              </a:rPr>
              <a:t>Services</a:t>
            </a:r>
            <a:endParaRPr lang="en-US" sz="1200" b="1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98679" name="Oval 198678"/>
          <p:cNvSpPr>
            <a:spLocks noChangeArrowheads="1"/>
          </p:cNvSpPr>
          <p:nvPr/>
        </p:nvSpPr>
        <p:spPr bwMode="auto">
          <a:xfrm>
            <a:off x="5116132" y="4387234"/>
            <a:ext cx="1605566" cy="478302"/>
          </a:xfrm>
          <a:prstGeom prst="ellipse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itchFamily="34" charset="0"/>
              </a:rPr>
              <a:t>Report Center</a:t>
            </a:r>
          </a:p>
        </p:txBody>
      </p:sp>
      <p:sp>
        <p:nvSpPr>
          <p:cNvPr id="25608" name="Straight Connector 198683"/>
          <p:cNvSpPr>
            <a:spLocks noChangeShapeType="1"/>
          </p:cNvSpPr>
          <p:nvPr/>
        </p:nvSpPr>
        <p:spPr bwMode="auto">
          <a:xfrm>
            <a:off x="3802487" y="3653155"/>
            <a:ext cx="802783" cy="145627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5609" name="Straight Connector 198684"/>
          <p:cNvSpPr>
            <a:spLocks noChangeShapeType="1"/>
          </p:cNvSpPr>
          <p:nvPr/>
        </p:nvSpPr>
        <p:spPr bwMode="auto">
          <a:xfrm flipV="1">
            <a:off x="3802487" y="4235662"/>
            <a:ext cx="802783" cy="72813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5610" name="Straight Connector 198685"/>
          <p:cNvSpPr>
            <a:spLocks noChangeShapeType="1"/>
          </p:cNvSpPr>
          <p:nvPr/>
        </p:nvSpPr>
        <p:spPr bwMode="auto">
          <a:xfrm flipV="1">
            <a:off x="3802487" y="4672542"/>
            <a:ext cx="802783" cy="291253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5611" name="Straight Connector 198690"/>
          <p:cNvSpPr>
            <a:spLocks noChangeShapeType="1"/>
          </p:cNvSpPr>
          <p:nvPr/>
        </p:nvSpPr>
        <p:spPr bwMode="auto">
          <a:xfrm flipV="1">
            <a:off x="3802487" y="5181599"/>
            <a:ext cx="769513" cy="43751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5612" name="Straight Connector 198691"/>
          <p:cNvSpPr>
            <a:spLocks noChangeShapeType="1"/>
          </p:cNvSpPr>
          <p:nvPr/>
        </p:nvSpPr>
        <p:spPr bwMode="auto">
          <a:xfrm>
            <a:off x="3729507" y="5610013"/>
            <a:ext cx="994893" cy="638387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5613" name="Rectangle 198660"/>
          <p:cNvSpPr>
            <a:spLocks noChangeArrowheads="1"/>
          </p:cNvSpPr>
          <p:nvPr/>
        </p:nvSpPr>
        <p:spPr bwMode="auto">
          <a:xfrm>
            <a:off x="1905000" y="3425613"/>
            <a:ext cx="1970468" cy="445982"/>
          </a:xfrm>
          <a:prstGeom prst="rect">
            <a:avLst/>
          </a:prstGeom>
          <a:solidFill>
            <a:srgbClr val="FFCCFF"/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Arial" pitchFamily="34" charset="0"/>
              </a:rPr>
              <a:t>Browser</a:t>
            </a:r>
          </a:p>
        </p:txBody>
      </p:sp>
      <p:sp>
        <p:nvSpPr>
          <p:cNvPr id="25614" name="Rectangle 198661"/>
          <p:cNvSpPr>
            <a:spLocks noChangeArrowheads="1"/>
          </p:cNvSpPr>
          <p:nvPr/>
        </p:nvSpPr>
        <p:spPr bwMode="auto">
          <a:xfrm>
            <a:off x="1905000" y="5391573"/>
            <a:ext cx="1970468" cy="445982"/>
          </a:xfrm>
          <a:prstGeom prst="rect">
            <a:avLst/>
          </a:prstGeom>
          <a:solidFill>
            <a:srgbClr val="CCFF99"/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Arial" pitchFamily="34" charset="0"/>
              </a:rPr>
              <a:t>Excel 2007</a:t>
            </a:r>
          </a:p>
        </p:txBody>
      </p:sp>
      <p:sp>
        <p:nvSpPr>
          <p:cNvPr id="25615" name="Rectangle 198680"/>
          <p:cNvSpPr>
            <a:spLocks noChangeArrowheads="1"/>
          </p:cNvSpPr>
          <p:nvPr/>
        </p:nvSpPr>
        <p:spPr bwMode="auto">
          <a:xfrm>
            <a:off x="1905000" y="4080933"/>
            <a:ext cx="1970468" cy="445982"/>
          </a:xfrm>
          <a:prstGeom prst="rect">
            <a:avLst/>
          </a:prstGeom>
          <a:solidFill>
            <a:srgbClr val="FFFF99"/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Arial" pitchFamily="34" charset="0"/>
              </a:rPr>
              <a:t>Word 2007</a:t>
            </a:r>
          </a:p>
        </p:txBody>
      </p:sp>
      <p:sp>
        <p:nvSpPr>
          <p:cNvPr id="25616" name="Rectangle 198682"/>
          <p:cNvSpPr>
            <a:spLocks noChangeArrowheads="1"/>
          </p:cNvSpPr>
          <p:nvPr/>
        </p:nvSpPr>
        <p:spPr bwMode="auto">
          <a:xfrm>
            <a:off x="1905000" y="4736253"/>
            <a:ext cx="1970468" cy="445982"/>
          </a:xfrm>
          <a:prstGeom prst="rect">
            <a:avLst/>
          </a:prstGeom>
          <a:solidFill>
            <a:srgbClr val="FFFF99"/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Arial" pitchFamily="34" charset="0"/>
              </a:rPr>
              <a:t>Outlook 2007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 of Lectures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31825" lvl="1" indent="-5778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2000" dirty="0" smtClean="0"/>
              <a:t>Creating and Customizing WSS Sites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&lt;&lt;&lt; (you are here)</a:t>
            </a:r>
            <a:endParaRPr lang="en-US" b="1" dirty="0" smtClean="0"/>
          </a:p>
          <a:p>
            <a:pPr marL="631825" lvl="1" indent="-5778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2000" dirty="0" smtClean="0"/>
              <a:t>Lists, Document Libraries and Content Types</a:t>
            </a:r>
          </a:p>
          <a:p>
            <a:pPr marL="631825" lvl="1" indent="-5778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2000" dirty="0" smtClean="0"/>
              <a:t>Introduction to SharePoint Designer 2007</a:t>
            </a:r>
          </a:p>
          <a:p>
            <a:pPr marL="631825" lvl="1" indent="-5778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2000" dirty="0" smtClean="0"/>
              <a:t>Creating Corporate Portal Sites</a:t>
            </a:r>
          </a:p>
          <a:p>
            <a:pPr marL="631825" lvl="1" indent="-5778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2000" dirty="0" smtClean="0"/>
              <a:t>User Profiles, MySites and Audience Targeting</a:t>
            </a:r>
          </a:p>
          <a:p>
            <a:pPr marL="631825" lvl="1" indent="-5778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2000" dirty="0" smtClean="0"/>
              <a:t>Configuring and Extending Search</a:t>
            </a:r>
          </a:p>
          <a:p>
            <a:pPr marL="631825" lvl="1" indent="-5778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2000" dirty="0" smtClean="0"/>
              <a:t>InfoPath 2007 and Forms Services</a:t>
            </a:r>
          </a:p>
          <a:p>
            <a:pPr marL="631825" lvl="1" indent="-5778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2000" dirty="0" smtClean="0"/>
              <a:t>Workflow and Process Management</a:t>
            </a:r>
          </a:p>
          <a:p>
            <a:pPr marL="631825" lvl="1" indent="-5778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2000" dirty="0" smtClean="0"/>
              <a:t>Web Content Management using Publishing Portals</a:t>
            </a:r>
          </a:p>
          <a:p>
            <a:pPr marL="631825" lvl="1" indent="-5778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2000" dirty="0" smtClean="0"/>
              <a:t>Leveraging the Business Data Catalog</a:t>
            </a:r>
          </a:p>
          <a:p>
            <a:pPr marL="631825" lvl="1" indent="-5778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2000" dirty="0" smtClean="0"/>
              <a:t>Publishing Spreadsheets with Excel Services</a:t>
            </a:r>
          </a:p>
          <a:p>
            <a:pPr marL="631825" lvl="1" indent="-5778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2000" dirty="0" smtClean="0"/>
              <a:t>Creating Dashboards with Report Center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Architectural overview of SharePoint 2007</a:t>
            </a:r>
          </a:p>
          <a:p>
            <a:pPr lvl="1"/>
            <a:r>
              <a:rPr lang="en-US" dirty="0" smtClean="0"/>
              <a:t>Windows SharePoint Services 3.0 (WSS)</a:t>
            </a:r>
          </a:p>
          <a:p>
            <a:pPr lvl="1"/>
            <a:r>
              <a:rPr lang="en-US" dirty="0" smtClean="0"/>
              <a:t>Microsoft Office SharePoint Server 2007 (MOSS)</a:t>
            </a:r>
          </a:p>
          <a:p>
            <a:r>
              <a:rPr lang="en-US" dirty="0" smtClean="0"/>
              <a:t>WSS as a collaboration solution</a:t>
            </a:r>
          </a:p>
          <a:p>
            <a:r>
              <a:rPr lang="en-US" dirty="0" smtClean="0"/>
              <a:t>WSS as a server-side development platform</a:t>
            </a:r>
          </a:p>
          <a:p>
            <a:r>
              <a:rPr lang="en-US" dirty="0" smtClean="0"/>
              <a:t>Overview of MOSS components and services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Title 1812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the Office Power User</a:t>
            </a:r>
          </a:p>
        </p:txBody>
      </p:sp>
      <p:sp>
        <p:nvSpPr>
          <p:cNvPr id="181265" name="Shape 181264"/>
          <p:cNvSpPr>
            <a:spLocks/>
          </p:cNvSpPr>
          <p:nvPr/>
        </p:nvSpPr>
        <p:spPr bwMode="auto">
          <a:xfrm>
            <a:off x="1066800" y="1981200"/>
            <a:ext cx="4800600" cy="4038600"/>
          </a:xfrm>
          <a:custGeom>
            <a:avLst/>
            <a:gdLst/>
            <a:ahLst/>
            <a:cxnLst>
              <a:cxn ang="0">
                <a:pos x="0" y="2544"/>
              </a:cxn>
              <a:cxn ang="0">
                <a:pos x="1152" y="2064"/>
              </a:cxn>
              <a:cxn ang="0">
                <a:pos x="2208" y="1152"/>
              </a:cxn>
              <a:cxn ang="0">
                <a:pos x="3024" y="0"/>
              </a:cxn>
            </a:cxnLst>
            <a:rect l="0" t="0" r="0" b="0"/>
            <a:pathLst>
              <a:path w="3024" h="2544">
                <a:moveTo>
                  <a:pt x="0" y="2544"/>
                </a:moveTo>
                <a:cubicBezTo>
                  <a:pt x="392" y="2420"/>
                  <a:pt x="784" y="2296"/>
                  <a:pt x="1152" y="2064"/>
                </a:cubicBezTo>
                <a:cubicBezTo>
                  <a:pt x="1520" y="1832"/>
                  <a:pt x="1896" y="1496"/>
                  <a:pt x="2208" y="1152"/>
                </a:cubicBezTo>
                <a:cubicBezTo>
                  <a:pt x="2520" y="808"/>
                  <a:pt x="2772" y="404"/>
                  <a:pt x="3024" y="0"/>
                </a:cubicBezTo>
              </a:path>
            </a:pathLst>
          </a:custGeom>
          <a:noFill/>
          <a:ln w="76200" cap="flat" cmpd="sng" algn="ctr">
            <a:solidFill>
              <a:srgbClr val="993300"/>
            </a:solidFill>
            <a:prstDash val="solid"/>
            <a:round/>
            <a:headEnd type="none" w="med" len="med"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 sz="1800">
              <a:solidFill>
                <a:schemeClr val="tx1"/>
              </a:solidFill>
            </a:endParaRPr>
          </a:p>
        </p:txBody>
      </p:sp>
      <p:pic>
        <p:nvPicPr>
          <p:cNvPr id="7172" name="Rectangle 18125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762625"/>
            <a:ext cx="876300" cy="8667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7173" name="Rectangle 18125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9800" y="4343400"/>
            <a:ext cx="733425" cy="1447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7174" name="Rectangle 18126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95725" y="2667000"/>
            <a:ext cx="904875" cy="17335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175" name="Rectangle 181265"/>
          <p:cNvSpPr>
            <a:spLocks noChangeArrowheads="1"/>
          </p:cNvSpPr>
          <p:nvPr/>
        </p:nvSpPr>
        <p:spPr bwMode="auto">
          <a:xfrm>
            <a:off x="2057400" y="6400800"/>
            <a:ext cx="1524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b="1" dirty="0">
                <a:solidFill>
                  <a:schemeClr val="tx1"/>
                </a:solidFill>
                <a:latin typeface="Arial" pitchFamily="34" charset="0"/>
              </a:rPr>
              <a:t>Word Macros</a:t>
            </a:r>
          </a:p>
        </p:txBody>
      </p:sp>
      <p:sp>
        <p:nvSpPr>
          <p:cNvPr id="7176" name="Rectangle 181267"/>
          <p:cNvSpPr>
            <a:spLocks noChangeArrowheads="1"/>
          </p:cNvSpPr>
          <p:nvPr/>
        </p:nvSpPr>
        <p:spPr bwMode="auto">
          <a:xfrm>
            <a:off x="3886200" y="5486400"/>
            <a:ext cx="1524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b="1" dirty="0">
                <a:solidFill>
                  <a:schemeClr val="tx1"/>
                </a:solidFill>
                <a:latin typeface="Arial" pitchFamily="34" charset="0"/>
              </a:rPr>
              <a:t>Access Macros</a:t>
            </a:r>
          </a:p>
        </p:txBody>
      </p:sp>
      <p:sp>
        <p:nvSpPr>
          <p:cNvPr id="7177" name="Rectangle 181268"/>
          <p:cNvSpPr>
            <a:spLocks noChangeArrowheads="1"/>
          </p:cNvSpPr>
          <p:nvPr/>
        </p:nvSpPr>
        <p:spPr bwMode="auto">
          <a:xfrm>
            <a:off x="4495800" y="4876800"/>
            <a:ext cx="1524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b="1" dirty="0">
                <a:solidFill>
                  <a:schemeClr val="tx1"/>
                </a:solidFill>
                <a:latin typeface="Arial" pitchFamily="34" charset="0"/>
              </a:rPr>
              <a:t>Word Basic</a:t>
            </a:r>
          </a:p>
        </p:txBody>
      </p:sp>
      <p:sp>
        <p:nvSpPr>
          <p:cNvPr id="7178" name="Rectangle 181269"/>
          <p:cNvSpPr>
            <a:spLocks noChangeArrowheads="1"/>
          </p:cNvSpPr>
          <p:nvPr/>
        </p:nvSpPr>
        <p:spPr bwMode="auto">
          <a:xfrm>
            <a:off x="5257800" y="4343400"/>
            <a:ext cx="1524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b="1" dirty="0">
                <a:solidFill>
                  <a:schemeClr val="tx1"/>
                </a:solidFill>
                <a:latin typeface="Arial" pitchFamily="34" charset="0"/>
              </a:rPr>
              <a:t>Access Basic</a:t>
            </a:r>
          </a:p>
        </p:txBody>
      </p:sp>
      <p:sp>
        <p:nvSpPr>
          <p:cNvPr id="7179" name="Rectangle 181270"/>
          <p:cNvSpPr>
            <a:spLocks noChangeArrowheads="1"/>
          </p:cNvSpPr>
          <p:nvPr/>
        </p:nvSpPr>
        <p:spPr bwMode="auto">
          <a:xfrm>
            <a:off x="3048000" y="5943600"/>
            <a:ext cx="1524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b="1">
                <a:solidFill>
                  <a:schemeClr val="tx1"/>
                </a:solidFill>
                <a:latin typeface="Arial" pitchFamily="34" charset="0"/>
              </a:rPr>
              <a:t>Excel Formulas</a:t>
            </a:r>
          </a:p>
        </p:txBody>
      </p:sp>
      <p:sp>
        <p:nvSpPr>
          <p:cNvPr id="7180" name="Rectangle 181271"/>
          <p:cNvSpPr>
            <a:spLocks noChangeArrowheads="1"/>
          </p:cNvSpPr>
          <p:nvPr/>
        </p:nvSpPr>
        <p:spPr bwMode="auto">
          <a:xfrm>
            <a:off x="5181600" y="3733800"/>
            <a:ext cx="1524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b="1" dirty="0">
                <a:solidFill>
                  <a:schemeClr val="tx1"/>
                </a:solidFill>
                <a:latin typeface="Arial" pitchFamily="34" charset="0"/>
              </a:rPr>
              <a:t>Visual Basic for Applications (VBA)</a:t>
            </a:r>
          </a:p>
        </p:txBody>
      </p:sp>
      <p:sp>
        <p:nvSpPr>
          <p:cNvPr id="7181" name="Rectangle 181272"/>
          <p:cNvSpPr>
            <a:spLocks noChangeArrowheads="1"/>
          </p:cNvSpPr>
          <p:nvPr/>
        </p:nvSpPr>
        <p:spPr bwMode="auto">
          <a:xfrm>
            <a:off x="6172200" y="3124200"/>
            <a:ext cx="1524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b="1" dirty="0">
                <a:solidFill>
                  <a:schemeClr val="tx1"/>
                </a:solidFill>
                <a:latin typeface="Arial" pitchFamily="34" charset="0"/>
              </a:rPr>
              <a:t>COM </a:t>
            </a:r>
            <a:r>
              <a:rPr lang="en-US" sz="1600" b="1" dirty="0" smtClean="0">
                <a:solidFill>
                  <a:schemeClr val="tx1"/>
                </a:solidFill>
                <a:latin typeface="Arial" pitchFamily="34" charset="0"/>
              </a:rPr>
              <a:t>Development</a:t>
            </a:r>
            <a:endParaRPr lang="en-US" sz="1600" b="1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7183" name="Rectangle 181274"/>
          <p:cNvSpPr>
            <a:spLocks noChangeArrowheads="1"/>
          </p:cNvSpPr>
          <p:nvPr/>
        </p:nvSpPr>
        <p:spPr bwMode="auto">
          <a:xfrm>
            <a:off x="7010400" y="1524000"/>
            <a:ext cx="1524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b="1" dirty="0">
                <a:solidFill>
                  <a:schemeClr val="tx1"/>
                </a:solidFill>
                <a:latin typeface="Arial" pitchFamily="34" charset="0"/>
              </a:rPr>
              <a:t>VSTO</a:t>
            </a:r>
          </a:p>
        </p:txBody>
      </p:sp>
      <p:sp>
        <p:nvSpPr>
          <p:cNvPr id="7184" name="Rectangle 181275"/>
          <p:cNvSpPr>
            <a:spLocks noChangeArrowheads="1"/>
          </p:cNvSpPr>
          <p:nvPr/>
        </p:nvSpPr>
        <p:spPr bwMode="auto">
          <a:xfrm>
            <a:off x="6477000" y="2590800"/>
            <a:ext cx="1524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b="1" dirty="0">
                <a:solidFill>
                  <a:schemeClr val="tx1"/>
                </a:solidFill>
                <a:latin typeface="Arial" pitchFamily="34" charset="0"/>
              </a:rPr>
              <a:t>.NET </a:t>
            </a:r>
            <a:r>
              <a:rPr lang="en-US" sz="1600" b="1" dirty="0" smtClean="0">
                <a:solidFill>
                  <a:schemeClr val="tx1"/>
                </a:solidFill>
                <a:latin typeface="Arial" pitchFamily="34" charset="0"/>
              </a:rPr>
              <a:t>Development</a:t>
            </a:r>
            <a:endParaRPr lang="en-US" sz="1600" b="1" dirty="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7187" name="Rectangle 18127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00650" y="1219200"/>
            <a:ext cx="1276350" cy="11318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188" name="Rectangle 181280"/>
          <p:cNvSpPr>
            <a:spLocks noChangeArrowheads="1"/>
          </p:cNvSpPr>
          <p:nvPr/>
        </p:nvSpPr>
        <p:spPr bwMode="auto">
          <a:xfrm>
            <a:off x="6934200" y="1981200"/>
            <a:ext cx="1524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b="1" dirty="0">
                <a:solidFill>
                  <a:schemeClr val="tx1"/>
                </a:solidFill>
                <a:latin typeface="Arial" pitchFamily="34" charset="0"/>
              </a:rPr>
              <a:t>Smart Tags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Title 18739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Office 2003 Server Components</a:t>
            </a:r>
          </a:p>
        </p:txBody>
      </p:sp>
      <p:sp>
        <p:nvSpPr>
          <p:cNvPr id="8194" name="Shape 18739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Windows SharePoint Services (WSS v2)</a:t>
            </a:r>
          </a:p>
          <a:p>
            <a:pPr lvl="1"/>
            <a:r>
              <a:rPr lang="en-US" smtClean="0"/>
              <a:t>Site and Workspace Provisioning Engine</a:t>
            </a:r>
          </a:p>
          <a:p>
            <a:pPr lvl="1"/>
            <a:r>
              <a:rPr lang="en-US" smtClean="0"/>
              <a:t>Accessibility from browser and Office client applications</a:t>
            </a:r>
          </a:p>
          <a:p>
            <a:pPr lvl="1"/>
            <a:r>
              <a:rPr lang="en-US" smtClean="0"/>
              <a:t>Out-of-the-box Collaboration Services</a:t>
            </a:r>
          </a:p>
          <a:p>
            <a:r>
              <a:rPr lang="en-US" smtClean="0"/>
              <a:t>MS Office SharePoint Portal Server 2003 (SPS)</a:t>
            </a:r>
          </a:p>
          <a:p>
            <a:pPr lvl="1"/>
            <a:r>
              <a:rPr lang="en-US" smtClean="0"/>
              <a:t>Aggregation and search features</a:t>
            </a:r>
          </a:p>
          <a:p>
            <a:pPr lvl="1"/>
            <a:r>
              <a:rPr lang="en-US" smtClean="0"/>
              <a:t>Social networking (Profiles, Audiences, My Sites)</a:t>
            </a:r>
          </a:p>
          <a:p>
            <a:endParaRPr lang="en-US" dirty="0" smtClean="0"/>
          </a:p>
        </p:txBody>
      </p:sp>
      <p:sp>
        <p:nvSpPr>
          <p:cNvPr id="8195" name="Rectangle 187405"/>
          <p:cNvSpPr>
            <a:spLocks noChangeArrowheads="1"/>
          </p:cNvSpPr>
          <p:nvPr/>
        </p:nvSpPr>
        <p:spPr bwMode="auto">
          <a:xfrm>
            <a:off x="4114800" y="5715000"/>
            <a:ext cx="4038600" cy="57785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solidFill>
                  <a:schemeClr val="tx1"/>
                </a:solidFill>
                <a:latin typeface="Arial" pitchFamily="34" charset="0"/>
              </a:rPr>
              <a:t>Windows SharePoint Services V2</a:t>
            </a:r>
          </a:p>
        </p:txBody>
      </p:sp>
      <p:sp>
        <p:nvSpPr>
          <p:cNvPr id="187408" name="Straight Connector 187407"/>
          <p:cNvSpPr>
            <a:spLocks noChangeShapeType="1"/>
          </p:cNvSpPr>
          <p:nvPr/>
        </p:nvSpPr>
        <p:spPr bwMode="auto">
          <a:xfrm>
            <a:off x="3048000" y="5181600"/>
            <a:ext cx="838200" cy="182563"/>
          </a:xfrm>
          <a:prstGeom prst="line">
            <a:avLst/>
          </a:prstGeom>
          <a:ln>
            <a:headEnd type="none"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US" sz="1800" kern="0">
              <a:solidFill>
                <a:schemeClr val="tx1">
                  <a:alpha val="100000"/>
                </a:schemeClr>
              </a:solidFill>
              <a:latin typeface="Tahoma"/>
            </a:endParaRPr>
          </a:p>
        </p:txBody>
      </p:sp>
      <p:sp>
        <p:nvSpPr>
          <p:cNvPr id="187409" name="Straight Connector 187408"/>
          <p:cNvSpPr>
            <a:spLocks noChangeShapeType="1"/>
          </p:cNvSpPr>
          <p:nvPr/>
        </p:nvSpPr>
        <p:spPr bwMode="auto">
          <a:xfrm>
            <a:off x="2971800" y="5745163"/>
            <a:ext cx="990600" cy="0"/>
          </a:xfrm>
          <a:prstGeom prst="line">
            <a:avLst/>
          </a:prstGeom>
          <a:ln>
            <a:headEnd type="none"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US" sz="1800" kern="0">
              <a:solidFill>
                <a:schemeClr val="tx1">
                  <a:alpha val="100000"/>
                </a:schemeClr>
              </a:solidFill>
              <a:latin typeface="Tahoma"/>
            </a:endParaRPr>
          </a:p>
        </p:txBody>
      </p:sp>
      <p:sp>
        <p:nvSpPr>
          <p:cNvPr id="187410" name="Straight Connector 187409"/>
          <p:cNvSpPr>
            <a:spLocks noChangeShapeType="1"/>
          </p:cNvSpPr>
          <p:nvPr/>
        </p:nvSpPr>
        <p:spPr bwMode="auto">
          <a:xfrm flipV="1">
            <a:off x="2971800" y="6049963"/>
            <a:ext cx="914400" cy="274637"/>
          </a:xfrm>
          <a:prstGeom prst="line">
            <a:avLst/>
          </a:prstGeom>
          <a:ln>
            <a:headEnd type="none"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US" sz="1800" kern="0">
              <a:solidFill>
                <a:schemeClr val="tx1">
                  <a:alpha val="100000"/>
                </a:schemeClr>
              </a:solidFill>
              <a:latin typeface="Tahoma"/>
            </a:endParaRPr>
          </a:p>
        </p:txBody>
      </p:sp>
      <p:sp>
        <p:nvSpPr>
          <p:cNvPr id="187411" name="Rectangle 187410"/>
          <p:cNvSpPr>
            <a:spLocks noChangeArrowheads="1"/>
          </p:cNvSpPr>
          <p:nvPr/>
        </p:nvSpPr>
        <p:spPr bwMode="auto">
          <a:xfrm>
            <a:off x="1371600" y="5029200"/>
            <a:ext cx="1752600" cy="381000"/>
          </a:xfrm>
          <a:prstGeom prst="rect">
            <a:avLst/>
          </a:prstGeom>
          <a:solidFill>
            <a:srgbClr val="CC66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Arial" pitchFamily="34" charset="0"/>
              </a:rPr>
              <a:t>Browser Clients</a:t>
            </a:r>
          </a:p>
        </p:txBody>
      </p:sp>
      <p:sp>
        <p:nvSpPr>
          <p:cNvPr id="187412" name="Rectangle 187411"/>
          <p:cNvSpPr>
            <a:spLocks noChangeArrowheads="1"/>
          </p:cNvSpPr>
          <p:nvPr/>
        </p:nvSpPr>
        <p:spPr bwMode="auto">
          <a:xfrm>
            <a:off x="1371600" y="5562600"/>
            <a:ext cx="1752600" cy="381000"/>
          </a:xfrm>
          <a:prstGeom prst="rect">
            <a:avLst/>
          </a:prstGeom>
          <a:solidFill>
            <a:srgbClr val="FF9999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Arial" pitchFamily="34" charset="0"/>
              </a:rPr>
              <a:t>Word 2003 Clients</a:t>
            </a:r>
          </a:p>
        </p:txBody>
      </p:sp>
      <p:sp>
        <p:nvSpPr>
          <p:cNvPr id="187413" name="Rectangle 187412"/>
          <p:cNvSpPr>
            <a:spLocks noChangeArrowheads="1"/>
          </p:cNvSpPr>
          <p:nvPr/>
        </p:nvSpPr>
        <p:spPr bwMode="auto">
          <a:xfrm>
            <a:off x="1371600" y="6096000"/>
            <a:ext cx="1752600" cy="381000"/>
          </a:xfrm>
          <a:prstGeom prst="rect">
            <a:avLst/>
          </a:prstGeom>
          <a:solidFill>
            <a:srgbClr val="CCFF99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Arial" pitchFamily="34" charset="0"/>
              </a:rPr>
              <a:t>Outlook 2003 Clients</a:t>
            </a:r>
          </a:p>
        </p:txBody>
      </p:sp>
      <p:sp>
        <p:nvSpPr>
          <p:cNvPr id="8202" name="Rectangle 187413"/>
          <p:cNvSpPr>
            <a:spLocks noChangeArrowheads="1"/>
          </p:cNvSpPr>
          <p:nvPr/>
        </p:nvSpPr>
        <p:spPr bwMode="auto">
          <a:xfrm>
            <a:off x="4114800" y="5029200"/>
            <a:ext cx="4038600" cy="577850"/>
          </a:xfrm>
          <a:prstGeom prst="rect">
            <a:avLst/>
          </a:prstGeom>
          <a:solidFill>
            <a:srgbClr val="99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solidFill>
                  <a:schemeClr val="tx1"/>
                </a:solidFill>
                <a:latin typeface="Arial" pitchFamily="34" charset="0"/>
              </a:rPr>
              <a:t>SharePoint Portal Server 2003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itle 18329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the Web Designer</a:t>
            </a:r>
          </a:p>
        </p:txBody>
      </p:sp>
      <p:sp>
        <p:nvSpPr>
          <p:cNvPr id="9219" name="Rectangle 183305"/>
          <p:cNvSpPr>
            <a:spLocks noChangeArrowheads="1"/>
          </p:cNvSpPr>
          <p:nvPr/>
        </p:nvSpPr>
        <p:spPr bwMode="auto">
          <a:xfrm>
            <a:off x="1962150" y="6400800"/>
            <a:ext cx="1524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b="1">
                <a:solidFill>
                  <a:schemeClr val="tx1"/>
                </a:solidFill>
                <a:latin typeface="Arial" pitchFamily="34" charset="0"/>
              </a:rPr>
              <a:t>HTML</a:t>
            </a:r>
          </a:p>
        </p:txBody>
      </p:sp>
      <p:sp>
        <p:nvSpPr>
          <p:cNvPr id="9220" name="Rectangle 183306"/>
          <p:cNvSpPr>
            <a:spLocks noChangeArrowheads="1"/>
          </p:cNvSpPr>
          <p:nvPr/>
        </p:nvSpPr>
        <p:spPr bwMode="auto">
          <a:xfrm>
            <a:off x="3429000" y="5867400"/>
            <a:ext cx="1524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b="1">
                <a:solidFill>
                  <a:schemeClr val="tx1"/>
                </a:solidFill>
                <a:latin typeface="Arial" pitchFamily="34" charset="0"/>
              </a:rPr>
              <a:t>JavaScript</a:t>
            </a:r>
          </a:p>
        </p:txBody>
      </p:sp>
      <p:sp>
        <p:nvSpPr>
          <p:cNvPr id="9222" name="Rectangle 183308"/>
          <p:cNvSpPr>
            <a:spLocks noChangeArrowheads="1"/>
          </p:cNvSpPr>
          <p:nvPr/>
        </p:nvSpPr>
        <p:spPr bwMode="auto">
          <a:xfrm>
            <a:off x="4343400" y="5257800"/>
            <a:ext cx="1524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tx1"/>
                </a:solidFill>
                <a:latin typeface="Arial" pitchFamily="34" charset="0"/>
              </a:rPr>
              <a:t>ASP Development</a:t>
            </a:r>
            <a:endParaRPr lang="en-US" sz="1600" b="1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9223" name="Rectangle 183309"/>
          <p:cNvSpPr>
            <a:spLocks noChangeArrowheads="1"/>
          </p:cNvSpPr>
          <p:nvPr/>
        </p:nvSpPr>
        <p:spPr bwMode="auto">
          <a:xfrm>
            <a:off x="2743200" y="6172200"/>
            <a:ext cx="1524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b="1">
                <a:solidFill>
                  <a:schemeClr val="tx1"/>
                </a:solidFill>
                <a:latin typeface="Arial" pitchFamily="34" charset="0"/>
              </a:rPr>
              <a:t>CSS</a:t>
            </a:r>
          </a:p>
        </p:txBody>
      </p:sp>
      <p:sp>
        <p:nvSpPr>
          <p:cNvPr id="9224" name="Rectangle 183310"/>
          <p:cNvSpPr>
            <a:spLocks noChangeArrowheads="1"/>
          </p:cNvSpPr>
          <p:nvPr/>
        </p:nvSpPr>
        <p:spPr bwMode="auto">
          <a:xfrm>
            <a:off x="5562600" y="4114800"/>
            <a:ext cx="1524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tx1"/>
                </a:solidFill>
                <a:latin typeface="Arial" pitchFamily="34" charset="0"/>
              </a:rPr>
              <a:t>Dream Weaver</a:t>
            </a:r>
            <a:endParaRPr lang="en-US" sz="1600" b="1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9227" name="Rectangle 183313"/>
          <p:cNvSpPr>
            <a:spLocks noChangeArrowheads="1"/>
          </p:cNvSpPr>
          <p:nvPr/>
        </p:nvSpPr>
        <p:spPr bwMode="auto">
          <a:xfrm>
            <a:off x="6553200" y="2133600"/>
            <a:ext cx="1524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b="1" dirty="0">
                <a:solidFill>
                  <a:schemeClr val="tx1"/>
                </a:solidFill>
                <a:latin typeface="Arial" pitchFamily="34" charset="0"/>
              </a:rPr>
              <a:t>ASP.NET </a:t>
            </a:r>
            <a:r>
              <a:rPr lang="en-US" sz="1600" b="1" dirty="0" smtClean="0">
                <a:latin typeface="Arial" pitchFamily="34" charset="0"/>
              </a:rPr>
              <a:t>Development</a:t>
            </a:r>
            <a:endParaRPr lang="en-US" sz="1600" b="1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9228" name="Rectangle 183314"/>
          <p:cNvSpPr>
            <a:spLocks noChangeArrowheads="1"/>
          </p:cNvSpPr>
          <p:nvPr/>
        </p:nvSpPr>
        <p:spPr bwMode="auto">
          <a:xfrm>
            <a:off x="6629400" y="2590800"/>
            <a:ext cx="1524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tx1"/>
                </a:solidFill>
                <a:latin typeface="Arial" pitchFamily="34" charset="0"/>
              </a:rPr>
              <a:t>Java </a:t>
            </a:r>
            <a:r>
              <a:rPr lang="en-US" sz="1600" b="1" dirty="0" err="1" smtClean="0">
                <a:solidFill>
                  <a:schemeClr val="tx1"/>
                </a:solidFill>
                <a:latin typeface="Arial" pitchFamily="34" charset="0"/>
              </a:rPr>
              <a:t>Portlets</a:t>
            </a:r>
            <a:endParaRPr lang="en-US" sz="1600" b="1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9229" name="Rectangle 183315"/>
          <p:cNvSpPr>
            <a:spLocks noChangeArrowheads="1"/>
          </p:cNvSpPr>
          <p:nvPr/>
        </p:nvSpPr>
        <p:spPr bwMode="auto">
          <a:xfrm>
            <a:off x="5867400" y="3505200"/>
            <a:ext cx="1524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tx1"/>
                </a:solidFill>
                <a:latin typeface="Arial" pitchFamily="34" charset="0"/>
              </a:rPr>
              <a:t>Cold Fusion</a:t>
            </a:r>
            <a:endParaRPr lang="en-US" sz="1600" b="1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9230" name="Rectangle 183316"/>
          <p:cNvSpPr>
            <a:spLocks noChangeArrowheads="1"/>
          </p:cNvSpPr>
          <p:nvPr/>
        </p:nvSpPr>
        <p:spPr bwMode="auto">
          <a:xfrm>
            <a:off x="6553200" y="1524000"/>
            <a:ext cx="1524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tx1"/>
                </a:solidFill>
                <a:latin typeface="Arial" pitchFamily="34" charset="0"/>
              </a:rPr>
              <a:t>WSS 3.0 Development</a:t>
            </a:r>
            <a:endParaRPr lang="en-US" sz="1600" b="1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9231" name="Rectangle 183318"/>
          <p:cNvSpPr>
            <a:spLocks noChangeArrowheads="1"/>
          </p:cNvSpPr>
          <p:nvPr/>
        </p:nvSpPr>
        <p:spPr bwMode="auto">
          <a:xfrm>
            <a:off x="4953000" y="4648200"/>
            <a:ext cx="1524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tx1"/>
                </a:solidFill>
                <a:latin typeface="Arial" pitchFamily="34" charset="0"/>
              </a:rPr>
              <a:t>FrontPage</a:t>
            </a:r>
            <a:endParaRPr lang="en-US" sz="1600" b="1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83322" name="Shape 183321"/>
          <p:cNvSpPr>
            <a:spLocks/>
          </p:cNvSpPr>
          <p:nvPr/>
        </p:nvSpPr>
        <p:spPr bwMode="auto">
          <a:xfrm>
            <a:off x="990600" y="2057400"/>
            <a:ext cx="4800600" cy="4038600"/>
          </a:xfrm>
          <a:custGeom>
            <a:avLst/>
            <a:gdLst/>
            <a:ahLst/>
            <a:cxnLst>
              <a:cxn ang="0">
                <a:pos x="0" y="2544"/>
              </a:cxn>
              <a:cxn ang="0">
                <a:pos x="1152" y="2064"/>
              </a:cxn>
              <a:cxn ang="0">
                <a:pos x="2208" y="1152"/>
              </a:cxn>
              <a:cxn ang="0">
                <a:pos x="3024" y="0"/>
              </a:cxn>
            </a:cxnLst>
            <a:rect l="0" t="0" r="0" b="0"/>
            <a:pathLst>
              <a:path w="3024" h="2544">
                <a:moveTo>
                  <a:pt x="0" y="2544"/>
                </a:moveTo>
                <a:cubicBezTo>
                  <a:pt x="392" y="2420"/>
                  <a:pt x="784" y="2296"/>
                  <a:pt x="1152" y="2064"/>
                </a:cubicBezTo>
                <a:cubicBezTo>
                  <a:pt x="1520" y="1832"/>
                  <a:pt x="1896" y="1496"/>
                  <a:pt x="2208" y="1152"/>
                </a:cubicBezTo>
                <a:cubicBezTo>
                  <a:pt x="2520" y="808"/>
                  <a:pt x="2772" y="404"/>
                  <a:pt x="3024" y="0"/>
                </a:cubicBezTo>
              </a:path>
            </a:pathLst>
          </a:custGeom>
          <a:noFill/>
          <a:ln w="76200" cap="flat" cmpd="sng" algn="ctr">
            <a:solidFill>
              <a:srgbClr val="993300"/>
            </a:solidFill>
            <a:prstDash val="solid"/>
            <a:round/>
            <a:headEnd type="none" w="med" len="med"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 sz="1800">
              <a:solidFill>
                <a:schemeClr val="tx1"/>
              </a:solidFill>
            </a:endParaRPr>
          </a:p>
        </p:txBody>
      </p:sp>
      <p:pic>
        <p:nvPicPr>
          <p:cNvPr id="9234" name="Rectangle 1833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5838825"/>
            <a:ext cx="876300" cy="8667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9235" name="Rectangle 18332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0" y="4419600"/>
            <a:ext cx="733425" cy="1447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9236" name="Rectangle 18332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9525" y="2743200"/>
            <a:ext cx="904875" cy="17335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9237" name="Rectangle 18332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24450" y="1295400"/>
            <a:ext cx="1276350" cy="11318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1" name="Rectangle 183314"/>
          <p:cNvSpPr>
            <a:spLocks noChangeArrowheads="1"/>
          </p:cNvSpPr>
          <p:nvPr/>
        </p:nvSpPr>
        <p:spPr bwMode="auto">
          <a:xfrm>
            <a:off x="6477000" y="3048000"/>
            <a:ext cx="1524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tx1"/>
                </a:solidFill>
                <a:latin typeface="Arial" pitchFamily="34" charset="0"/>
              </a:rPr>
              <a:t>SharePoint Designer</a:t>
            </a:r>
            <a:endParaRPr lang="en-US" sz="1600" b="1" dirty="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Title 21504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Student Questionnaire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What's Your Name?</a:t>
            </a:r>
          </a:p>
          <a:p>
            <a:endParaRPr lang="en-US" sz="2200" dirty="0" smtClean="0"/>
          </a:p>
          <a:p>
            <a:r>
              <a:rPr lang="en-US" sz="2200" dirty="0" smtClean="0"/>
              <a:t>What Company are you with?</a:t>
            </a:r>
          </a:p>
          <a:p>
            <a:endParaRPr lang="en-US" sz="2200" dirty="0" smtClean="0"/>
          </a:p>
          <a:p>
            <a:r>
              <a:rPr lang="en-US" sz="2200" dirty="0" smtClean="0"/>
              <a:t>How have you evolved as User, Designer and/or Developer?</a:t>
            </a:r>
          </a:p>
          <a:p>
            <a:pPr lvl="1"/>
            <a:r>
              <a:rPr lang="en-US" sz="1800" dirty="0" smtClean="0"/>
              <a:t>Office products (Word, Excel, PowerPoint, Outlook)</a:t>
            </a:r>
          </a:p>
          <a:p>
            <a:pPr lvl="1"/>
            <a:r>
              <a:rPr lang="en-US" sz="1800" dirty="0" smtClean="0"/>
              <a:t>SharePoint (any version)</a:t>
            </a:r>
          </a:p>
          <a:p>
            <a:pPr lvl="1"/>
            <a:r>
              <a:rPr lang="en-US" sz="1800" dirty="0" smtClean="0"/>
              <a:t>Web Design (HTML, CSS, JavaScript)</a:t>
            </a:r>
          </a:p>
          <a:p>
            <a:pPr lvl="1"/>
            <a:r>
              <a:rPr lang="en-US" sz="1800" dirty="0" smtClean="0"/>
              <a:t>Development (ASP.NET, WSS 2.0, WSS 3.0, other)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Title 18534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Introducing The Office 2007 System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SharePoint Services 3.0 (WSS)</a:t>
            </a:r>
          </a:p>
          <a:p>
            <a:pPr lvl="1"/>
            <a:r>
              <a:rPr lang="en-US" dirty="0" smtClean="0"/>
              <a:t>Licensed as part of Windows Server 2003</a:t>
            </a:r>
          </a:p>
          <a:p>
            <a:pPr lvl="1"/>
            <a:r>
              <a:rPr lang="en-US" dirty="0" smtClean="0"/>
              <a:t>Site provisioning engine and core workspace services</a:t>
            </a:r>
          </a:p>
          <a:p>
            <a:pPr lvl="1"/>
            <a:r>
              <a:rPr lang="en-US" dirty="0" smtClean="0"/>
              <a:t>Out-of-box collaboration features</a:t>
            </a:r>
          </a:p>
          <a:p>
            <a:pPr lvl="1"/>
            <a:r>
              <a:rPr lang="en-US" dirty="0" smtClean="0"/>
              <a:t>A development platform</a:t>
            </a:r>
            <a:br>
              <a:rPr lang="en-US" dirty="0" smtClean="0"/>
            </a:b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think of WSS as ASP.NET extensions</a:t>
            </a:r>
          </a:p>
          <a:p>
            <a:r>
              <a:rPr lang="en-US" dirty="0" smtClean="0"/>
              <a:t>Microsoft Office SharePoint Server 2007 (MOSS)</a:t>
            </a:r>
          </a:p>
          <a:p>
            <a:pPr lvl="1"/>
            <a:r>
              <a:rPr lang="en-US" dirty="0" smtClean="0"/>
              <a:t>Licensed separately under its own SKUs</a:t>
            </a:r>
          </a:p>
          <a:p>
            <a:pPr lvl="1"/>
            <a:r>
              <a:rPr lang="en-US" dirty="0" smtClean="0"/>
              <a:t>New components and services built on top of WSS 3.0</a:t>
            </a:r>
          </a:p>
          <a:p>
            <a:pPr lvl="1"/>
            <a:r>
              <a:rPr lang="en-US" dirty="0" smtClean="0"/>
              <a:t>Unification of SPS 2003 and CMS 2002</a:t>
            </a:r>
          </a:p>
          <a:p>
            <a:pPr lvl="1"/>
            <a:r>
              <a:rPr lang="en-US" dirty="0" smtClean="0"/>
              <a:t>Lots of functionality rolled in beyond SPS and CMS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itle 16076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WSS 3.0 Server-side Platform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Windows SharePoint Services 3.0 (WSS)</a:t>
            </a:r>
          </a:p>
          <a:p>
            <a:pPr lvl="1"/>
            <a:r>
              <a:rPr lang="en-US" smtClean="0"/>
              <a:t>An engine for creating/running/managing sites</a:t>
            </a:r>
          </a:p>
          <a:p>
            <a:pPr lvl="1"/>
            <a:r>
              <a:rPr lang="en-US" smtClean="0"/>
              <a:t>Architecture designed to scale to 10,000s of sites</a:t>
            </a:r>
          </a:p>
          <a:p>
            <a:pPr lvl="1"/>
            <a:r>
              <a:rPr lang="en-US" smtClean="0"/>
              <a:t>Platform for building Web application and solutions</a:t>
            </a:r>
          </a:p>
          <a:p>
            <a:pPr lvl="1"/>
            <a:r>
              <a:rPr lang="en-US" smtClean="0"/>
              <a:t>Collaboration services included out-of-the-box</a:t>
            </a:r>
          </a:p>
          <a:p>
            <a:endParaRPr lang="en-US" smtClean="0"/>
          </a:p>
          <a:p>
            <a:endParaRPr lang="en-US" dirty="0"/>
          </a:p>
        </p:txBody>
      </p:sp>
      <p:sp>
        <p:nvSpPr>
          <p:cNvPr id="160777" name="Flowchart: Magnetic Disk 160776"/>
          <p:cNvSpPr>
            <a:spLocks noChangeArrowheads="1"/>
          </p:cNvSpPr>
          <p:nvPr/>
        </p:nvSpPr>
        <p:spPr bwMode="auto">
          <a:xfrm>
            <a:off x="7243762" y="4114800"/>
            <a:ext cx="1524000" cy="1335088"/>
          </a:xfrm>
          <a:prstGeom prst="flowChartMagneticDisk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en-US" sz="1400" b="1">
              <a:solidFill>
                <a:schemeClr val="tx1"/>
              </a:solidFill>
              <a:latin typeface="Arial" pitchFamily="34" charset="0"/>
            </a:endParaRPr>
          </a:p>
          <a:p>
            <a:pPr algn="ctr"/>
            <a:r>
              <a:rPr lang="en-US" sz="1400" b="1" u="sng">
                <a:solidFill>
                  <a:schemeClr val="tx1"/>
                </a:solidFill>
                <a:latin typeface="Arial" pitchFamily="34" charset="0"/>
              </a:rPr>
              <a:t>SQL Server</a:t>
            </a:r>
          </a:p>
          <a:p>
            <a:pPr algn="ctr"/>
            <a:r>
              <a:rPr lang="en-US" sz="1000">
                <a:solidFill>
                  <a:schemeClr val="tx1"/>
                </a:solidFill>
                <a:latin typeface="Arial" pitchFamily="34" charset="0"/>
              </a:rPr>
              <a:t>SQL Server 2005</a:t>
            </a:r>
          </a:p>
          <a:p>
            <a:pPr algn="ctr"/>
            <a:r>
              <a:rPr lang="en-US" sz="1000">
                <a:solidFill>
                  <a:schemeClr val="tx1"/>
                </a:solidFill>
                <a:latin typeface="Arial" pitchFamily="34" charset="0"/>
              </a:rPr>
              <a:t>SQL Server 2000</a:t>
            </a:r>
          </a:p>
          <a:p>
            <a:pPr algn="ctr"/>
            <a:r>
              <a:rPr lang="en-US" sz="1000">
                <a:solidFill>
                  <a:schemeClr val="tx1"/>
                </a:solidFill>
                <a:latin typeface="Arial" pitchFamily="34" charset="0"/>
              </a:rPr>
              <a:t>SQL Express</a:t>
            </a:r>
          </a:p>
        </p:txBody>
      </p:sp>
      <p:sp>
        <p:nvSpPr>
          <p:cNvPr id="12292" name="Rectangle 160778"/>
          <p:cNvSpPr>
            <a:spLocks noChangeArrowheads="1"/>
          </p:cNvSpPr>
          <p:nvPr/>
        </p:nvSpPr>
        <p:spPr bwMode="auto">
          <a:xfrm>
            <a:off x="2520950" y="6051550"/>
            <a:ext cx="4037012" cy="42545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solidFill>
                  <a:schemeClr val="tx1"/>
                </a:solidFill>
                <a:latin typeface="Arial" pitchFamily="34" charset="0"/>
              </a:rPr>
              <a:t>Windows Server 2003 (or later)</a:t>
            </a:r>
          </a:p>
        </p:txBody>
      </p:sp>
      <p:sp>
        <p:nvSpPr>
          <p:cNvPr id="12293" name="Rectangle 160779"/>
          <p:cNvSpPr>
            <a:spLocks noChangeArrowheads="1"/>
          </p:cNvSpPr>
          <p:nvPr/>
        </p:nvSpPr>
        <p:spPr bwMode="auto">
          <a:xfrm>
            <a:off x="2519362" y="5135563"/>
            <a:ext cx="4037013" cy="42545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solidFill>
                  <a:schemeClr val="tx1"/>
                </a:solidFill>
                <a:latin typeface="Arial" pitchFamily="34" charset="0"/>
              </a:rPr>
              <a:t>.NET FX 2.0 and ASP.NET 2.0</a:t>
            </a:r>
          </a:p>
        </p:txBody>
      </p:sp>
      <p:sp>
        <p:nvSpPr>
          <p:cNvPr id="12294" name="Rectangle 160780"/>
          <p:cNvSpPr>
            <a:spLocks noChangeArrowheads="1"/>
          </p:cNvSpPr>
          <p:nvPr/>
        </p:nvSpPr>
        <p:spPr bwMode="auto">
          <a:xfrm>
            <a:off x="2519362" y="5592763"/>
            <a:ext cx="4037013" cy="425450"/>
          </a:xfrm>
          <a:prstGeom prst="rect">
            <a:avLst/>
          </a:prstGeom>
          <a:solidFill>
            <a:srgbClr val="FF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solidFill>
                  <a:schemeClr val="tx1"/>
                </a:solidFill>
                <a:latin typeface="Arial" pitchFamily="34" charset="0"/>
              </a:rPr>
              <a:t>Internet Information Services 6.0 (or later)</a:t>
            </a:r>
          </a:p>
        </p:txBody>
      </p:sp>
      <p:sp>
        <p:nvSpPr>
          <p:cNvPr id="12295" name="Rectangle 160781"/>
          <p:cNvSpPr>
            <a:spLocks noChangeArrowheads="1"/>
          </p:cNvSpPr>
          <p:nvPr/>
        </p:nvSpPr>
        <p:spPr bwMode="auto">
          <a:xfrm>
            <a:off x="2519362" y="4525963"/>
            <a:ext cx="4038600" cy="57785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solidFill>
                  <a:schemeClr val="tx1"/>
                </a:solidFill>
                <a:latin typeface="Arial" pitchFamily="34" charset="0"/>
              </a:rPr>
              <a:t>Windows SharePoint Services 3.0 (WSS)</a:t>
            </a:r>
          </a:p>
          <a:p>
            <a:pPr algn="ctr"/>
            <a:r>
              <a:rPr lang="en-US" sz="1000">
                <a:solidFill>
                  <a:schemeClr val="tx1"/>
                </a:solidFill>
                <a:latin typeface="Arial" pitchFamily="34" charset="0"/>
              </a:rPr>
              <a:t>Core Site and Workspace Services</a:t>
            </a:r>
          </a:p>
        </p:txBody>
      </p:sp>
      <p:sp>
        <p:nvSpPr>
          <p:cNvPr id="160784" name="Straight Connector 160783"/>
          <p:cNvSpPr>
            <a:spLocks noChangeShapeType="1"/>
          </p:cNvSpPr>
          <p:nvPr/>
        </p:nvSpPr>
        <p:spPr bwMode="auto">
          <a:xfrm>
            <a:off x="6634162" y="4800600"/>
            <a:ext cx="609600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US" sz="1800" kern="0">
              <a:solidFill>
                <a:schemeClr val="tx1">
                  <a:alpha val="100000"/>
                </a:schemeClr>
              </a:solidFill>
              <a:latin typeface="Tahoma"/>
            </a:endParaRPr>
          </a:p>
        </p:txBody>
      </p:sp>
      <p:sp>
        <p:nvSpPr>
          <p:cNvPr id="12297" name="Rectangle 160784"/>
          <p:cNvSpPr>
            <a:spLocks noChangeArrowheads="1"/>
          </p:cNvSpPr>
          <p:nvPr/>
        </p:nvSpPr>
        <p:spPr bwMode="auto">
          <a:xfrm>
            <a:off x="2519362" y="4114800"/>
            <a:ext cx="4038600" cy="381000"/>
          </a:xfrm>
          <a:prstGeom prst="rect">
            <a:avLst/>
          </a:prstGeom>
          <a:solidFill>
            <a:srgbClr val="19B2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solidFill>
                  <a:schemeClr val="tx1"/>
                </a:solidFill>
                <a:latin typeface="Arial" pitchFamily="34" charset="0"/>
              </a:rPr>
              <a:t>WSS Collaboration Services</a:t>
            </a:r>
            <a:endParaRPr lang="en-US" sz="1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60788" name="Straight Connector 160787"/>
          <p:cNvSpPr>
            <a:spLocks noChangeShapeType="1"/>
          </p:cNvSpPr>
          <p:nvPr/>
        </p:nvSpPr>
        <p:spPr bwMode="auto">
          <a:xfrm>
            <a:off x="1833562" y="4191000"/>
            <a:ext cx="533400" cy="152400"/>
          </a:xfrm>
          <a:prstGeom prst="line">
            <a:avLst/>
          </a:prstGeom>
          <a:ln>
            <a:headEnd type="none"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US" sz="1800" kern="0">
              <a:solidFill>
                <a:schemeClr val="tx1">
                  <a:alpha val="100000"/>
                </a:schemeClr>
              </a:solidFill>
              <a:latin typeface="Tahoma"/>
            </a:endParaRPr>
          </a:p>
        </p:txBody>
      </p:sp>
      <p:sp>
        <p:nvSpPr>
          <p:cNvPr id="160789" name="Straight Connector 160788"/>
          <p:cNvSpPr>
            <a:spLocks noChangeShapeType="1"/>
          </p:cNvSpPr>
          <p:nvPr/>
        </p:nvSpPr>
        <p:spPr bwMode="auto">
          <a:xfrm>
            <a:off x="1757362" y="4724400"/>
            <a:ext cx="609600" cy="0"/>
          </a:xfrm>
          <a:prstGeom prst="line">
            <a:avLst/>
          </a:prstGeom>
          <a:ln>
            <a:headEnd type="none"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US" sz="1800" kern="0">
              <a:solidFill>
                <a:schemeClr val="tx1">
                  <a:alpha val="100000"/>
                </a:schemeClr>
              </a:solidFill>
              <a:latin typeface="Tahoma"/>
            </a:endParaRPr>
          </a:p>
        </p:txBody>
      </p:sp>
      <p:sp>
        <p:nvSpPr>
          <p:cNvPr id="160790" name="Straight Connector 160789"/>
          <p:cNvSpPr>
            <a:spLocks noChangeShapeType="1"/>
          </p:cNvSpPr>
          <p:nvPr/>
        </p:nvSpPr>
        <p:spPr bwMode="auto">
          <a:xfrm flipV="1">
            <a:off x="1757362" y="5029200"/>
            <a:ext cx="533400" cy="304800"/>
          </a:xfrm>
          <a:prstGeom prst="line">
            <a:avLst/>
          </a:prstGeom>
          <a:ln>
            <a:headEnd type="none"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US" sz="1800" kern="0">
              <a:solidFill>
                <a:schemeClr val="tx1">
                  <a:alpha val="100000"/>
                </a:schemeClr>
              </a:solidFill>
              <a:latin typeface="Tahoma"/>
            </a:endParaRPr>
          </a:p>
        </p:txBody>
      </p:sp>
      <p:sp>
        <p:nvSpPr>
          <p:cNvPr id="160773" name="Rectangle 160772"/>
          <p:cNvSpPr>
            <a:spLocks noChangeArrowheads="1"/>
          </p:cNvSpPr>
          <p:nvPr/>
        </p:nvSpPr>
        <p:spPr bwMode="auto">
          <a:xfrm>
            <a:off x="304800" y="4038600"/>
            <a:ext cx="1604962" cy="381000"/>
          </a:xfrm>
          <a:prstGeom prst="rect">
            <a:avLst/>
          </a:prstGeom>
          <a:solidFill>
            <a:srgbClr val="CC66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Arial" pitchFamily="34" charset="0"/>
              </a:rPr>
              <a:t>Browser Clients</a:t>
            </a:r>
          </a:p>
        </p:txBody>
      </p:sp>
      <p:sp>
        <p:nvSpPr>
          <p:cNvPr id="160786" name="Rectangle 160785"/>
          <p:cNvSpPr>
            <a:spLocks noChangeArrowheads="1"/>
          </p:cNvSpPr>
          <p:nvPr/>
        </p:nvSpPr>
        <p:spPr bwMode="auto">
          <a:xfrm>
            <a:off x="304800" y="4572000"/>
            <a:ext cx="1604962" cy="381000"/>
          </a:xfrm>
          <a:prstGeom prst="rect">
            <a:avLst/>
          </a:prstGeom>
          <a:solidFill>
            <a:srgbClr val="FF9999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Arial" pitchFamily="34" charset="0"/>
              </a:rPr>
              <a:t>Office 2007 Clients</a:t>
            </a:r>
          </a:p>
        </p:txBody>
      </p:sp>
      <p:sp>
        <p:nvSpPr>
          <p:cNvPr id="160787" name="Rectangle 160786"/>
          <p:cNvSpPr>
            <a:spLocks noChangeArrowheads="1"/>
          </p:cNvSpPr>
          <p:nvPr/>
        </p:nvSpPr>
        <p:spPr bwMode="auto">
          <a:xfrm>
            <a:off x="304800" y="5105400"/>
            <a:ext cx="1604962" cy="381000"/>
          </a:xfrm>
          <a:prstGeom prst="rect">
            <a:avLst/>
          </a:prstGeom>
          <a:solidFill>
            <a:srgbClr val="CCFF99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Arial" pitchFamily="34" charset="0"/>
              </a:rPr>
              <a:t>Office 2003 Clients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PT_Slide_Template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2_Default Design - DPE PPT Template 4">
    <a:dk1>
      <a:srgbClr val="000000"/>
    </a:dk1>
    <a:lt1>
      <a:srgbClr val="FFFFFF"/>
    </a:lt1>
    <a:dk2>
      <a:srgbClr val="000000"/>
    </a:dk2>
    <a:lt2>
      <a:srgbClr val="333333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CCFFFF"/>
    </a:hlink>
    <a:folHlink>
      <a:srgbClr val="99CC0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>
    <_dlc_DocId xmlns="c83d3ea4-1015-4b4b-bfa9-09fbcd7aa64d">3CC2HQU7XWNV-50-8</_dlc_DocId>
    <_dlc_DocIdUrl xmlns="c83d3ea4-1015-4b4b-bfa9-09fbcd7aa64d">
      <Url>http://intranet.sharepointblackops.com/Courses/SAB301/_layouts/DocIdRedir.aspx?ID=3CC2HQU7XWNV-50-8</Url>
      <Description>3CC2HQU7XWNV-50-8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918341E25AD34FAABA08FA833A409F" ma:contentTypeVersion="1" ma:contentTypeDescription="Create a new document." ma:contentTypeScope="" ma:versionID="270de4c7801b75baae8d41dc2b5abf05">
  <xsd:schema xmlns:xsd="http://www.w3.org/2001/XMLSchema" xmlns:xs="http://www.w3.org/2001/XMLSchema" xmlns:p="http://schemas.microsoft.com/office/2006/metadata/properties" xmlns:ns2="c83d3ea4-1015-4b4b-bfa9-09fbcd7aa64d" targetNamespace="http://schemas.microsoft.com/office/2006/metadata/properties" ma:root="true" ma:fieldsID="657c10e11796280bf933bed0654cd985" ns2:_="">
    <xsd:import namespace="c83d3ea4-1015-4b4b-bfa9-09fbcd7aa64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3d3ea4-1015-4b4b-bfa9-09fbcd7aa64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A5547237-B119-45CA-BEFC-A2DA2BDB03E7}"/>
</file>

<file path=customXml/itemProps2.xml><?xml version="1.0" encoding="utf-8"?>
<ds:datastoreItem xmlns:ds="http://schemas.openxmlformats.org/officeDocument/2006/customXml" ds:itemID="{6034B84F-8F8E-48B7-9EFF-C7DE1A66BD73}"/>
</file>

<file path=customXml/itemProps3.xml><?xml version="1.0" encoding="utf-8"?>
<ds:datastoreItem xmlns:ds="http://schemas.openxmlformats.org/officeDocument/2006/customXml" ds:itemID="{4E905951-B9F3-4A53-9B37-80C27D4CC7FE}"/>
</file>

<file path=customXml/itemProps4.xml><?xml version="1.0" encoding="utf-8"?>
<ds:datastoreItem xmlns:ds="http://schemas.openxmlformats.org/officeDocument/2006/customXml" ds:itemID="{FFBE9A5D-0369-458D-911F-4332098B8760}"/>
</file>

<file path=docProps/app.xml><?xml version="1.0" encoding="utf-8"?>
<Properties xmlns="http://schemas.openxmlformats.org/officeDocument/2006/extended-properties" xmlns:vt="http://schemas.openxmlformats.org/officeDocument/2006/docPropsVTypes">
  <Template>CPT_Slide_Template</Template>
  <TotalTime>8</TotalTime>
  <Words>2098</Words>
  <Application>Microsoft Office PowerPoint</Application>
  <PresentationFormat>On-screen Show (4:3)</PresentationFormat>
  <Paragraphs>464</Paragraphs>
  <Slides>36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CPT_Slide_Template</vt:lpstr>
      <vt:lpstr>Creating and  Customizing WSS Sites</vt:lpstr>
      <vt:lpstr>Agenda</vt:lpstr>
      <vt:lpstr>Microsoft Office Through the Ages</vt:lpstr>
      <vt:lpstr>Evolution of the Office Power User</vt:lpstr>
      <vt:lpstr>Office 2003 Server Components</vt:lpstr>
      <vt:lpstr>Evolution of the Web Designer</vt:lpstr>
      <vt:lpstr>Student Questionnaire</vt:lpstr>
      <vt:lpstr>Introducing The Office 2007 System</vt:lpstr>
      <vt:lpstr>The WSS 3.0 Server-side Platform</vt:lpstr>
      <vt:lpstr>The WSS Farm</vt:lpstr>
      <vt:lpstr>Web Applications</vt:lpstr>
      <vt:lpstr>Site Collections and Sites</vt:lpstr>
      <vt:lpstr>Watch Out: Inconsistent Terminology</vt:lpstr>
      <vt:lpstr>STSADM.EXE Command-line Utility</vt:lpstr>
      <vt:lpstr>WSS Central Administration (WSS CA)</vt:lpstr>
      <vt:lpstr>Creating New Site Collections</vt:lpstr>
      <vt:lpstr>Creating New Site Collections (Part 2)</vt:lpstr>
      <vt:lpstr>A New WSS Site</vt:lpstr>
      <vt:lpstr>The Site Settings Page</vt:lpstr>
      <vt:lpstr>The Create Page</vt:lpstr>
      <vt:lpstr>The List Settings Page</vt:lpstr>
      <vt:lpstr>Page Customization using Web Parts</vt:lpstr>
      <vt:lpstr>Customization Versus Development</vt:lpstr>
      <vt:lpstr>What is a Feature?</vt:lpstr>
      <vt:lpstr>User’s View of Features</vt:lpstr>
      <vt:lpstr>The Features Directory</vt:lpstr>
      <vt:lpstr>Customization Versus Development</vt:lpstr>
      <vt:lpstr>Microsoft Office SharePoint Server 2007</vt:lpstr>
      <vt:lpstr>MOSS Services and Components</vt:lpstr>
      <vt:lpstr>Portal and Search</vt:lpstr>
      <vt:lpstr>InfoPath 2007 and Forms Services</vt:lpstr>
      <vt:lpstr>SharePoint 2007 Workflows</vt:lpstr>
      <vt:lpstr>Web Content Management</vt:lpstr>
      <vt:lpstr>Business Intelligence</vt:lpstr>
      <vt:lpstr>Schedule of Lectures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and  Customizing WSS Sites</dc:title>
  <dc:creator>TedP</dc:creator>
  <cp:lastModifiedBy>TedP</cp:lastModifiedBy>
  <cp:revision>2</cp:revision>
  <dcterms:created xsi:type="dcterms:W3CDTF">2009-05-24T10:27:02Z</dcterms:created>
  <dcterms:modified xsi:type="dcterms:W3CDTF">2009-05-24T10:35:22Z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0x01010062918341E25AD34FAABA08FA833A409F</vt:lpwstr>
  </property>
  <property fmtid="{D5CDD505-2E9C-101B-9397-08002B2CF9AE}" pid="4" name="_dlc_DocIdItemGuid">
    <vt:lpwstr>3155d60d-a145-465d-9703-883fc1a5a210</vt:lpwstr>
  </property>
</Properties>
</file>