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ppt/tags/tag1.xml" ContentType="application/vnd.openxmlformats-officedocument.presentationml.tag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946" autoAdjust="0"/>
    <p:restoredTop sz="90033" autoAdjust="0"/>
  </p:normalViewPr>
  <p:slideViewPr>
    <p:cSldViewPr>
      <p:cViewPr varScale="1">
        <p:scale>
          <a:sx n="93" d="100"/>
          <a:sy n="93" d="100"/>
        </p:scale>
        <p:origin x="-8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ustomXml" Target="../customXml/item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02 - Lists and Content Types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02 - Lists and Content Types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02 - Lists and Content Types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Lists, Document Libraries </a:t>
            </a:r>
            <a:br>
              <a:rPr lang="en-US" smtClean="0"/>
            </a:br>
            <a:r>
              <a:rPr lang="en-US" smtClean="0"/>
              <a:t>and Content Types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Defining your persistent data structures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for Content Types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Proposals for software projects</a:t>
            </a:r>
          </a:p>
          <a:p>
            <a:pPr lvl="1"/>
            <a:r>
              <a:rPr lang="en-US" dirty="0"/>
              <a:t>Requires </a:t>
            </a:r>
            <a:r>
              <a:rPr lang="en-US" dirty="0" smtClean="0"/>
              <a:t>client assignment</a:t>
            </a:r>
            <a:endParaRPr lang="en-US" dirty="0"/>
          </a:p>
          <a:p>
            <a:pPr lvl="1"/>
            <a:r>
              <a:rPr lang="en-US" dirty="0"/>
              <a:t>Requires </a:t>
            </a:r>
            <a:r>
              <a:rPr lang="en-US" dirty="0" smtClean="0"/>
              <a:t>review by legal department</a:t>
            </a:r>
            <a:endParaRPr lang="en-US" dirty="0"/>
          </a:p>
          <a:p>
            <a:r>
              <a:rPr lang="en-US" dirty="0"/>
              <a:t>Customer presentation</a:t>
            </a:r>
          </a:p>
          <a:p>
            <a:pPr lvl="1"/>
            <a:r>
              <a:rPr lang="en-US" dirty="0" smtClean="0"/>
              <a:t>Requires client assignment</a:t>
            </a:r>
          </a:p>
          <a:p>
            <a:pPr lvl="1"/>
            <a:r>
              <a:rPr lang="en-US" dirty="0" smtClean="0"/>
              <a:t>Requires review by art department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Types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 content type definition can include…</a:t>
            </a:r>
          </a:p>
          <a:p>
            <a:pPr lvl="1"/>
            <a:r>
              <a:rPr lang="en-US" dirty="0"/>
              <a:t>Columns to represent metadata or properties</a:t>
            </a:r>
          </a:p>
          <a:p>
            <a:pPr lvl="1"/>
            <a:r>
              <a:rPr lang="en-US" dirty="0"/>
              <a:t>A document template </a:t>
            </a:r>
            <a:r>
              <a:rPr lang="en-US" dirty="0" smtClean="0"/>
              <a:t>for creating new documents</a:t>
            </a:r>
            <a:endParaRPr lang="en-US" dirty="0"/>
          </a:p>
          <a:p>
            <a:pPr lvl="1"/>
            <a:r>
              <a:rPr lang="en-US" dirty="0"/>
              <a:t>Custom forms </a:t>
            </a:r>
            <a:r>
              <a:rPr lang="en-US" dirty="0" smtClean="0"/>
              <a:t>for new, edit, display (dev only)</a:t>
            </a:r>
            <a:endParaRPr lang="en-US" dirty="0"/>
          </a:p>
          <a:p>
            <a:pPr lvl="1"/>
            <a:r>
              <a:rPr lang="en-US" dirty="0"/>
              <a:t>Event </a:t>
            </a:r>
            <a:r>
              <a:rPr lang="en-US" dirty="0" smtClean="0"/>
              <a:t>handlers (dev only)</a:t>
            </a:r>
          </a:p>
          <a:p>
            <a:pPr lvl="1"/>
            <a:r>
              <a:rPr lang="en-US" dirty="0" smtClean="0"/>
              <a:t>Workflows (dev only)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Content Types</a:t>
            </a:r>
          </a:p>
        </p:txBody>
      </p:sp>
      <p:sp>
        <p:nvSpPr>
          <p:cNvPr id="13108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Lists can support multiple content types</a:t>
            </a:r>
          </a:p>
          <a:p>
            <a:pPr lvl="1"/>
            <a:r>
              <a:rPr lang="en-US"/>
              <a:t>Makes it possible to support heterogeneous content</a:t>
            </a:r>
          </a:p>
          <a:p>
            <a:pPr lvl="1"/>
            <a:r>
              <a:rPr lang="en-US"/>
              <a:t>“New button” becomes a dropdown list</a:t>
            </a:r>
          </a:p>
          <a:p>
            <a:pPr lvl="1"/>
            <a:r>
              <a:rPr lang="en-US"/>
              <a:t>Input and display forms change depending on content type</a:t>
            </a:r>
          </a:p>
        </p:txBody>
      </p:sp>
      <p:pic>
        <p:nvPicPr>
          <p:cNvPr id="131085" name="Picture 13" descr="CT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581400"/>
            <a:ext cx="3391350" cy="28956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Inheriting Content Types</a:t>
            </a:r>
            <a:endParaRPr lang="en-US" sz="2800"/>
          </a:p>
        </p:txBody>
      </p:sp>
      <p:sp>
        <p:nvSpPr>
          <p:cNvPr id="13313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base definition reuse across multiple types</a:t>
            </a:r>
          </a:p>
          <a:p>
            <a:pPr lvl="1"/>
            <a:r>
              <a:rPr lang="en-US" dirty="0"/>
              <a:t>Core properties can be defined in base content type</a:t>
            </a:r>
          </a:p>
          <a:p>
            <a:pPr lvl="1"/>
            <a:r>
              <a:rPr lang="en-US" dirty="0"/>
              <a:t>Base content type inherited by more specific content types</a:t>
            </a:r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4776787" y="5741937"/>
            <a:ext cx="2309813" cy="58266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Litware Presentation</a:t>
            </a:r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2057400" y="5741937"/>
            <a:ext cx="2309813" cy="58266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400" b="1">
                <a:solidFill>
                  <a:schemeClr val="bg1"/>
                </a:solidFill>
              </a:rPr>
              <a:t>Litware Proposal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353218" y="4045342"/>
            <a:ext cx="4183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3136" idx="2"/>
          </p:cNvCxnSpPr>
          <p:nvPr/>
        </p:nvCxnSpPr>
        <p:spPr>
          <a:xfrm rot="16200000" flipH="1">
            <a:off x="4757708" y="4681508"/>
            <a:ext cx="762002" cy="1152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3136" idx="2"/>
          </p:cNvCxnSpPr>
          <p:nvPr/>
        </p:nvCxnSpPr>
        <p:spPr>
          <a:xfrm rot="5400000">
            <a:off x="3614709" y="4691092"/>
            <a:ext cx="762000" cy="11334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3407510" y="4294137"/>
            <a:ext cx="2309813" cy="58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400" b="1">
                <a:solidFill>
                  <a:schemeClr val="bg1"/>
                </a:solidFill>
              </a:rPr>
              <a:t>Litware Document</a:t>
            </a: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3407510" y="3320013"/>
            <a:ext cx="2309813" cy="582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400" b="1">
                <a:solidFill>
                  <a:schemeClr val="bg1"/>
                </a:solidFill>
              </a:rPr>
              <a:t>Base Document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1300"/>
            <a:ext cx="8229600" cy="671513"/>
          </a:xfrm>
          <a:noFill/>
        </p:spPr>
        <p:txBody>
          <a:bodyPr/>
          <a:lstStyle/>
          <a:p>
            <a:r>
              <a:rPr lang="en-US"/>
              <a:t>Creating Content Types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609600" y="2020888"/>
            <a:ext cx="35131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>
                <a:latin typeface="Palatino" pitchFamily="18" charset="0"/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storage enhancements in WSS 3.0</a:t>
            </a:r>
          </a:p>
          <a:p>
            <a:r>
              <a:rPr lang="en-US" dirty="0" smtClean="0"/>
              <a:t>WSS storage fundamentals</a:t>
            </a:r>
          </a:p>
          <a:p>
            <a:r>
              <a:rPr lang="en-US" dirty="0" smtClean="0"/>
              <a:t>Site columns</a:t>
            </a:r>
          </a:p>
          <a:p>
            <a:r>
              <a:rPr lang="en-US" dirty="0" smtClean="0"/>
              <a:t>Content types</a:t>
            </a:r>
          </a:p>
          <a:p>
            <a:r>
              <a:rPr lang="en-US" dirty="0" smtClean="0"/>
              <a:t>Provisioning lists and document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storage enhancements in WSS 3.0</a:t>
            </a:r>
          </a:p>
          <a:p>
            <a:r>
              <a:rPr lang="en-US" dirty="0" smtClean="0"/>
              <a:t>WSS storage fundamentals</a:t>
            </a:r>
          </a:p>
          <a:p>
            <a:r>
              <a:rPr lang="en-US" dirty="0" smtClean="0"/>
              <a:t>Site columns</a:t>
            </a:r>
          </a:p>
          <a:p>
            <a:r>
              <a:rPr lang="en-US" dirty="0" smtClean="0"/>
              <a:t>Content types</a:t>
            </a:r>
          </a:p>
          <a:p>
            <a:r>
              <a:rPr lang="en-US" dirty="0" smtClean="0"/>
              <a:t>Provisioning lists and document libraries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Content Storage in WSS</a:t>
            </a:r>
            <a:endParaRPr lang="en-US" dirty="0"/>
          </a:p>
        </p:txBody>
      </p:sp>
      <p:sp>
        <p:nvSpPr>
          <p:cNvPr id="108552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storage in WSS based on concept of the list</a:t>
            </a:r>
          </a:p>
          <a:p>
            <a:pPr lvl="1"/>
            <a:r>
              <a:rPr lang="en-US" dirty="0" smtClean="0"/>
              <a:t>Everything is modeled in terms of rows and columns</a:t>
            </a:r>
          </a:p>
          <a:p>
            <a:pPr lvl="1"/>
            <a:r>
              <a:rPr lang="en-US" dirty="0" smtClean="0"/>
              <a:t>Document library is really just a hybrid list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WSS adds value on top of generic list concept</a:t>
            </a:r>
          </a:p>
          <a:p>
            <a:pPr lvl="1"/>
            <a:r>
              <a:rPr lang="en-US" dirty="0" smtClean="0"/>
              <a:t>Transparent content storage in SQL Server</a:t>
            </a:r>
          </a:p>
          <a:p>
            <a:pPr lvl="1"/>
            <a:r>
              <a:rPr lang="en-US" dirty="0" smtClean="0"/>
              <a:t>Automatic generation of user interface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Storage Enhancements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Parity </a:t>
            </a:r>
            <a:r>
              <a:rPr lang="en-US" sz="2400" dirty="0"/>
              <a:t>between lists and document libraries</a:t>
            </a:r>
          </a:p>
          <a:p>
            <a:pPr lvl="1"/>
            <a:r>
              <a:rPr lang="en-US" sz="2000" dirty="0"/>
              <a:t>Folders supported for lists as well as document libraries</a:t>
            </a:r>
          </a:p>
          <a:p>
            <a:pPr lvl="1"/>
            <a:r>
              <a:rPr lang="en-US" sz="2000" dirty="0"/>
              <a:t>Versioning supported for list items as well as document</a:t>
            </a:r>
          </a:p>
          <a:p>
            <a:pPr lvl="1"/>
            <a:r>
              <a:rPr lang="en-US" sz="2000" dirty="0"/>
              <a:t>Events supported on lists as well as document libraries</a:t>
            </a:r>
          </a:p>
          <a:p>
            <a:r>
              <a:rPr lang="en-US" sz="2400" dirty="0" smtClean="0"/>
              <a:t>List </a:t>
            </a:r>
            <a:r>
              <a:rPr lang="en-US" sz="2400" dirty="0"/>
              <a:t>and Document Library Enhancements</a:t>
            </a:r>
          </a:p>
          <a:p>
            <a:pPr lvl="1"/>
            <a:r>
              <a:rPr lang="en-US" sz="2000" dirty="0" smtClean="0"/>
              <a:t>Recycle bin</a:t>
            </a:r>
          </a:p>
          <a:p>
            <a:pPr lvl="1"/>
            <a:r>
              <a:rPr lang="en-US" sz="2000" dirty="0" smtClean="0"/>
              <a:t>Required check-out</a:t>
            </a:r>
          </a:p>
          <a:p>
            <a:pPr lvl="1"/>
            <a:r>
              <a:rPr lang="en-US" sz="2000" dirty="0" smtClean="0"/>
              <a:t>Enhanced versioning</a:t>
            </a:r>
          </a:p>
          <a:p>
            <a:pPr lvl="1"/>
            <a:r>
              <a:rPr lang="en-US" sz="2000" dirty="0" smtClean="0"/>
              <a:t>New </a:t>
            </a:r>
            <a:r>
              <a:rPr lang="en-US" sz="2000" dirty="0"/>
              <a:t>productivity-oriented built-in field types</a:t>
            </a:r>
          </a:p>
          <a:p>
            <a:pPr lvl="1"/>
            <a:r>
              <a:rPr lang="en-US" sz="2000" dirty="0"/>
              <a:t>Wide list support allowing 100s of columns (e.g. surveys)</a:t>
            </a:r>
          </a:p>
          <a:p>
            <a:pPr lvl="1"/>
            <a:r>
              <a:rPr lang="en-US" sz="2000" dirty="0"/>
              <a:t>Custom column indexing to improve </a:t>
            </a:r>
            <a:r>
              <a:rPr lang="en-US" sz="2000" dirty="0" smtClean="0"/>
              <a:t>performance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with Managing Content</a:t>
            </a:r>
            <a:endParaRPr lang="en-US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Problems with managing content in large companies</a:t>
            </a:r>
          </a:p>
          <a:p>
            <a:pPr lvl="1"/>
            <a:r>
              <a:rPr lang="en-US" sz="2000" dirty="0" smtClean="0"/>
              <a:t>Many document types identified in an organization, but there is no clear way to enforce standards</a:t>
            </a:r>
          </a:p>
          <a:p>
            <a:pPr lvl="1"/>
            <a:r>
              <a:rPr lang="en-US" sz="2000" dirty="0" smtClean="0"/>
              <a:t>There's a need to create different types of documents and store them all in one central location</a:t>
            </a:r>
          </a:p>
          <a:p>
            <a:pPr lvl="1"/>
            <a:r>
              <a:rPr lang="en-US" sz="2000" dirty="0" smtClean="0"/>
              <a:t>Content management application should make list of actions available to users depend on the type of content or document</a:t>
            </a:r>
          </a:p>
          <a:p>
            <a:r>
              <a:rPr lang="en-US" sz="2400" dirty="0" smtClean="0"/>
              <a:t>WSS provides new features to solve these problems</a:t>
            </a:r>
          </a:p>
          <a:p>
            <a:pPr lvl="1"/>
            <a:r>
              <a:rPr lang="en-US" sz="2000" dirty="0" smtClean="0"/>
              <a:t>Site Columns</a:t>
            </a:r>
          </a:p>
          <a:p>
            <a:pPr lvl="1"/>
            <a:r>
              <a:rPr lang="en-US" sz="2000" dirty="0" smtClean="0"/>
              <a:t>Content Types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Site Columns</a:t>
            </a:r>
            <a:endParaRPr lang="en-US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Site column is a reusable column definitions</a:t>
            </a:r>
          </a:p>
          <a:p>
            <a:pPr lvl="1"/>
            <a:r>
              <a:rPr lang="en-US" dirty="0" smtClean="0"/>
              <a:t>Site column can be reused across multiple lists</a:t>
            </a:r>
          </a:p>
          <a:p>
            <a:pPr lvl="1"/>
            <a:r>
              <a:rPr lang="en-US" dirty="0" smtClean="0"/>
              <a:t>Site column scoped to site in Site Column Gallery</a:t>
            </a:r>
          </a:p>
          <a:p>
            <a:pPr lvl="1"/>
            <a:r>
              <a:rPr lang="en-US" dirty="0" smtClean="0"/>
              <a:t>Site column visible within site collection to all child sites</a:t>
            </a:r>
            <a:endParaRPr lang="en-US" dirty="0"/>
          </a:p>
        </p:txBody>
      </p:sp>
      <p:pic>
        <p:nvPicPr>
          <p:cNvPr id="195589" name="Picture 5" descr="SiteColum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429000"/>
            <a:ext cx="42672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Site Column in a List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Site Columns can be used in List Definitions</a:t>
            </a:r>
          </a:p>
          <a:p>
            <a:pPr lvl="1"/>
            <a:r>
              <a:rPr lang="en-US" sz="2000" dirty="0"/>
              <a:t>Site column represents a reusable, named column definition</a:t>
            </a:r>
          </a:p>
          <a:p>
            <a:pPr lvl="1"/>
            <a:r>
              <a:rPr lang="en-US" sz="2000" dirty="0"/>
              <a:t>Site column used in lists, document library or content types</a:t>
            </a:r>
          </a:p>
          <a:p>
            <a:pPr lvl="1"/>
            <a:r>
              <a:rPr lang="en-US" sz="2000" dirty="0"/>
              <a:t>Updates to a site column can optionally be pushed out to lists, document libraries and content types where it has been used</a:t>
            </a:r>
          </a:p>
        </p:txBody>
      </p:sp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10000"/>
            <a:ext cx="5334000" cy="225753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1300"/>
            <a:ext cx="8229600" cy="671513"/>
          </a:xfrm>
          <a:noFill/>
        </p:spPr>
        <p:txBody>
          <a:bodyPr/>
          <a:lstStyle/>
          <a:p>
            <a:r>
              <a:rPr lang="en-US"/>
              <a:t>Creating Site Columns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609600" y="2020888"/>
            <a:ext cx="35131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>
                <a:latin typeface="Palatino" pitchFamily="18" charset="0"/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Content Types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Foundation for content management in WSS v3</a:t>
            </a:r>
          </a:p>
          <a:p>
            <a:pPr lvl="1"/>
            <a:r>
              <a:rPr lang="en-US"/>
              <a:t>Reusable definition for list schema </a:t>
            </a:r>
          </a:p>
          <a:p>
            <a:pPr lvl="1"/>
            <a:r>
              <a:rPr lang="en-US"/>
              <a:t>Defines constraints and requirements for an item type</a:t>
            </a:r>
          </a:p>
          <a:p>
            <a:pPr lvl="1"/>
            <a:r>
              <a:rPr lang="en-US"/>
              <a:t>Created by users and developers</a:t>
            </a:r>
          </a:p>
          <a:p>
            <a:pPr lvl="1"/>
            <a:r>
              <a:rPr lang="en-US"/>
              <a:t>Reused and extended by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34|20.3|9.9"/>
</p:tagLst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918341E25AD34FAABA08FA833A409F" ma:contentTypeVersion="1" ma:contentTypeDescription="Create a new document." ma:contentTypeScope="" ma:versionID="270de4c7801b75baae8d41dc2b5abf05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3CC2HQU7XWNV-50-9</_dlc_DocId>
    <_dlc_DocIdUrl xmlns="c83d3ea4-1015-4b4b-bfa9-09fbcd7aa64d">
      <Url>http://intranet.sharepointblackops.com/Courses/SAB301/_layouts/DocIdRedir.aspx?ID=3CC2HQU7XWNV-50-9</Url>
      <Description>3CC2HQU7XWNV-50-9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C6B9351-A6BA-46F2-A460-05DC84378680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45B5819F-F648-4A8E-B0B6-38C9476B4245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3</TotalTime>
  <Words>647</Words>
  <Application>Microsoft Office PowerPoint</Application>
  <PresentationFormat>On-screen Show (4:3)</PresentationFormat>
  <Paragraphs>107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CPT_Slide_Template</vt:lpstr>
      <vt:lpstr>Lists, Document Libraries  and Content Types</vt:lpstr>
      <vt:lpstr>Agenda</vt:lpstr>
      <vt:lpstr>Motivation: Content Storage in WSS</vt:lpstr>
      <vt:lpstr>Platform Storage Enhancements</vt:lpstr>
      <vt:lpstr>Issues with Managing Content</vt:lpstr>
      <vt:lpstr>Site Columns</vt:lpstr>
      <vt:lpstr>Using a Site Column in a List</vt:lpstr>
      <vt:lpstr>Creating Site Columns</vt:lpstr>
      <vt:lpstr>Introduction to Content Types</vt:lpstr>
      <vt:lpstr>Examples for Content Types</vt:lpstr>
      <vt:lpstr>Content Types</vt:lpstr>
      <vt:lpstr>Supporting Multiple Content Types</vt:lpstr>
      <vt:lpstr>Inheriting Content Types</vt:lpstr>
      <vt:lpstr>Creating Content Types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Lists, Document Libraries  and Content Types</dc:title>
  <dc:creator>TedP</dc:creator>
  <cp:lastModifiedBy>TedP</cp:lastModifiedBy>
  <cp:revision>2</cp:revision>
  <dcterms:created xsi:type="dcterms:W3CDTF">2009-05-24T10:36:21Z</dcterms:created>
  <dcterms:modified xsi:type="dcterms:W3CDTF">2009-05-24T10:39:57Z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0x01010062918341E25AD34FAABA08FA833A409F</vt:lpwstr>
  </property>
  <property fmtid="{D5CDD505-2E9C-101B-9397-08002B2CF9AE}" pid="4" name="_dlc_DocIdItemGuid">
    <vt:lpwstr>dc68f2ec-c258-4179-917b-16fe5fea2156</vt:lpwstr>
  </property>
</Properties>
</file>