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 varScale="1">
        <p:scale>
          <a:sx n="94" d="100"/>
          <a:sy n="94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 SharePoint Designer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 SharePoint Designer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9AFAE-07AB-4EB2-922E-AAFEA202E4D8}" type="datetime8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5/24/2009 6:40 AM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Shap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67D03C-5BAD-446C-B5AA-45C4069D5790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2" name="Shape 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Segoe" pitchFamily="34" charset="0"/>
                <a:cs typeface="Arial" pitchFamily="34" charset="0"/>
              </a:rPr>
              <a:t>© 2006 Microsoft Corporation. All rights reserved.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Segoe" pitchFamily="34" charset="0"/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2773" name="Rectangle 45977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w="9525"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sp>
      <p:sp>
        <p:nvSpPr>
          <p:cNvPr id="32774" name="Rectangle 459778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 SharePoint Designer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SharePoint Designer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Ultimate </a:t>
            </a:r>
            <a:r>
              <a:rPr lang="en-US" smtClean="0"/>
              <a:t>Power Tool </a:t>
            </a:r>
            <a:r>
              <a:rPr lang="en-US" dirty="0" smtClean="0"/>
              <a:t>for </a:t>
            </a:r>
          </a:p>
          <a:p>
            <a:r>
              <a:rPr lang="en-US" dirty="0" smtClean="0"/>
              <a:t>Customizing a SharePoint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in WSS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pages use </a:t>
            </a:r>
            <a:r>
              <a:rPr lang="en-US" dirty="0" err="1" smtClean="0"/>
              <a:t>application.master</a:t>
            </a:r>
            <a:endParaRPr lang="en-US" dirty="0" smtClean="0"/>
          </a:p>
          <a:p>
            <a:pPr lvl="1"/>
            <a:r>
              <a:rPr lang="en-US" dirty="0" smtClean="0"/>
              <a:t>Farm-wide master page</a:t>
            </a:r>
          </a:p>
          <a:p>
            <a:pPr lvl="1"/>
            <a:r>
              <a:rPr lang="en-US" dirty="0" smtClean="0"/>
              <a:t>Cannot be customized on per-site basis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Site Pages use </a:t>
            </a:r>
            <a:r>
              <a:rPr lang="en-US" dirty="0" err="1" smtClean="0"/>
              <a:t>default.master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is a page template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instance created in Master Page Gallery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per-site basis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replaced with different template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Master Page Gallery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site has a Master Page Gallery</a:t>
            </a:r>
          </a:p>
          <a:p>
            <a:pPr lvl="1"/>
            <a:r>
              <a:rPr lang="en-US" dirty="0" smtClean="0"/>
              <a:t>Instance of </a:t>
            </a:r>
            <a:r>
              <a:rPr lang="en-US" dirty="0" err="1" smtClean="0"/>
              <a:t>default.master</a:t>
            </a:r>
            <a:r>
              <a:rPr lang="en-US" dirty="0" smtClean="0"/>
              <a:t> automatically provisioned</a:t>
            </a:r>
          </a:p>
          <a:p>
            <a:pPr lvl="1"/>
            <a:r>
              <a:rPr lang="en-US" dirty="0" err="1" smtClean="0"/>
              <a:t>default.master</a:t>
            </a:r>
            <a:r>
              <a:rPr lang="en-US" dirty="0" smtClean="0"/>
              <a:t> can be customized on per-site basis</a:t>
            </a:r>
          </a:p>
          <a:p>
            <a:pPr lvl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1567" y="3048000"/>
            <a:ext cx="7011833" cy="3468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Pages using </a:t>
            </a:r>
            <a:r>
              <a:rPr lang="en-US" dirty="0" err="1" smtClean="0"/>
              <a:t>default.master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Commonly-used placeholders</a:t>
            </a:r>
          </a:p>
          <a:p>
            <a:pPr lvl="1"/>
            <a:r>
              <a:rPr lang="en-US" sz="2000" dirty="0" err="1" smtClean="0"/>
              <a:t>PlaceHolderMain</a:t>
            </a:r>
            <a:endParaRPr lang="en-US" sz="2000" dirty="0" smtClean="0"/>
          </a:p>
          <a:p>
            <a:pPr lvl="1"/>
            <a:r>
              <a:rPr lang="en-US" sz="2000" dirty="0" err="1" smtClean="0"/>
              <a:t>PlaceHolderPageTitle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PlaceHolderPageTitleInTitleArea</a:t>
            </a:r>
            <a:endParaRPr lang="en-US" sz="2000" dirty="0" smtClean="0"/>
          </a:p>
          <a:p>
            <a:pPr lvl="1"/>
            <a:r>
              <a:rPr lang="en-US" sz="2000" dirty="0" err="1" smtClean="0"/>
              <a:t>PlaceHolderAdditionalPageHead</a:t>
            </a:r>
            <a:endParaRPr lang="en-US" sz="2000" dirty="0" smtClean="0"/>
          </a:p>
          <a:p>
            <a:r>
              <a:rPr lang="en-US" sz="2400" dirty="0" smtClean="0"/>
              <a:t>Less commonly used placeholder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14800"/>
          <a:ext cx="7924799" cy="2057401"/>
        </p:xfrm>
        <a:graphic>
          <a:graphicData uri="http://schemas.openxmlformats.org/drawingml/2006/table">
            <a:tbl>
              <a:tblPr/>
              <a:tblGrid>
                <a:gridCol w="2321479"/>
                <a:gridCol w="2936321"/>
                <a:gridCol w="2666999"/>
              </a:tblGrid>
              <a:tr h="240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PlaceHolderGlobalNavigation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PlaceHolderGlobalNavigationSiteMap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PlaceHolderSiteName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PlaceHolderSearchArea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PlaceHolderTopNavBar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PlaceHolderHorizontalNav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WSSDesignConsole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SPNavigation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PlaceHolderPageImage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PlaceHolderTitleLeftBorder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PlaceHolderTitleBreadcrumb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PlaceHolderMiniConsole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PlaceHolderTitleRightMargin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PlaceHolderTitleAreaSeparator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PlaceHolderLeftNavBarDataSource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PlaceHolderCalendarNavigator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PlaceHolderLeftNavBarTop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PlaceHolderLeftActions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PlaceHolderNavSpacer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PlaceHolderLeftNavBarBorder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PlaceHolderBodyLeftBorder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PlaceHolderPageDescription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PlaceHolderBodyRightMargin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PlaceHolderFormDigest" 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PlaceHolderUtilityContent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PlaceHolderBodyAreaClass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Lucida Console" pitchFamily="49" charset="0"/>
                          <a:ea typeface="Calibri"/>
                          <a:cs typeface="Times New Roman"/>
                        </a:rPr>
                        <a:t>PlaceHolderTitleAreaClass</a:t>
                      </a: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Lucida Console" pitchFamily="49" charset="0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Lucida Console" pitchFamily="49" charset="0"/>
                        <a:ea typeface="Calibri"/>
                        <a:cs typeface="Times New Roman"/>
                      </a:endParaRPr>
                    </a:p>
                  </a:txBody>
                  <a:tcPr marL="66989" marR="669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 Part Zones to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must go inside Web Part Zones</a:t>
            </a:r>
          </a:p>
          <a:p>
            <a:pPr lvl="1"/>
            <a:r>
              <a:rPr lang="en-US" dirty="0" smtClean="0"/>
              <a:t>SPD allows you to add zones to pages</a:t>
            </a:r>
          </a:p>
          <a:p>
            <a:pPr lvl="1"/>
            <a:r>
              <a:rPr lang="en-US" dirty="0" smtClean="0"/>
              <a:t>SharePoint uses zone ID to remember Web Part instances and their customization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SharePoint’s use of CSS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styles in WSS initially defined by core.css</a:t>
            </a:r>
          </a:p>
          <a:p>
            <a:pPr lvl="1"/>
            <a:r>
              <a:rPr lang="en-US" dirty="0" smtClean="0"/>
              <a:t>Located in </a:t>
            </a:r>
            <a:r>
              <a:rPr lang="en-US" sz="1800" b="1" dirty="0" smtClean="0">
                <a:latin typeface="Lucida Console" pitchFamily="49" charset="0"/>
              </a:rPr>
              <a:t>\TEMPLATE\LAYOUTS\1033\STYLES</a:t>
            </a:r>
          </a:p>
          <a:p>
            <a:pPr lvl="1"/>
            <a:r>
              <a:rPr lang="en-US" dirty="0" smtClean="0"/>
              <a:t>Contains over 4000 lines of CCS class definitions</a:t>
            </a:r>
          </a:p>
          <a:p>
            <a:pPr lvl="1"/>
            <a:r>
              <a:rPr lang="en-US" dirty="0" smtClean="0"/>
              <a:t>Classes used throughout standard WSS UI elements</a:t>
            </a:r>
          </a:p>
          <a:p>
            <a:endParaRPr lang="en-US" dirty="0" smtClean="0"/>
          </a:p>
          <a:p>
            <a:r>
              <a:rPr lang="en-US" dirty="0" smtClean="0"/>
              <a:t>Extending core.css</a:t>
            </a:r>
          </a:p>
          <a:p>
            <a:pPr lvl="1"/>
            <a:r>
              <a:rPr lang="en-US" dirty="0" smtClean="0"/>
              <a:t>Applying WSS styles (meant for end users)</a:t>
            </a:r>
          </a:p>
          <a:p>
            <a:pPr lvl="1"/>
            <a:r>
              <a:rPr lang="en-US" dirty="0" smtClean="0"/>
              <a:t>Applying custom CCS files (meant for developers)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Navigation Areas</a:t>
            </a:r>
          </a:p>
        </p:txBody>
      </p:sp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531" y="2684075"/>
            <a:ext cx="7299820" cy="4499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6900" y="12954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globalbreadcrumb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510206" y="2088629"/>
            <a:ext cx="11679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8197" y="3948069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globalTitleArea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906106" y="2674043"/>
            <a:ext cx="7271321" cy="17913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903256" y="2880409"/>
            <a:ext cx="7265621" cy="26082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rot="16200000" flipV="1">
            <a:off x="1148173" y="3541801"/>
            <a:ext cx="806835" cy="5701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047459" y="3509541"/>
            <a:ext cx="1811062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sitetitle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rot="16200000" flipV="1">
            <a:off x="2755588" y="3312138"/>
            <a:ext cx="392670" cy="2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211037" y="2917670"/>
            <a:ext cx="2777151" cy="19203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53847" y="2027715"/>
            <a:ext cx="1812487" cy="1974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globallinks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78776" y="2738533"/>
            <a:ext cx="1375040" cy="51592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 bwMode="auto">
          <a:xfrm rot="10800000" flipV="1">
            <a:off x="2353816" y="2245546"/>
            <a:ext cx="1300943" cy="51878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052885" y="1712433"/>
            <a:ext cx="1812487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globalright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11706" y="2704138"/>
            <a:ext cx="1624399" cy="1175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6200000" flipH="1">
            <a:off x="7328843" y="2304311"/>
            <a:ext cx="765276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551604" y="2735666"/>
            <a:ext cx="1330867" cy="5445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 bwMode="auto">
          <a:xfrm>
            <a:off x="5063997" y="2245546"/>
            <a:ext cx="1487607" cy="51734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335004" y="1756858"/>
            <a:ext cx="1811062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globalleft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34604" y="2701272"/>
            <a:ext cx="1622973" cy="117514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" name="Straight Arrow Connector 69"/>
          <p:cNvCxnSpPr>
            <a:endCxn id="68" idx="0"/>
          </p:cNvCxnSpPr>
          <p:nvPr/>
        </p:nvCxnSpPr>
        <p:spPr bwMode="auto">
          <a:xfrm rot="16200000" flipH="1">
            <a:off x="1377097" y="2331565"/>
            <a:ext cx="728015" cy="11399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025" y="4688982"/>
            <a:ext cx="7104607" cy="1805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6278021" y="3816224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rot="5400000">
            <a:off x="7479393" y="4360097"/>
            <a:ext cx="687888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896145" y="4124340"/>
            <a:ext cx="1811062" cy="197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siteactionsmenu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49" name="Rectangle 82"/>
          <p:cNvSpPr>
            <a:spLocks noChangeArrowheads="1"/>
          </p:cNvSpPr>
          <p:nvPr/>
        </p:nvSpPr>
        <p:spPr bwMode="auto">
          <a:xfrm>
            <a:off x="7178565" y="4690415"/>
            <a:ext cx="864921" cy="199201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7217037" y="4729109"/>
            <a:ext cx="776577" cy="121814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548" y="6359977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20611" y="4572901"/>
            <a:ext cx="7433761" cy="42849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 bwMode="auto">
          <a:xfrm rot="16200000" flipV="1">
            <a:off x="625128" y="5672834"/>
            <a:ext cx="1341382" cy="99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851960" y="4613028"/>
            <a:ext cx="7363941" cy="349677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94594" y="6060460"/>
            <a:ext cx="1812487" cy="197491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bannerframe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96" name="Straight Arrow Connector 95"/>
          <p:cNvCxnSpPr>
            <a:stCxn id="95" idx="0"/>
          </p:cNvCxnSpPr>
          <p:nvPr/>
        </p:nvCxnSpPr>
        <p:spPr bwMode="auto">
          <a:xfrm rot="5400000" flipH="1" flipV="1">
            <a:off x="1859823" y="5512321"/>
            <a:ext cx="1089155" cy="712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2633098" y="5756642"/>
            <a:ext cx="1812487" cy="1974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ms-banner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899282" y="4654588"/>
            <a:ext cx="232260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0" name="Straight Arrow Connector 99"/>
          <p:cNvCxnSpPr>
            <a:stCxn id="98" idx="0"/>
          </p:cNvCxnSpPr>
          <p:nvPr/>
        </p:nvCxnSpPr>
        <p:spPr bwMode="auto">
          <a:xfrm rot="16200000" flipV="1">
            <a:off x="3123073" y="5340371"/>
            <a:ext cx="816866" cy="15674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890432" y="4651721"/>
            <a:ext cx="5960404" cy="269423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707481" y="5404100"/>
            <a:ext cx="1811062" cy="197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topNavContainer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30762" name="Rectangle 109"/>
          <p:cNvSpPr>
            <a:spLocks noChangeArrowheads="1"/>
          </p:cNvSpPr>
          <p:nvPr/>
        </p:nvSpPr>
        <p:spPr bwMode="auto">
          <a:xfrm>
            <a:off x="950278" y="4680383"/>
            <a:ext cx="5863510" cy="19633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endCxn id="30762" idx="2"/>
          </p:cNvCxnSpPr>
          <p:nvPr/>
        </p:nvCxnSpPr>
        <p:spPr bwMode="auto">
          <a:xfrm rot="16200000" flipV="1">
            <a:off x="3619763" y="5139700"/>
            <a:ext cx="528814" cy="28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143792" y="6251061"/>
            <a:ext cx="1812487" cy="19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32680" y="4713345"/>
            <a:ext cx="356228" cy="124679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 bwMode="auto">
          <a:xfrm rot="5400000" flipH="1" flipV="1">
            <a:off x="5703909" y="5520193"/>
            <a:ext cx="1451730" cy="4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545329" y="5756642"/>
            <a:ext cx="1812487" cy="377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</a:t>
            </a:r>
            <a:r>
              <a:rPr lang="en-US" sz="1200" dirty="0">
                <a:latin typeface="Consolas" pitchFamily="49" charset="0"/>
              </a:rPr>
              <a:t> +</a:t>
            </a:r>
            <a:br>
              <a:rPr lang="en-US" sz="1200" dirty="0">
                <a:latin typeface="Consolas" pitchFamily="49" charset="0"/>
              </a:rPr>
            </a:br>
            <a:r>
              <a:rPr lang="en-US" sz="1200" dirty="0">
                <a:latin typeface="Consolas" pitchFamily="49" charset="0"/>
              </a:rPr>
              <a:t>ms-</a:t>
            </a:r>
            <a:r>
              <a:rPr lang="en-US" sz="1200" dirty="0" err="1">
                <a:latin typeface="Consolas" pitchFamily="49" charset="0"/>
              </a:rPr>
              <a:t>topNavSelected</a:t>
            </a:r>
            <a:endParaRPr lang="en-US" sz="1200" dirty="0">
              <a:latin typeface="Consolas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6200000" flipH="1">
            <a:off x="7446636" y="4548555"/>
            <a:ext cx="432796" cy="57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10800000">
            <a:off x="5311931" y="4838024"/>
            <a:ext cx="937592" cy="91861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4761916" y="4710479"/>
            <a:ext cx="559990" cy="120380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Body Structure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533400" y="1371600"/>
            <a:ext cx="8153400" cy="5181600"/>
            <a:chOff x="96838" y="698500"/>
            <a:chExt cx="9047162" cy="6159500"/>
          </a:xfrm>
        </p:grpSpPr>
        <p:sp>
          <p:nvSpPr>
            <p:cNvPr id="31746" name="Rectangle 27"/>
            <p:cNvSpPr>
              <a:spLocks noChangeArrowheads="1"/>
            </p:cNvSpPr>
            <p:nvPr/>
          </p:nvSpPr>
          <p:spPr bwMode="auto">
            <a:xfrm>
              <a:off x="5064125" y="5529263"/>
              <a:ext cx="4079875" cy="1328737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pic>
          <p:nvPicPr>
            <p:cNvPr id="3174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0275" y="1962150"/>
              <a:ext cx="6613525" cy="3605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176338" y="698500"/>
              <a:ext cx="2017712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titlearealeft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" name="Straight Arrow Connector 5"/>
            <p:cNvCxnSpPr>
              <a:endCxn id="31752" idx="1"/>
            </p:cNvCxnSpPr>
            <p:nvPr/>
          </p:nvCxnSpPr>
          <p:spPr bwMode="auto">
            <a:xfrm rot="16200000" flipH="1">
              <a:off x="1308894" y="1085056"/>
              <a:ext cx="1055688" cy="7334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6838" y="3578225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203450" y="1931988"/>
              <a:ext cx="1095375" cy="95250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 bwMode="auto">
            <a:xfrm>
              <a:off x="2114550" y="3685098"/>
              <a:ext cx="1217613" cy="29952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03188" y="3035299"/>
              <a:ext cx="2017712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navframe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6200000" flipV="1">
              <a:off x="8139113" y="5614987"/>
              <a:ext cx="1581150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2260600" y="2087563"/>
              <a:ext cx="1008063" cy="33210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7738" y="698500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2314" y="1109663"/>
              <a:ext cx="2019300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427413" y="1931988"/>
              <a:ext cx="5280025" cy="11271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5400000">
              <a:off x="5186363" y="1665288"/>
              <a:ext cx="633412" cy="47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3462338" y="1966913"/>
              <a:ext cx="5210175" cy="4603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857625" y="1435100"/>
              <a:ext cx="99377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239963" y="1106487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51075" y="1963738"/>
              <a:ext cx="995363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4" name="Straight Arrow Connector 23"/>
            <p:cNvCxnSpPr>
              <a:endCxn id="23" idx="0"/>
            </p:cNvCxnSpPr>
            <p:nvPr/>
          </p:nvCxnSpPr>
          <p:spPr bwMode="auto">
            <a:xfrm rot="16200000" flipH="1">
              <a:off x="2443163" y="1657350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3327400" y="1943100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rot="16200000" flipH="1">
              <a:off x="3060701" y="1628775"/>
              <a:ext cx="609600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04050" y="700088"/>
              <a:ext cx="2019300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titlearearight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43" name="Straight Arrow Connector 42"/>
            <p:cNvCxnSpPr>
              <a:endCxn id="46" idx="0"/>
            </p:cNvCxnSpPr>
            <p:nvPr/>
          </p:nvCxnSpPr>
          <p:spPr bwMode="auto">
            <a:xfrm rot="5400000">
              <a:off x="8274050" y="1420813"/>
              <a:ext cx="1004887" cy="2063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8704263" y="1933575"/>
              <a:ext cx="123825" cy="1190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742363" y="1966913"/>
              <a:ext cx="46037" cy="460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3850" y="1109663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titleareaframe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47" idx="1"/>
            </p:cNvCxnSpPr>
            <p:nvPr/>
          </p:nvCxnSpPr>
          <p:spPr bwMode="auto">
            <a:xfrm rot="16200000" flipH="1">
              <a:off x="8344694" y="1591469"/>
              <a:ext cx="642938" cy="1524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3341688" y="2058988"/>
              <a:ext cx="46037" cy="340995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58025" y="6416675"/>
              <a:ext cx="2017713" cy="2137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rightareacell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713788" y="2076450"/>
              <a:ext cx="104775" cy="338296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743950" y="2105025"/>
              <a:ext cx="57150" cy="3328988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1901825" y="3275013"/>
              <a:ext cx="339725" cy="1190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869113" y="6038850"/>
              <a:ext cx="2017712" cy="2137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 rot="16200000" flipV="1">
              <a:off x="8525669" y="5679282"/>
              <a:ext cx="606425" cy="777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30176" y="6415088"/>
              <a:ext cx="2379664" cy="213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pagebottommarginleft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31782" name="Rectangle 79"/>
            <p:cNvSpPr>
              <a:spLocks noChangeArrowheads="1"/>
            </p:cNvSpPr>
            <p:nvPr/>
          </p:nvSpPr>
          <p:spPr bwMode="auto">
            <a:xfrm>
              <a:off x="2200275" y="5492750"/>
              <a:ext cx="1095375" cy="61913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258763" y="5530850"/>
              <a:ext cx="1958975" cy="8778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Rectangle 82"/>
            <p:cNvSpPr/>
            <p:nvPr/>
          </p:nvSpPr>
          <p:spPr bwMode="auto">
            <a:xfrm>
              <a:off x="3324225" y="5476875"/>
              <a:ext cx="74613" cy="841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500" y="6021388"/>
              <a:ext cx="2019300" cy="213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 rot="5400000" flipH="1" flipV="1">
              <a:off x="3044826" y="5692775"/>
              <a:ext cx="457200" cy="1809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398838" y="6423024"/>
              <a:ext cx="2165350" cy="2137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bodyareapagemargin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424238" y="5465763"/>
              <a:ext cx="5280025" cy="984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3549650" y="5895975"/>
              <a:ext cx="863600" cy="2159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167188" y="6015038"/>
              <a:ext cx="2560637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pagebottommarginright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8721725" y="5475288"/>
              <a:ext cx="85725" cy="889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95" name="Straight Arrow Connector 94"/>
            <p:cNvCxnSpPr>
              <a:endCxn id="94" idx="1"/>
            </p:cNvCxnSpPr>
            <p:nvPr/>
          </p:nvCxnSpPr>
          <p:spPr bwMode="auto">
            <a:xfrm flipV="1">
              <a:off x="6581775" y="5519738"/>
              <a:ext cx="2139950" cy="4778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104775" y="2573338"/>
              <a:ext cx="2017713" cy="213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leftareacell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16150" y="2049463"/>
              <a:ext cx="1087438" cy="3394075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1863725" y="2803525"/>
              <a:ext cx="361950" cy="146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Launch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0463" y="2481263"/>
            <a:ext cx="1639887" cy="3013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98838" y="1466850"/>
            <a:ext cx="2017712" cy="233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quicklaunchouter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3484563" y="2079625"/>
            <a:ext cx="776287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3657600" y="2476500"/>
            <a:ext cx="1708150" cy="3062288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724275" y="2541588"/>
            <a:ext cx="1571625" cy="193675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36600" y="2133600"/>
            <a:ext cx="21018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>
            <a:off x="2838450" y="2251075"/>
            <a:ext cx="957263" cy="2762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33425" y="2570163"/>
            <a:ext cx="2095500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63963" y="2582863"/>
            <a:ext cx="1498600" cy="1174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6242050" y="2403475"/>
            <a:ext cx="2019300" cy="234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25863" y="2768600"/>
            <a:ext cx="1562100" cy="2700338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5280025" y="2490788"/>
            <a:ext cx="962025" cy="338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065588" y="1831975"/>
            <a:ext cx="201930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quickLaunch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89350" y="2506663"/>
            <a:ext cx="1641475" cy="2997200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4490244" y="2278857"/>
            <a:ext cx="454025" cy="1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42050" y="2740025"/>
            <a:ext cx="2019300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1" name="Straight Arrow Connector 40"/>
          <p:cNvCxnSpPr>
            <a:endCxn id="32789" idx="3"/>
          </p:cNvCxnSpPr>
          <p:nvPr/>
        </p:nvCxnSpPr>
        <p:spPr bwMode="auto">
          <a:xfrm rot="10800000" flipV="1">
            <a:off x="5245100" y="2862263"/>
            <a:ext cx="1006475" cy="365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89" name="Rectangle 41"/>
          <p:cNvSpPr>
            <a:spLocks noChangeArrowheads="1"/>
          </p:cNvSpPr>
          <p:nvPr/>
        </p:nvSpPr>
        <p:spPr bwMode="auto">
          <a:xfrm>
            <a:off x="3760788" y="2803525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723900" y="3589338"/>
            <a:ext cx="2103438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ms-navSubMenu2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63963" y="3573463"/>
            <a:ext cx="1489075" cy="481012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 bwMode="auto">
          <a:xfrm>
            <a:off x="2827338" y="3705225"/>
            <a:ext cx="936625" cy="174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254750" y="3700463"/>
            <a:ext cx="2087563" cy="234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navitem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 flipV="1">
            <a:off x="2846388" y="2641600"/>
            <a:ext cx="917575" cy="412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795713" y="3605213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5" name="Rectangle 64"/>
          <p:cNvSpPr/>
          <p:nvPr/>
        </p:nvSpPr>
        <p:spPr bwMode="auto">
          <a:xfrm>
            <a:off x="3795713" y="3830638"/>
            <a:ext cx="1420812" cy="169862"/>
          </a:xfrm>
          <a:prstGeom prst="rect">
            <a:avLst/>
          </a:prstGeom>
          <a:noFill/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1"/>
            <a:endCxn id="64" idx="3"/>
          </p:cNvCxnSpPr>
          <p:nvPr/>
        </p:nvCxnSpPr>
        <p:spPr bwMode="auto">
          <a:xfrm rot="10800000">
            <a:off x="5216525" y="3690938"/>
            <a:ext cx="1038225" cy="1270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stCxn id="51" idx="1"/>
            <a:endCxn id="65" idx="3"/>
          </p:cNvCxnSpPr>
          <p:nvPr/>
        </p:nvCxnSpPr>
        <p:spPr bwMode="auto">
          <a:xfrm rot="10800000" flipV="1">
            <a:off x="5216525" y="3817938"/>
            <a:ext cx="1038225" cy="968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99" name="Rectangle 77"/>
          <p:cNvSpPr>
            <a:spLocks noChangeArrowheads="1"/>
          </p:cNvSpPr>
          <p:nvPr/>
        </p:nvSpPr>
        <p:spPr bwMode="auto">
          <a:xfrm>
            <a:off x="3757613" y="3335338"/>
            <a:ext cx="1484312" cy="19050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2886075" y="5862638"/>
            <a:ext cx="1738313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recyclebin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760788" y="5202238"/>
            <a:ext cx="1492250" cy="231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2" name="Straight Arrow Connector 81"/>
          <p:cNvCxnSpPr>
            <a:stCxn id="80" idx="0"/>
          </p:cNvCxnSpPr>
          <p:nvPr/>
        </p:nvCxnSpPr>
        <p:spPr bwMode="auto">
          <a:xfrm rot="5400000" flipH="1" flipV="1">
            <a:off x="3823494" y="5364957"/>
            <a:ext cx="428625" cy="5667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849563" y="2646363"/>
            <a:ext cx="5805487" cy="3795712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Body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2681288"/>
            <a:ext cx="5741988" cy="373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5450" y="206851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bodyareaframe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 bwMode="auto">
          <a:xfrm>
            <a:off x="2444750" y="2185988"/>
            <a:ext cx="457200" cy="8397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54413" y="2039938"/>
            <a:ext cx="2228850" cy="233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sitemapdirectional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884488" y="2681288"/>
            <a:ext cx="5737225" cy="3725862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 bwMode="auto">
          <a:xfrm>
            <a:off x="2952750" y="2749550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405982" y="2504281"/>
            <a:ext cx="449262" cy="95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28625" y="1735138"/>
            <a:ext cx="2019300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16200000" flipH="1">
            <a:off x="2248694" y="2062956"/>
            <a:ext cx="800100" cy="4016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4338" y="1366838"/>
            <a:ext cx="201930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bodyareacell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>
            <a:off x="2433638" y="1484313"/>
            <a:ext cx="606425" cy="11191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267075" y="1639888"/>
            <a:ext cx="2017713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pagebreadcrumb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16238" y="2713038"/>
            <a:ext cx="5670550" cy="14922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2931319" y="2305844"/>
            <a:ext cx="836612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2806700" y="2606675"/>
            <a:ext cx="5880100" cy="38703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1" name="Rectangle 40"/>
          <p:cNvSpPr/>
          <p:nvPr/>
        </p:nvSpPr>
        <p:spPr bwMode="auto">
          <a:xfrm>
            <a:off x="3838575" y="2746375"/>
            <a:ext cx="750888" cy="77788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3737769" y="2504282"/>
            <a:ext cx="463550" cy="47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Parts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485775" y="1541462"/>
            <a:ext cx="7972425" cy="4554538"/>
            <a:chOff x="180975" y="750888"/>
            <a:chExt cx="8920163" cy="5175250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2260600" y="784225"/>
              <a:ext cx="6840538" cy="1476375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1575" y="2339975"/>
              <a:ext cx="4497388" cy="24876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416175" y="1173163"/>
              <a:ext cx="2017713" cy="213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64350" y="1169988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552700" y="2527300"/>
              <a:ext cx="4297363" cy="22177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72213" y="2895600"/>
              <a:ext cx="319087" cy="1746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150" y="2917825"/>
              <a:ext cx="2017713" cy="4056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standardheader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WPTitle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98738" y="2901950"/>
              <a:ext cx="3611562" cy="16827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7075" y="1173163"/>
              <a:ext cx="2019300" cy="213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SPZoneLabel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47938" y="2406650"/>
              <a:ext cx="4292600" cy="857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 bwMode="auto">
            <a:xfrm rot="16200000" flipH="1">
              <a:off x="4206081" y="1918494"/>
              <a:ext cx="974725" cy="15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80975" y="2403475"/>
              <a:ext cx="2019300" cy="213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WPHeader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62225" y="2863850"/>
              <a:ext cx="4243388" cy="241300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rot="5400000">
              <a:off x="6069013" y="1919287"/>
              <a:ext cx="1474788" cy="44926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2" idx="3"/>
              <a:endCxn id="14" idx="1"/>
            </p:cNvCxnSpPr>
            <p:nvPr/>
          </p:nvCxnSpPr>
          <p:spPr bwMode="auto">
            <a:xfrm flipV="1">
              <a:off x="2201864" y="2986088"/>
              <a:ext cx="396875" cy="13457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773613" y="1581150"/>
              <a:ext cx="2017712" cy="4056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SPButton</a:t>
              </a:r>
              <a:r>
                <a:rPr lang="en-US" sz="1100" dirty="0">
                  <a:latin typeface="Consolas" pitchFamily="49" charset="0"/>
                </a:rPr>
                <a:t/>
              </a:r>
              <a:br>
                <a:rPr lang="en-US" sz="1100" dirty="0">
                  <a:latin typeface="Consolas" pitchFamily="49" charset="0"/>
                </a:rPr>
              </a:b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WPAddButton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601913" y="2584450"/>
              <a:ext cx="4178300" cy="2190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H="1">
              <a:off x="4968876" y="2303462"/>
              <a:ext cx="577850" cy="9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16200000" flipH="1">
              <a:off x="2041525" y="1963738"/>
              <a:ext cx="1154113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39" name="TextBox 37"/>
            <p:cNvSpPr txBox="1">
              <a:spLocks noChangeArrowheads="1"/>
            </p:cNvSpPr>
            <p:nvPr/>
          </p:nvSpPr>
          <p:spPr bwMode="auto">
            <a:xfrm>
              <a:off x="2278063" y="750888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50" i="1"/>
                <a:t>used in edit mode only</a:t>
              </a:r>
            </a:p>
          </p:txBody>
        </p:sp>
        <p:cxnSp>
          <p:nvCxnSpPr>
            <p:cNvPr id="39" name="Straight Arrow Connector 38"/>
            <p:cNvCxnSpPr>
              <a:stCxn id="18" idx="3"/>
            </p:cNvCxnSpPr>
            <p:nvPr/>
          </p:nvCxnSpPr>
          <p:spPr bwMode="auto">
            <a:xfrm>
              <a:off x="2200275" y="2510140"/>
              <a:ext cx="646113" cy="34577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6932613" y="3228975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HoverCell</a:t>
              </a:r>
              <a:r>
                <a:rPr lang="en-US" sz="1100" i="1" dirty="0" err="1">
                  <a:latin typeface="Consolas" pitchFamily="49" charset="0"/>
                </a:rPr>
                <a:t>InActive</a:t>
              </a:r>
              <a:endParaRPr lang="en-US" sz="1100" i="1" dirty="0">
                <a:latin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624638" y="2892425"/>
              <a:ext cx="144462" cy="1778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10800000">
              <a:off x="6769100" y="3025775"/>
              <a:ext cx="347663" cy="2000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Rectangle 55"/>
            <p:cNvSpPr/>
            <p:nvPr/>
          </p:nvSpPr>
          <p:spPr bwMode="auto">
            <a:xfrm>
              <a:off x="6305550" y="2933700"/>
              <a:ext cx="250825" cy="103188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975" y="1604962"/>
              <a:ext cx="1906588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WPEditText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60" name="Straight Arrow Connector 59"/>
            <p:cNvCxnSpPr>
              <a:endCxn id="10" idx="3"/>
            </p:cNvCxnSpPr>
            <p:nvPr/>
          </p:nvCxnSpPr>
          <p:spPr bwMode="auto">
            <a:xfrm rot="5400000">
              <a:off x="6273006" y="2156619"/>
              <a:ext cx="1144588" cy="5080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282575" y="5035550"/>
              <a:ext cx="6840538" cy="890588"/>
            </a:xfrm>
            <a:prstGeom prst="roundRect">
              <a:avLst>
                <a:gd name="adj" fmla="val 2763"/>
              </a:avLst>
            </a:prstGeom>
            <a:solidFill>
              <a:schemeClr val="bg1">
                <a:lumMod val="85000"/>
                <a:alpha val="39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34848" name="TextBox 63"/>
            <p:cNvSpPr txBox="1">
              <a:spLocks noChangeArrowheads="1"/>
            </p:cNvSpPr>
            <p:nvPr/>
          </p:nvSpPr>
          <p:spPr bwMode="auto">
            <a:xfrm>
              <a:off x="4518025" y="5008563"/>
              <a:ext cx="2622550" cy="29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sz="1050" i="1"/>
                <a:t>list view web part only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4488" y="5149850"/>
              <a:ext cx="2182812" cy="213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summarycustombody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82863" y="4264025"/>
              <a:ext cx="4189412" cy="18732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1976438" y="4549775"/>
              <a:ext cx="796925" cy="403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2614613" y="4295775"/>
              <a:ext cx="4113212" cy="120650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3425" y="5494337"/>
              <a:ext cx="2017713" cy="21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vb</a:t>
              </a:r>
              <a:endParaRPr lang="en-US" sz="1100" dirty="0">
                <a:latin typeface="Consolas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84450" y="4486275"/>
              <a:ext cx="4187825" cy="1809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2164557" y="4822031"/>
              <a:ext cx="1087438" cy="2762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927350" y="5141913"/>
              <a:ext cx="2098675" cy="213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Consolas" pitchFamily="49" charset="0"/>
                </a:rPr>
                <a:t>ms-</a:t>
              </a:r>
              <a:r>
                <a:rPr lang="en-US" sz="1100" dirty="0" err="1">
                  <a:latin typeface="Consolas" pitchFamily="49" charset="0"/>
                </a:rPr>
                <a:t>addnew</a:t>
              </a:r>
              <a:endParaRPr lang="en-US" sz="1100" dirty="0">
                <a:latin typeface="Consolas" pitchFamily="49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rot="16200000" flipV="1">
              <a:off x="2858294" y="4850607"/>
              <a:ext cx="479425" cy="841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SharePoint Designer</a:t>
            </a:r>
          </a:p>
          <a:p>
            <a:r>
              <a:rPr lang="en-US" dirty="0" smtClean="0"/>
              <a:t>Creating and Customizing Pages</a:t>
            </a:r>
          </a:p>
          <a:p>
            <a:r>
              <a:rPr lang="en-US" dirty="0" smtClean="0"/>
              <a:t>Working with Master Pages</a:t>
            </a:r>
          </a:p>
          <a:p>
            <a:r>
              <a:rPr lang="en-US" dirty="0" smtClean="0"/>
              <a:t>Creating Pages with 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</a:p>
          <a:p>
            <a:r>
              <a:rPr lang="en-US" dirty="0" smtClean="0"/>
              <a:t>Configuring Security with SPD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Views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2889250"/>
            <a:ext cx="5221288" cy="2282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68625" y="1350963"/>
            <a:ext cx="2019300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2876550" y="2228850"/>
            <a:ext cx="12938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460750" y="2886075"/>
            <a:ext cx="5218113" cy="163513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4089400" y="2432050"/>
            <a:ext cx="1966913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splitbutton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8425" y="2084388"/>
            <a:ext cx="1795463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ms-toolbar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3629025" y="2692400"/>
            <a:ext cx="776288" cy="79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08700" y="2435225"/>
            <a:ext cx="1336675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ms-separator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68750" y="3101975"/>
            <a:ext cx="517525" cy="13811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4591050" y="2679700"/>
            <a:ext cx="2060575" cy="4572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521200" y="3109913"/>
            <a:ext cx="69850" cy="13017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3756025" y="1758950"/>
            <a:ext cx="1835150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menutoolbar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65513" y="3063875"/>
            <a:ext cx="5195887" cy="2111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3279775" y="2532063"/>
            <a:ext cx="1069975" cy="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013200" y="3136900"/>
            <a:ext cx="447675" cy="6826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4" name="Straight Arrow Connector 13"/>
          <p:cNvCxnSpPr>
            <a:endCxn id="35" idx="0"/>
          </p:cNvCxnSpPr>
          <p:nvPr/>
        </p:nvCxnSpPr>
        <p:spPr bwMode="auto">
          <a:xfrm rot="5400000">
            <a:off x="4085432" y="2813844"/>
            <a:ext cx="474662" cy="1714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264400" y="3119438"/>
            <a:ext cx="273050" cy="1111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932488" y="2081213"/>
            <a:ext cx="1919287" cy="233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listheaderlabel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rot="5400000">
            <a:off x="7110413" y="2689225"/>
            <a:ext cx="776288" cy="79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18288" y="1730375"/>
            <a:ext cx="2144712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viewselector</a:t>
            </a:r>
            <a:r>
              <a:rPr lang="en-US" sz="1400" i="1" dirty="0" err="1">
                <a:latin typeface="Consolas" pitchFamily="49" charset="0"/>
              </a:rPr>
              <a:t>hover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>
            <a:off x="7661275" y="2524126"/>
            <a:ext cx="1138237" cy="1746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572375" y="3098800"/>
            <a:ext cx="1046163" cy="14128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320675" y="3740150"/>
            <a:ext cx="1906588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8613" y="2435225"/>
            <a:ext cx="1930400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vh</a:t>
            </a:r>
            <a:r>
              <a:rPr lang="en-US" sz="1400" dirty="0">
                <a:latin typeface="Consolas" pitchFamily="49" charset="0"/>
              </a:rPr>
              <a:t>-icon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482975" y="3306763"/>
            <a:ext cx="193675" cy="1397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 bwMode="auto">
          <a:xfrm>
            <a:off x="2259013" y="2546350"/>
            <a:ext cx="1320800" cy="76041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28613" y="3009900"/>
            <a:ext cx="1924050" cy="233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ms-vh2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698875" y="3306763"/>
            <a:ext cx="3617913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>
            <a:off x="2244725" y="3108325"/>
            <a:ext cx="1454150" cy="2730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874" name="Rectangle 60"/>
          <p:cNvSpPr>
            <a:spLocks noChangeArrowheads="1"/>
          </p:cNvSpPr>
          <p:nvPr/>
        </p:nvSpPr>
        <p:spPr bwMode="auto">
          <a:xfrm>
            <a:off x="3733800" y="3332163"/>
            <a:ext cx="3540125" cy="96837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62" name="Straight Arrow Connector 61"/>
          <p:cNvCxnSpPr>
            <a:stCxn id="65" idx="3"/>
          </p:cNvCxnSpPr>
          <p:nvPr/>
        </p:nvCxnSpPr>
        <p:spPr bwMode="auto">
          <a:xfrm flipV="1">
            <a:off x="2244725" y="3340100"/>
            <a:ext cx="1476375" cy="1428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17500" y="3367088"/>
            <a:ext cx="1927225" cy="233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756025" y="3363913"/>
            <a:ext cx="3500438" cy="46037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69" name="Straight Arrow Connector 68"/>
          <p:cNvCxnSpPr>
            <a:stCxn id="51" idx="3"/>
            <a:endCxn id="35874" idx="1"/>
          </p:cNvCxnSpPr>
          <p:nvPr/>
        </p:nvCxnSpPr>
        <p:spPr bwMode="auto">
          <a:xfrm flipV="1">
            <a:off x="2227263" y="3381375"/>
            <a:ext cx="1506537" cy="4762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4963" y="5557838"/>
            <a:ext cx="1906587" cy="233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2900" y="4827588"/>
            <a:ext cx="1924050" cy="233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vb</a:t>
            </a:r>
            <a:r>
              <a:rPr lang="en-US" sz="1400" dirty="0">
                <a:latin typeface="Consolas" pitchFamily="49" charset="0"/>
              </a:rPr>
              <a:t>-title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1788" y="5183188"/>
            <a:ext cx="192722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i="1" dirty="0" err="1">
                <a:latin typeface="Consolas" pitchFamily="49" charset="0"/>
              </a:rPr>
              <a:t>un</a:t>
            </a:r>
            <a:r>
              <a:rPr lang="en-US" sz="1400" dirty="0" err="1">
                <a:latin typeface="Consolas" pitchFamily="49" charset="0"/>
              </a:rPr>
              <a:t>selectedtitle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652838" y="3863975"/>
            <a:ext cx="3617912" cy="1492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883" name="Rectangle 75"/>
          <p:cNvSpPr>
            <a:spLocks noChangeArrowheads="1"/>
          </p:cNvSpPr>
          <p:nvPr/>
        </p:nvSpPr>
        <p:spPr bwMode="auto">
          <a:xfrm>
            <a:off x="3687763" y="3889375"/>
            <a:ext cx="3540125" cy="98425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7" name="Rectangle 76"/>
          <p:cNvSpPr/>
          <p:nvPr/>
        </p:nvSpPr>
        <p:spPr bwMode="auto">
          <a:xfrm>
            <a:off x="3709988" y="3921125"/>
            <a:ext cx="3500437" cy="46038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78" name="Straight Arrow Connector 77"/>
          <p:cNvCxnSpPr>
            <a:stCxn id="73" idx="3"/>
          </p:cNvCxnSpPr>
          <p:nvPr/>
        </p:nvCxnSpPr>
        <p:spPr bwMode="auto">
          <a:xfrm flipV="1">
            <a:off x="2266950" y="3956050"/>
            <a:ext cx="1395413" cy="98742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4" idx="3"/>
          </p:cNvCxnSpPr>
          <p:nvPr/>
        </p:nvCxnSpPr>
        <p:spPr bwMode="auto">
          <a:xfrm flipV="1">
            <a:off x="2259013" y="3916363"/>
            <a:ext cx="1423987" cy="138430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2" idx="3"/>
          </p:cNvCxnSpPr>
          <p:nvPr/>
        </p:nvCxnSpPr>
        <p:spPr bwMode="auto">
          <a:xfrm flipV="1">
            <a:off x="2241550" y="3956050"/>
            <a:ext cx="1454150" cy="17192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96088" y="5537200"/>
            <a:ext cx="1928812" cy="233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ms-vb2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35838" y="3863975"/>
            <a:ext cx="852487" cy="1524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8" name="Straight Arrow Connector 87"/>
          <p:cNvCxnSpPr/>
          <p:nvPr/>
        </p:nvCxnSpPr>
        <p:spPr bwMode="auto">
          <a:xfrm rot="5400000" flipH="1" flipV="1">
            <a:off x="6772275" y="4778375"/>
            <a:ext cx="1471613" cy="4763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17500" y="4249738"/>
            <a:ext cx="1909763" cy="23336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ms-alternating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457575" y="3659188"/>
            <a:ext cx="5221288" cy="15875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92" name="Straight Arrow Connector 91"/>
          <p:cNvCxnSpPr>
            <a:stCxn id="90" idx="3"/>
          </p:cNvCxnSpPr>
          <p:nvPr/>
        </p:nvCxnSpPr>
        <p:spPr bwMode="auto">
          <a:xfrm flipV="1">
            <a:off x="2227263" y="3729038"/>
            <a:ext cx="1222375" cy="63658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314325" y="1366837"/>
            <a:ext cx="8448675" cy="4729163"/>
            <a:chOff x="85725" y="865188"/>
            <a:chExt cx="8782050" cy="4854575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1400" y="2174875"/>
              <a:ext cx="4227513" cy="35448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328863" y="116522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rot="16200000" flipH="1">
              <a:off x="2052638" y="1785938"/>
              <a:ext cx="811212" cy="174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769100" y="25669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ButtonHeightWidth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2398713" y="2182813"/>
              <a:ext cx="4027487" cy="47466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43600" y="2749550"/>
              <a:ext cx="422275" cy="619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endCxn id="36897" idx="3"/>
            </p:cNvCxnSpPr>
            <p:nvPr/>
          </p:nvCxnSpPr>
          <p:spPr bwMode="auto">
            <a:xfrm rot="10800000" flipV="1">
              <a:off x="6394450" y="2722563"/>
              <a:ext cx="371475" cy="571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598738" y="1470025"/>
              <a:ext cx="2019300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titlearea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6200000" flipH="1">
              <a:off x="2419350" y="1962151"/>
              <a:ext cx="492125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055938" y="2236788"/>
              <a:ext cx="360362" cy="460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6200000" flipH="1">
              <a:off x="2999582" y="2116931"/>
              <a:ext cx="203200" cy="793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068888" y="989013"/>
              <a:ext cx="2178050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areaseparatorright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21" name="Straight Arrow Connector 20"/>
            <p:cNvCxnSpPr>
              <a:endCxn id="33" idx="0"/>
            </p:cNvCxnSpPr>
            <p:nvPr/>
          </p:nvCxnSpPr>
          <p:spPr bwMode="auto">
            <a:xfrm rot="5400000">
              <a:off x="6248400" y="1482725"/>
              <a:ext cx="946150" cy="4635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978025" y="865188"/>
              <a:ext cx="217963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areaseparatorleft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11400" y="2197100"/>
              <a:ext cx="63500" cy="701675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 bwMode="auto">
            <a:xfrm rot="16200000" flipH="1">
              <a:off x="1643062" y="1497013"/>
              <a:ext cx="1101725" cy="2984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6457950" y="2187575"/>
              <a:ext cx="63500" cy="68421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432050" y="2217738"/>
              <a:ext cx="3960813" cy="857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92413" y="1774825"/>
              <a:ext cx="2228850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sitemapdirectional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4738" y="1460500"/>
              <a:ext cx="1593850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pagetitle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432050" y="2338388"/>
              <a:ext cx="3943350" cy="26670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rot="5400000">
              <a:off x="5014913" y="2009775"/>
              <a:ext cx="619125" cy="31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95250" y="2065338"/>
              <a:ext cx="1836738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98713" y="2690813"/>
              <a:ext cx="4008437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1928813" y="2144713"/>
              <a:ext cx="633412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85725" y="2395538"/>
              <a:ext cx="1846263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sp>
          <p:nvSpPr>
            <p:cNvPr id="36894" name="Rectangle 59"/>
            <p:cNvSpPr>
              <a:spLocks noChangeArrowheads="1"/>
            </p:cNvSpPr>
            <p:nvPr/>
          </p:nvSpPr>
          <p:spPr bwMode="auto">
            <a:xfrm>
              <a:off x="2430463" y="2722563"/>
              <a:ext cx="2865437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1928813" y="249872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96" name="Rectangle 63"/>
            <p:cNvSpPr>
              <a:spLocks noChangeArrowheads="1"/>
            </p:cNvSpPr>
            <p:nvPr/>
          </p:nvSpPr>
          <p:spPr bwMode="auto">
            <a:xfrm>
              <a:off x="5330825" y="2725738"/>
              <a:ext cx="498475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897" name="Rectangle 64"/>
            <p:cNvSpPr>
              <a:spLocks noChangeArrowheads="1"/>
            </p:cNvSpPr>
            <p:nvPr/>
          </p:nvSpPr>
          <p:spPr bwMode="auto">
            <a:xfrm>
              <a:off x="5897563" y="2722563"/>
              <a:ext cx="496887" cy="112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403475" y="3059113"/>
              <a:ext cx="3989388" cy="214312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250" y="2994025"/>
              <a:ext cx="18192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formtable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1914525" y="3105150"/>
              <a:ext cx="501650" cy="52388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95250" y="3321050"/>
              <a:ext cx="1811338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formlabel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101975"/>
              <a:ext cx="1236663" cy="150813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1903413" y="3243263"/>
              <a:ext cx="942975" cy="169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95250" y="3640138"/>
              <a:ext cx="1801813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formbody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732213" y="3100388"/>
              <a:ext cx="2625725" cy="18573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V="1">
              <a:off x="1885950" y="3295650"/>
              <a:ext cx="1917700" cy="4286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09538" y="4624388"/>
              <a:ext cx="1836737" cy="2031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formtoolbar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413000" y="5249863"/>
              <a:ext cx="4008438" cy="17938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1943100" y="4703763"/>
              <a:ext cx="633413" cy="54610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100013" y="4954588"/>
              <a:ext cx="1846262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ms-toolbar</a:t>
              </a:r>
            </a:p>
          </p:txBody>
        </p:sp>
        <p:cxnSp>
          <p:nvCxnSpPr>
            <p:cNvPr id="85" name="Straight Arrow Connector 84"/>
            <p:cNvCxnSpPr>
              <a:endCxn id="82" idx="1"/>
            </p:cNvCxnSpPr>
            <p:nvPr/>
          </p:nvCxnSpPr>
          <p:spPr bwMode="auto">
            <a:xfrm>
              <a:off x="1943100" y="5057775"/>
              <a:ext cx="469900" cy="28257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12" name="Rectangle 85"/>
            <p:cNvSpPr>
              <a:spLocks noChangeArrowheads="1"/>
            </p:cNvSpPr>
            <p:nvPr/>
          </p:nvSpPr>
          <p:spPr bwMode="auto">
            <a:xfrm>
              <a:off x="2444750" y="5281613"/>
              <a:ext cx="2867025" cy="115887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0200" y="5170488"/>
              <a:ext cx="2098675" cy="203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463800" y="5305425"/>
              <a:ext cx="2806700" cy="66675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9" name="Straight Arrow Connector 88"/>
            <p:cNvCxnSpPr>
              <a:endCxn id="36912" idx="3"/>
            </p:cNvCxnSpPr>
            <p:nvPr/>
          </p:nvCxnSpPr>
          <p:spPr bwMode="auto">
            <a:xfrm rot="10800000" flipV="1">
              <a:off x="5311775" y="5203825"/>
              <a:ext cx="1373188" cy="136525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Pages (Landing Pages)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36563" y="1371600"/>
            <a:ext cx="8250237" cy="5154613"/>
            <a:chOff x="284163" y="914400"/>
            <a:chExt cx="8645525" cy="5535613"/>
          </a:xfrm>
        </p:grpSpPr>
        <p:pic>
          <p:nvPicPr>
            <p:cNvPr id="3789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6163" y="917575"/>
              <a:ext cx="4073525" cy="32226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013" y="2570163"/>
              <a:ext cx="4260850" cy="38798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4163" y="1095375"/>
              <a:ext cx="2019300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settingsframe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025" y="2193925"/>
              <a:ext cx="2274888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361950" y="2587625"/>
              <a:ext cx="4244975" cy="385603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184944" y="1962944"/>
              <a:ext cx="1233488" cy="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862513" y="4672013"/>
              <a:ext cx="21685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standardheader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625" y="4365625"/>
              <a:ext cx="214471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linksectionheader</a:t>
              </a:r>
              <a:endParaRPr lang="en-US" sz="1200" dirty="0">
                <a:latin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 bwMode="auto">
            <a:xfrm rot="10800000">
              <a:off x="4522789" y="3943352"/>
              <a:ext cx="350836" cy="523841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344863" y="3835400"/>
              <a:ext cx="1184275" cy="1492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373438" y="3870325"/>
              <a:ext cx="1138237" cy="80963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 bwMode="auto">
            <a:xfrm rot="10800000">
              <a:off x="4183063" y="3951288"/>
              <a:ext cx="679450" cy="82229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845050" y="5483225"/>
              <a:ext cx="2168525" cy="2031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5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descriptiontext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9338" y="5110163"/>
              <a:ext cx="2162175" cy="2031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propertysheet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37906" name="Rectangle 28"/>
            <p:cNvSpPr>
              <a:spLocks noChangeArrowheads="1"/>
            </p:cNvSpPr>
            <p:nvPr/>
          </p:nvSpPr>
          <p:spPr bwMode="auto">
            <a:xfrm>
              <a:off x="2495550" y="4040188"/>
              <a:ext cx="773113" cy="2144712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97150" y="4071938"/>
              <a:ext cx="638175" cy="77787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10800000">
              <a:off x="3268663" y="4167188"/>
              <a:ext cx="1576387" cy="105886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7" idx="1"/>
            </p:cNvCxnSpPr>
            <p:nvPr/>
          </p:nvCxnSpPr>
          <p:spPr bwMode="auto">
            <a:xfrm rot="10800000">
              <a:off x="3054350" y="4149726"/>
              <a:ext cx="1790700" cy="1435066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2524125" y="4068763"/>
              <a:ext cx="63500" cy="80962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11" name="Rectangle 36"/>
            <p:cNvSpPr>
              <a:spLocks noChangeArrowheads="1"/>
            </p:cNvSpPr>
            <p:nvPr/>
          </p:nvSpPr>
          <p:spPr bwMode="auto">
            <a:xfrm>
              <a:off x="4856163" y="914400"/>
              <a:ext cx="4054475" cy="3214688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2300288" y="1179513"/>
              <a:ext cx="2565400" cy="11112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1622425" y="1409700"/>
              <a:ext cx="2638425" cy="2031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createpageinformation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22425" y="1722438"/>
              <a:ext cx="2633663" cy="2031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lIns="45720" tIns="9144" rIns="45720" bIns="9144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Consolas" pitchFamily="49" charset="0"/>
                </a:rPr>
                <a:t>ms-</a:t>
              </a:r>
              <a:r>
                <a:rPr lang="en-US" sz="1200" dirty="0" err="1">
                  <a:latin typeface="Consolas" pitchFamily="49" charset="0"/>
                </a:rPr>
                <a:t>informationtablestatic</a:t>
              </a:r>
              <a:endParaRPr lang="en-US" sz="1200" dirty="0">
                <a:latin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3225" y="3025775"/>
              <a:ext cx="4133850" cy="769938"/>
            </a:xfrm>
            <a:prstGeom prst="rect">
              <a:avLst/>
            </a:prstGeom>
            <a:noFill/>
            <a:ln w="254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16200000" flipH="1">
              <a:off x="581026" y="2728912"/>
              <a:ext cx="639762" cy="11113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>
              <a:off x="4905375" y="1392238"/>
              <a:ext cx="3944938" cy="893762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264025" y="1525588"/>
              <a:ext cx="661988" cy="1587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4259263" y="1846263"/>
              <a:ext cx="752475" cy="19050"/>
            </a:xfrm>
            <a:prstGeom prst="straightConnector1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63922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5014913" y="1460500"/>
              <a:ext cx="3749675" cy="757238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2588" y="231775"/>
            <a:ext cx="8393112" cy="534988"/>
          </a:xfrm>
        </p:spPr>
        <p:txBody>
          <a:bodyPr/>
          <a:lstStyle/>
          <a:p>
            <a:r>
              <a:rPr lang="en-US" dirty="0" smtClean="0"/>
              <a:t>Application Pages (Form Pages)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37" y="1487488"/>
            <a:ext cx="4805363" cy="4829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9087" y="2714625"/>
            <a:ext cx="2397125" cy="234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0" y="1941513"/>
            <a:ext cx="2144712" cy="23495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propertysheet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06850" y="3249613"/>
            <a:ext cx="1427162" cy="635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0" name="Rectangle 9"/>
          <p:cNvSpPr/>
          <p:nvPr/>
        </p:nvSpPr>
        <p:spPr bwMode="auto">
          <a:xfrm>
            <a:off x="3959225" y="3198813"/>
            <a:ext cx="1525587" cy="12192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319087" y="3060700"/>
            <a:ext cx="2397125" cy="233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sectionheader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175" y="1590675"/>
            <a:ext cx="2162175" cy="234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formareaframe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3875087" y="1987550"/>
            <a:ext cx="4794250" cy="4337050"/>
          </a:xfrm>
          <a:prstGeom prst="rect">
            <a:avLst/>
          </a:prstGeom>
          <a:noFill/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/>
        </p:nvSpPr>
        <p:spPr bwMode="auto">
          <a:xfrm>
            <a:off x="3984625" y="3227388"/>
            <a:ext cx="1474787" cy="112712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679700" y="1725613"/>
            <a:ext cx="1184275" cy="328612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 bwMode="auto">
          <a:xfrm>
            <a:off x="2716212" y="3178175"/>
            <a:ext cx="1268413" cy="104775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-512763" y="3673475"/>
            <a:ext cx="63500" cy="7937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927475" y="2047875"/>
            <a:ext cx="4672012" cy="4216400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55887" y="2049463"/>
            <a:ext cx="1285875" cy="211137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</p:cNvCxnSpPr>
          <p:nvPr/>
        </p:nvCxnSpPr>
        <p:spPr bwMode="auto">
          <a:xfrm>
            <a:off x="2716212" y="2832100"/>
            <a:ext cx="1250950" cy="3698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19087" y="3397250"/>
            <a:ext cx="2406650" cy="233363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standardheader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27" name="Straight Arrow Connector 26"/>
          <p:cNvCxnSpPr>
            <a:stCxn id="25" idx="3"/>
            <a:endCxn id="15" idx="1"/>
          </p:cNvCxnSpPr>
          <p:nvPr/>
        </p:nvCxnSpPr>
        <p:spPr bwMode="auto">
          <a:xfrm flipV="1">
            <a:off x="2725737" y="3282950"/>
            <a:ext cx="1258888" cy="23018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09562" y="3738563"/>
            <a:ext cx="2406650" cy="449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descriptiontext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inputformdescription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 bwMode="auto">
          <a:xfrm flipV="1">
            <a:off x="2716212" y="3830638"/>
            <a:ext cx="1311275" cy="133350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984625" y="3370263"/>
            <a:ext cx="1466850" cy="10128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306387" y="4575175"/>
            <a:ext cx="2398713" cy="449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5720" tIns="9144" rIns="45720" bIns="9144">
            <a:spAutoFit/>
          </a:bodyPr>
          <a:lstStyle/>
          <a:p>
            <a:pPr>
              <a:defRPr/>
            </a:pP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authoringcntrols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>ms-</a:t>
            </a:r>
            <a:r>
              <a:rPr lang="en-US" sz="1400" dirty="0" err="1">
                <a:latin typeface="Consolas" pitchFamily="49" charset="0"/>
              </a:rPr>
              <a:t>inputformcontrols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54662" y="4478338"/>
            <a:ext cx="2955925" cy="115252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2705100" y="4546600"/>
            <a:ext cx="2849562" cy="223838"/>
          </a:xfrm>
          <a:prstGeom prst="straightConnector1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3922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DVWP connects to many types of data sources</a:t>
            </a:r>
          </a:p>
          <a:p>
            <a:pPr lvl="1"/>
            <a:r>
              <a:rPr lang="en-US" sz="2000" dirty="0" smtClean="0"/>
              <a:t>SharePoint Lists</a:t>
            </a:r>
          </a:p>
          <a:p>
            <a:pPr lvl="1"/>
            <a:r>
              <a:rPr lang="en-US" sz="2000" dirty="0" smtClean="0"/>
              <a:t>Databases through OLEDB (SQL Server, ORACLE, etc.)</a:t>
            </a:r>
          </a:p>
          <a:p>
            <a:pPr lvl="1"/>
            <a:r>
              <a:rPr lang="en-US" sz="2000" dirty="0" smtClean="0"/>
              <a:t>Web Services and RSS Feeds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Provides WYSIWYG environment for creating display</a:t>
            </a:r>
          </a:p>
          <a:p>
            <a:pPr lvl="1"/>
            <a:r>
              <a:rPr lang="en-US" sz="2000" dirty="0" smtClean="0"/>
              <a:t>Drag-and-drop fields from data source onto view</a:t>
            </a:r>
          </a:p>
          <a:p>
            <a:pPr lvl="1"/>
            <a:r>
              <a:rPr lang="en-US" sz="2000" dirty="0" smtClean="0"/>
              <a:t>Automatically format fields (currency, date, etc)</a:t>
            </a:r>
          </a:p>
          <a:p>
            <a:pPr lvl="1"/>
            <a:r>
              <a:rPr lang="en-US" sz="2000" dirty="0" smtClean="0"/>
              <a:t>Use conditional formatting</a:t>
            </a:r>
          </a:p>
          <a:p>
            <a:pPr lvl="1"/>
            <a:r>
              <a:rPr lang="en-US" sz="2000" dirty="0" smtClean="0"/>
              <a:t>Use Web Part connections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SPD generates XSLT behind the scenes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Access to SharePoint Objects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4371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124200"/>
            <a:ext cx="4905375" cy="353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SharePoint Designer</a:t>
            </a:r>
          </a:p>
          <a:p>
            <a:r>
              <a:rPr lang="en-US" dirty="0" smtClean="0"/>
              <a:t>Creating and Customizing Pages</a:t>
            </a:r>
          </a:p>
          <a:p>
            <a:r>
              <a:rPr lang="en-US" dirty="0" smtClean="0"/>
              <a:t>Working with Master Pages</a:t>
            </a:r>
          </a:p>
          <a:p>
            <a:r>
              <a:rPr lang="en-US" dirty="0" smtClean="0"/>
              <a:t>Creating Pages with the </a:t>
            </a:r>
            <a:r>
              <a:rPr lang="en-US" dirty="0" err="1" smtClean="0"/>
              <a:t>DataView</a:t>
            </a:r>
            <a:r>
              <a:rPr lang="en-US" dirty="0" smtClean="0"/>
              <a:t> Web Part</a:t>
            </a:r>
          </a:p>
          <a:p>
            <a:r>
              <a:rPr lang="en-US" dirty="0" smtClean="0"/>
              <a:t>Configuring Security with SPD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itle 413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Designer (SPD)</a:t>
            </a:r>
            <a:endParaRPr lang="en-US" dirty="0"/>
          </a:p>
        </p:txBody>
      </p:sp>
      <p:sp>
        <p:nvSpPr>
          <p:cNvPr id="9219" name="Shape 413698"/>
          <p:cNvSpPr>
            <a:spLocks noGrp="1" noChangeArrowheads="1"/>
          </p:cNvSpPr>
          <p:nvPr>
            <p:ph idx="1"/>
          </p:nvPr>
        </p:nvSpPr>
        <p:spPr>
          <a:xfrm>
            <a:off x="368300" y="1347788"/>
            <a:ext cx="8382000" cy="4949560"/>
          </a:xfrm>
        </p:spPr>
        <p:txBody>
          <a:bodyPr>
            <a:normAutofit/>
          </a:bodyPr>
          <a:lstStyle/>
          <a:p>
            <a:r>
              <a:rPr lang="en-US" dirty="0" smtClean="0"/>
              <a:t>Next version of FrontPage 2003</a:t>
            </a:r>
          </a:p>
          <a:p>
            <a:pPr lvl="1"/>
            <a:r>
              <a:rPr lang="en-US" dirty="0" smtClean="0"/>
              <a:t>SharePoint-specific version for solutions builders</a:t>
            </a:r>
          </a:p>
          <a:p>
            <a:pPr lvl="1"/>
            <a:r>
              <a:rPr lang="en-US" dirty="0" smtClean="0"/>
              <a:t>SPD split apart from new Expressions suite</a:t>
            </a:r>
          </a:p>
          <a:p>
            <a:endParaRPr lang="en-US" dirty="0" smtClean="0"/>
          </a:p>
          <a:p>
            <a:r>
              <a:rPr lang="en-US" dirty="0" smtClean="0"/>
              <a:t>Enables four fundamental usage scenarios</a:t>
            </a:r>
          </a:p>
          <a:p>
            <a:pPr lvl="1"/>
            <a:r>
              <a:rPr lang="en-US" dirty="0" smtClean="0"/>
              <a:t>Customize SharePoint sites</a:t>
            </a:r>
          </a:p>
          <a:p>
            <a:pPr lvl="1"/>
            <a:r>
              <a:rPr lang="en-US" dirty="0" smtClean="0"/>
              <a:t>Assemble composite applications that pull </a:t>
            </a:r>
            <a:br>
              <a:rPr lang="en-US" dirty="0" smtClean="0"/>
            </a:br>
            <a:r>
              <a:rPr lang="en-US" dirty="0" smtClean="0"/>
              <a:t>data from multiple sources</a:t>
            </a:r>
          </a:p>
          <a:p>
            <a:pPr lvl="1"/>
            <a:r>
              <a:rPr lang="en-US" dirty="0" smtClean="0"/>
              <a:t>Build workflow applications and add application logic</a:t>
            </a:r>
          </a:p>
          <a:p>
            <a:pPr lvl="1"/>
            <a:r>
              <a:rPr lang="en-US" dirty="0" smtClean="0"/>
              <a:t>Create page templates for WCM (MOSS only)</a:t>
            </a:r>
          </a:p>
          <a:p>
            <a:endParaRPr lang="en-US" dirty="0" smtClean="0"/>
          </a:p>
        </p:txBody>
      </p:sp>
      <p:pic>
        <p:nvPicPr>
          <p:cNvPr id="1026" name="Picture 2" descr="C:\Documents and Settings\jocelyn\My Documents\My Pictures\clip_art_library\Microsoft_Art_Brand_etc\EventsDVD_FY07\Photos_for_PPT\BLUE_06_Photo_backgrounds\Business\Wireless Laser Mouse Environment 3 FY06 back.png"/>
          <p:cNvPicPr>
            <a:picLocks noChangeAspect="1" noChangeArrowheads="1"/>
          </p:cNvPicPr>
          <p:nvPr/>
        </p:nvPicPr>
        <p:blipFill>
          <a:blip r:embed="rId3" cstate="print"/>
          <a:srcRect l="32723" r="7919" b="8784"/>
          <a:stretch>
            <a:fillRect/>
          </a:stretch>
        </p:blipFill>
        <p:spPr bwMode="auto">
          <a:xfrm flipH="1">
            <a:off x="6535237" y="561015"/>
            <a:ext cx="1876926" cy="2565274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 advTm="6037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File System of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2672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Site is a virtual file system</a:t>
            </a:r>
          </a:p>
          <a:p>
            <a:pPr lvl="1"/>
            <a:r>
              <a:rPr lang="en-US" sz="2000" dirty="0" smtClean="0"/>
              <a:t>made up of folders and files</a:t>
            </a:r>
          </a:p>
          <a:p>
            <a:pPr lvl="1"/>
            <a:r>
              <a:rPr lang="en-US" sz="2000" dirty="0" smtClean="0"/>
              <a:t>Pages are files</a:t>
            </a:r>
          </a:p>
          <a:p>
            <a:pPr lvl="1"/>
            <a:r>
              <a:rPr lang="en-US" sz="2000" dirty="0" smtClean="0"/>
              <a:t>Documents are files</a:t>
            </a:r>
          </a:p>
          <a:p>
            <a:pPr lvl="1"/>
            <a:r>
              <a:rPr lang="en-US" sz="2000" dirty="0" smtClean="0"/>
              <a:t>Stored in content database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you look at it?</a:t>
            </a:r>
          </a:p>
          <a:p>
            <a:pPr lvl="1"/>
            <a:r>
              <a:rPr lang="en-US" sz="2000" dirty="0" smtClean="0"/>
              <a:t>SharePoint Designer (SPD)</a:t>
            </a:r>
          </a:p>
          <a:p>
            <a:pPr lvl="1"/>
            <a:r>
              <a:rPr lang="en-US" sz="2000" dirty="0" smtClean="0"/>
              <a:t>Windows Explorer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SPD uses </a:t>
            </a:r>
            <a:r>
              <a:rPr lang="en-US" sz="2400" dirty="0" err="1" smtClean="0"/>
              <a:t>WebDav</a:t>
            </a:r>
            <a:r>
              <a:rPr lang="en-US" sz="2400" dirty="0" smtClean="0"/>
              <a:t> protocol for access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24606"/>
            <a:ext cx="4114800" cy="530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Pages Versus Application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Pages exist within virtual file system of site</a:t>
            </a:r>
          </a:p>
          <a:p>
            <a:pPr lvl="1"/>
            <a:r>
              <a:rPr lang="en-US" dirty="0" smtClean="0"/>
              <a:t>They may or may not be ghosted</a:t>
            </a:r>
          </a:p>
          <a:p>
            <a:pPr lvl="1"/>
            <a:r>
              <a:rPr lang="en-US" dirty="0" smtClean="0"/>
              <a:t>They support customization via Web Parts</a:t>
            </a:r>
          </a:p>
          <a:p>
            <a:pPr lvl="1"/>
            <a:r>
              <a:rPr lang="en-US" dirty="0" smtClean="0"/>
              <a:t>They support customization via SharePoint Designer</a:t>
            </a:r>
          </a:p>
          <a:p>
            <a:pPr lvl="1"/>
            <a:r>
              <a:rPr lang="en-US" dirty="0" smtClean="0"/>
              <a:t>They can be added dynamically within a site</a:t>
            </a:r>
          </a:p>
          <a:p>
            <a:pPr lvl="1"/>
            <a:r>
              <a:rPr lang="en-US" dirty="0" smtClean="0"/>
              <a:t>Customized pages impact performance and security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 Pages are deployed once per farm</a:t>
            </a:r>
          </a:p>
          <a:p>
            <a:pPr lvl="1"/>
            <a:r>
              <a:rPr lang="en-US" dirty="0" smtClean="0"/>
              <a:t>They do not support customization or Web Parts</a:t>
            </a:r>
          </a:p>
          <a:p>
            <a:pPr lvl="1"/>
            <a:r>
              <a:rPr lang="en-US" dirty="0" smtClean="0"/>
              <a:t>They are parsed/compiled as classic ASP.NET pages</a:t>
            </a:r>
          </a:p>
          <a:p>
            <a:pPr lvl="1"/>
            <a:r>
              <a:rPr lang="en-US" dirty="0" smtClean="0"/>
              <a:t>They cannot be added nor modified with SPD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Site with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to virtual file system</a:t>
            </a:r>
          </a:p>
          <a:p>
            <a:pPr lvl="1"/>
            <a:r>
              <a:rPr lang="en-US" dirty="0" smtClean="0"/>
              <a:t>You can see and open files for editing</a:t>
            </a:r>
          </a:p>
          <a:p>
            <a:pPr lvl="1"/>
            <a:r>
              <a:rPr lang="en-US" dirty="0" smtClean="0"/>
              <a:t>You can drag-and-drop to add new files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047999"/>
            <a:ext cx="2819400" cy="355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.</a:t>
            </a:r>
            <a:r>
              <a:rPr lang="en-US" sz="2400" dirty="0" err="1" smtClean="0"/>
              <a:t>aspx</a:t>
            </a:r>
            <a:r>
              <a:rPr lang="en-US" sz="2400" dirty="0" smtClean="0"/>
              <a:t> are parsed/processed by ASP.NET runtime</a:t>
            </a:r>
          </a:p>
          <a:p>
            <a:pPr lvl="1"/>
            <a:r>
              <a:rPr lang="en-US" sz="2000" dirty="0" smtClean="0"/>
              <a:t>Provide more functionality than .</a:t>
            </a:r>
            <a:r>
              <a:rPr lang="en-US" sz="2000" dirty="0" err="1" smtClean="0"/>
              <a:t>htm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2000" dirty="0" smtClean="0"/>
              <a:t>Provide support for server-side controls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5257800" cy="375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Background: 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 introduces Master Pages</a:t>
            </a:r>
          </a:p>
          <a:p>
            <a:pPr lvl="1"/>
            <a:r>
              <a:rPr lang="en-US" dirty="0" smtClean="0"/>
              <a:t>Defines common layouts used across content pages</a:t>
            </a:r>
            <a:endParaRPr lang="en-US" dirty="0"/>
          </a:p>
        </p:txBody>
      </p:sp>
      <p:pic>
        <p:nvPicPr>
          <p:cNvPr id="4" name="Picture 3" descr="Figure02-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590800"/>
            <a:ext cx="4572000" cy="3982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 Defined in ASP.NET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4876562"/>
            <a:ext cx="82296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content page linking to default.master --&gt;</a:t>
            </a:r>
            <a:endParaRPr lang="en-US" sz="1400" b="1" noProof="1" smtClean="0">
              <a:latin typeface="Lucida Console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="~/default.master"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="Page 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Unique page content goes here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447800"/>
            <a:ext cx="82296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default.master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="frmMain"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width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="100%"&gt;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 Inc.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Display Main Body of Page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3CC2HQU7XWNV-50-10</_dlc_DocId>
    <_dlc_DocIdUrl xmlns="c83d3ea4-1015-4b4b-bfa9-09fbcd7aa64d">
      <Url>http://intranet.sharepointblackops.com/Courses/SAB301/_layouts/DocIdRedir.aspx?ID=3CC2HQU7XWNV-50-10</Url>
      <Description>3CC2HQU7XWNV-50-10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186A1-1851-439A-9D0D-18AD88210BCF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F76990D6-C9E9-4815-86FC-4F993415DAAA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0</TotalTime>
  <Words>923</Words>
  <Application>Microsoft Office PowerPoint</Application>
  <PresentationFormat>On-screen Show (4:3)</PresentationFormat>
  <Paragraphs>284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CPT_Slide_Template</vt:lpstr>
      <vt:lpstr>Introduction to SharePoint Designer</vt:lpstr>
      <vt:lpstr>Agenda</vt:lpstr>
      <vt:lpstr>SharePoint Designer (SPD)</vt:lpstr>
      <vt:lpstr>The Virtual File System of a Site</vt:lpstr>
      <vt:lpstr>Site Pages Versus Application Pages</vt:lpstr>
      <vt:lpstr>Opening a Site with SPD</vt:lpstr>
      <vt:lpstr>ASP.NET Pages</vt:lpstr>
      <vt:lpstr>ASP.NET Background: Master Pages</vt:lpstr>
      <vt:lpstr>Master Page Defined in ASP.NET</vt:lpstr>
      <vt:lpstr>Master Pages in WSS</vt:lpstr>
      <vt:lpstr>The Master Page Gallery</vt:lpstr>
      <vt:lpstr>Creating Pages using default.master</vt:lpstr>
      <vt:lpstr>Adding Web Part Zones to a Page</vt:lpstr>
      <vt:lpstr>SharePoint’s use of CSS Files </vt:lpstr>
      <vt:lpstr>Top Navigation Areas</vt:lpstr>
      <vt:lpstr>Body Structure</vt:lpstr>
      <vt:lpstr>Quick Launch</vt:lpstr>
      <vt:lpstr>Page Body</vt:lpstr>
      <vt:lpstr>Web Parts</vt:lpstr>
      <vt:lpstr>List Views</vt:lpstr>
      <vt:lpstr>Forms</vt:lpstr>
      <vt:lpstr>Application Pages (Landing Pages)</vt:lpstr>
      <vt:lpstr>Application Pages (Form Pages)</vt:lpstr>
      <vt:lpstr>The DataView Web Part</vt:lpstr>
      <vt:lpstr>Control Access to SharePoint Objects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SharePoint Designer</dc:title>
  <dc:creator>TedP</dc:creator>
  <cp:lastModifiedBy>TedP</cp:lastModifiedBy>
  <cp:revision>1</cp:revision>
  <dcterms:created xsi:type="dcterms:W3CDTF">2009-05-24T10:40:31Z</dcterms:created>
  <dcterms:modified xsi:type="dcterms:W3CDTF">2009-05-24T10:40:46Z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d9f3e3cd-ff83-4226-99a6-c564778b14ad</vt:lpwstr>
  </property>
</Properties>
</file>