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s/slide13.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notesSlides/notesSlide11.xml" ContentType="application/vnd.openxmlformats-officedocument.presentationml.notesSlide+xml"/>
  <Override PartName="/ppt/slideLayouts/slideLayout1.xml" ContentType="application/vnd.openxmlformats-officedocument.presentationml.slideLayout+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customXml/itemProps2.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ppt/tags/tag1.xml" ContentType="application/vnd.openxmlformats-officedocument.presentationml.tags+xml"/>
  <Override PartName="/docProps/core.xml" ContentType="application/vnd.openxmlformats-package.core-properties+xml"/>
  <Override PartName="/docProps/custom.xml" ContentType="application/vnd.openxmlformats-officedocument.custom-properties+xml"/>
  <Override PartName="/customXml/itemProps3.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6946" autoAdjust="0"/>
    <p:restoredTop sz="90033" autoAdjust="0"/>
  </p:normalViewPr>
  <p:slideViewPr>
    <p:cSldViewPr>
      <p:cViewPr varScale="1">
        <p:scale>
          <a:sx n="94" d="100"/>
          <a:sy n="94" d="100"/>
        </p:scale>
        <p:origin x="-8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ustomXml" Target="../customXml/item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04 - Creating Portals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04 - Creating Portals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8" name="Date Placeholder 7"/>
          <p:cNvSpPr>
            <a:spLocks noGrp="1"/>
          </p:cNvSpPr>
          <p:nvPr>
            <p:ph type="dt" idx="11"/>
          </p:nvPr>
        </p:nvSpPr>
        <p:spPr/>
        <p:txBody>
          <a:bodyPr/>
          <a:lstStyle/>
          <a:p>
            <a:r>
              <a:rPr lang="en-US" smtClean="0"/>
              <a:t>v3.0</a:t>
            </a:r>
            <a:endParaRPr lang="en-US"/>
          </a:p>
        </p:txBody>
      </p:sp>
      <p:sp>
        <p:nvSpPr>
          <p:cNvPr id="9" name="Header Placeholder 8"/>
          <p:cNvSpPr>
            <a:spLocks noGrp="1"/>
          </p:cNvSpPr>
          <p:nvPr>
            <p:ph type="hdr" sz="quarter" idx="12"/>
          </p:nvPr>
        </p:nvSpPr>
        <p:spPr/>
        <p:txBody>
          <a:bodyPr/>
          <a:lstStyle/>
          <a:p>
            <a:r>
              <a:rPr lang="en-US" smtClean="0"/>
              <a:t>04 - Creating Portals</a:t>
            </a:r>
            <a:endParaRPr lang="en-US"/>
          </a:p>
        </p:txBody>
      </p:sp>
      <p:sp>
        <p:nvSpPr>
          <p:cNvPr id="10" name="Footer Placeholder 9"/>
          <p:cNvSpPr>
            <a:spLocks noGrp="1"/>
          </p:cNvSpPr>
          <p:nvPr>
            <p:ph type="ftr" sz="quarter" idx="13"/>
          </p:nvPr>
        </p:nvSpPr>
        <p:spPr/>
        <p:txBody>
          <a:bodyPr/>
          <a:lstStyle/>
          <a:p>
            <a:r>
              <a:rPr lang="en-US" smtClean="0"/>
              <a:t>© 2007 Ted Pattison Group, Inc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56324" name="Slide Number Placeholder 3"/>
          <p:cNvSpPr>
            <a:spLocks noGrp="1"/>
          </p:cNvSpPr>
          <p:nvPr>
            <p:ph type="sldNum" sz="quarter" idx="5"/>
          </p:nvPr>
        </p:nvSpPr>
        <p:spPr>
          <a:noFill/>
        </p:spPr>
        <p:txBody>
          <a:bodyPr/>
          <a:lstStyle/>
          <a:p>
            <a:fld id="{7554AB2D-EE68-4635-BFA9-BE43F18637DE}" type="slidenum">
              <a:rPr lang="en-US" smtClean="0">
                <a:latin typeface="Arial" pitchFamily="34" charset="0"/>
              </a:rPr>
              <a:pPr/>
              <a:t>10</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Creating Portals</a:t>
            </a:r>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Creating Portals</a:t>
            </a:r>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15</a:t>
            </a:fld>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Header Placeholder 5"/>
          <p:cNvSpPr>
            <a:spLocks noGrp="1"/>
          </p:cNvSpPr>
          <p:nvPr>
            <p:ph type="hdr" sz="quarter" idx="12"/>
          </p:nvPr>
        </p:nvSpPr>
        <p:spPr/>
        <p:txBody>
          <a:bodyPr/>
          <a:lstStyle/>
          <a:p>
            <a:r>
              <a:rPr lang="en-US" smtClean="0"/>
              <a:t>04 - Creating Portals</a:t>
            </a:r>
            <a:endParaRPr lang="en-US"/>
          </a:p>
        </p:txBody>
      </p:sp>
      <p:sp>
        <p:nvSpPr>
          <p:cNvPr id="7" name="Footer Placeholder 6"/>
          <p:cNvSpPr>
            <a:spLocks noGrp="1"/>
          </p:cNvSpPr>
          <p:nvPr>
            <p:ph type="ftr" sz="quarter" idx="13"/>
          </p:nvPr>
        </p:nvSpPr>
        <p:spPr/>
        <p:txBody>
          <a:bodyPr/>
          <a:lstStyle/>
          <a:p>
            <a:r>
              <a:rPr lang="en-US" smtClean="0"/>
              <a:t>© 2007 Ted Pattison Group, Inc - All Rights Reserved</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Header Placeholder 5"/>
          <p:cNvSpPr>
            <a:spLocks noGrp="1"/>
          </p:cNvSpPr>
          <p:nvPr>
            <p:ph type="hdr" sz="quarter" idx="12"/>
          </p:nvPr>
        </p:nvSpPr>
        <p:spPr/>
        <p:txBody>
          <a:bodyPr/>
          <a:lstStyle/>
          <a:p>
            <a:r>
              <a:rPr lang="en-US" smtClean="0"/>
              <a:t>04 - Creating Portals</a:t>
            </a:r>
            <a:endParaRPr lang="en-US"/>
          </a:p>
        </p:txBody>
      </p:sp>
      <p:sp>
        <p:nvSpPr>
          <p:cNvPr id="7" name="Footer Placeholder 6"/>
          <p:cNvSpPr>
            <a:spLocks noGrp="1"/>
          </p:cNvSpPr>
          <p:nvPr>
            <p:ph type="ftr" sz="quarter" idx="13"/>
          </p:nvPr>
        </p:nvSpPr>
        <p:spPr/>
        <p:txBody>
          <a:bodyPr/>
          <a:lstStyle/>
          <a:p>
            <a:r>
              <a:rPr lang="en-US" smtClean="0"/>
              <a:t>© 2007 Ted Pattison Group, Inc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r>
              <a:rPr lang="en-US" b="1" u="sng"/>
              <a:t>Instructor Notes</a:t>
            </a:r>
            <a:endParaRPr lang="en-US"/>
          </a:p>
          <a:p>
            <a:r>
              <a:rPr lang="en-US"/>
              <a:t>Start the lecture by asking which students have experience with SPS 2003. Ask any students that have used SPS 2003 which features were particularly valuable to their company.</a:t>
            </a:r>
          </a:p>
          <a:p>
            <a:endParaRPr lang="en-US"/>
          </a:p>
          <a:p>
            <a:r>
              <a:rPr lang="en-US"/>
              <a:t>Step through the SPS 2003 feature set in the top set of bullets and take 2-3 sentences to describe the purpose of each feature for students that do not have SPS 2003 experience.</a:t>
            </a:r>
          </a:p>
          <a:p>
            <a:endParaRPr lang="en-US"/>
          </a:p>
          <a:p>
            <a:r>
              <a:rPr lang="en-US"/>
              <a:t>Finally, walk through the second set of bullet points and discuss customer complaints about SPS. Emphasize the problems with CMS integration. Ask students if any them have experience with CMS or the integration layer between SPS 2003 and CMS named SPARK.</a:t>
            </a:r>
          </a:p>
          <a:p>
            <a:endParaRPr lang="en-US"/>
          </a:p>
          <a:p>
            <a:endParaRPr lang="en-US"/>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r>
              <a:rPr lang="en-US" b="1" u="sng"/>
              <a:t>Instructor Notes</a:t>
            </a:r>
            <a:endParaRPr lang="en-US"/>
          </a:p>
          <a:p>
            <a:r>
              <a:rPr lang="en-US"/>
              <a:t>Start the lecture by asking which students have experience with SPS 2003. Ask any students that have used SPS 2003 which features were particularly valuable to their company.</a:t>
            </a:r>
          </a:p>
          <a:p>
            <a:endParaRPr lang="en-US"/>
          </a:p>
          <a:p>
            <a:r>
              <a:rPr lang="en-US"/>
              <a:t>Step through the SPS 2003 feature set in the top set of bullets and take 2-3 sentences to describe the purpose of each feature for students that do not have SPS 2003 experience.</a:t>
            </a:r>
          </a:p>
          <a:p>
            <a:endParaRPr lang="en-US"/>
          </a:p>
          <a:p>
            <a:r>
              <a:rPr lang="en-US"/>
              <a:t>Finally, walk through the second set of bullet points and discuss customer complaints about SPS. Emphasize the problems with CMS integration. Ask students if any them have experience with CMS or the integration layer between SPS 2003 and CMS named SPARK.</a:t>
            </a:r>
          </a:p>
          <a:p>
            <a:endParaRPr lang="en-US"/>
          </a:p>
          <a:p>
            <a:endParaRPr lang="en-US"/>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Creating Portals</a:t>
            </a:r>
            <a:endParaRPr lang="en-US"/>
          </a:p>
        </p:txBody>
      </p:sp>
      <p:sp>
        <p:nvSpPr>
          <p:cNvPr id="5" name="Date Placeholder 4"/>
          <p:cNvSpPr>
            <a:spLocks noGrp="1"/>
          </p:cNvSpPr>
          <p:nvPr>
            <p:ph type="dt" idx="11"/>
          </p:nvPr>
        </p:nvSpPr>
        <p:spPr/>
        <p:txBody>
          <a:bodyPr/>
          <a:lstStyle/>
          <a:p>
            <a:r>
              <a:rPr lang="en-US" smtClean="0"/>
              <a:t>v3.0</a:t>
            </a:r>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4" name="Rectangle 4"/>
          <p:cNvSpPr>
            <a:spLocks noGrp="1" noRot="1" noChangeAspect="1" noChangeArrowheads="1" noTextEdit="1"/>
          </p:cNvSpPr>
          <p:nvPr>
            <p:ph type="sldImg"/>
          </p:nvPr>
        </p:nvSpPr>
        <p:spPr>
          <a:ln/>
        </p:spPr>
      </p:sp>
      <p:sp>
        <p:nvSpPr>
          <p:cNvPr id="778245" name="Rectangle 5"/>
          <p:cNvSpPr>
            <a:spLocks noGrp="1" noChangeArrowheads="1"/>
          </p:cNvSpPr>
          <p:nvPr>
            <p:ph type="body" idx="1"/>
          </p:nvPr>
        </p:nvSpPr>
        <p:spPr/>
        <p:txBody>
          <a:bodyPr/>
          <a:lstStyle/>
          <a:p>
            <a:r>
              <a:rPr lang="en-US" b="1" u="sng" dirty="0"/>
              <a:t>Instructor Notes</a:t>
            </a:r>
            <a:endParaRPr lang="en-US" dirty="0"/>
          </a:p>
          <a:p>
            <a:r>
              <a:rPr lang="en-US" dirty="0"/>
              <a:t>The portal architecture of MOSS is very different than SPS 2003 because portals are now created using standard WSS site templates. That means you create a new portal as a new site collection using the WSS Central Administration application.</a:t>
            </a:r>
          </a:p>
          <a:p>
            <a:endParaRPr lang="en-US" dirty="0"/>
          </a:p>
          <a:p>
            <a:r>
              <a:rPr lang="en-US" dirty="0"/>
              <a:t>There are several site templates used to create portals in MOSS</a:t>
            </a:r>
          </a:p>
          <a:p>
            <a:pPr lvl="1">
              <a:buFontTx/>
              <a:buChar char="•"/>
            </a:pPr>
            <a:r>
              <a:rPr lang="en-US" dirty="0"/>
              <a:t>Corporate Portal</a:t>
            </a:r>
          </a:p>
          <a:p>
            <a:pPr lvl="1">
              <a:buFontTx/>
              <a:buChar char="•"/>
            </a:pPr>
            <a:r>
              <a:rPr lang="en-US" dirty="0"/>
              <a:t>Blank Portal</a:t>
            </a:r>
          </a:p>
          <a:p>
            <a:pPr lvl="1">
              <a:buFontTx/>
              <a:buChar char="•"/>
            </a:pPr>
            <a:r>
              <a:rPr lang="en-US" dirty="0"/>
              <a:t>Publishing Site</a:t>
            </a:r>
          </a:p>
          <a:p>
            <a:pPr lvl="1">
              <a:buFontTx/>
              <a:buChar char="•"/>
            </a:pPr>
            <a:r>
              <a:rPr lang="en-US" dirty="0"/>
              <a:t>Portal for Internet presence</a:t>
            </a:r>
          </a:p>
          <a:p>
            <a:endParaRPr lang="en-US" dirty="0"/>
          </a:p>
          <a:p>
            <a:r>
              <a:rPr lang="en-US" dirty="0"/>
              <a:t>Note that the site templates for portals define child sites. That means you will be creating a new site collection with several sites each time you create a new portal. And because a portal is simply seen as another WSS site collection, you can create 100s or 1000s of portals per Web application.</a:t>
            </a:r>
          </a:p>
          <a:p>
            <a:pPr lvl="1"/>
            <a:endParaRPr lang="en-US" dirty="0"/>
          </a:p>
          <a:p>
            <a:pPr lvl="1"/>
            <a:endParaRPr lang="en-US" dirty="0"/>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a:spcBef>
                <a:spcPct val="0"/>
              </a:spcBef>
            </a:pPr>
            <a:r>
              <a:rPr lang="en-US" b="1" u="sng"/>
              <a:t>Instructor Notes</a:t>
            </a:r>
            <a:endParaRPr lang="nl-BE">
              <a:latin typeface="Calibri" pitchFamily="34" charset="0"/>
            </a:endParaRPr>
          </a:p>
          <a:p>
            <a:pPr eaLnBrk="1" hangingPunct="1">
              <a:spcBef>
                <a:spcPct val="0"/>
              </a:spcBef>
            </a:pPr>
            <a:r>
              <a:rPr lang="nl-BE">
                <a:latin typeface="Calibri" pitchFamily="34" charset="0"/>
              </a:rPr>
              <a:t>This page is a very important one. You can point to many features here:</a:t>
            </a:r>
          </a:p>
          <a:p>
            <a:pPr eaLnBrk="1" hangingPunct="1">
              <a:spcBef>
                <a:spcPct val="0"/>
              </a:spcBef>
            </a:pPr>
            <a:endParaRPr lang="nl-BE">
              <a:latin typeface="Calibri" pitchFamily="34" charset="0"/>
            </a:endParaRPr>
          </a:p>
          <a:p>
            <a:pPr eaLnBrk="1" hangingPunct="1">
              <a:spcBef>
                <a:spcPct val="0"/>
              </a:spcBef>
              <a:buFontTx/>
              <a:buChar char="•"/>
            </a:pPr>
            <a:r>
              <a:rPr lang="nl-BE">
                <a:latin typeface="Calibri" pitchFamily="34" charset="0"/>
              </a:rPr>
              <a:t> seeing the content in the different lists and libraries</a:t>
            </a:r>
          </a:p>
          <a:p>
            <a:pPr eaLnBrk="1" hangingPunct="1">
              <a:spcBef>
                <a:spcPct val="0"/>
              </a:spcBef>
              <a:buFontTx/>
              <a:buChar char="•"/>
            </a:pPr>
            <a:r>
              <a:rPr lang="nl-BE">
                <a:latin typeface="Calibri" pitchFamily="34" charset="0"/>
              </a:rPr>
              <a:t> seenig the resources used by an item in these lists and libraries</a:t>
            </a:r>
          </a:p>
          <a:p>
            <a:pPr eaLnBrk="1" hangingPunct="1">
              <a:spcBef>
                <a:spcPct val="0"/>
              </a:spcBef>
              <a:buFontTx/>
              <a:buChar char="•"/>
            </a:pPr>
            <a:r>
              <a:rPr lang="nl-BE">
                <a:latin typeface="Calibri" pitchFamily="34" charset="0"/>
              </a:rPr>
              <a:t> seeing the sub-sites</a:t>
            </a:r>
          </a:p>
          <a:p>
            <a:pPr eaLnBrk="1" hangingPunct="1">
              <a:spcBef>
                <a:spcPct val="0"/>
              </a:spcBef>
              <a:buFontTx/>
              <a:buChar char="•"/>
            </a:pPr>
            <a:r>
              <a:rPr lang="nl-BE">
                <a:latin typeface="Calibri" pitchFamily="34" charset="0"/>
              </a:rPr>
              <a:t> being able to move sites in the hierarchy</a:t>
            </a:r>
          </a:p>
          <a:p>
            <a:pPr eaLnBrk="1" hangingPunct="1">
              <a:spcBef>
                <a:spcPct val="0"/>
              </a:spcBef>
              <a:buFontTx/>
              <a:buChar char="•"/>
            </a:pPr>
            <a:endParaRPr lang="nl-BE">
              <a:latin typeface="Calibri" pitchFamily="34" charset="0"/>
            </a:endParaRPr>
          </a:p>
          <a:p>
            <a:pPr eaLnBrk="1" hangingPunct="1">
              <a:spcBef>
                <a:spcPct val="0"/>
              </a:spcBef>
            </a:pPr>
            <a:r>
              <a:rPr lang="nl-BE">
                <a:latin typeface="Calibri" pitchFamily="34" charset="0"/>
              </a:rPr>
              <a:t>Do not cover yet the concept of the master page gallery and the pages library.</a:t>
            </a:r>
            <a:endParaRPr lang="en-US">
              <a:latin typeface="Calibri" pitchFamily="34" charset="0"/>
            </a:endParaRP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r>
              <a:rPr lang="en-US" b="1" u="sng"/>
              <a:t>Instructor Notes</a:t>
            </a:r>
            <a:endParaRPr lang="en-US"/>
          </a:p>
          <a:p>
            <a:r>
              <a:rPr lang="en-US"/>
              <a:t>Shared Service Providers (SSPs) are an important architectural piece of MOSS so you should take some time to motivate them properly. Start by motivating that there are important tasks in the portal (e.g. building indexes for search and provisioning MySites) that should not be done two or more times when unnecessary. It makes sense to have a central entity that can do this work a single time across multiple portal sites.</a:t>
            </a:r>
          </a:p>
          <a:p>
            <a:endParaRPr lang="en-US"/>
          </a:p>
          <a:p>
            <a:r>
              <a:rPr lang="en-US"/>
              <a:t>Quickly explain that SPS 2003 used an approach where one portal was deemed as the master to do the work to be shared across portals. Other portals were configured as slaves so that they could use the indexes and MySite provisioning of the master. However, this architecture was not flexible and it was very fragile when it cam to backup and restore. The new architecture is much better because an SSP is defined and configured independently of any portal site.</a:t>
            </a: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r>
              <a:rPr lang="en-US" b="1" u="sng"/>
              <a:t>Instructor Notes</a:t>
            </a:r>
            <a:endParaRPr lang="en-US"/>
          </a:p>
          <a:p>
            <a:r>
              <a:rPr lang="en-US"/>
              <a:t>This is the main configuration page for an SSP. You can use this slide to explain which new MOSS services are configured through SSPs. In SPS 2003, the Shared Services infrastructure involved user profiles indexing, search and my sites. The new SSP architecture has all the same things and has been expanded with Excel Services and the Business Data Catalog as well.</a:t>
            </a:r>
          </a:p>
        </p:txBody>
      </p:sp>
      <p:sp>
        <p:nvSpPr>
          <p:cNvPr id="4" name="Footer Placeholder 3"/>
          <p:cNvSpPr>
            <a:spLocks noGrp="1"/>
          </p:cNvSpPr>
          <p:nvPr>
            <p:ph type="ftr" sz="quarter" idx="10"/>
          </p:nvPr>
        </p:nvSpPr>
        <p:spPr/>
        <p:txBody>
          <a:bodyPr/>
          <a:lstStyle/>
          <a:p>
            <a:r>
              <a:rPr lang="en-US" smtClean="0"/>
              <a:t>© 2007 Ted Pattison Group, Inc - All Rights Reserved</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 id="2147483658"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Corporate </a:t>
            </a:r>
            <a:br>
              <a:rPr lang="en-US" dirty="0" smtClean="0"/>
            </a:br>
            <a:r>
              <a:rPr lang="en-US" dirty="0" smtClean="0"/>
              <a:t>Portal Sites</a:t>
            </a:r>
          </a:p>
        </p:txBody>
      </p:sp>
      <p:sp>
        <p:nvSpPr>
          <p:cNvPr id="3" name="Subtitle 2"/>
          <p:cNvSpPr>
            <a:spLocks noGrp="1"/>
          </p:cNvSpPr>
          <p:nvPr>
            <p:ph type="subTitle" idx="1"/>
          </p:nvPr>
        </p:nvSpPr>
        <p:spPr/>
        <p:txBody>
          <a:bodyPr>
            <a:normAutofit/>
          </a:bodyPr>
          <a:lstStyle/>
          <a:p>
            <a:r>
              <a:rPr lang="en-US" dirty="0" smtClean="0"/>
              <a:t>Introduction to Shared Service Providers </a:t>
            </a:r>
          </a:p>
          <a:p>
            <a:r>
              <a:rPr lang="en-US" dirty="0" smtClean="0"/>
              <a:t>and the Corporate Portal site template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dirty="0" smtClean="0"/>
              <a:t>So what is a Portal, Really?</a:t>
            </a:r>
          </a:p>
        </p:txBody>
      </p:sp>
      <p:sp>
        <p:nvSpPr>
          <p:cNvPr id="145411" name="Rectangle 3"/>
          <p:cNvSpPr>
            <a:spLocks noGrp="1" noChangeArrowheads="1"/>
          </p:cNvSpPr>
          <p:nvPr>
            <p:ph idx="1"/>
          </p:nvPr>
        </p:nvSpPr>
        <p:spPr/>
        <p:txBody>
          <a:bodyPr>
            <a:normAutofit/>
          </a:bodyPr>
          <a:lstStyle/>
          <a:p>
            <a:r>
              <a:rPr lang="en-US" sz="2400" dirty="0" smtClean="0"/>
              <a:t>A Site Collection that…</a:t>
            </a:r>
          </a:p>
          <a:p>
            <a:pPr lvl="1"/>
            <a:r>
              <a:rPr lang="en-US" sz="2000" dirty="0" smtClean="0"/>
              <a:t>has the correct features activated</a:t>
            </a:r>
          </a:p>
          <a:p>
            <a:pPr lvl="1"/>
            <a:r>
              <a:rPr lang="en-US" sz="2000" dirty="0" smtClean="0"/>
              <a:t>is consuming services from an underlying SSP</a:t>
            </a:r>
          </a:p>
          <a:p>
            <a:pPr lvl="1"/>
            <a:r>
              <a:rPr lang="en-US" sz="2000" dirty="0" smtClean="0"/>
              <a:t>might or might not have been created from a portal site template</a:t>
            </a:r>
          </a:p>
          <a:p>
            <a:pPr lvl="1"/>
            <a:endParaRPr lang="en-US" sz="2000" dirty="0" smtClean="0"/>
          </a:p>
        </p:txBody>
      </p:sp>
      <p:sp>
        <p:nvSpPr>
          <p:cNvPr id="49" name="Rectangle 48"/>
          <p:cNvSpPr/>
          <p:nvPr/>
        </p:nvSpPr>
        <p:spPr>
          <a:xfrm>
            <a:off x="1600200" y="3124200"/>
            <a:ext cx="5867400" cy="3505200"/>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455" name="Line 47"/>
          <p:cNvSpPr>
            <a:spLocks noChangeShapeType="1"/>
          </p:cNvSpPr>
          <p:nvPr/>
        </p:nvSpPr>
        <p:spPr bwMode="auto">
          <a:xfrm flipH="1" flipV="1">
            <a:off x="4623342" y="3846336"/>
            <a:ext cx="2182387" cy="454378"/>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48" name="Line 40"/>
          <p:cNvSpPr>
            <a:spLocks noChangeShapeType="1"/>
          </p:cNvSpPr>
          <p:nvPr/>
        </p:nvSpPr>
        <p:spPr bwMode="auto">
          <a:xfrm flipH="1" flipV="1">
            <a:off x="4605454" y="3862564"/>
            <a:ext cx="1404241" cy="454378"/>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13" name="Line 5"/>
          <p:cNvSpPr>
            <a:spLocks noChangeShapeType="1"/>
          </p:cNvSpPr>
          <p:nvPr/>
        </p:nvSpPr>
        <p:spPr bwMode="auto">
          <a:xfrm flipH="1">
            <a:off x="3609665" y="3889610"/>
            <a:ext cx="858644" cy="421922"/>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14" name="Line 6"/>
          <p:cNvSpPr>
            <a:spLocks noChangeShapeType="1"/>
          </p:cNvSpPr>
          <p:nvPr/>
        </p:nvSpPr>
        <p:spPr bwMode="auto">
          <a:xfrm flipH="1">
            <a:off x="4353526" y="3884201"/>
            <a:ext cx="116275" cy="397581"/>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15" name="Line 7"/>
          <p:cNvSpPr>
            <a:spLocks noChangeShapeType="1"/>
          </p:cNvSpPr>
          <p:nvPr/>
        </p:nvSpPr>
        <p:spPr bwMode="auto">
          <a:xfrm flipH="1" flipV="1">
            <a:off x="4480235" y="3911247"/>
            <a:ext cx="670816" cy="405694"/>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16" name="Line 8"/>
          <p:cNvSpPr>
            <a:spLocks noChangeShapeType="1"/>
          </p:cNvSpPr>
          <p:nvPr/>
        </p:nvSpPr>
        <p:spPr bwMode="auto">
          <a:xfrm flipV="1">
            <a:off x="5054155" y="4855163"/>
            <a:ext cx="26833" cy="454378"/>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17" name="Line 9"/>
          <p:cNvSpPr>
            <a:spLocks noChangeShapeType="1"/>
          </p:cNvSpPr>
          <p:nvPr/>
        </p:nvSpPr>
        <p:spPr bwMode="auto">
          <a:xfrm flipH="1">
            <a:off x="4259611" y="4865981"/>
            <a:ext cx="8944" cy="405694"/>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18" name="Line 10"/>
          <p:cNvSpPr>
            <a:spLocks noChangeShapeType="1"/>
          </p:cNvSpPr>
          <p:nvPr/>
        </p:nvSpPr>
        <p:spPr bwMode="auto">
          <a:xfrm>
            <a:off x="3357737" y="4917369"/>
            <a:ext cx="160996" cy="357011"/>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19" name="Line 11"/>
          <p:cNvSpPr>
            <a:spLocks noChangeShapeType="1"/>
          </p:cNvSpPr>
          <p:nvPr/>
        </p:nvSpPr>
        <p:spPr bwMode="auto">
          <a:xfrm flipH="1">
            <a:off x="2751021" y="4903846"/>
            <a:ext cx="599262" cy="389467"/>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20" name="Line 12"/>
          <p:cNvSpPr>
            <a:spLocks noChangeShapeType="1"/>
          </p:cNvSpPr>
          <p:nvPr/>
        </p:nvSpPr>
        <p:spPr bwMode="auto">
          <a:xfrm>
            <a:off x="2779345" y="5433954"/>
            <a:ext cx="160996" cy="324556"/>
          </a:xfrm>
          <a:prstGeom prst="line">
            <a:avLst/>
          </a:prstGeom>
          <a:noFill/>
          <a:ln w="38100">
            <a:solidFill>
              <a:schemeClr val="accent2"/>
            </a:solidFill>
            <a:round/>
            <a:headEnd/>
            <a:tailEnd/>
          </a:ln>
        </p:spPr>
        <p:txBody>
          <a:bodyPr lIns="91436" tIns="45718" rIns="91436" bIns="45718" anchor="ctr"/>
          <a:lstStyle/>
          <a:p>
            <a:endParaRPr lang="en-US"/>
          </a:p>
        </p:txBody>
      </p:sp>
      <p:sp>
        <p:nvSpPr>
          <p:cNvPr id="145421" name="Line 13"/>
          <p:cNvSpPr>
            <a:spLocks noChangeShapeType="1"/>
          </p:cNvSpPr>
          <p:nvPr/>
        </p:nvSpPr>
        <p:spPr bwMode="auto">
          <a:xfrm flipH="1">
            <a:off x="2262071" y="5444772"/>
            <a:ext cx="545597" cy="275872"/>
          </a:xfrm>
          <a:prstGeom prst="line">
            <a:avLst/>
          </a:prstGeom>
          <a:noFill/>
          <a:ln w="38100">
            <a:solidFill>
              <a:schemeClr val="accent2"/>
            </a:solidFill>
            <a:round/>
            <a:headEnd/>
            <a:tailEnd/>
          </a:ln>
        </p:spPr>
        <p:txBody>
          <a:bodyPr lIns="91436" tIns="45718" rIns="91436" bIns="45718" anchor="ctr"/>
          <a:lstStyle/>
          <a:p>
            <a:endParaRPr lang="en-US"/>
          </a:p>
        </p:txBody>
      </p:sp>
      <p:pic>
        <p:nvPicPr>
          <p:cNvPr id="145424" name="Picture 16" descr="Server RTC"/>
          <p:cNvPicPr>
            <a:picLocks noChangeAspect="1" noChangeArrowheads="1"/>
          </p:cNvPicPr>
          <p:nvPr/>
        </p:nvPicPr>
        <p:blipFill>
          <a:blip r:embed="rId4" cstate="print"/>
          <a:srcRect/>
          <a:stretch>
            <a:fillRect/>
          </a:stretch>
        </p:blipFill>
        <p:spPr bwMode="auto">
          <a:xfrm>
            <a:off x="4067311" y="3202634"/>
            <a:ext cx="618641" cy="793809"/>
          </a:xfrm>
          <a:prstGeom prst="rect">
            <a:avLst/>
          </a:prstGeom>
          <a:noFill/>
          <a:ln w="9525">
            <a:noFill/>
            <a:miter lim="800000"/>
            <a:headEnd/>
            <a:tailEnd/>
          </a:ln>
        </p:spPr>
      </p:pic>
      <p:pic>
        <p:nvPicPr>
          <p:cNvPr id="145425" name="Picture 17"/>
          <p:cNvPicPr>
            <a:picLocks noChangeAspect="1" noChangeArrowheads="1"/>
          </p:cNvPicPr>
          <p:nvPr/>
        </p:nvPicPr>
        <p:blipFill>
          <a:blip r:embed="rId5" cstate="print"/>
          <a:srcRect/>
          <a:stretch>
            <a:fillRect/>
          </a:stretch>
        </p:blipFill>
        <p:spPr bwMode="auto">
          <a:xfrm>
            <a:off x="2543814" y="5171605"/>
            <a:ext cx="465099" cy="357011"/>
          </a:xfrm>
          <a:prstGeom prst="rect">
            <a:avLst/>
          </a:prstGeom>
          <a:noFill/>
          <a:ln w="12700" algn="ctr">
            <a:noFill/>
            <a:miter lim="800000"/>
            <a:headEnd/>
            <a:tailEnd/>
          </a:ln>
        </p:spPr>
      </p:pic>
      <p:pic>
        <p:nvPicPr>
          <p:cNvPr id="145426" name="Picture 18"/>
          <p:cNvPicPr>
            <a:picLocks noChangeAspect="1" noChangeArrowheads="1"/>
          </p:cNvPicPr>
          <p:nvPr/>
        </p:nvPicPr>
        <p:blipFill>
          <a:blip r:embed="rId5" cstate="print"/>
          <a:srcRect/>
          <a:stretch>
            <a:fillRect/>
          </a:stretch>
        </p:blipFill>
        <p:spPr bwMode="auto">
          <a:xfrm>
            <a:off x="3298109" y="5171605"/>
            <a:ext cx="465099" cy="357011"/>
          </a:xfrm>
          <a:prstGeom prst="rect">
            <a:avLst/>
          </a:prstGeom>
          <a:noFill/>
          <a:ln w="12700" algn="ctr">
            <a:noFill/>
            <a:miter lim="800000"/>
            <a:headEnd/>
            <a:tailEnd/>
          </a:ln>
        </p:spPr>
      </p:pic>
      <p:pic>
        <p:nvPicPr>
          <p:cNvPr id="145427" name="Picture 19"/>
          <p:cNvPicPr>
            <a:picLocks noChangeAspect="1" noChangeArrowheads="1"/>
          </p:cNvPicPr>
          <p:nvPr/>
        </p:nvPicPr>
        <p:blipFill>
          <a:blip r:embed="rId5" cstate="print"/>
          <a:srcRect/>
          <a:stretch>
            <a:fillRect/>
          </a:stretch>
        </p:blipFill>
        <p:spPr bwMode="auto">
          <a:xfrm>
            <a:off x="4052404" y="5171605"/>
            <a:ext cx="465099" cy="357011"/>
          </a:xfrm>
          <a:prstGeom prst="rect">
            <a:avLst/>
          </a:prstGeom>
          <a:noFill/>
          <a:ln w="12700" algn="ctr">
            <a:noFill/>
            <a:miter lim="800000"/>
            <a:headEnd/>
            <a:tailEnd/>
          </a:ln>
        </p:spPr>
      </p:pic>
      <p:pic>
        <p:nvPicPr>
          <p:cNvPr id="145428" name="Picture 20"/>
          <p:cNvPicPr>
            <a:picLocks noChangeAspect="1" noChangeArrowheads="1"/>
          </p:cNvPicPr>
          <p:nvPr/>
        </p:nvPicPr>
        <p:blipFill>
          <a:blip r:embed="rId5" cstate="print"/>
          <a:srcRect/>
          <a:stretch>
            <a:fillRect/>
          </a:stretch>
        </p:blipFill>
        <p:spPr bwMode="auto">
          <a:xfrm>
            <a:off x="4806699" y="5171605"/>
            <a:ext cx="465099" cy="357011"/>
          </a:xfrm>
          <a:prstGeom prst="rect">
            <a:avLst/>
          </a:prstGeom>
          <a:noFill/>
          <a:ln w="12700" algn="ctr">
            <a:noFill/>
            <a:miter lim="800000"/>
            <a:headEnd/>
            <a:tailEnd/>
          </a:ln>
        </p:spPr>
      </p:pic>
      <p:pic>
        <p:nvPicPr>
          <p:cNvPr id="145429" name="Picture 21"/>
          <p:cNvPicPr>
            <a:picLocks noChangeAspect="1" noChangeArrowheads="1"/>
          </p:cNvPicPr>
          <p:nvPr/>
        </p:nvPicPr>
        <p:blipFill>
          <a:blip r:embed="rId5" cstate="print"/>
          <a:srcRect/>
          <a:stretch>
            <a:fillRect/>
          </a:stretch>
        </p:blipFill>
        <p:spPr bwMode="auto">
          <a:xfrm>
            <a:off x="2048902" y="5667905"/>
            <a:ext cx="465099" cy="357011"/>
          </a:xfrm>
          <a:prstGeom prst="rect">
            <a:avLst/>
          </a:prstGeom>
          <a:noFill/>
          <a:ln w="12700" algn="ctr">
            <a:noFill/>
            <a:miter lim="800000"/>
            <a:headEnd/>
            <a:tailEnd/>
          </a:ln>
        </p:spPr>
      </p:pic>
      <p:pic>
        <p:nvPicPr>
          <p:cNvPr id="145430" name="Picture 22"/>
          <p:cNvPicPr>
            <a:picLocks noChangeAspect="1" noChangeArrowheads="1"/>
          </p:cNvPicPr>
          <p:nvPr/>
        </p:nvPicPr>
        <p:blipFill>
          <a:blip r:embed="rId5" cstate="print"/>
          <a:srcRect/>
          <a:stretch>
            <a:fillRect/>
          </a:stretch>
        </p:blipFill>
        <p:spPr bwMode="auto">
          <a:xfrm>
            <a:off x="2725680" y="5667905"/>
            <a:ext cx="465099" cy="357011"/>
          </a:xfrm>
          <a:prstGeom prst="rect">
            <a:avLst/>
          </a:prstGeom>
          <a:noFill/>
          <a:ln w="12700" algn="ctr">
            <a:noFill/>
            <a:miter lim="800000"/>
            <a:headEnd/>
            <a:tailEnd/>
          </a:ln>
        </p:spPr>
      </p:pic>
      <p:grpSp>
        <p:nvGrpSpPr>
          <p:cNvPr id="2" name="Group 25"/>
          <p:cNvGrpSpPr>
            <a:grpSpLocks/>
          </p:cNvGrpSpPr>
          <p:nvPr/>
        </p:nvGrpSpPr>
        <p:grpSpPr bwMode="auto">
          <a:xfrm>
            <a:off x="4784338" y="4269611"/>
            <a:ext cx="670816" cy="608542"/>
            <a:chOff x="1548" y="2466"/>
            <a:chExt cx="450" cy="450"/>
          </a:xfrm>
        </p:grpSpPr>
        <p:sp>
          <p:nvSpPr>
            <p:cNvPr id="145434" name="Rectangle 26"/>
            <p:cNvSpPr>
              <a:spLocks noChangeArrowheads="1"/>
            </p:cNvSpPr>
            <p:nvPr/>
          </p:nvSpPr>
          <p:spPr bwMode="auto">
            <a:xfrm>
              <a:off x="1548" y="2466"/>
              <a:ext cx="450" cy="450"/>
            </a:xfrm>
            <a:prstGeom prst="rect">
              <a:avLst/>
            </a:prstGeom>
            <a:gradFill rotWithShape="0">
              <a:gsLst>
                <a:gs pos="0">
                  <a:schemeClr val="accent2">
                    <a:gamma/>
                    <a:shade val="63529"/>
                    <a:invGamma/>
                  </a:schemeClr>
                </a:gs>
                <a:gs pos="50000">
                  <a:schemeClr val="accent2"/>
                </a:gs>
                <a:gs pos="100000">
                  <a:schemeClr val="accent2">
                    <a:gamma/>
                    <a:shade val="63529"/>
                    <a:invGamma/>
                  </a:schemeClr>
                </a:gs>
              </a:gsLst>
              <a:lin ang="2700000" scaled="1"/>
            </a:gradFill>
            <a:ln w="38100" algn="ctr">
              <a:solidFill>
                <a:schemeClr val="accent2"/>
              </a:solidFill>
              <a:prstDash val="sysDot"/>
              <a:miter lim="800000"/>
              <a:headEnd/>
              <a:tailEnd/>
            </a:ln>
            <a:effectLst/>
          </p:spPr>
          <p:txBody>
            <a:bodyPr wrap="none" anchor="ctr"/>
            <a:lstStyle/>
            <a:p>
              <a:pPr>
                <a:defRPr/>
              </a:pPr>
              <a:endParaRPr lang="en-US">
                <a:latin typeface="Arial" charset="0"/>
              </a:endParaRPr>
            </a:p>
          </p:txBody>
        </p:sp>
        <p:pic>
          <p:nvPicPr>
            <p:cNvPr id="14384" name="Picture 27" descr="Globe"/>
            <p:cNvPicPr>
              <a:picLocks noChangeAspect="1" noChangeArrowheads="1"/>
            </p:cNvPicPr>
            <p:nvPr/>
          </p:nvPicPr>
          <p:blipFill>
            <a:blip r:embed="rId6" cstate="print"/>
            <a:srcRect/>
            <a:stretch>
              <a:fillRect/>
            </a:stretch>
          </p:blipFill>
          <p:spPr bwMode="auto">
            <a:xfrm>
              <a:off x="1576" y="2494"/>
              <a:ext cx="400" cy="400"/>
            </a:xfrm>
            <a:prstGeom prst="rect">
              <a:avLst/>
            </a:prstGeom>
            <a:noFill/>
            <a:ln w="9525">
              <a:noFill/>
              <a:miter lim="800000"/>
              <a:headEnd/>
              <a:tailEnd/>
            </a:ln>
          </p:spPr>
        </p:pic>
      </p:grpSp>
      <p:grpSp>
        <p:nvGrpSpPr>
          <p:cNvPr id="3" name="Group 28"/>
          <p:cNvGrpSpPr>
            <a:grpSpLocks/>
          </p:cNvGrpSpPr>
          <p:nvPr/>
        </p:nvGrpSpPr>
        <p:grpSpPr bwMode="auto">
          <a:xfrm>
            <a:off x="3907805" y="4269611"/>
            <a:ext cx="670816" cy="608542"/>
            <a:chOff x="1548" y="2466"/>
            <a:chExt cx="450" cy="450"/>
          </a:xfrm>
        </p:grpSpPr>
        <p:sp>
          <p:nvSpPr>
            <p:cNvPr id="145437" name="Rectangle 29"/>
            <p:cNvSpPr>
              <a:spLocks noChangeArrowheads="1"/>
            </p:cNvSpPr>
            <p:nvPr/>
          </p:nvSpPr>
          <p:spPr bwMode="auto">
            <a:xfrm>
              <a:off x="1548" y="2466"/>
              <a:ext cx="450" cy="450"/>
            </a:xfrm>
            <a:prstGeom prst="rect">
              <a:avLst/>
            </a:prstGeom>
            <a:gradFill rotWithShape="0">
              <a:gsLst>
                <a:gs pos="0">
                  <a:schemeClr val="accent2">
                    <a:gamma/>
                    <a:shade val="63529"/>
                    <a:invGamma/>
                  </a:schemeClr>
                </a:gs>
                <a:gs pos="50000">
                  <a:schemeClr val="accent2"/>
                </a:gs>
                <a:gs pos="100000">
                  <a:schemeClr val="accent2">
                    <a:gamma/>
                    <a:shade val="63529"/>
                    <a:invGamma/>
                  </a:schemeClr>
                </a:gs>
              </a:gsLst>
              <a:lin ang="2700000" scaled="1"/>
            </a:gradFill>
            <a:ln w="38100" algn="ctr">
              <a:solidFill>
                <a:schemeClr val="accent2"/>
              </a:solidFill>
              <a:prstDash val="sysDot"/>
              <a:miter lim="800000"/>
              <a:headEnd/>
              <a:tailEnd/>
            </a:ln>
            <a:effectLst/>
          </p:spPr>
          <p:txBody>
            <a:bodyPr wrap="none" anchor="ctr"/>
            <a:lstStyle/>
            <a:p>
              <a:pPr>
                <a:defRPr/>
              </a:pPr>
              <a:endParaRPr lang="en-US">
                <a:latin typeface="Arial" charset="0"/>
              </a:endParaRPr>
            </a:p>
          </p:txBody>
        </p:sp>
        <p:pic>
          <p:nvPicPr>
            <p:cNvPr id="14382" name="Picture 30" descr="Globe"/>
            <p:cNvPicPr>
              <a:picLocks noChangeAspect="1" noChangeArrowheads="1"/>
            </p:cNvPicPr>
            <p:nvPr/>
          </p:nvPicPr>
          <p:blipFill>
            <a:blip r:embed="rId6" cstate="print"/>
            <a:srcRect/>
            <a:stretch>
              <a:fillRect/>
            </a:stretch>
          </p:blipFill>
          <p:spPr bwMode="auto">
            <a:xfrm>
              <a:off x="1576" y="2494"/>
              <a:ext cx="400" cy="400"/>
            </a:xfrm>
            <a:prstGeom prst="rect">
              <a:avLst/>
            </a:prstGeom>
            <a:noFill/>
            <a:ln w="9525">
              <a:noFill/>
              <a:miter lim="800000"/>
              <a:headEnd/>
              <a:tailEnd/>
            </a:ln>
          </p:spPr>
        </p:pic>
      </p:grpSp>
      <p:grpSp>
        <p:nvGrpSpPr>
          <p:cNvPr id="4" name="Group 31"/>
          <p:cNvGrpSpPr>
            <a:grpSpLocks/>
          </p:cNvGrpSpPr>
          <p:nvPr/>
        </p:nvGrpSpPr>
        <p:grpSpPr bwMode="auto">
          <a:xfrm>
            <a:off x="3058106" y="4269611"/>
            <a:ext cx="670816" cy="608542"/>
            <a:chOff x="1548" y="2466"/>
            <a:chExt cx="450" cy="450"/>
          </a:xfrm>
        </p:grpSpPr>
        <p:sp>
          <p:nvSpPr>
            <p:cNvPr id="145440" name="Rectangle 32"/>
            <p:cNvSpPr>
              <a:spLocks noChangeArrowheads="1"/>
            </p:cNvSpPr>
            <p:nvPr/>
          </p:nvSpPr>
          <p:spPr bwMode="auto">
            <a:xfrm>
              <a:off x="1548" y="2466"/>
              <a:ext cx="450" cy="450"/>
            </a:xfrm>
            <a:prstGeom prst="rect">
              <a:avLst/>
            </a:prstGeom>
            <a:gradFill rotWithShape="0">
              <a:gsLst>
                <a:gs pos="0">
                  <a:schemeClr val="accent2">
                    <a:gamma/>
                    <a:shade val="63529"/>
                    <a:invGamma/>
                  </a:schemeClr>
                </a:gs>
                <a:gs pos="50000">
                  <a:schemeClr val="accent2"/>
                </a:gs>
                <a:gs pos="100000">
                  <a:schemeClr val="accent2">
                    <a:gamma/>
                    <a:shade val="63529"/>
                    <a:invGamma/>
                  </a:schemeClr>
                </a:gs>
              </a:gsLst>
              <a:lin ang="2700000" scaled="1"/>
            </a:gradFill>
            <a:ln w="38100" algn="ctr">
              <a:solidFill>
                <a:schemeClr val="accent2"/>
              </a:solidFill>
              <a:prstDash val="sysDot"/>
              <a:miter lim="800000"/>
              <a:headEnd/>
              <a:tailEnd/>
            </a:ln>
            <a:effectLst/>
          </p:spPr>
          <p:txBody>
            <a:bodyPr wrap="none" anchor="ctr"/>
            <a:lstStyle/>
            <a:p>
              <a:pPr>
                <a:defRPr/>
              </a:pPr>
              <a:endParaRPr lang="en-US">
                <a:latin typeface="Arial" charset="0"/>
              </a:endParaRPr>
            </a:p>
          </p:txBody>
        </p:sp>
        <p:pic>
          <p:nvPicPr>
            <p:cNvPr id="14380" name="Picture 33" descr="Globe"/>
            <p:cNvPicPr>
              <a:picLocks noChangeAspect="1" noChangeArrowheads="1"/>
            </p:cNvPicPr>
            <p:nvPr/>
          </p:nvPicPr>
          <p:blipFill>
            <a:blip r:embed="rId6" cstate="print"/>
            <a:srcRect/>
            <a:stretch>
              <a:fillRect/>
            </a:stretch>
          </p:blipFill>
          <p:spPr bwMode="auto">
            <a:xfrm>
              <a:off x="1576" y="2494"/>
              <a:ext cx="400" cy="400"/>
            </a:xfrm>
            <a:prstGeom prst="rect">
              <a:avLst/>
            </a:prstGeom>
            <a:noFill/>
            <a:ln w="9525">
              <a:noFill/>
              <a:miter lim="800000"/>
              <a:headEnd/>
              <a:tailEnd/>
            </a:ln>
          </p:spPr>
        </p:pic>
      </p:grpSp>
      <p:sp>
        <p:nvSpPr>
          <p:cNvPr id="145442" name="Text Box 34"/>
          <p:cNvSpPr txBox="1">
            <a:spLocks noChangeArrowheads="1"/>
          </p:cNvSpPr>
          <p:nvPr/>
        </p:nvSpPr>
        <p:spPr bwMode="auto">
          <a:xfrm>
            <a:off x="4672536" y="3474450"/>
            <a:ext cx="1350511" cy="235959"/>
          </a:xfrm>
          <a:prstGeom prst="rect">
            <a:avLst/>
          </a:prstGeom>
          <a:noFill/>
          <a:ln w="12700" algn="ctr">
            <a:noFill/>
            <a:miter lim="800000"/>
            <a:headEnd/>
            <a:tailEnd/>
          </a:ln>
        </p:spPr>
        <p:txBody>
          <a:bodyPr wrap="none" lIns="91436" tIns="45718" rIns="91436" bIns="45718">
            <a:spAutoFit/>
          </a:bodyPr>
          <a:lstStyle/>
          <a:p>
            <a:r>
              <a:rPr lang="en-US" sz="1200" dirty="0" smtClean="0"/>
              <a:t>SharePoint Server</a:t>
            </a:r>
            <a:endParaRPr lang="en-US" sz="1200" dirty="0"/>
          </a:p>
        </p:txBody>
      </p:sp>
      <p:sp>
        <p:nvSpPr>
          <p:cNvPr id="145443" name="Text Box 35"/>
          <p:cNvSpPr txBox="1">
            <a:spLocks noChangeArrowheads="1"/>
          </p:cNvSpPr>
          <p:nvPr/>
        </p:nvSpPr>
        <p:spPr bwMode="auto">
          <a:xfrm>
            <a:off x="1703059" y="4431889"/>
            <a:ext cx="1371445" cy="235303"/>
          </a:xfrm>
          <a:prstGeom prst="rect">
            <a:avLst/>
          </a:prstGeom>
          <a:noFill/>
          <a:ln w="12700" algn="ctr">
            <a:noFill/>
            <a:miter lim="800000"/>
            <a:headEnd/>
            <a:tailEnd/>
          </a:ln>
        </p:spPr>
        <p:txBody>
          <a:bodyPr wrap="none" lIns="91436" tIns="45718" rIns="91436" bIns="45718">
            <a:spAutoFit/>
          </a:bodyPr>
          <a:lstStyle/>
          <a:p>
            <a:r>
              <a:rPr lang="en-US" sz="1200"/>
              <a:t>Web Application(s)</a:t>
            </a:r>
          </a:p>
        </p:txBody>
      </p:sp>
      <p:sp>
        <p:nvSpPr>
          <p:cNvPr id="145449" name="Line 41"/>
          <p:cNvSpPr>
            <a:spLocks noChangeShapeType="1"/>
          </p:cNvSpPr>
          <p:nvPr/>
        </p:nvSpPr>
        <p:spPr bwMode="auto">
          <a:xfrm flipV="1">
            <a:off x="5912799" y="4855163"/>
            <a:ext cx="26833" cy="454378"/>
          </a:xfrm>
          <a:prstGeom prst="line">
            <a:avLst/>
          </a:prstGeom>
          <a:noFill/>
          <a:ln w="38100">
            <a:solidFill>
              <a:schemeClr val="accent2"/>
            </a:solidFill>
            <a:round/>
            <a:headEnd/>
            <a:tailEnd/>
          </a:ln>
        </p:spPr>
        <p:txBody>
          <a:bodyPr lIns="91436" tIns="45718" rIns="91436" bIns="45718" anchor="ctr"/>
          <a:lstStyle/>
          <a:p>
            <a:endParaRPr lang="en-US"/>
          </a:p>
        </p:txBody>
      </p:sp>
      <p:pic>
        <p:nvPicPr>
          <p:cNvPr id="145450" name="Picture 42"/>
          <p:cNvPicPr>
            <a:picLocks noChangeAspect="1" noChangeArrowheads="1"/>
          </p:cNvPicPr>
          <p:nvPr/>
        </p:nvPicPr>
        <p:blipFill>
          <a:blip r:embed="rId5" cstate="print"/>
          <a:srcRect/>
          <a:stretch>
            <a:fillRect/>
          </a:stretch>
        </p:blipFill>
        <p:spPr bwMode="auto">
          <a:xfrm>
            <a:off x="5665343" y="5171605"/>
            <a:ext cx="465099" cy="357011"/>
          </a:xfrm>
          <a:prstGeom prst="rect">
            <a:avLst/>
          </a:prstGeom>
          <a:noFill/>
          <a:ln w="12700" algn="ctr">
            <a:noFill/>
            <a:miter lim="800000"/>
            <a:headEnd/>
            <a:tailEnd/>
          </a:ln>
        </p:spPr>
      </p:pic>
      <p:grpSp>
        <p:nvGrpSpPr>
          <p:cNvPr id="5" name="Group 55"/>
          <p:cNvGrpSpPr>
            <a:grpSpLocks/>
          </p:cNvGrpSpPr>
          <p:nvPr/>
        </p:nvGrpSpPr>
        <p:grpSpPr bwMode="auto">
          <a:xfrm>
            <a:off x="5642982" y="4269611"/>
            <a:ext cx="670816" cy="608542"/>
            <a:chOff x="3480" y="2383"/>
            <a:chExt cx="450" cy="450"/>
          </a:xfrm>
        </p:grpSpPr>
        <p:sp>
          <p:nvSpPr>
            <p:cNvPr id="14377" name="Rectangle 44"/>
            <p:cNvSpPr>
              <a:spLocks noChangeArrowheads="1"/>
            </p:cNvSpPr>
            <p:nvPr/>
          </p:nvSpPr>
          <p:spPr bwMode="auto">
            <a:xfrm>
              <a:off x="3480" y="2383"/>
              <a:ext cx="450" cy="450"/>
            </a:xfrm>
            <a:prstGeom prst="rect">
              <a:avLst/>
            </a:prstGeom>
            <a:solidFill>
              <a:schemeClr val="tx2"/>
            </a:solidFill>
            <a:ln w="38100" algn="ctr">
              <a:solidFill>
                <a:schemeClr val="accent2"/>
              </a:solidFill>
              <a:prstDash val="sysDot"/>
              <a:miter lim="800000"/>
              <a:headEnd/>
              <a:tailEnd/>
            </a:ln>
          </p:spPr>
          <p:txBody>
            <a:bodyPr wrap="none" anchor="ctr"/>
            <a:lstStyle/>
            <a:p>
              <a:endParaRPr lang="en-US"/>
            </a:p>
          </p:txBody>
        </p:sp>
        <p:pic>
          <p:nvPicPr>
            <p:cNvPr id="14378" name="Picture 45" descr="Globe"/>
            <p:cNvPicPr>
              <a:picLocks noChangeAspect="1" noChangeArrowheads="1"/>
            </p:cNvPicPr>
            <p:nvPr/>
          </p:nvPicPr>
          <p:blipFill>
            <a:blip r:embed="rId6" cstate="print"/>
            <a:srcRect/>
            <a:stretch>
              <a:fillRect/>
            </a:stretch>
          </p:blipFill>
          <p:spPr bwMode="auto">
            <a:xfrm>
              <a:off x="3508" y="2411"/>
              <a:ext cx="400" cy="400"/>
            </a:xfrm>
            <a:prstGeom prst="rect">
              <a:avLst/>
            </a:prstGeom>
            <a:noFill/>
            <a:ln w="9525">
              <a:noFill/>
              <a:miter lim="800000"/>
              <a:headEnd/>
              <a:tailEnd/>
            </a:ln>
          </p:spPr>
        </p:pic>
      </p:grpSp>
      <p:sp>
        <p:nvSpPr>
          <p:cNvPr id="145454" name="Text Box 46"/>
          <p:cNvSpPr txBox="1">
            <a:spLocks noChangeArrowheads="1"/>
          </p:cNvSpPr>
          <p:nvPr/>
        </p:nvSpPr>
        <p:spPr bwMode="auto">
          <a:xfrm>
            <a:off x="5601242" y="5478581"/>
            <a:ext cx="821377" cy="209608"/>
          </a:xfrm>
          <a:prstGeom prst="rect">
            <a:avLst/>
          </a:prstGeom>
          <a:noFill/>
          <a:ln w="9525">
            <a:noFill/>
            <a:miter lim="800000"/>
            <a:headEnd/>
            <a:tailEnd/>
          </a:ln>
        </p:spPr>
        <p:txBody>
          <a:bodyPr wrap="none" lIns="91436" tIns="45718" rIns="91436" bIns="45718">
            <a:spAutoFit/>
          </a:bodyPr>
          <a:lstStyle/>
          <a:p>
            <a:r>
              <a:rPr lang="en-US" sz="1000" b="1">
                <a:solidFill>
                  <a:schemeClr val="tx2"/>
                </a:solidFill>
              </a:rPr>
              <a:t>SSP Admin</a:t>
            </a:r>
          </a:p>
        </p:txBody>
      </p:sp>
      <p:sp>
        <p:nvSpPr>
          <p:cNvPr id="145456" name="Line 48"/>
          <p:cNvSpPr>
            <a:spLocks noChangeShapeType="1"/>
          </p:cNvSpPr>
          <p:nvPr/>
        </p:nvSpPr>
        <p:spPr bwMode="auto">
          <a:xfrm flipV="1">
            <a:off x="6708834" y="4838935"/>
            <a:ext cx="26833" cy="454378"/>
          </a:xfrm>
          <a:prstGeom prst="line">
            <a:avLst/>
          </a:prstGeom>
          <a:noFill/>
          <a:ln w="38100">
            <a:solidFill>
              <a:schemeClr val="accent2"/>
            </a:solidFill>
            <a:round/>
            <a:headEnd/>
            <a:tailEnd/>
          </a:ln>
        </p:spPr>
        <p:txBody>
          <a:bodyPr lIns="91436" tIns="45718" rIns="91436" bIns="45718" anchor="ctr"/>
          <a:lstStyle/>
          <a:p>
            <a:endParaRPr lang="en-US"/>
          </a:p>
        </p:txBody>
      </p:sp>
      <p:pic>
        <p:nvPicPr>
          <p:cNvPr id="145457" name="Picture 49"/>
          <p:cNvPicPr>
            <a:picLocks noChangeAspect="1" noChangeArrowheads="1"/>
          </p:cNvPicPr>
          <p:nvPr/>
        </p:nvPicPr>
        <p:blipFill>
          <a:blip r:embed="rId5" cstate="print"/>
          <a:srcRect/>
          <a:stretch>
            <a:fillRect/>
          </a:stretch>
        </p:blipFill>
        <p:spPr bwMode="auto">
          <a:xfrm>
            <a:off x="6461377" y="5155377"/>
            <a:ext cx="465099" cy="357011"/>
          </a:xfrm>
          <a:prstGeom prst="rect">
            <a:avLst/>
          </a:prstGeom>
          <a:noFill/>
          <a:ln w="12700" algn="ctr">
            <a:noFill/>
            <a:miter lim="800000"/>
            <a:headEnd/>
            <a:tailEnd/>
          </a:ln>
        </p:spPr>
      </p:pic>
      <p:grpSp>
        <p:nvGrpSpPr>
          <p:cNvPr id="6" name="Group 54"/>
          <p:cNvGrpSpPr>
            <a:grpSpLocks/>
          </p:cNvGrpSpPr>
          <p:nvPr/>
        </p:nvGrpSpPr>
        <p:grpSpPr bwMode="auto">
          <a:xfrm>
            <a:off x="6439016" y="4253383"/>
            <a:ext cx="670816" cy="608542"/>
            <a:chOff x="4014" y="2371"/>
            <a:chExt cx="450" cy="450"/>
          </a:xfrm>
        </p:grpSpPr>
        <p:sp>
          <p:nvSpPr>
            <p:cNvPr id="14375" name="Rectangle 51"/>
            <p:cNvSpPr>
              <a:spLocks noChangeArrowheads="1"/>
            </p:cNvSpPr>
            <p:nvPr/>
          </p:nvSpPr>
          <p:spPr bwMode="auto">
            <a:xfrm>
              <a:off x="4014" y="2371"/>
              <a:ext cx="450" cy="450"/>
            </a:xfrm>
            <a:prstGeom prst="rect">
              <a:avLst/>
            </a:prstGeom>
            <a:solidFill>
              <a:schemeClr val="bg1"/>
            </a:solidFill>
            <a:ln w="38100" algn="ctr">
              <a:solidFill>
                <a:schemeClr val="accent2"/>
              </a:solidFill>
              <a:prstDash val="sysDot"/>
              <a:miter lim="800000"/>
              <a:headEnd/>
              <a:tailEnd/>
            </a:ln>
          </p:spPr>
          <p:txBody>
            <a:bodyPr wrap="none" anchor="ctr"/>
            <a:lstStyle/>
            <a:p>
              <a:endParaRPr lang="en-US"/>
            </a:p>
          </p:txBody>
        </p:sp>
        <p:pic>
          <p:nvPicPr>
            <p:cNvPr id="14376" name="Picture 52" descr="Globe"/>
            <p:cNvPicPr>
              <a:picLocks noChangeAspect="1" noChangeArrowheads="1"/>
            </p:cNvPicPr>
            <p:nvPr/>
          </p:nvPicPr>
          <p:blipFill>
            <a:blip r:embed="rId6" cstate="print"/>
            <a:srcRect/>
            <a:stretch>
              <a:fillRect/>
            </a:stretch>
          </p:blipFill>
          <p:spPr bwMode="auto">
            <a:xfrm>
              <a:off x="4042" y="2399"/>
              <a:ext cx="400" cy="400"/>
            </a:xfrm>
            <a:prstGeom prst="rect">
              <a:avLst/>
            </a:prstGeom>
            <a:noFill/>
            <a:ln w="9525">
              <a:noFill/>
              <a:miter lim="800000"/>
              <a:headEnd/>
              <a:tailEnd/>
            </a:ln>
          </p:spPr>
        </p:pic>
      </p:grpSp>
      <p:sp>
        <p:nvSpPr>
          <p:cNvPr id="145461" name="Text Box 53"/>
          <p:cNvSpPr txBox="1">
            <a:spLocks noChangeArrowheads="1"/>
          </p:cNvSpPr>
          <p:nvPr/>
        </p:nvSpPr>
        <p:spPr bwMode="auto">
          <a:xfrm>
            <a:off x="6406221" y="5470467"/>
            <a:ext cx="986844" cy="208256"/>
          </a:xfrm>
          <a:prstGeom prst="rect">
            <a:avLst/>
          </a:prstGeom>
          <a:noFill/>
          <a:ln w="9525">
            <a:noFill/>
            <a:miter lim="800000"/>
            <a:headEnd/>
            <a:tailEnd/>
          </a:ln>
        </p:spPr>
        <p:txBody>
          <a:bodyPr wrap="none" lIns="91436" tIns="45718" rIns="91436" bIns="45718">
            <a:spAutoFit/>
          </a:bodyPr>
          <a:lstStyle/>
          <a:p>
            <a:r>
              <a:rPr lang="en-US" sz="1000" b="1">
                <a:solidFill>
                  <a:schemeClr val="tx2"/>
                </a:solidFill>
              </a:rPr>
              <a:t>Central Admin</a:t>
            </a:r>
          </a:p>
        </p:txBody>
      </p:sp>
      <p:sp>
        <p:nvSpPr>
          <p:cNvPr id="145464" name="Text Box 56"/>
          <p:cNvSpPr txBox="1">
            <a:spLocks noChangeArrowheads="1"/>
          </p:cNvSpPr>
          <p:nvPr/>
        </p:nvSpPr>
        <p:spPr bwMode="auto">
          <a:xfrm>
            <a:off x="3758735" y="5462353"/>
            <a:ext cx="1073305" cy="209608"/>
          </a:xfrm>
          <a:prstGeom prst="rect">
            <a:avLst/>
          </a:prstGeom>
          <a:noFill/>
          <a:ln w="9525">
            <a:noFill/>
            <a:miter lim="800000"/>
            <a:headEnd/>
            <a:tailEnd/>
          </a:ln>
        </p:spPr>
        <p:txBody>
          <a:bodyPr wrap="none" lIns="91436" tIns="45718" rIns="91436" bIns="45718">
            <a:spAutoFit/>
          </a:bodyPr>
          <a:lstStyle/>
          <a:p>
            <a:r>
              <a:rPr lang="en-US" sz="1000" b="1">
                <a:solidFill>
                  <a:schemeClr val="tx2"/>
                </a:solidFill>
              </a:rPr>
              <a:t>Portal Template</a:t>
            </a:r>
          </a:p>
        </p:txBody>
      </p:sp>
      <p:sp>
        <p:nvSpPr>
          <p:cNvPr id="145467" name="Freeform 59"/>
          <p:cNvSpPr>
            <a:spLocks/>
          </p:cNvSpPr>
          <p:nvPr/>
        </p:nvSpPr>
        <p:spPr bwMode="auto">
          <a:xfrm>
            <a:off x="4247685" y="5639506"/>
            <a:ext cx="1627846" cy="434093"/>
          </a:xfrm>
          <a:custGeom>
            <a:avLst/>
            <a:gdLst>
              <a:gd name="T0" fmla="*/ 0 w 1092"/>
              <a:gd name="T1" fmla="*/ 2147483647 h 321"/>
              <a:gd name="T2" fmla="*/ 2147483647 w 1092"/>
              <a:gd name="T3" fmla="*/ 2147483647 h 321"/>
              <a:gd name="T4" fmla="*/ 2147483647 w 1092"/>
              <a:gd name="T5" fmla="*/ 0 h 321"/>
              <a:gd name="T6" fmla="*/ 0 60000 65536"/>
              <a:gd name="T7" fmla="*/ 0 60000 65536"/>
              <a:gd name="T8" fmla="*/ 0 60000 65536"/>
              <a:gd name="T9" fmla="*/ 0 w 1092"/>
              <a:gd name="T10" fmla="*/ 0 h 321"/>
              <a:gd name="T11" fmla="*/ 1092 w 1092"/>
              <a:gd name="T12" fmla="*/ 321 h 321"/>
            </a:gdLst>
            <a:ahLst/>
            <a:cxnLst>
              <a:cxn ang="T6">
                <a:pos x="T0" y="T1"/>
              </a:cxn>
              <a:cxn ang="T7">
                <a:pos x="T2" y="T3"/>
              </a:cxn>
              <a:cxn ang="T8">
                <a:pos x="T4" y="T5"/>
              </a:cxn>
            </a:cxnLst>
            <a:rect l="T9" t="T10" r="T11" b="T12"/>
            <a:pathLst>
              <a:path w="1092" h="321">
                <a:moveTo>
                  <a:pt x="0" y="18"/>
                </a:moveTo>
                <a:cubicBezTo>
                  <a:pt x="203" y="169"/>
                  <a:pt x="406" y="321"/>
                  <a:pt x="588" y="318"/>
                </a:cubicBezTo>
                <a:cubicBezTo>
                  <a:pt x="770" y="315"/>
                  <a:pt x="1010" y="45"/>
                  <a:pt x="1092" y="0"/>
                </a:cubicBezTo>
              </a:path>
            </a:pathLst>
          </a:custGeom>
          <a:noFill/>
          <a:ln w="9525">
            <a:solidFill>
              <a:schemeClr val="tx2"/>
            </a:solidFill>
            <a:round/>
            <a:headEnd type="triangle" w="med" len="med"/>
            <a:tailEnd type="triangle" w="med" len="med"/>
          </a:ln>
        </p:spPr>
        <p:txBody>
          <a:bodyPr lIns="91436" tIns="45718" rIns="91436" bIns="45718"/>
          <a:lstStyle/>
          <a:p>
            <a:endParaRPr lang="en-US"/>
          </a:p>
        </p:txBody>
      </p:sp>
      <p:sp>
        <p:nvSpPr>
          <p:cNvPr id="145469" name="Text Box 61"/>
          <p:cNvSpPr txBox="1">
            <a:spLocks noChangeArrowheads="1"/>
          </p:cNvSpPr>
          <p:nvPr/>
        </p:nvSpPr>
        <p:spPr bwMode="auto">
          <a:xfrm>
            <a:off x="2399216" y="5989756"/>
            <a:ext cx="1073305" cy="209608"/>
          </a:xfrm>
          <a:prstGeom prst="rect">
            <a:avLst/>
          </a:prstGeom>
          <a:noFill/>
          <a:ln w="9525">
            <a:noFill/>
            <a:miter lim="800000"/>
            <a:headEnd/>
            <a:tailEnd/>
          </a:ln>
        </p:spPr>
        <p:txBody>
          <a:bodyPr wrap="none" lIns="91436" tIns="45718" rIns="91436" bIns="45718">
            <a:spAutoFit/>
          </a:bodyPr>
          <a:lstStyle/>
          <a:p>
            <a:r>
              <a:rPr lang="en-US" sz="1000" b="1">
                <a:solidFill>
                  <a:schemeClr val="tx2"/>
                </a:solidFill>
              </a:rPr>
              <a:t>Portal Template</a:t>
            </a:r>
          </a:p>
        </p:txBody>
      </p:sp>
      <p:sp>
        <p:nvSpPr>
          <p:cNvPr id="145470" name="Freeform 62"/>
          <p:cNvSpPr>
            <a:spLocks/>
          </p:cNvSpPr>
          <p:nvPr/>
        </p:nvSpPr>
        <p:spPr bwMode="auto">
          <a:xfrm>
            <a:off x="2897110" y="5680075"/>
            <a:ext cx="3032086" cy="876300"/>
          </a:xfrm>
          <a:custGeom>
            <a:avLst/>
            <a:gdLst>
              <a:gd name="T0" fmla="*/ 0 w 2034"/>
              <a:gd name="T1" fmla="*/ 2147483647 h 648"/>
              <a:gd name="T2" fmla="*/ 2147483647 w 2034"/>
              <a:gd name="T3" fmla="*/ 2147483647 h 648"/>
              <a:gd name="T4" fmla="*/ 2147483647 w 2034"/>
              <a:gd name="T5" fmla="*/ 0 h 648"/>
              <a:gd name="T6" fmla="*/ 0 60000 65536"/>
              <a:gd name="T7" fmla="*/ 0 60000 65536"/>
              <a:gd name="T8" fmla="*/ 0 60000 65536"/>
              <a:gd name="T9" fmla="*/ 0 w 2034"/>
              <a:gd name="T10" fmla="*/ 0 h 648"/>
              <a:gd name="T11" fmla="*/ 2034 w 2034"/>
              <a:gd name="T12" fmla="*/ 648 h 648"/>
            </a:gdLst>
            <a:ahLst/>
            <a:cxnLst>
              <a:cxn ang="T6">
                <a:pos x="T0" y="T1"/>
              </a:cxn>
              <a:cxn ang="T7">
                <a:pos x="T2" y="T3"/>
              </a:cxn>
              <a:cxn ang="T8">
                <a:pos x="T4" y="T5"/>
              </a:cxn>
            </a:cxnLst>
            <a:rect l="T9" t="T10" r="T11" b="T12"/>
            <a:pathLst>
              <a:path w="2034" h="648">
                <a:moveTo>
                  <a:pt x="0" y="360"/>
                </a:moveTo>
                <a:cubicBezTo>
                  <a:pt x="451" y="504"/>
                  <a:pt x="903" y="648"/>
                  <a:pt x="1242" y="588"/>
                </a:cubicBezTo>
                <a:cubicBezTo>
                  <a:pt x="1581" y="528"/>
                  <a:pt x="1908" y="73"/>
                  <a:pt x="2034" y="0"/>
                </a:cubicBezTo>
              </a:path>
            </a:pathLst>
          </a:custGeom>
          <a:noFill/>
          <a:ln w="9525">
            <a:solidFill>
              <a:schemeClr val="tx2"/>
            </a:solidFill>
            <a:round/>
            <a:headEnd type="triangle" w="med" len="med"/>
            <a:tailEnd type="triangle" w="med" len="med"/>
          </a:ln>
        </p:spPr>
        <p:txBody>
          <a:bodyPr lIns="91436" tIns="45718" rIns="91436" bIns="45718"/>
          <a:lstStyle/>
          <a:p>
            <a:endParaRPr lang="en-US"/>
          </a:p>
        </p:txBody>
      </p:sp>
    </p:spTree>
    <p:custDataLst>
      <p:tags r:id="rId1"/>
    </p:custDataLst>
  </p:cSld>
  <p:clrMapOvr>
    <a:masterClrMapping/>
  </p:clrMapOvr>
  <p:transition advTm="20303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Portal</a:t>
            </a:r>
            <a:endParaRPr lang="en-US" dirty="0"/>
          </a:p>
        </p:txBody>
      </p:sp>
      <p:sp>
        <p:nvSpPr>
          <p:cNvPr id="3" name="Content Placeholder 2"/>
          <p:cNvSpPr>
            <a:spLocks noGrp="1"/>
          </p:cNvSpPr>
          <p:nvPr>
            <p:ph idx="1"/>
          </p:nvPr>
        </p:nvSpPr>
        <p:spPr/>
        <p:txBody>
          <a:bodyPr/>
          <a:lstStyle/>
          <a:p>
            <a:r>
              <a:rPr lang="en-US" dirty="0" smtClean="0"/>
              <a:t>Collaboration Portals are</a:t>
            </a:r>
          </a:p>
          <a:p>
            <a:pPr lvl="1"/>
            <a:r>
              <a:rPr lang="en-US" dirty="0" smtClean="0"/>
              <a:t>For Sharing Information</a:t>
            </a:r>
          </a:p>
          <a:p>
            <a:pPr lvl="1"/>
            <a:r>
              <a:rPr lang="en-US" dirty="0" smtClean="0"/>
              <a:t>Expanded through Business Users/End Users adding and editing content</a:t>
            </a:r>
          </a:p>
          <a:p>
            <a:endParaRPr lang="en-US" dirty="0" smtClean="0"/>
          </a:p>
          <a:p>
            <a:r>
              <a:rPr lang="en-US" dirty="0" smtClean="0"/>
              <a:t>SharePoint features to use to make it easier for your content creators:</a:t>
            </a:r>
          </a:p>
          <a:p>
            <a:pPr lvl="1"/>
            <a:r>
              <a:rPr lang="en-US" dirty="0" smtClean="0"/>
              <a:t>Create reusable templates</a:t>
            </a:r>
          </a:p>
          <a:p>
            <a:pPr lvl="1"/>
            <a:r>
              <a:rPr lang="en-US" dirty="0" smtClean="0"/>
              <a:t>Consistent navigation</a:t>
            </a:r>
          </a:p>
          <a:p>
            <a:pPr lvl="1">
              <a:buNone/>
            </a:pP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Site as Template</a:t>
            </a:r>
            <a:endParaRPr lang="en-US" dirty="0"/>
          </a:p>
        </p:txBody>
      </p:sp>
      <p:sp>
        <p:nvSpPr>
          <p:cNvPr id="3" name="Content Placeholder 2"/>
          <p:cNvSpPr>
            <a:spLocks noGrp="1"/>
          </p:cNvSpPr>
          <p:nvPr>
            <p:ph idx="1"/>
          </p:nvPr>
        </p:nvSpPr>
        <p:spPr/>
        <p:txBody>
          <a:bodyPr/>
          <a:lstStyle/>
          <a:p>
            <a:r>
              <a:rPr lang="en-US" dirty="0" smtClean="0"/>
              <a:t>Custom Site Templates can be created and reused</a:t>
            </a:r>
            <a:endParaRPr lang="en-US" dirty="0"/>
          </a:p>
          <a:p>
            <a:r>
              <a:rPr lang="en-US" dirty="0" smtClean="0"/>
              <a:t>Site can be saved with or with out content</a:t>
            </a:r>
          </a:p>
          <a:p>
            <a:r>
              <a:rPr lang="en-US" dirty="0" smtClean="0"/>
              <a:t>The following items will be included with the template:</a:t>
            </a:r>
          </a:p>
          <a:p>
            <a:pPr lvl="1"/>
            <a:r>
              <a:rPr lang="en-US" dirty="0" smtClean="0"/>
              <a:t>Theme</a:t>
            </a:r>
          </a:p>
          <a:p>
            <a:pPr lvl="1"/>
            <a:r>
              <a:rPr lang="en-US" dirty="0" smtClean="0"/>
              <a:t>Web Parts</a:t>
            </a:r>
          </a:p>
          <a:p>
            <a:pPr lvl="1"/>
            <a:r>
              <a:rPr lang="en-US" dirty="0" smtClean="0"/>
              <a:t>Lists/Libraries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List as Template</a:t>
            </a:r>
            <a:endParaRPr lang="en-US" dirty="0"/>
          </a:p>
        </p:txBody>
      </p:sp>
      <p:sp>
        <p:nvSpPr>
          <p:cNvPr id="3" name="Content Placeholder 2"/>
          <p:cNvSpPr>
            <a:spLocks noGrp="1"/>
          </p:cNvSpPr>
          <p:nvPr>
            <p:ph idx="1"/>
          </p:nvPr>
        </p:nvSpPr>
        <p:spPr/>
        <p:txBody>
          <a:bodyPr/>
          <a:lstStyle/>
          <a:p>
            <a:r>
              <a:rPr lang="en-US" dirty="0" smtClean="0"/>
              <a:t>Helpful when same list structure is going to be used on multiple sites.</a:t>
            </a:r>
            <a:endParaRPr lang="en-US" dirty="0"/>
          </a:p>
          <a:p>
            <a:r>
              <a:rPr lang="en-US" dirty="0" smtClean="0"/>
              <a:t>List can be saved with or without content</a:t>
            </a:r>
          </a:p>
          <a:p>
            <a:r>
              <a:rPr lang="en-US" dirty="0" smtClean="0"/>
              <a:t>Template will include:</a:t>
            </a:r>
          </a:p>
          <a:p>
            <a:pPr lvl="1"/>
            <a:r>
              <a:rPr lang="en-US" dirty="0" smtClean="0"/>
              <a:t>Views</a:t>
            </a:r>
          </a:p>
          <a:p>
            <a:pPr lvl="1"/>
            <a:r>
              <a:rPr lang="en-US" dirty="0" smtClean="0"/>
              <a:t>Columns</a:t>
            </a:r>
          </a:p>
          <a:p>
            <a:pPr lvl="1"/>
            <a:r>
              <a:rPr lang="en-US" dirty="0" smtClean="0"/>
              <a:t>Settings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sp>
        <p:nvSpPr>
          <p:cNvPr id="3" name="Content Placeholder 2"/>
          <p:cNvSpPr>
            <a:spLocks noGrp="1"/>
          </p:cNvSpPr>
          <p:nvPr>
            <p:ph idx="1"/>
          </p:nvPr>
        </p:nvSpPr>
        <p:spPr/>
        <p:txBody>
          <a:bodyPr/>
          <a:lstStyle/>
          <a:p>
            <a:r>
              <a:rPr lang="en-US" dirty="0" smtClean="0"/>
              <a:t>Like security navigation is inherited</a:t>
            </a:r>
          </a:p>
          <a:p>
            <a:r>
              <a:rPr lang="en-US" dirty="0" smtClean="0"/>
              <a:t>Links may be added or removed</a:t>
            </a:r>
          </a:p>
          <a:p>
            <a:r>
              <a:rPr lang="en-US" dirty="0" smtClean="0"/>
              <a:t>The main elements are:</a:t>
            </a:r>
          </a:p>
          <a:p>
            <a:pPr lvl="1"/>
            <a:r>
              <a:rPr lang="en-US" dirty="0" smtClean="0"/>
              <a:t>Quick Launch Bar (Current Navigation)</a:t>
            </a:r>
          </a:p>
          <a:p>
            <a:pPr lvl="1"/>
            <a:r>
              <a:rPr lang="en-US" dirty="0" smtClean="0"/>
              <a:t>Top Link Bar (Global Navigation)</a:t>
            </a:r>
          </a:p>
          <a:p>
            <a:pPr lvl="1"/>
            <a:r>
              <a:rPr lang="en-US" dirty="0" smtClean="0"/>
              <a:t>Breadcrumb</a:t>
            </a:r>
            <a:endParaRPr lang="en-US" dirty="0"/>
          </a:p>
          <a:p>
            <a:pPr lvl="1"/>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History: SharePoint Portal Server 2003</a:t>
            </a:r>
          </a:p>
          <a:p>
            <a:r>
              <a:rPr lang="en-US" dirty="0" smtClean="0"/>
              <a:t>The Corporate Portal Site Template</a:t>
            </a:r>
          </a:p>
          <a:p>
            <a:r>
              <a:rPr lang="en-US" dirty="0" smtClean="0"/>
              <a:t>Managing Content</a:t>
            </a:r>
          </a:p>
          <a:p>
            <a:r>
              <a:rPr lang="en-US" dirty="0" smtClean="0"/>
              <a:t>Shared Service Provider Architecture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History: SharePoint Portal Server 2003</a:t>
            </a:r>
          </a:p>
          <a:p>
            <a:r>
              <a:rPr lang="en-US" dirty="0" smtClean="0"/>
              <a:t>The Corporate Portal Site Template</a:t>
            </a:r>
          </a:p>
          <a:p>
            <a:r>
              <a:rPr lang="en-US" dirty="0" smtClean="0"/>
              <a:t>Managing Content</a:t>
            </a:r>
          </a:p>
          <a:p>
            <a:r>
              <a:rPr lang="en-US" dirty="0" smtClean="0"/>
              <a:t>Shared Service Provider Architecture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en-US" smtClean="0"/>
              <a:t>SharePoint Portal Server 2003 (SPS)</a:t>
            </a:r>
            <a:endParaRPr lang="en-US" dirty="0"/>
          </a:p>
        </p:txBody>
      </p:sp>
      <p:sp>
        <p:nvSpPr>
          <p:cNvPr id="790531" name="Rectangle 3"/>
          <p:cNvSpPr>
            <a:spLocks noGrp="1" noChangeArrowheads="1"/>
          </p:cNvSpPr>
          <p:nvPr>
            <p:ph type="body" idx="1"/>
          </p:nvPr>
        </p:nvSpPr>
        <p:spPr/>
        <p:txBody>
          <a:bodyPr/>
          <a:lstStyle/>
          <a:p>
            <a:r>
              <a:rPr lang="en-US" smtClean="0"/>
              <a:t>SharePoint Portal Server 2003 Features</a:t>
            </a:r>
          </a:p>
          <a:p>
            <a:pPr lvl="1"/>
            <a:r>
              <a:rPr lang="en-US" smtClean="0"/>
              <a:t>Areas and listings</a:t>
            </a:r>
          </a:p>
          <a:p>
            <a:pPr lvl="1"/>
            <a:r>
              <a:rPr lang="en-US" smtClean="0"/>
              <a:t>User profiles and audience targeting</a:t>
            </a:r>
          </a:p>
          <a:p>
            <a:pPr lvl="1"/>
            <a:r>
              <a:rPr lang="en-US" smtClean="0"/>
              <a:t>Search</a:t>
            </a:r>
          </a:p>
          <a:p>
            <a:pPr lvl="1"/>
            <a:r>
              <a:rPr lang="en-US" smtClean="0"/>
              <a:t>My Sites</a:t>
            </a:r>
          </a:p>
          <a:p>
            <a:pPr lvl="1"/>
            <a:r>
              <a:rPr lang="en-US" smtClean="0"/>
              <a:t>Shared Services</a:t>
            </a:r>
          </a:p>
          <a:p>
            <a:pPr lvl="1"/>
            <a:r>
              <a:rPr lang="en-US" smtClean="0"/>
              <a:t>Single sign on</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en-US" dirty="0" smtClean="0"/>
              <a:t>Problems with SPS 2003</a:t>
            </a:r>
            <a:endParaRPr lang="en-US" dirty="0"/>
          </a:p>
        </p:txBody>
      </p:sp>
      <p:sp>
        <p:nvSpPr>
          <p:cNvPr id="790531" name="Rectangle 3"/>
          <p:cNvSpPr>
            <a:spLocks noGrp="1" noChangeArrowheads="1"/>
          </p:cNvSpPr>
          <p:nvPr>
            <p:ph type="body" idx="1"/>
          </p:nvPr>
        </p:nvSpPr>
        <p:spPr/>
        <p:txBody>
          <a:bodyPr/>
          <a:lstStyle/>
          <a:p>
            <a:r>
              <a:rPr lang="en-US" dirty="0" smtClean="0"/>
              <a:t>Problems with SharePoint Portal Server 2003</a:t>
            </a:r>
          </a:p>
          <a:p>
            <a:pPr lvl="1"/>
            <a:r>
              <a:rPr lang="en-US" dirty="0" smtClean="0"/>
              <a:t>A strange semi-undocumented layer on top of WSS V2</a:t>
            </a:r>
          </a:p>
          <a:p>
            <a:pPr lvl="1"/>
            <a:r>
              <a:rPr lang="en-US" dirty="0" smtClean="0"/>
              <a:t>Limited to one SPS portal site per IIS Web application</a:t>
            </a:r>
          </a:p>
          <a:p>
            <a:pPr lvl="1"/>
            <a:r>
              <a:rPr lang="en-US" dirty="0" smtClean="0"/>
              <a:t>Portal user interface hard to customize and extend</a:t>
            </a:r>
          </a:p>
          <a:p>
            <a:pPr lvl="1"/>
            <a:r>
              <a:rPr lang="en-US" dirty="0" smtClean="0"/>
              <a:t>Shared Services architecture hard to deploy and administrate</a:t>
            </a:r>
          </a:p>
          <a:p>
            <a:pPr lvl="1"/>
            <a:r>
              <a:rPr lang="en-US" dirty="0" smtClean="0"/>
              <a:t>Limited and clunky integration with Content Management Server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Portal Site Template</a:t>
            </a:r>
            <a:endParaRPr lang="en-US" dirty="0"/>
          </a:p>
        </p:txBody>
      </p:sp>
      <p:sp>
        <p:nvSpPr>
          <p:cNvPr id="3" name="Content Placeholder 2"/>
          <p:cNvSpPr>
            <a:spLocks noGrp="1"/>
          </p:cNvSpPr>
          <p:nvPr>
            <p:ph idx="1"/>
          </p:nvPr>
        </p:nvSpPr>
        <p:spPr/>
        <p:txBody>
          <a:bodyPr/>
          <a:lstStyle/>
          <a:p>
            <a:r>
              <a:rPr lang="en-US" dirty="0" smtClean="0"/>
              <a:t>Used to create SPS-like Portal sites</a:t>
            </a:r>
          </a:p>
          <a:p>
            <a:pPr lvl="1"/>
            <a:r>
              <a:rPr lang="en-US" dirty="0" smtClean="0"/>
              <a:t>Supplies same basic features as SPS</a:t>
            </a:r>
          </a:p>
          <a:p>
            <a:pPr lvl="1"/>
            <a:r>
              <a:rPr lang="en-US" dirty="0" smtClean="0"/>
              <a:t>Except that Areas and Listing have been eliminated</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381000" y="4137428"/>
            <a:ext cx="2438400" cy="1574944"/>
          </a:xfrm>
          <a:prstGeom prst="rect">
            <a:avLst/>
          </a:prstGeom>
          <a:noFill/>
          <a:ln w="9525">
            <a:solidFill>
              <a:schemeClr val="tx1"/>
            </a:solid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3733800" y="3124200"/>
            <a:ext cx="5029200" cy="3121572"/>
          </a:xfrm>
          <a:prstGeom prst="rect">
            <a:avLst/>
          </a:prstGeom>
          <a:noFill/>
          <a:ln w="9525">
            <a:noFill/>
            <a:miter lim="800000"/>
            <a:headEnd/>
            <a:tailEnd/>
          </a:ln>
          <a:effectLst/>
        </p:spPr>
      </p:pic>
      <p:cxnSp>
        <p:nvCxnSpPr>
          <p:cNvPr id="7" name="Straight Arrow Connector 6"/>
          <p:cNvCxnSpPr/>
          <p:nvPr/>
        </p:nvCxnSpPr>
        <p:spPr>
          <a:xfrm>
            <a:off x="2819400" y="4493172"/>
            <a:ext cx="838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lstStyle/>
          <a:p>
            <a:r>
              <a:rPr lang="en-US" dirty="0" smtClean="0"/>
              <a:t>Collaboration Portal </a:t>
            </a:r>
            <a:r>
              <a:rPr lang="en-US" dirty="0"/>
              <a:t>Architecture</a:t>
            </a:r>
          </a:p>
        </p:txBody>
      </p:sp>
      <p:sp>
        <p:nvSpPr>
          <p:cNvPr id="768003" name="Rectangle 3"/>
          <p:cNvSpPr>
            <a:spLocks noGrp="1" noChangeArrowheads="1"/>
          </p:cNvSpPr>
          <p:nvPr>
            <p:ph type="body" idx="1"/>
          </p:nvPr>
        </p:nvSpPr>
        <p:spPr/>
        <p:txBody>
          <a:bodyPr/>
          <a:lstStyle/>
          <a:p>
            <a:r>
              <a:rPr lang="en-US" dirty="0"/>
              <a:t>A </a:t>
            </a:r>
            <a:r>
              <a:rPr lang="en-US" dirty="0" smtClean="0"/>
              <a:t>collaboration portal </a:t>
            </a:r>
            <a:r>
              <a:rPr lang="en-US" dirty="0"/>
              <a:t>is a hierarchy of WSS sites</a:t>
            </a:r>
          </a:p>
          <a:p>
            <a:pPr lvl="1"/>
            <a:r>
              <a:rPr lang="en-US" dirty="0"/>
              <a:t>Created as a WSS site collection</a:t>
            </a:r>
          </a:p>
          <a:p>
            <a:pPr lvl="1"/>
            <a:r>
              <a:rPr lang="en-US" dirty="0"/>
              <a:t>Created using standard </a:t>
            </a:r>
            <a:r>
              <a:rPr lang="en-US" dirty="0" smtClean="0"/>
              <a:t>Site Definitions </a:t>
            </a:r>
            <a:r>
              <a:rPr lang="en-US" dirty="0"/>
              <a:t>and </a:t>
            </a:r>
            <a:r>
              <a:rPr lang="en-US" dirty="0" smtClean="0"/>
              <a:t>Features</a:t>
            </a:r>
            <a:endParaRPr lang="en-US" dirty="0"/>
          </a:p>
          <a:p>
            <a:pPr lvl="1"/>
            <a:endParaRPr lang="en-US" dirty="0"/>
          </a:p>
          <a:p>
            <a:endParaRPr lang="en-US" dirty="0"/>
          </a:p>
          <a:p>
            <a:endParaRPr lang="en-US" dirty="0"/>
          </a:p>
          <a:p>
            <a:endParaRPr lang="en-US" dirty="0"/>
          </a:p>
          <a:p>
            <a:r>
              <a:rPr lang="en-US" dirty="0" smtClean="0"/>
              <a:t>Architectural </a:t>
            </a:r>
            <a:r>
              <a:rPr lang="en-US" dirty="0"/>
              <a:t>improvements over SPS portals</a:t>
            </a:r>
          </a:p>
          <a:p>
            <a:pPr lvl="1"/>
            <a:r>
              <a:rPr lang="en-US" dirty="0"/>
              <a:t>Not limited to one portal per IIS Web site</a:t>
            </a:r>
          </a:p>
          <a:p>
            <a:pPr lvl="1"/>
            <a:r>
              <a:rPr lang="en-US" dirty="0"/>
              <a:t>Portals extended using standard WSS V3 </a:t>
            </a:r>
            <a:r>
              <a:rPr lang="en-US" dirty="0" smtClean="0"/>
              <a:t>development</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367943" y="2971800"/>
            <a:ext cx="5566257" cy="1752600"/>
          </a:xfrm>
          <a:prstGeom prst="rect">
            <a:avLst/>
          </a:prstGeom>
          <a:noFill/>
          <a:ln w="9525">
            <a:solidFill>
              <a:schemeClr val="tx1"/>
            </a:solid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itle 633857"/>
          <p:cNvSpPr>
            <a:spLocks noGrp="1" noChangeArrowheads="1"/>
          </p:cNvSpPr>
          <p:nvPr>
            <p:ph type="title"/>
          </p:nvPr>
        </p:nvSpPr>
        <p:spPr/>
        <p:txBody>
          <a:bodyPr/>
          <a:lstStyle/>
          <a:p>
            <a:pPr marL="0" indent="0" defTabSz="914400" eaLnBrk="1" hangingPunct="1"/>
            <a:r>
              <a:rPr lang="nl-BE" smtClean="0"/>
              <a:t>Site Content and Structure</a:t>
            </a:r>
            <a:endParaRPr lang="en-US" smtClean="0"/>
          </a:p>
        </p:txBody>
      </p:sp>
      <p:pic>
        <p:nvPicPr>
          <p:cNvPr id="1026" name="Picture 2"/>
          <p:cNvPicPr>
            <a:picLocks noChangeAspect="1" noChangeArrowheads="1"/>
          </p:cNvPicPr>
          <p:nvPr/>
        </p:nvPicPr>
        <p:blipFill>
          <a:blip r:embed="rId3" cstate="print"/>
          <a:srcRect/>
          <a:stretch>
            <a:fillRect/>
          </a:stretch>
        </p:blipFill>
        <p:spPr bwMode="auto">
          <a:xfrm>
            <a:off x="261938" y="1285875"/>
            <a:ext cx="8620125" cy="5114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r>
              <a:rPr lang="en-US" dirty="0" smtClean="0"/>
              <a:t>Sharing Resources and Services</a:t>
            </a:r>
            <a:endParaRPr lang="en-US" dirty="0"/>
          </a:p>
        </p:txBody>
      </p:sp>
      <p:sp>
        <p:nvSpPr>
          <p:cNvPr id="791555" name="Rectangle 3"/>
          <p:cNvSpPr>
            <a:spLocks noGrp="1" noChangeArrowheads="1"/>
          </p:cNvSpPr>
          <p:nvPr>
            <p:ph type="body" idx="1"/>
          </p:nvPr>
        </p:nvSpPr>
        <p:spPr/>
        <p:txBody>
          <a:bodyPr/>
          <a:lstStyle/>
          <a:p>
            <a:r>
              <a:rPr lang="en-US" dirty="0" smtClean="0"/>
              <a:t>Need to share resources/services across sites</a:t>
            </a:r>
          </a:p>
          <a:p>
            <a:pPr lvl="1"/>
            <a:r>
              <a:rPr lang="en-US" dirty="0" smtClean="0"/>
              <a:t>Content crawling and index creation</a:t>
            </a:r>
          </a:p>
          <a:p>
            <a:pPr lvl="1"/>
            <a:r>
              <a:rPr lang="en-US" dirty="0" smtClean="0"/>
              <a:t>Querying for search results</a:t>
            </a:r>
          </a:p>
          <a:p>
            <a:pPr lvl="1"/>
            <a:r>
              <a:rPr lang="en-US" dirty="0" smtClean="0"/>
              <a:t>Allocating and managing storage for My Sites</a:t>
            </a:r>
          </a:p>
          <a:p>
            <a:pPr lvl="1">
              <a:buNone/>
            </a:pPr>
            <a:endParaRPr lang="en-US" dirty="0" smtClean="0"/>
          </a:p>
          <a:p>
            <a:r>
              <a:rPr lang="en-US" dirty="0" smtClean="0"/>
              <a:t>SPS used 1st generation shared services model</a:t>
            </a:r>
          </a:p>
          <a:p>
            <a:pPr lvl="1"/>
            <a:r>
              <a:rPr lang="en-US" dirty="0" smtClean="0"/>
              <a:t>One portal site is selected as "Master" portal</a:t>
            </a:r>
          </a:p>
          <a:p>
            <a:pPr lvl="1"/>
            <a:r>
              <a:rPr lang="en-US" dirty="0" smtClean="0"/>
              <a:t>Other portals use shared services of master portal</a:t>
            </a:r>
          </a:p>
          <a:p>
            <a:pPr lvl="1"/>
            <a:endParaRPr lang="en-US" dirty="0" smtClean="0"/>
          </a:p>
          <a:p>
            <a:r>
              <a:rPr lang="en-US" dirty="0" smtClean="0"/>
              <a:t>MOSS takes a different and better approach</a:t>
            </a:r>
          </a:p>
          <a:p>
            <a:pPr lvl="1"/>
            <a:r>
              <a:rPr lang="en-US" dirty="0" smtClean="0"/>
              <a:t>Enter the Shared Service Provider (SSP)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r>
              <a:rPr lang="en-US" dirty="0" smtClean="0"/>
              <a:t>SSP Administration</a:t>
            </a:r>
            <a:endParaRPr lang="en-US" dirty="0"/>
          </a:p>
        </p:txBody>
      </p:sp>
      <p:sp>
        <p:nvSpPr>
          <p:cNvPr id="800771" name="Rectangle 3"/>
          <p:cNvSpPr>
            <a:spLocks noGrp="1" noChangeArrowheads="1"/>
          </p:cNvSpPr>
          <p:nvPr>
            <p:ph type="body" idx="1"/>
          </p:nvPr>
        </p:nvSpPr>
        <p:spPr/>
        <p:txBody>
          <a:bodyPr/>
          <a:lstStyle/>
          <a:p>
            <a:r>
              <a:rPr lang="en-US" dirty="0"/>
              <a:t>Functionality of SSP Broken out into Sections</a:t>
            </a:r>
          </a:p>
        </p:txBody>
      </p:sp>
      <p:pic>
        <p:nvPicPr>
          <p:cNvPr id="5122" name="Picture 2"/>
          <p:cNvPicPr>
            <a:picLocks noChangeAspect="1" noChangeArrowheads="1"/>
          </p:cNvPicPr>
          <p:nvPr/>
        </p:nvPicPr>
        <p:blipFill>
          <a:blip r:embed="rId3" cstate="print"/>
          <a:srcRect/>
          <a:stretch>
            <a:fillRect/>
          </a:stretch>
        </p:blipFill>
        <p:spPr bwMode="auto">
          <a:xfrm>
            <a:off x="533400" y="2133600"/>
            <a:ext cx="6357937" cy="4351957"/>
          </a:xfrm>
          <a:prstGeom prst="rect">
            <a:avLst/>
          </a:prstGeom>
          <a:noFill/>
          <a:ln w="9525">
            <a:noFill/>
            <a:miter lim="800000"/>
            <a:headEnd/>
            <a:tailEnd/>
          </a:ln>
          <a:effectLst/>
        </p:spPr>
      </p:pic>
      <p:sp>
        <p:nvSpPr>
          <p:cNvPr id="6" name="Rectangle 5"/>
          <p:cNvSpPr/>
          <p:nvPr/>
        </p:nvSpPr>
        <p:spPr>
          <a:xfrm>
            <a:off x="4148137" y="4047157"/>
            <a:ext cx="2133600" cy="1981200"/>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96138" y="4656757"/>
            <a:ext cx="1523999" cy="738664"/>
          </a:xfrm>
          <a:prstGeom prst="rect">
            <a:avLst/>
          </a:prstGeom>
          <a:solidFill>
            <a:schemeClr val="accent6">
              <a:lumMod val="10000"/>
              <a:lumOff val="90000"/>
            </a:schemeClr>
          </a:solidFill>
          <a:ln w="3175">
            <a:solidFill>
              <a:srgbClr val="C00000"/>
            </a:solidFill>
          </a:ln>
        </p:spPr>
        <p:txBody>
          <a:bodyPr wrap="square" rtlCol="0">
            <a:spAutoFit/>
          </a:bodyPr>
          <a:lstStyle/>
          <a:p>
            <a:pPr algn="ctr"/>
            <a:r>
              <a:rPr lang="en-US" sz="1400" dirty="0" smtClean="0"/>
              <a:t>MOSS</a:t>
            </a:r>
          </a:p>
          <a:p>
            <a:pPr algn="ctr"/>
            <a:r>
              <a:rPr lang="en-US" sz="1400" dirty="0" smtClean="0"/>
              <a:t>Enterprise</a:t>
            </a:r>
          </a:p>
          <a:p>
            <a:pPr algn="ctr"/>
            <a:r>
              <a:rPr lang="en-US" sz="1400" dirty="0" smtClean="0"/>
              <a:t>Edition Only</a:t>
            </a:r>
            <a:endParaRPr lang="en-US" sz="1400" dirty="0"/>
          </a:p>
        </p:txBody>
      </p:sp>
      <p:cxnSp>
        <p:nvCxnSpPr>
          <p:cNvPr id="9" name="Straight Arrow Connector 8"/>
          <p:cNvCxnSpPr>
            <a:stCxn id="7" idx="1"/>
          </p:cNvCxnSpPr>
          <p:nvPr/>
        </p:nvCxnSpPr>
        <p:spPr>
          <a:xfrm rot="10800000" flipV="1">
            <a:off x="6357938" y="5026089"/>
            <a:ext cx="838200" cy="1166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1.8|2|1|1|1|1|13.8|1|1|1|1|15.6|8.1|1|1|91.5|1|1|1"/>
</p:tagLst>
</file>

<file path=ppt/theme/theme1.xml><?xml version="1.0" encoding="utf-8"?>
<a:theme xmlns:a="http://schemas.openxmlformats.org/drawingml/2006/main" name="CPT_Slide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918341E25AD34FAABA08FA833A409F" ma:contentTypeVersion="1" ma:contentTypeDescription="Create a new document." ma:contentTypeScope="" ma:versionID="270de4c7801b75baae8d41dc2b5abf05">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 xmlns="c83d3ea4-1015-4b4b-bfa9-09fbcd7aa64d">3CC2HQU7XWNV-50-12</_dlc_DocId>
    <_dlc_DocIdUrl xmlns="c83d3ea4-1015-4b4b-bfa9-09fbcd7aa64d">
      <Url>http://intranet.sharepointblackops.com/Courses/SAB301/_layouts/DocIdRedir.aspx?ID=3CC2HQU7XWNV-50-12</Url>
      <Description>3CC2HQU7XWNV-50-12</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3B7E1DA-8AF8-42CB-99DF-580539FC99E4}"/>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40D1A551-A217-44E3-90B9-44FD43113DF4}"/>
</file>

<file path=docProps/app.xml><?xml version="1.0" encoding="utf-8"?>
<Properties xmlns="http://schemas.openxmlformats.org/officeDocument/2006/extended-properties" xmlns:vt="http://schemas.openxmlformats.org/officeDocument/2006/docPropsVTypes">
  <Template>CPT_Slide_Template</Template>
  <TotalTime>0</TotalTime>
  <Words>1287</Words>
  <Application>Microsoft Office PowerPoint</Application>
  <PresentationFormat>On-screen Show (4:3)</PresentationFormat>
  <Paragraphs>170</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CPT_Slide_Template</vt:lpstr>
      <vt:lpstr>Creating Corporate  Portal Sites</vt:lpstr>
      <vt:lpstr>Agenda</vt:lpstr>
      <vt:lpstr>SharePoint Portal Server 2003 (SPS)</vt:lpstr>
      <vt:lpstr>Problems with SPS 2003</vt:lpstr>
      <vt:lpstr>Collaboration Portal Site Template</vt:lpstr>
      <vt:lpstr>Collaboration Portal Architecture</vt:lpstr>
      <vt:lpstr>Site Content and Structure</vt:lpstr>
      <vt:lpstr>Sharing Resources and Services</vt:lpstr>
      <vt:lpstr>SSP Administration</vt:lpstr>
      <vt:lpstr>So what is a Portal, Really?</vt:lpstr>
      <vt:lpstr>Collaboration Portal</vt:lpstr>
      <vt:lpstr>Save Site as Template</vt:lpstr>
      <vt:lpstr>Save List as Template</vt:lpstr>
      <vt:lpstr>Navigation</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Corporate  Portal Sites</dc:title>
  <dc:creator>TedP</dc:creator>
  <cp:lastModifiedBy>TedP</cp:lastModifiedBy>
  <cp:revision>2</cp:revision>
  <dcterms:created xsi:type="dcterms:W3CDTF">2009-05-24T10:43:06Z</dcterms:created>
  <dcterms:modified xsi:type="dcterms:W3CDTF">2009-05-24T10:43:58Z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0x01010062918341E25AD34FAABA08FA833A409F</vt:lpwstr>
  </property>
  <property fmtid="{D5CDD505-2E9C-101B-9397-08002B2CF9AE}" pid="4" name="_dlc_DocIdItemGuid">
    <vt:lpwstr>d206beb0-a0b8-4fb2-be89-a649390e7ae3</vt:lpwstr>
  </property>
</Properties>
</file>