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notesSlides/notesSlide8.xml" ContentType="application/vnd.openxmlformats-officedocument.presentationml.notesSlid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2.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customXml/itemProps3.xml" ContentType="application/vnd.openxmlformats-officedocument.customXmlProperties+xml"/>
  <Override PartName="/docProps/core.xml" ContentType="application/vnd.openxmlformats-package.core-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46" autoAdjust="0"/>
    <p:restoredTop sz="90033" autoAdjust="0"/>
  </p:normalViewPr>
  <p:slideViewPr>
    <p:cSldViewPr>
      <p:cViewPr varScale="1">
        <p:scale>
          <a:sx n="93" d="100"/>
          <a:sy n="93" d="100"/>
        </p:scale>
        <p:origin x="-8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ustomXml" Target="../customXml/item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05 - User Profiles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05 - User Profiles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8" name="Date Placeholder 7"/>
          <p:cNvSpPr>
            <a:spLocks noGrp="1"/>
          </p:cNvSpPr>
          <p:nvPr>
            <p:ph type="dt" idx="11"/>
          </p:nvPr>
        </p:nvSpPr>
        <p:spPr/>
        <p:txBody>
          <a:bodyPr/>
          <a:lstStyle/>
          <a:p>
            <a:r>
              <a:rPr lang="en-US" smtClean="0"/>
              <a:t>v3.0</a:t>
            </a:r>
            <a:endParaRPr lang="en-US"/>
          </a:p>
        </p:txBody>
      </p:sp>
      <p:sp>
        <p:nvSpPr>
          <p:cNvPr id="9" name="Header Placeholder 8"/>
          <p:cNvSpPr>
            <a:spLocks noGrp="1"/>
          </p:cNvSpPr>
          <p:nvPr>
            <p:ph type="hdr" sz="quarter" idx="12"/>
          </p:nvPr>
        </p:nvSpPr>
        <p:spPr/>
        <p:txBody>
          <a:bodyPr/>
          <a:lstStyle/>
          <a:p>
            <a:r>
              <a:rPr lang="en-US" smtClean="0"/>
              <a:t>05 - User Profiles</a:t>
            </a:r>
            <a:endParaRPr lang="en-US"/>
          </a:p>
        </p:txBody>
      </p:sp>
      <p:sp>
        <p:nvSpPr>
          <p:cNvPr id="10" name="Footer Placeholder 9"/>
          <p:cNvSpPr>
            <a:spLocks noGrp="1"/>
          </p:cNvSpPr>
          <p:nvPr>
            <p:ph type="ftr" sz="quarter" idx="13"/>
          </p:nvPr>
        </p:nvSpPr>
        <p:spPr/>
        <p:txBody>
          <a:bodyPr/>
          <a:lstStyle/>
          <a:p>
            <a:r>
              <a:rPr lang="en-US" smtClean="0"/>
              <a:t>© 2009 Critical Path Training, LLC - All Rights Reserved</a:t>
            </a:r>
            <a:endParaRPr lang="en-US"/>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r>
              <a:rPr lang="en-US" dirty="0" smtClean="0"/>
              <a:t>The </a:t>
            </a:r>
            <a:r>
              <a:rPr lang="en-US" dirty="0"/>
              <a:t>last aspect of using audiences is configuring Web Parts to use them. </a:t>
            </a:r>
            <a:r>
              <a:rPr lang="en-US" dirty="0" smtClean="0"/>
              <a:t>Under</a:t>
            </a:r>
            <a:r>
              <a:rPr lang="en-US" baseline="0" dirty="0" smtClean="0"/>
              <a:t> the Advanced settings of the Web Part tool pane, you will have the option to target the web part.  </a:t>
            </a:r>
            <a:endParaRPr lang="en-US" dirty="0"/>
          </a:p>
          <a:p>
            <a:endParaRPr lang="en-US" dirty="0"/>
          </a:p>
          <a:p>
            <a:r>
              <a:rPr lang="en-US" dirty="0"/>
              <a:t>Of course, Web part do not provide the only means to make use of an </a:t>
            </a:r>
            <a:r>
              <a:rPr lang="en-US" b="1" dirty="0"/>
              <a:t>audience. You can also write custom code against the MOSS object model to programmatically determine whether the current user is in a specific audience or not</a:t>
            </a:r>
            <a:r>
              <a:rPr lang="en-US" dirty="0"/>
              <a:t>. From that information, you can create a custom Web Part whose output is customized depending on what audiences the current user is in.</a:t>
            </a:r>
          </a:p>
        </p:txBody>
      </p:sp>
      <p:sp>
        <p:nvSpPr>
          <p:cNvPr id="5" name="Slide Number Placeholder 3"/>
          <p:cNvSpPr>
            <a:spLocks noGrp="1"/>
          </p:cNvSpPr>
          <p:nvPr>
            <p:ph type="sldNum" sz="quarter" idx="5"/>
          </p:nvPr>
        </p:nvSpPr>
        <p:spPr>
          <a:xfrm>
            <a:off x="4143587" y="9281159"/>
            <a:ext cx="3169920" cy="318374"/>
          </a:xfrm>
        </p:spPr>
        <p:txBody>
          <a:bodyPr/>
          <a:lstStyle/>
          <a:p>
            <a:fld id="{073E6628-0705-4E34-90AA-D61A964D0AFD}" type="slidenum">
              <a:rPr lang="en-US" smtClean="0"/>
              <a:pPr/>
              <a:t>10</a:t>
            </a:fld>
            <a:endParaRPr lang="en-US"/>
          </a:p>
        </p:txBody>
      </p:sp>
      <p:sp>
        <p:nvSpPr>
          <p:cNvPr id="6" name="Date Placeholder 7"/>
          <p:cNvSpPr>
            <a:spLocks noGrp="1"/>
          </p:cNvSpPr>
          <p:nvPr>
            <p:ph type="dt" idx="1"/>
          </p:nvPr>
        </p:nvSpPr>
        <p:spPr>
          <a:xfrm>
            <a:off x="4143587" y="0"/>
            <a:ext cx="3169920" cy="320040"/>
          </a:xfrm>
        </p:spPr>
        <p:txBody>
          <a:bodyPr/>
          <a:lstStyle/>
          <a:p>
            <a:r>
              <a:rPr lang="en-US" smtClean="0"/>
              <a:t>v3.0</a:t>
            </a:r>
            <a:endParaRPr lang="en-US"/>
          </a:p>
        </p:txBody>
      </p:sp>
      <p:sp>
        <p:nvSpPr>
          <p:cNvPr id="7" name="Header Placeholder 8"/>
          <p:cNvSpPr>
            <a:spLocks noGrp="1"/>
          </p:cNvSpPr>
          <p:nvPr>
            <p:ph type="hdr" sz="quarter"/>
          </p:nvPr>
        </p:nvSpPr>
        <p:spPr>
          <a:xfrm>
            <a:off x="0" y="0"/>
            <a:ext cx="4226560" cy="320040"/>
          </a:xfrm>
        </p:spPr>
        <p:txBody>
          <a:bodyPr/>
          <a:lstStyle/>
          <a:p>
            <a:r>
              <a:rPr lang="en-US" smtClean="0"/>
              <a:t>05 - User Profiles</a:t>
            </a:r>
            <a:endParaRPr lang="en-US"/>
          </a:p>
        </p:txBody>
      </p:sp>
      <p:sp>
        <p:nvSpPr>
          <p:cNvPr id="8" name="Footer Placeholder 9"/>
          <p:cNvSpPr>
            <a:spLocks noGrp="1"/>
          </p:cNvSpPr>
          <p:nvPr>
            <p:ph type="ftr" sz="quarter" idx="4"/>
          </p:nvPr>
        </p:nvSpPr>
        <p:spPr>
          <a:xfrm>
            <a:off x="0" y="9281160"/>
            <a:ext cx="4145280" cy="318374"/>
          </a:xfrm>
        </p:spPr>
        <p:txBody>
          <a:bodyPr/>
          <a:lstStyle/>
          <a:p>
            <a:r>
              <a:rPr lang="en-US" smtClean="0"/>
              <a:t>© 2009 Critical Path Training, LLC - All Rights Reserved</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05 - User Profiles</a:t>
            </a:r>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05 - User Profiles</a:t>
            </a:r>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3E6628-0705-4E34-90AA-D61A964D0AFD}" type="slidenum">
              <a:rPr lang="en-US" smtClean="0"/>
              <a:pPr/>
              <a:t>13</a:t>
            </a:fld>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Header Placeholder 5"/>
          <p:cNvSpPr>
            <a:spLocks noGrp="1"/>
          </p:cNvSpPr>
          <p:nvPr>
            <p:ph type="hdr" sz="quarter" idx="12"/>
          </p:nvPr>
        </p:nvSpPr>
        <p:spPr/>
        <p:txBody>
          <a:bodyPr/>
          <a:lstStyle/>
          <a:p>
            <a:r>
              <a:rPr lang="en-US" smtClean="0"/>
              <a:t>05 - User Profiles</a:t>
            </a:r>
            <a:endParaRPr lang="en-US"/>
          </a:p>
        </p:txBody>
      </p:sp>
      <p:sp>
        <p:nvSpPr>
          <p:cNvPr id="7" name="Footer Placeholder 6"/>
          <p:cNvSpPr>
            <a:spLocks noGrp="1"/>
          </p:cNvSpPr>
          <p:nvPr>
            <p:ph type="ftr" sz="quarter" idx="13"/>
          </p:nvPr>
        </p:nvSpPr>
        <p:spPr/>
        <p:txBody>
          <a:bodyPr/>
          <a:lstStyle/>
          <a:p>
            <a:r>
              <a:rPr lang="en-US" smtClean="0"/>
              <a:t>© 2009 Critical Path Training, LLC - All Rights Reserved</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Header Placeholder 5"/>
          <p:cNvSpPr>
            <a:spLocks noGrp="1"/>
          </p:cNvSpPr>
          <p:nvPr>
            <p:ph type="hdr" sz="quarter" idx="12"/>
          </p:nvPr>
        </p:nvSpPr>
        <p:spPr/>
        <p:txBody>
          <a:bodyPr/>
          <a:lstStyle/>
          <a:p>
            <a:r>
              <a:rPr lang="en-US" smtClean="0"/>
              <a:t>05 - User Profiles</a:t>
            </a:r>
            <a:endParaRPr lang="en-US"/>
          </a:p>
        </p:txBody>
      </p:sp>
      <p:sp>
        <p:nvSpPr>
          <p:cNvPr id="7" name="Footer Placeholder 6"/>
          <p:cNvSpPr>
            <a:spLocks noGrp="1"/>
          </p:cNvSpPr>
          <p:nvPr>
            <p:ph type="ftr" sz="quarter" idx="13"/>
          </p:nvPr>
        </p:nvSpPr>
        <p:spPr/>
        <p:txBody>
          <a:bodyPr/>
          <a:lstStyle/>
          <a:p>
            <a:r>
              <a:rPr lang="en-US" smtClean="0"/>
              <a:t>© 2009 Critical Path Training, LLC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r>
              <a:rPr lang="en-US" dirty="0" smtClean="0"/>
              <a:t>User Profiles</a:t>
            </a:r>
            <a:r>
              <a:rPr lang="en-US" baseline="0" dirty="0" smtClean="0"/>
              <a:t> </a:t>
            </a:r>
            <a:r>
              <a:rPr lang="en-US" dirty="0" smtClean="0"/>
              <a:t>allows a </a:t>
            </a:r>
            <a:r>
              <a:rPr lang="en-US" dirty="0"/>
              <a:t>user to describe themselves to other users and </a:t>
            </a:r>
            <a:r>
              <a:rPr lang="en-US" dirty="0" smtClean="0"/>
              <a:t>discover </a:t>
            </a:r>
            <a:r>
              <a:rPr lang="en-US" dirty="0"/>
              <a:t>things about each other. </a:t>
            </a:r>
            <a:r>
              <a:rPr lang="en-US" dirty="0" smtClean="0"/>
              <a:t>  Properties</a:t>
            </a:r>
            <a:r>
              <a:rPr lang="en-US" baseline="0" dirty="0" smtClean="0"/>
              <a:t> are collected and maintained in an identity store, such as Active Directory or LDAP repositories.  Typical properties includes things such as department, job title, email, etc.  Once this data is imported into SharePoint it will be maintained in SQL Server.  We will then be utilizing it to share the information with others and create a more personalized experience for the users.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Once</a:t>
            </a:r>
            <a:r>
              <a:rPr lang="en-US" baseline="0" dirty="0" smtClean="0"/>
              <a:t> the user profiles have been imported into SharePoint there are three important features that will utilize them:  My Sites, Audience Targeting, and People Search.  These three features provide a way to share their information with others,  create a personalized experience, and find users throughout the organization.   </a:t>
            </a:r>
            <a:endParaRPr lang="en-US" dirty="0" smtClean="0"/>
          </a:p>
          <a:p>
            <a:r>
              <a:rPr lang="en-US" dirty="0"/>
              <a:t/>
            </a:r>
            <a:br>
              <a:rPr lang="en-US" dirty="0"/>
            </a:br>
            <a:endParaRPr lang="en-US" dirty="0"/>
          </a:p>
        </p:txBody>
      </p:sp>
      <p:sp>
        <p:nvSpPr>
          <p:cNvPr id="5" name="Slide Number Placeholder 3"/>
          <p:cNvSpPr>
            <a:spLocks noGrp="1"/>
          </p:cNvSpPr>
          <p:nvPr>
            <p:ph type="sldNum" sz="quarter" idx="5"/>
          </p:nvPr>
        </p:nvSpPr>
        <p:spPr>
          <a:xfrm>
            <a:off x="4143587" y="9281159"/>
            <a:ext cx="3169920" cy="318374"/>
          </a:xfrm>
        </p:spPr>
        <p:txBody>
          <a:bodyPr/>
          <a:lstStyle/>
          <a:p>
            <a:fld id="{073E6628-0705-4E34-90AA-D61A964D0AFD}" type="slidenum">
              <a:rPr lang="en-US" smtClean="0"/>
              <a:pPr/>
              <a:t>3</a:t>
            </a:fld>
            <a:endParaRPr lang="en-US"/>
          </a:p>
        </p:txBody>
      </p:sp>
      <p:sp>
        <p:nvSpPr>
          <p:cNvPr id="6" name="Date Placeholder 7"/>
          <p:cNvSpPr>
            <a:spLocks noGrp="1"/>
          </p:cNvSpPr>
          <p:nvPr>
            <p:ph type="dt" idx="1"/>
          </p:nvPr>
        </p:nvSpPr>
        <p:spPr>
          <a:xfrm>
            <a:off x="4143587" y="0"/>
            <a:ext cx="3169920" cy="320040"/>
          </a:xfrm>
        </p:spPr>
        <p:txBody>
          <a:bodyPr/>
          <a:lstStyle/>
          <a:p>
            <a:r>
              <a:rPr lang="en-US" smtClean="0"/>
              <a:t>v3.0</a:t>
            </a:r>
            <a:endParaRPr lang="en-US"/>
          </a:p>
        </p:txBody>
      </p:sp>
      <p:sp>
        <p:nvSpPr>
          <p:cNvPr id="7" name="Header Placeholder 8"/>
          <p:cNvSpPr>
            <a:spLocks noGrp="1"/>
          </p:cNvSpPr>
          <p:nvPr>
            <p:ph type="hdr" sz="quarter"/>
          </p:nvPr>
        </p:nvSpPr>
        <p:spPr>
          <a:xfrm>
            <a:off x="0" y="0"/>
            <a:ext cx="4226560" cy="320040"/>
          </a:xfrm>
        </p:spPr>
        <p:txBody>
          <a:bodyPr/>
          <a:lstStyle/>
          <a:p>
            <a:r>
              <a:rPr lang="en-US" smtClean="0"/>
              <a:t>05 - User Profiles</a:t>
            </a:r>
            <a:endParaRPr lang="en-US"/>
          </a:p>
        </p:txBody>
      </p:sp>
      <p:sp>
        <p:nvSpPr>
          <p:cNvPr id="8" name="Footer Placeholder 9"/>
          <p:cNvSpPr>
            <a:spLocks noGrp="1"/>
          </p:cNvSpPr>
          <p:nvPr>
            <p:ph type="ftr" sz="quarter" idx="4"/>
          </p:nvPr>
        </p:nvSpPr>
        <p:spPr>
          <a:xfrm>
            <a:off x="0" y="9281160"/>
            <a:ext cx="4145280" cy="318374"/>
          </a:xfrm>
        </p:spPr>
        <p:txBody>
          <a:bodyPr/>
          <a:lstStyle/>
          <a:p>
            <a:r>
              <a:rPr lang="en-US" smtClean="0"/>
              <a:t>© 2009 Critical Path Training, LLC - All Rights Reserved</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5" name="Rectangle 3"/>
          <p:cNvSpPr>
            <a:spLocks noGrp="1" noChangeArrowheads="1"/>
          </p:cNvSpPr>
          <p:nvPr>
            <p:ph type="body" idx="1"/>
          </p:nvPr>
        </p:nvSpPr>
        <p:spPr/>
        <p:txBody>
          <a:bodyPr>
            <a:normAutofit/>
          </a:bodyPr>
          <a:lstStyle/>
          <a:p>
            <a:r>
              <a:rPr lang="en-US" smtClean="0"/>
              <a:t>The configuring of the User Profiles will be done in the Share Service Provider.  If you are using Active Directory, you can configure MOSS to import profiles for all users within the current Active Directory domain or the entire forrest.</a:t>
            </a:r>
          </a:p>
          <a:p>
            <a:endParaRPr lang="en-US" smtClean="0"/>
          </a:p>
          <a:p>
            <a:r>
              <a:rPr lang="en-US" smtClean="0"/>
              <a:t>The page above also allows you to inspect, modify and re-import the profiles of you users.</a:t>
            </a:r>
          </a:p>
          <a:p>
            <a:endParaRPr lang="en-US" dirty="0"/>
          </a:p>
        </p:txBody>
      </p:sp>
      <p:sp>
        <p:nvSpPr>
          <p:cNvPr id="7" name="Slide Image Placeholder 6"/>
          <p:cNvSpPr>
            <a:spLocks noGrp="1" noRot="1" noChangeAspect="1"/>
          </p:cNvSpPr>
          <p:nvPr>
            <p:ph type="sldImg"/>
          </p:nvPr>
        </p:nvSpPr>
        <p:spPr/>
      </p:sp>
      <p:sp>
        <p:nvSpPr>
          <p:cNvPr id="8" name="Slide Number Placeholder 3"/>
          <p:cNvSpPr>
            <a:spLocks noGrp="1"/>
          </p:cNvSpPr>
          <p:nvPr>
            <p:ph type="sldNum" sz="quarter" idx="5"/>
          </p:nvPr>
        </p:nvSpPr>
        <p:spPr>
          <a:xfrm>
            <a:off x="4143587" y="9281159"/>
            <a:ext cx="3169920" cy="318374"/>
          </a:xfrm>
        </p:spPr>
        <p:txBody>
          <a:bodyPr/>
          <a:lstStyle/>
          <a:p>
            <a:fld id="{073E6628-0705-4E34-90AA-D61A964D0AFD}" type="slidenum">
              <a:rPr lang="en-US" smtClean="0"/>
              <a:pPr/>
              <a:t>4</a:t>
            </a:fld>
            <a:endParaRPr lang="en-US"/>
          </a:p>
        </p:txBody>
      </p:sp>
      <p:sp>
        <p:nvSpPr>
          <p:cNvPr id="9" name="Date Placeholder 7"/>
          <p:cNvSpPr>
            <a:spLocks noGrp="1"/>
          </p:cNvSpPr>
          <p:nvPr>
            <p:ph type="dt" idx="1"/>
          </p:nvPr>
        </p:nvSpPr>
        <p:spPr>
          <a:xfrm>
            <a:off x="4143587" y="0"/>
            <a:ext cx="3169920" cy="320040"/>
          </a:xfrm>
        </p:spPr>
        <p:txBody>
          <a:bodyPr/>
          <a:lstStyle/>
          <a:p>
            <a:r>
              <a:rPr lang="en-US" smtClean="0"/>
              <a:t>v3.0</a:t>
            </a:r>
            <a:endParaRPr lang="en-US"/>
          </a:p>
        </p:txBody>
      </p:sp>
      <p:sp>
        <p:nvSpPr>
          <p:cNvPr id="10" name="Header Placeholder 8"/>
          <p:cNvSpPr>
            <a:spLocks noGrp="1"/>
          </p:cNvSpPr>
          <p:nvPr>
            <p:ph type="hdr" sz="quarter"/>
          </p:nvPr>
        </p:nvSpPr>
        <p:spPr>
          <a:xfrm>
            <a:off x="0" y="0"/>
            <a:ext cx="4226560" cy="320040"/>
          </a:xfrm>
        </p:spPr>
        <p:txBody>
          <a:bodyPr/>
          <a:lstStyle/>
          <a:p>
            <a:r>
              <a:rPr lang="en-US" smtClean="0"/>
              <a:t>05 - User Profiles</a:t>
            </a:r>
            <a:endParaRPr lang="en-US"/>
          </a:p>
        </p:txBody>
      </p:sp>
      <p:sp>
        <p:nvSpPr>
          <p:cNvPr id="11" name="Footer Placeholder 9"/>
          <p:cNvSpPr>
            <a:spLocks noGrp="1"/>
          </p:cNvSpPr>
          <p:nvPr>
            <p:ph type="ftr" sz="quarter" idx="4"/>
          </p:nvPr>
        </p:nvSpPr>
        <p:spPr>
          <a:xfrm>
            <a:off x="0" y="9281160"/>
            <a:ext cx="4145280" cy="318374"/>
          </a:xfrm>
        </p:spPr>
        <p:txBody>
          <a:bodyPr/>
          <a:lstStyle/>
          <a:p>
            <a:r>
              <a:rPr lang="en-US" smtClean="0"/>
              <a:t>© 2009 Critical Path Training, LLC - All Rights Reserved</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Microsoft has designed role based templates that allow an organization to provide users specific My Site templates based on their role.  To access these templates visit http://office.microsoft.com/en-us/help/HA102147321033.aspx  </a:t>
            </a:r>
          </a:p>
          <a:p>
            <a:endParaRPr lang="en-US" baseline="0" dirty="0" smtClean="0"/>
          </a:p>
          <a:p>
            <a:r>
              <a:rPr lang="en-US" baseline="0" dirty="0" smtClean="0"/>
              <a:t>Lastly within the SSP, the administrator does have the power to set quotas on the My Sites and define who is allowed to have a My Site based on SharePoint Groups.</a:t>
            </a:r>
          </a:p>
        </p:txBody>
      </p:sp>
      <p:sp>
        <p:nvSpPr>
          <p:cNvPr id="4" name="Header Placeholder 3"/>
          <p:cNvSpPr>
            <a:spLocks noGrp="1"/>
          </p:cNvSpPr>
          <p:nvPr>
            <p:ph type="hdr" sz="quarter" idx="10"/>
          </p:nvPr>
        </p:nvSpPr>
        <p:spPr/>
        <p:txBody>
          <a:bodyPr/>
          <a:lstStyle/>
          <a:p>
            <a:r>
              <a:rPr lang="en-US" smtClean="0"/>
              <a:t>05 - User Profiles</a:t>
            </a:r>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a:t>
            </a:r>
            <a:r>
              <a:rPr lang="en-US" baseline="0" dirty="0" smtClean="0"/>
              <a:t> Sites are a feature designed for social networking.  The uniqueness of an organization is held not in their product or service but in the employees.  The employees hold all of the information, and my sites will allow for that information to be shared.  </a:t>
            </a:r>
          </a:p>
        </p:txBody>
      </p:sp>
      <p:sp>
        <p:nvSpPr>
          <p:cNvPr id="4" name="Header Placeholder 3"/>
          <p:cNvSpPr>
            <a:spLocks noGrp="1"/>
          </p:cNvSpPr>
          <p:nvPr>
            <p:ph type="hdr" sz="quarter" idx="10"/>
          </p:nvPr>
        </p:nvSpPr>
        <p:spPr/>
        <p:txBody>
          <a:bodyPr/>
          <a:lstStyle/>
          <a:p>
            <a:r>
              <a:rPr lang="en-US" smtClean="0"/>
              <a:t>05 - User Profiles</a:t>
            </a:r>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long as a user has the “Edit Personal User Information” permission they may make</a:t>
            </a:r>
            <a:r>
              <a:rPr lang="en-US" baseline="0" dirty="0" smtClean="0"/>
              <a:t> updates to the properties of their profile the administrator has given them access to update.</a:t>
            </a:r>
            <a:endParaRPr lang="en-US" dirty="0"/>
          </a:p>
        </p:txBody>
      </p:sp>
      <p:sp>
        <p:nvSpPr>
          <p:cNvPr id="4" name="Header Placeholder 3"/>
          <p:cNvSpPr>
            <a:spLocks noGrp="1"/>
          </p:cNvSpPr>
          <p:nvPr>
            <p:ph type="hdr" sz="quarter" idx="10"/>
          </p:nvPr>
        </p:nvSpPr>
        <p:spPr/>
        <p:txBody>
          <a:bodyPr/>
          <a:lstStyle/>
          <a:p>
            <a:r>
              <a:rPr lang="en-US" smtClean="0"/>
              <a:t>05 - User Profiles</a:t>
            </a:r>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05 - User Profiles</a:t>
            </a:r>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Rot="1" noChangeAspect="1" noChangeArrowheads="1" noTextEdit="1"/>
          </p:cNvSpPr>
          <p:nvPr>
            <p:ph type="sldImg"/>
          </p:nvPr>
        </p:nvSpPr>
        <p:spPr>
          <a:ln/>
        </p:spPr>
      </p:sp>
      <p:sp>
        <p:nvSpPr>
          <p:cNvPr id="780291" name="Rectangle 3"/>
          <p:cNvSpPr>
            <a:spLocks noGrp="1" noChangeArrowheads="1"/>
          </p:cNvSpPr>
          <p:nvPr>
            <p:ph type="body" idx="1"/>
          </p:nvPr>
        </p:nvSpPr>
        <p:spPr/>
        <p:txBody>
          <a:bodyPr/>
          <a:lstStyle/>
          <a:p>
            <a:r>
              <a:rPr lang="en-US" dirty="0" smtClean="0"/>
              <a:t>Audiences </a:t>
            </a:r>
            <a:r>
              <a:rPr lang="en-US" dirty="0"/>
              <a:t>and audience targeting provide a nice compliment to user profiles. The idea of an audience is that it provides a basis for targeting content on a WSS site page to one group of users. For example, suppose there is an announcement or weekly sales figures that only sales people would be interested in seeing on the home page of a portal site. Audience targeting allows you to add content to a page that is displayed to some users but not others.</a:t>
            </a:r>
          </a:p>
          <a:p>
            <a:endParaRPr lang="en-US" dirty="0"/>
          </a:p>
          <a:p>
            <a:r>
              <a:rPr lang="en-US" dirty="0"/>
              <a:t>First, you must create audiences through the SSP admin UI which involves defining criteria that can be AND-</a:t>
            </a:r>
            <a:r>
              <a:rPr lang="en-US" dirty="0" err="1"/>
              <a:t>ed</a:t>
            </a:r>
            <a:r>
              <a:rPr lang="en-US" dirty="0"/>
              <a:t> or </a:t>
            </a:r>
            <a:r>
              <a:rPr lang="en-US" dirty="0" err="1"/>
              <a:t>OR</a:t>
            </a:r>
            <a:r>
              <a:rPr lang="en-US" dirty="0"/>
              <a:t>-</a:t>
            </a:r>
            <a:r>
              <a:rPr lang="en-US" dirty="0" err="1"/>
              <a:t>ed</a:t>
            </a:r>
            <a:r>
              <a:rPr lang="en-US" dirty="0"/>
              <a:t> together. For example, one audience can be defined as all users in the Active Directory group named Sales. Another audience can be defines by defining criteria on user profile properties such as all users with the word "sales" in their Title or their Department as defined within their Active Directory profile. </a:t>
            </a:r>
            <a:r>
              <a:rPr lang="en-US" dirty="0" smtClean="0"/>
              <a:t>  Audiences created in this manner are called global audiences.</a:t>
            </a:r>
            <a:r>
              <a:rPr lang="en-US" baseline="0" dirty="0" smtClean="0"/>
              <a:t>  </a:t>
            </a:r>
            <a:endParaRPr lang="en-US" dirty="0"/>
          </a:p>
          <a:p>
            <a:endParaRPr lang="en-US" dirty="0"/>
          </a:p>
        </p:txBody>
      </p:sp>
      <p:sp>
        <p:nvSpPr>
          <p:cNvPr id="5" name="Slide Number Placeholder 3"/>
          <p:cNvSpPr>
            <a:spLocks noGrp="1"/>
          </p:cNvSpPr>
          <p:nvPr>
            <p:ph type="sldNum" sz="quarter" idx="5"/>
          </p:nvPr>
        </p:nvSpPr>
        <p:spPr>
          <a:xfrm>
            <a:off x="4143587" y="9281159"/>
            <a:ext cx="3169920" cy="318374"/>
          </a:xfrm>
        </p:spPr>
        <p:txBody>
          <a:bodyPr/>
          <a:lstStyle/>
          <a:p>
            <a:fld id="{073E6628-0705-4E34-90AA-D61A964D0AFD}" type="slidenum">
              <a:rPr lang="en-US" smtClean="0"/>
              <a:pPr/>
              <a:t>9</a:t>
            </a:fld>
            <a:endParaRPr lang="en-US"/>
          </a:p>
        </p:txBody>
      </p:sp>
      <p:sp>
        <p:nvSpPr>
          <p:cNvPr id="6" name="Date Placeholder 7"/>
          <p:cNvSpPr>
            <a:spLocks noGrp="1"/>
          </p:cNvSpPr>
          <p:nvPr>
            <p:ph type="dt" idx="1"/>
          </p:nvPr>
        </p:nvSpPr>
        <p:spPr>
          <a:xfrm>
            <a:off x="4143587" y="0"/>
            <a:ext cx="3169920" cy="320040"/>
          </a:xfrm>
        </p:spPr>
        <p:txBody>
          <a:bodyPr/>
          <a:lstStyle/>
          <a:p>
            <a:r>
              <a:rPr lang="en-US" smtClean="0"/>
              <a:t>v3.0</a:t>
            </a:r>
            <a:endParaRPr lang="en-US"/>
          </a:p>
        </p:txBody>
      </p:sp>
      <p:sp>
        <p:nvSpPr>
          <p:cNvPr id="7" name="Header Placeholder 8"/>
          <p:cNvSpPr>
            <a:spLocks noGrp="1"/>
          </p:cNvSpPr>
          <p:nvPr>
            <p:ph type="hdr" sz="quarter"/>
          </p:nvPr>
        </p:nvSpPr>
        <p:spPr>
          <a:xfrm>
            <a:off x="0" y="0"/>
            <a:ext cx="4226560" cy="320040"/>
          </a:xfrm>
        </p:spPr>
        <p:txBody>
          <a:bodyPr/>
          <a:lstStyle/>
          <a:p>
            <a:r>
              <a:rPr lang="en-US" smtClean="0"/>
              <a:t>05 - User Profiles</a:t>
            </a:r>
            <a:endParaRPr lang="en-US"/>
          </a:p>
        </p:txBody>
      </p:sp>
      <p:sp>
        <p:nvSpPr>
          <p:cNvPr id="8" name="Footer Placeholder 9"/>
          <p:cNvSpPr>
            <a:spLocks noGrp="1"/>
          </p:cNvSpPr>
          <p:nvPr>
            <p:ph type="ftr" sz="quarter" idx="4"/>
          </p:nvPr>
        </p:nvSpPr>
        <p:spPr>
          <a:xfrm>
            <a:off x="0" y="9281160"/>
            <a:ext cx="4145280" cy="318374"/>
          </a:xfrm>
        </p:spPr>
        <p:txBody>
          <a:bodyPr/>
          <a:lstStyle/>
          <a:p>
            <a:r>
              <a:rPr lang="en-US" smtClean="0"/>
              <a:t>© 2009 Critical Path Training, LLC - All Rights Reserved</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Profiles, </a:t>
            </a:r>
            <a:r>
              <a:rPr lang="en-US" dirty="0" err="1" smtClean="0"/>
              <a:t>MySites</a:t>
            </a:r>
            <a:r>
              <a:rPr lang="en-US" dirty="0" smtClean="0"/>
              <a:t/>
            </a:r>
            <a:br>
              <a:rPr lang="en-US" dirty="0" smtClean="0"/>
            </a:br>
            <a:r>
              <a:rPr lang="en-US" dirty="0" smtClean="0"/>
              <a:t>and </a:t>
            </a:r>
            <a:r>
              <a:rPr lang="en-US" dirty="0" smtClean="0"/>
              <a:t>Audience Targeting</a:t>
            </a:r>
          </a:p>
        </p:txBody>
      </p:sp>
      <p:sp>
        <p:nvSpPr>
          <p:cNvPr id="3" name="Subtitle 2"/>
          <p:cNvSpPr>
            <a:spLocks noGrp="1"/>
          </p:cNvSpPr>
          <p:nvPr>
            <p:ph type="subTitle" idx="1"/>
          </p:nvPr>
        </p:nvSpPr>
        <p:spPr/>
        <p:txBody>
          <a:bodyPr/>
          <a:lstStyle/>
          <a:p>
            <a:r>
              <a:rPr lang="en-US" dirty="0" smtClean="0"/>
              <a:t>The SharePoint 2007 Social Collaboration Story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US"/>
              <a:t>Audience Targeting</a:t>
            </a:r>
          </a:p>
        </p:txBody>
      </p:sp>
      <p:sp>
        <p:nvSpPr>
          <p:cNvPr id="804867" name="Rectangle 3"/>
          <p:cNvSpPr>
            <a:spLocks noGrp="1" noChangeArrowheads="1"/>
          </p:cNvSpPr>
          <p:nvPr>
            <p:ph type="body" idx="1"/>
          </p:nvPr>
        </p:nvSpPr>
        <p:spPr/>
        <p:txBody>
          <a:bodyPr/>
          <a:lstStyle/>
          <a:p>
            <a:r>
              <a:rPr lang="en-US" dirty="0" smtClean="0"/>
              <a:t>Content </a:t>
            </a:r>
            <a:r>
              <a:rPr lang="en-US" dirty="0"/>
              <a:t>can be targeted at </a:t>
            </a:r>
            <a:r>
              <a:rPr lang="en-US" dirty="0" smtClean="0"/>
              <a:t>an audience</a:t>
            </a:r>
            <a:endParaRPr lang="en-US" dirty="0"/>
          </a:p>
          <a:p>
            <a:pPr lvl="1"/>
            <a:r>
              <a:rPr lang="en-US" dirty="0" smtClean="0"/>
              <a:t>The following groups can be targeted:</a:t>
            </a:r>
          </a:p>
          <a:p>
            <a:pPr lvl="2">
              <a:buFont typeface="Arial" pitchFamily="34" charset="0"/>
              <a:buChar char="•"/>
            </a:pPr>
            <a:r>
              <a:rPr lang="en-US" dirty="0" smtClean="0"/>
              <a:t>Distribution/Security Groups</a:t>
            </a:r>
          </a:p>
          <a:p>
            <a:pPr lvl="2">
              <a:buFont typeface="Arial" pitchFamily="34" charset="0"/>
              <a:buChar char="•"/>
            </a:pPr>
            <a:r>
              <a:rPr lang="en-US" dirty="0" smtClean="0"/>
              <a:t>SharePoint Groups</a:t>
            </a:r>
          </a:p>
          <a:p>
            <a:pPr lvl="2">
              <a:buFont typeface="Arial" pitchFamily="34" charset="0"/>
              <a:buChar char="•"/>
            </a:pPr>
            <a:r>
              <a:rPr lang="en-US" dirty="0" smtClean="0"/>
              <a:t>Global Audiences</a:t>
            </a:r>
          </a:p>
          <a:p>
            <a:pPr lvl="1"/>
            <a:r>
              <a:rPr lang="en-US" dirty="0" smtClean="0"/>
              <a:t>Great </a:t>
            </a:r>
            <a:r>
              <a:rPr lang="en-US" dirty="0"/>
              <a:t>way to get content to interested parties while filtering noise from those that are not </a:t>
            </a:r>
            <a:r>
              <a:rPr lang="en-US" dirty="0" smtClean="0"/>
              <a:t>interested</a:t>
            </a:r>
          </a:p>
          <a:p>
            <a:pPr lvl="1"/>
            <a:r>
              <a:rPr lang="en-US" dirty="0" smtClean="0"/>
              <a:t>It is not Security!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 Targeting (Cont.)</a:t>
            </a:r>
            <a:endParaRPr lang="en-US" dirty="0"/>
          </a:p>
        </p:txBody>
      </p:sp>
      <p:sp>
        <p:nvSpPr>
          <p:cNvPr id="5" name="Content Placeholder 4"/>
          <p:cNvSpPr>
            <a:spLocks noGrp="1"/>
          </p:cNvSpPr>
          <p:nvPr>
            <p:ph idx="1"/>
          </p:nvPr>
        </p:nvSpPr>
        <p:spPr/>
        <p:txBody>
          <a:bodyPr/>
          <a:lstStyle/>
          <a:p>
            <a:r>
              <a:rPr lang="en-US" dirty="0" smtClean="0"/>
              <a:t>The following content can be targeted:</a:t>
            </a:r>
          </a:p>
          <a:p>
            <a:pPr lvl="1"/>
            <a:r>
              <a:rPr lang="en-US" dirty="0" smtClean="0"/>
              <a:t>Navigational links</a:t>
            </a:r>
          </a:p>
          <a:p>
            <a:pPr lvl="1"/>
            <a:r>
              <a:rPr lang="en-US" dirty="0" smtClean="0"/>
              <a:t>Web Parts</a:t>
            </a:r>
          </a:p>
          <a:p>
            <a:pPr lvl="1"/>
            <a:r>
              <a:rPr lang="en-US" dirty="0" smtClean="0"/>
              <a:t>Documents in a library</a:t>
            </a:r>
          </a:p>
          <a:p>
            <a:pPr lvl="1"/>
            <a:r>
              <a:rPr lang="en-US" dirty="0" smtClean="0"/>
              <a:t>Items in a List</a:t>
            </a:r>
          </a:p>
          <a:p>
            <a:pPr lvl="1"/>
            <a:endParaRPr lang="en-US" dirty="0"/>
          </a:p>
        </p:txBody>
      </p:sp>
      <p:pic>
        <p:nvPicPr>
          <p:cNvPr id="6" name="Picture 4" descr="AudienceTargeting"/>
          <p:cNvPicPr>
            <a:picLocks noChangeAspect="1" noChangeArrowheads="1"/>
          </p:cNvPicPr>
          <p:nvPr/>
        </p:nvPicPr>
        <p:blipFill>
          <a:blip r:embed="rId3" cstate="print"/>
          <a:srcRect/>
          <a:stretch>
            <a:fillRect/>
          </a:stretch>
        </p:blipFill>
        <p:spPr bwMode="auto">
          <a:xfrm>
            <a:off x="4419600" y="3581400"/>
            <a:ext cx="3421937" cy="27813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Personalization Sites</a:t>
            </a:r>
            <a:endParaRPr lang="en-US" dirty="0"/>
          </a:p>
        </p:txBody>
      </p:sp>
      <p:sp>
        <p:nvSpPr>
          <p:cNvPr id="3" name="Content Placeholder 2"/>
          <p:cNvSpPr>
            <a:spLocks noGrp="1"/>
          </p:cNvSpPr>
          <p:nvPr>
            <p:ph idx="1"/>
          </p:nvPr>
        </p:nvSpPr>
        <p:spPr/>
        <p:txBody>
          <a:bodyPr/>
          <a:lstStyle/>
          <a:p>
            <a:r>
              <a:rPr lang="en-US" dirty="0" smtClean="0"/>
              <a:t>Site template that allows for targeting of information</a:t>
            </a:r>
          </a:p>
          <a:p>
            <a:r>
              <a:rPr lang="en-US" dirty="0" smtClean="0"/>
              <a:t>Utilizes Current User Filter Web Part</a:t>
            </a:r>
          </a:p>
          <a:p>
            <a:r>
              <a:rPr lang="en-US" dirty="0" smtClean="0"/>
              <a:t>Link to site can appear in My Site navigation bar</a:t>
            </a:r>
          </a:p>
          <a:p>
            <a:pPr lvl="1"/>
            <a:r>
              <a:rPr lang="en-US" dirty="0" smtClean="0"/>
              <a:t>Administrator can force link in navigation bar</a:t>
            </a:r>
          </a:p>
          <a:p>
            <a:pPr lvl="1"/>
            <a:r>
              <a:rPr lang="en-US" dirty="0" smtClean="0"/>
              <a:t>User can “Pin” the site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User Profiles</a:t>
            </a:r>
          </a:p>
          <a:p>
            <a:r>
              <a:rPr lang="en-US" dirty="0" smtClean="0"/>
              <a:t>My Sites</a:t>
            </a:r>
          </a:p>
          <a:p>
            <a:r>
              <a:rPr lang="en-US" dirty="0" smtClean="0"/>
              <a:t>Colleagues</a:t>
            </a:r>
          </a:p>
          <a:p>
            <a:r>
              <a:rPr lang="en-US" dirty="0" smtClean="0"/>
              <a:t>Personalization</a:t>
            </a:r>
          </a:p>
          <a:p>
            <a:r>
              <a:rPr lang="en-US" dirty="0" smtClean="0"/>
              <a:t>Audience targeting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User Profiles</a:t>
            </a:r>
          </a:p>
          <a:p>
            <a:r>
              <a:rPr lang="en-US" dirty="0" smtClean="0"/>
              <a:t>My Sites</a:t>
            </a:r>
          </a:p>
          <a:p>
            <a:r>
              <a:rPr lang="en-US" dirty="0" smtClean="0"/>
              <a:t>Colleagues</a:t>
            </a:r>
          </a:p>
          <a:p>
            <a:r>
              <a:rPr lang="en-US" dirty="0" smtClean="0"/>
              <a:t>Personalization</a:t>
            </a:r>
          </a:p>
          <a:p>
            <a:r>
              <a:rPr lang="en-US" dirty="0" smtClean="0"/>
              <a:t>Audience targeting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en-US" smtClean="0"/>
              <a:t>User Profiles</a:t>
            </a:r>
            <a:endParaRPr lang="en-US"/>
          </a:p>
        </p:txBody>
      </p:sp>
      <p:sp>
        <p:nvSpPr>
          <p:cNvPr id="769027" name="Rectangle 3"/>
          <p:cNvSpPr>
            <a:spLocks noGrp="1" noChangeArrowheads="1"/>
          </p:cNvSpPr>
          <p:nvPr>
            <p:ph type="body" idx="1"/>
          </p:nvPr>
        </p:nvSpPr>
        <p:spPr/>
        <p:txBody>
          <a:bodyPr>
            <a:noAutofit/>
          </a:bodyPr>
          <a:lstStyle/>
          <a:p>
            <a:r>
              <a:rPr lang="en-US" sz="2400" dirty="0" smtClean="0"/>
              <a:t>User profiles track user information for social networking</a:t>
            </a:r>
          </a:p>
          <a:p>
            <a:pPr lvl="1"/>
            <a:r>
              <a:rPr lang="en-US" sz="2000" dirty="0" smtClean="0"/>
              <a:t>Information used to describe users to each other</a:t>
            </a:r>
          </a:p>
          <a:p>
            <a:pPr lvl="1"/>
            <a:r>
              <a:rPr lang="en-US" sz="2000" dirty="0" smtClean="0"/>
              <a:t>Information users to target information to interested parties</a:t>
            </a:r>
          </a:p>
          <a:p>
            <a:r>
              <a:rPr lang="en-US" sz="2400" dirty="0" smtClean="0"/>
              <a:t>MOSS maintains user profiles in SQL Server</a:t>
            </a:r>
          </a:p>
          <a:p>
            <a:pPr lvl="1"/>
            <a:r>
              <a:rPr lang="en-US" sz="2000" dirty="0" smtClean="0"/>
              <a:t>Profile data can be imported from Active Directory or LDAP</a:t>
            </a:r>
          </a:p>
          <a:p>
            <a:pPr lvl="1"/>
            <a:r>
              <a:rPr lang="en-US" sz="2000" dirty="0" smtClean="0"/>
              <a:t>Profile data can be extended with custom properties</a:t>
            </a:r>
          </a:p>
          <a:p>
            <a:pPr lvl="1"/>
            <a:r>
              <a:rPr lang="en-US" sz="2000" dirty="0" smtClean="0"/>
              <a:t>Profiles can be extended with BDC data source</a:t>
            </a:r>
          </a:p>
          <a:p>
            <a:r>
              <a:rPr lang="en-US" sz="2400" dirty="0" smtClean="0"/>
              <a:t>MOSS features that utilize profiles</a:t>
            </a:r>
          </a:p>
          <a:p>
            <a:pPr lvl="1"/>
            <a:r>
              <a:rPr lang="en-US" sz="2000" dirty="0" smtClean="0"/>
              <a:t>M	y Sites</a:t>
            </a:r>
          </a:p>
          <a:p>
            <a:pPr lvl="1"/>
            <a:r>
              <a:rPr lang="en-US" sz="2000" dirty="0" smtClean="0"/>
              <a:t>Audience Targeting</a:t>
            </a:r>
          </a:p>
          <a:p>
            <a:pPr lvl="1"/>
            <a:r>
              <a:rPr lang="en-US" sz="2000" dirty="0" smtClean="0"/>
              <a:t>People Search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p:txBody>
          <a:bodyPr/>
          <a:lstStyle/>
          <a:p>
            <a:r>
              <a:rPr lang="en-US"/>
              <a:t>Configuring User Profiles</a:t>
            </a:r>
          </a:p>
        </p:txBody>
      </p:sp>
      <p:pic>
        <p:nvPicPr>
          <p:cNvPr id="801797" name="Picture 5" descr="ManageUserProfiles"/>
          <p:cNvPicPr>
            <a:picLocks noChangeAspect="1" noChangeArrowheads="1"/>
          </p:cNvPicPr>
          <p:nvPr/>
        </p:nvPicPr>
        <p:blipFill>
          <a:blip r:embed="rId3" cstate="print"/>
          <a:srcRect/>
          <a:stretch>
            <a:fillRect/>
          </a:stretch>
        </p:blipFill>
        <p:spPr bwMode="auto">
          <a:xfrm>
            <a:off x="2971800" y="1450975"/>
            <a:ext cx="5853113" cy="4797425"/>
          </a:xfrm>
          <a:prstGeom prst="rect">
            <a:avLst/>
          </a:prstGeom>
          <a:solidFill>
            <a:schemeClr val="tx1"/>
          </a:solidFill>
          <a:ln>
            <a:solidFill>
              <a:schemeClr val="tx1"/>
            </a:solidFill>
          </a:ln>
        </p:spPr>
      </p:pic>
      <p:sp>
        <p:nvSpPr>
          <p:cNvPr id="801798" name="Rectangle 6"/>
          <p:cNvSpPr>
            <a:spLocks noChangeArrowheads="1"/>
          </p:cNvSpPr>
          <p:nvPr/>
        </p:nvSpPr>
        <p:spPr bwMode="auto">
          <a:xfrm>
            <a:off x="228600" y="2133600"/>
            <a:ext cx="2514600" cy="762000"/>
          </a:xfrm>
          <a:prstGeom prst="rect">
            <a:avLst/>
          </a:prstGeom>
          <a:solidFill>
            <a:schemeClr val="accent6">
              <a:lumMod val="10000"/>
              <a:lumOff val="90000"/>
            </a:schemeClr>
          </a:solidFill>
          <a:ln w="9525">
            <a:solidFill>
              <a:schemeClr val="tx1"/>
            </a:solidFill>
            <a:miter lim="800000"/>
            <a:headEnd/>
            <a:tailEnd type="none" w="lg" len="lg"/>
          </a:ln>
          <a:effectLst/>
        </p:spPr>
        <p:txBody>
          <a:bodyPr/>
          <a:lstStyle/>
          <a:p>
            <a:r>
              <a:rPr lang="en-US" sz="1200" b="1">
                <a:latin typeface="Arial" pitchFamily="34" charset="0"/>
              </a:rPr>
              <a:t>Administrative control for adding, viewing, managing and importing profiles</a:t>
            </a:r>
          </a:p>
        </p:txBody>
      </p:sp>
      <p:sp>
        <p:nvSpPr>
          <p:cNvPr id="801800" name="Rectangle 8"/>
          <p:cNvSpPr>
            <a:spLocks noChangeArrowheads="1"/>
          </p:cNvSpPr>
          <p:nvPr/>
        </p:nvSpPr>
        <p:spPr bwMode="auto">
          <a:xfrm>
            <a:off x="228600" y="4648200"/>
            <a:ext cx="2514600" cy="533400"/>
          </a:xfrm>
          <a:prstGeom prst="rect">
            <a:avLst/>
          </a:prstGeom>
          <a:solidFill>
            <a:schemeClr val="accent6">
              <a:lumMod val="10000"/>
              <a:lumOff val="90000"/>
            </a:schemeClr>
          </a:solidFill>
          <a:ln w="9525">
            <a:solidFill>
              <a:schemeClr val="tx1"/>
            </a:solidFill>
            <a:miter lim="800000"/>
            <a:headEnd/>
            <a:tailEnd type="none" w="lg" len="lg"/>
          </a:ln>
          <a:effectLst/>
        </p:spPr>
        <p:txBody>
          <a:bodyPr/>
          <a:lstStyle/>
          <a:p>
            <a:r>
              <a:rPr lang="en-US" sz="1200" b="1">
                <a:latin typeface="Arial" pitchFamily="34" charset="0"/>
              </a:rPr>
              <a:t>You can see and modify user profile properties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My Site</a:t>
            </a:r>
            <a:endParaRPr lang="en-US" dirty="0"/>
          </a:p>
        </p:txBody>
      </p:sp>
      <p:sp>
        <p:nvSpPr>
          <p:cNvPr id="3" name="Content Placeholder 2"/>
          <p:cNvSpPr>
            <a:spLocks noGrp="1"/>
          </p:cNvSpPr>
          <p:nvPr>
            <p:ph idx="1"/>
          </p:nvPr>
        </p:nvSpPr>
        <p:spPr/>
        <p:txBody>
          <a:bodyPr/>
          <a:lstStyle/>
          <a:p>
            <a:r>
              <a:rPr lang="en-US" dirty="0" smtClean="0"/>
              <a:t>Each My Sites is a site collection that…</a:t>
            </a:r>
          </a:p>
          <a:p>
            <a:pPr lvl="1"/>
            <a:r>
              <a:rPr lang="en-US" dirty="0" smtClean="0"/>
              <a:t>is provided on demand upon first access</a:t>
            </a:r>
          </a:p>
          <a:p>
            <a:pPr lvl="1"/>
            <a:r>
              <a:rPr lang="en-US" dirty="0" smtClean="0"/>
              <a:t>maps to a specific user profile</a:t>
            </a:r>
          </a:p>
          <a:p>
            <a:pPr lvl="1"/>
            <a:r>
              <a:rPr lang="en-US" dirty="0" smtClean="0"/>
              <a:t>enables users to edit some aspects of their profile</a:t>
            </a:r>
          </a:p>
          <a:p>
            <a:pPr lvl="1"/>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828800" y="3581400"/>
            <a:ext cx="5715000" cy="2730000"/>
          </a:xfrm>
          <a:prstGeom prst="rect">
            <a:avLst/>
          </a:prstGeom>
          <a:noFill/>
          <a:ln w="9525">
            <a:noFill/>
            <a:miter lim="800000"/>
            <a:headEnd/>
            <a:tailEnd/>
          </a:ln>
          <a:effectLst/>
        </p:spPr>
      </p:pic>
      <p:sp>
        <p:nvSpPr>
          <p:cNvPr id="5" name="Oval 4"/>
          <p:cNvSpPr/>
          <p:nvPr/>
        </p:nvSpPr>
        <p:spPr>
          <a:xfrm>
            <a:off x="5943600" y="4114800"/>
            <a:ext cx="838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vs. Public My Site Views</a:t>
            </a:r>
            <a:endParaRPr lang="en-US" dirty="0"/>
          </a:p>
        </p:txBody>
      </p:sp>
      <p:sp>
        <p:nvSpPr>
          <p:cNvPr id="3" name="Content Placeholder 2"/>
          <p:cNvSpPr>
            <a:spLocks noGrp="1"/>
          </p:cNvSpPr>
          <p:nvPr>
            <p:ph idx="1"/>
          </p:nvPr>
        </p:nvSpPr>
        <p:spPr/>
        <p:txBody>
          <a:bodyPr/>
          <a:lstStyle/>
          <a:p>
            <a:r>
              <a:rPr lang="en-US" dirty="0" smtClean="0"/>
              <a:t>Private</a:t>
            </a:r>
          </a:p>
          <a:p>
            <a:pPr lvl="1"/>
            <a:r>
              <a:rPr lang="en-US" dirty="0" smtClean="0"/>
              <a:t>Organize personal information</a:t>
            </a:r>
          </a:p>
          <a:p>
            <a:pPr lvl="1"/>
            <a:r>
              <a:rPr lang="en-US" dirty="0" smtClean="0"/>
              <a:t>Data only they are interested in</a:t>
            </a:r>
          </a:p>
          <a:p>
            <a:pPr lvl="1"/>
            <a:r>
              <a:rPr lang="en-US" dirty="0" smtClean="0"/>
              <a:t>Personalized Web Parts</a:t>
            </a:r>
          </a:p>
          <a:p>
            <a:pPr lvl="1"/>
            <a:endParaRPr lang="en-US" dirty="0" smtClean="0"/>
          </a:p>
          <a:p>
            <a:r>
              <a:rPr lang="en-US" dirty="0" smtClean="0"/>
              <a:t>Public</a:t>
            </a:r>
          </a:p>
          <a:p>
            <a:pPr lvl="1"/>
            <a:r>
              <a:rPr lang="en-US" dirty="0" smtClean="0"/>
              <a:t>Share documents with Colleagues</a:t>
            </a:r>
          </a:p>
          <a:p>
            <a:pPr lvl="1"/>
            <a:r>
              <a:rPr lang="en-US" dirty="0" smtClean="0"/>
              <a:t>User Profile/Contact Information</a:t>
            </a:r>
          </a:p>
          <a:p>
            <a:pPr lvl="2">
              <a:buFont typeface="Arial" pitchFamily="34" charset="0"/>
              <a:buChar char="•"/>
            </a:pPr>
            <a:r>
              <a:rPr lang="en-US" b="0" dirty="0" smtClean="0">
                <a:latin typeface="Arial" pitchFamily="34" charset="0"/>
                <a:cs typeface="Arial" pitchFamily="34" charset="0"/>
              </a:rPr>
              <a:t>Determine who sees what information</a:t>
            </a:r>
          </a:p>
          <a:p>
            <a:pPr lvl="1"/>
            <a:r>
              <a:rPr lang="en-US" dirty="0" smtClean="0"/>
              <a:t>Common Information between user and visitor</a:t>
            </a:r>
          </a:p>
          <a:p>
            <a:pPr lvl="1"/>
            <a:endParaRPr lang="en-US" dirty="0" smtClean="0"/>
          </a:p>
          <a:p>
            <a:pPr lvl="1"/>
            <a:endParaRPr lang="en-US" dirty="0" smtClean="0"/>
          </a:p>
          <a:p>
            <a:pPr lvl="1">
              <a:buNone/>
            </a:pPr>
            <a:endParaRPr lang="en-US" dirty="0" smtClean="0"/>
          </a:p>
          <a:p>
            <a:pPr lvl="1"/>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 User Profile</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914400" y="1295400"/>
            <a:ext cx="6705600" cy="534550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Colleagues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95325" y="1476375"/>
            <a:ext cx="7839075" cy="48482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r>
              <a:rPr lang="en-US"/>
              <a:t>Audiences</a:t>
            </a:r>
          </a:p>
        </p:txBody>
      </p:sp>
      <p:sp>
        <p:nvSpPr>
          <p:cNvPr id="770051" name="Rectangle 3"/>
          <p:cNvSpPr>
            <a:spLocks noGrp="1" noChangeArrowheads="1"/>
          </p:cNvSpPr>
          <p:nvPr>
            <p:ph type="body" idx="1"/>
          </p:nvPr>
        </p:nvSpPr>
        <p:spPr/>
        <p:txBody>
          <a:bodyPr>
            <a:normAutofit/>
          </a:bodyPr>
          <a:lstStyle/>
          <a:p>
            <a:r>
              <a:rPr lang="en-US" sz="2400" dirty="0"/>
              <a:t>Audience involves creating rules and then compiling</a:t>
            </a:r>
          </a:p>
          <a:p>
            <a:pPr lvl="1"/>
            <a:r>
              <a:rPr lang="en-US" sz="2000" dirty="0"/>
              <a:t>Rules define what user accounts should be included or excluded</a:t>
            </a:r>
          </a:p>
          <a:p>
            <a:pPr lvl="1"/>
            <a:r>
              <a:rPr lang="en-US" sz="2000" dirty="0"/>
              <a:t>Compilation process adds users to audience table in SQL Server</a:t>
            </a:r>
          </a:p>
        </p:txBody>
      </p:sp>
      <p:pic>
        <p:nvPicPr>
          <p:cNvPr id="770053" name="Picture 5" descr="CreateAudience"/>
          <p:cNvPicPr>
            <a:picLocks noChangeAspect="1" noChangeArrowheads="1"/>
          </p:cNvPicPr>
          <p:nvPr/>
        </p:nvPicPr>
        <p:blipFill>
          <a:blip r:embed="rId3" cstate="print"/>
          <a:srcRect/>
          <a:stretch>
            <a:fillRect/>
          </a:stretch>
        </p:blipFill>
        <p:spPr bwMode="auto">
          <a:xfrm>
            <a:off x="2133600" y="2819400"/>
            <a:ext cx="5431356" cy="3829050"/>
          </a:xfrm>
          <a:prstGeom prst="rect">
            <a:avLst/>
          </a:prstGeom>
          <a:noFill/>
          <a:ln>
            <a:solidFill>
              <a:schemeClr val="tx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PT_Slide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918341E25AD34FAABA08FA833A409F" ma:contentTypeVersion="1" ma:contentTypeDescription="Create a new document." ma:contentTypeScope="" ma:versionID="270de4c7801b75baae8d41dc2b5abf05">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 xmlns="c83d3ea4-1015-4b4b-bfa9-09fbcd7aa64d">3CC2HQU7XWNV-50-13</_dlc_DocId>
    <_dlc_DocIdUrl xmlns="c83d3ea4-1015-4b4b-bfa9-09fbcd7aa64d">
      <Url>http://intranet.sharepointblackops.com/Courses/SAB301/_layouts/DocIdRedir.aspx?ID=3CC2HQU7XWNV-50-13</Url>
      <Description>3CC2HQU7XWNV-50-13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392D9F5-0E38-46CB-9E90-8E28E7F965A0}"/>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C9B98DF5-E3E4-41BD-B6FD-C47513A1B632}"/>
</file>

<file path=docProps/app.xml><?xml version="1.0" encoding="utf-8"?>
<Properties xmlns="http://schemas.openxmlformats.org/officeDocument/2006/extended-properties" xmlns:vt="http://schemas.openxmlformats.org/officeDocument/2006/docPropsVTypes">
  <Template>CPT_Slide_Template</Template>
  <TotalTime>5</TotalTime>
  <Words>1179</Words>
  <Application>Microsoft Office PowerPoint</Application>
  <PresentationFormat>On-screen Show (4:3)</PresentationFormat>
  <Paragraphs>143</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CPT_Slide_Template</vt:lpstr>
      <vt:lpstr>User Profiles, MySites and Audience Targeting</vt:lpstr>
      <vt:lpstr>Agenda</vt:lpstr>
      <vt:lpstr>User Profiles</vt:lpstr>
      <vt:lpstr>Configuring User Profiles</vt:lpstr>
      <vt:lpstr>Creating a new My Site</vt:lpstr>
      <vt:lpstr>Private vs. Public My Site Views</vt:lpstr>
      <vt:lpstr>Updating A User Profile</vt:lpstr>
      <vt:lpstr>Colleagues</vt:lpstr>
      <vt:lpstr>Audiences</vt:lpstr>
      <vt:lpstr>Audience Targeting</vt:lpstr>
      <vt:lpstr>Audience Targeting (Cont.)</vt:lpstr>
      <vt:lpstr>Personalization Sites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Profiles, MySites and Audience Targeting</dc:title>
  <dc:creator>TedP</dc:creator>
  <cp:lastModifiedBy>TedP</cp:lastModifiedBy>
  <cp:revision>2</cp:revision>
  <dcterms:created xsi:type="dcterms:W3CDTF">2009-05-24T10:44:50Z</dcterms:created>
  <dcterms:modified xsi:type="dcterms:W3CDTF">2009-05-24T10:49:52Z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0x01010062918341E25AD34FAABA08FA833A409F</vt:lpwstr>
  </property>
  <property fmtid="{D5CDD505-2E9C-101B-9397-08002B2CF9AE}" pid="4" name="_dlc_DocIdItemGuid">
    <vt:lpwstr>91532cf7-b894-40cc-91f6-80223c431d66</vt:lpwstr>
  </property>
</Properties>
</file>