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15.xml" ContentType="application/vnd.openxmlformats-officedocument.presentationml.slide+xml"/>
  <Override PartName="/ppt/slides/slide16.xml" ContentType="application/vnd.openxmlformats-officedocument.presentationml.slide+xml"/>
  <Override PartName="/ppt/presentation.xml" ContentType="application/vnd.openxmlformats-officedocument.presentationml.presentation.main+xml"/>
  <Override PartName="/ppt/slides/slide1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5.xml" ContentType="application/vnd.openxmlformats-officedocument.presentationml.notesSlide+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clrMru>
    <a:srgbClr val="4C2710"/>
    <a:srgbClr val="87451D"/>
    <a:srgbClr val="1F100B"/>
    <a:srgbClr val="9F002D"/>
    <a:srgbClr val="002100"/>
    <a:srgbClr val="2E391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6946" autoAdjust="0"/>
    <p:restoredTop sz="90033" autoAdjust="0"/>
  </p:normalViewPr>
  <p:slideViewPr>
    <p:cSldViewPr>
      <p:cViewPr varScale="1">
        <p:scale>
          <a:sx n="93" d="100"/>
          <a:sy n="93" d="100"/>
        </p:scale>
        <p:origin x="-157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24"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customXml" Target="../customXml/item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06 - SharePoint Search</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06 - SharePoint Search</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
        <p:nvSpPr>
          <p:cNvPr id="8" name="Date Placeholder 7"/>
          <p:cNvSpPr>
            <a:spLocks noGrp="1"/>
          </p:cNvSpPr>
          <p:nvPr>
            <p:ph type="dt" idx="11"/>
          </p:nvPr>
        </p:nvSpPr>
        <p:spPr/>
        <p:txBody>
          <a:bodyPr/>
          <a:lstStyle/>
          <a:p>
            <a:r>
              <a:rPr lang="en-US" smtClean="0"/>
              <a:t>8/27/2007</a:t>
            </a:r>
            <a:endParaRPr lang="en-US"/>
          </a:p>
        </p:txBody>
      </p:sp>
      <p:sp>
        <p:nvSpPr>
          <p:cNvPr id="9" name="Header Placeholder 8"/>
          <p:cNvSpPr>
            <a:spLocks noGrp="1"/>
          </p:cNvSpPr>
          <p:nvPr>
            <p:ph type="hdr" sz="quarter" idx="12"/>
          </p:nvPr>
        </p:nvSpPr>
        <p:spPr/>
        <p:txBody>
          <a:bodyPr/>
          <a:lstStyle/>
          <a:p>
            <a:r>
              <a:rPr lang="en-US" smtClean="0"/>
              <a:t>06 - SharePoint Search</a:t>
            </a:r>
            <a:endParaRPr lang="en-US"/>
          </a:p>
        </p:txBody>
      </p:sp>
      <p:sp>
        <p:nvSpPr>
          <p:cNvPr id="10" name="Footer Placeholder 9"/>
          <p:cNvSpPr>
            <a:spLocks noGrp="1"/>
          </p:cNvSpPr>
          <p:nvPr>
            <p:ph type="ftr" sz="quarter" idx="13"/>
          </p:nvPr>
        </p:nvSpPr>
        <p:spPr/>
        <p:txBody>
          <a:bodyPr/>
          <a:lstStyle/>
          <a:p>
            <a:r>
              <a:rPr lang="en-US" smtClean="0"/>
              <a:t>© 2009 Critical Path Training, LLC - All Rights Reserved</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8"/>
          <p:cNvSpPr>
            <a:spLocks noGrp="1" noRot="1" noChangeAspect="1" noTextEdit="1"/>
          </p:cNvSpPr>
          <p:nvPr>
            <p:ph type="sldImg"/>
          </p:nvPr>
        </p:nvSpPr>
        <p:spPr>
          <a:ln>
            <a:noFill/>
          </a:ln>
        </p:spPr>
      </p:sp>
      <p:sp>
        <p:nvSpPr>
          <p:cNvPr id="52226" name="Rectangle 10"/>
          <p:cNvSpPr>
            <a:spLocks noGrp="1" noChangeArrowheads="1"/>
          </p:cNvSpPr>
          <p:nvPr>
            <p:ph type="body" idx="1"/>
          </p:nvPr>
        </p:nvSpPr>
        <p:spPr>
          <a:ln/>
        </p:spPr>
        <p:txBody>
          <a:bodyPr/>
          <a:lstStyle/>
          <a:p>
            <a:r>
              <a:rPr lang="en-US" dirty="0" smtClean="0"/>
              <a:t>These web</a:t>
            </a:r>
            <a:r>
              <a:rPr lang="en-US" baseline="0" dirty="0" smtClean="0"/>
              <a:t> parts allow you to create customized search pages for your users.  You can also use them to create a static search page.  It is typical to get a request to see the last ten modified documents, search will allow you to do this.</a:t>
            </a:r>
            <a:endParaRPr lang="en-US" dirty="0"/>
          </a:p>
        </p:txBody>
      </p:sp>
      <p:sp>
        <p:nvSpPr>
          <p:cNvPr id="37891" name="Rectangle 11"/>
          <p:cNvSpPr>
            <a:spLocks noChangeArrowheads="1"/>
          </p:cNvSpPr>
          <p:nvPr/>
        </p:nvSpPr>
        <p:spPr bwMode="auto">
          <a:xfrm>
            <a:off x="4143587" y="0"/>
            <a:ext cx="3169920" cy="480060"/>
          </a:xfrm>
          <a:prstGeom prst="rect">
            <a:avLst/>
          </a:prstGeom>
          <a:noFill/>
          <a:ln w="9525">
            <a:noFill/>
            <a:miter lim="800000"/>
            <a:headEnd/>
            <a:tailEnd/>
          </a:ln>
        </p:spPr>
        <p:txBody>
          <a:bodyPr lIns="96661" tIns="48331" rIns="96661" bIns="48331"/>
          <a:lstStyle/>
          <a:p>
            <a:pPr algn="r">
              <a:lnSpc>
                <a:spcPct val="85000"/>
              </a:lnSpc>
              <a:spcBef>
                <a:spcPct val="20000"/>
              </a:spcBef>
            </a:pPr>
            <a:fld id="{457CA2CA-8A96-49A1-B1CC-23733D6D7C7A}" type="datetime8">
              <a:rPr kumimoji="1" lang="en-US">
                <a:effectLst>
                  <a:outerShdw blurRad="38100" dist="38100" dir="2700000" algn="tl">
                    <a:srgbClr val="C0C0C0"/>
                  </a:outerShdw>
                </a:effectLst>
              </a:rPr>
              <a:pPr algn="r">
                <a:lnSpc>
                  <a:spcPct val="85000"/>
                </a:lnSpc>
                <a:spcBef>
                  <a:spcPct val="20000"/>
                </a:spcBef>
              </a:pPr>
              <a:t>5/24/2009 6:50 AM</a:t>
            </a:fld>
            <a:endParaRPr lang="en-US">
              <a:effectLst>
                <a:outerShdw blurRad="38100" dist="38100" dir="2700000" algn="tl">
                  <a:srgbClr val="C0C0C0"/>
                </a:outerShdw>
              </a:effectLst>
            </a:endParaRPr>
          </a:p>
        </p:txBody>
      </p:sp>
      <p:sp>
        <p:nvSpPr>
          <p:cNvPr id="37892" name="Rectangle 17"/>
          <p:cNvSpPr>
            <a:spLocks noChangeArrowheads="1"/>
          </p:cNvSpPr>
          <p:nvPr/>
        </p:nvSpPr>
        <p:spPr bwMode="auto">
          <a:xfrm>
            <a:off x="1" y="9231154"/>
            <a:ext cx="6045200" cy="368380"/>
          </a:xfrm>
          <a:prstGeom prst="rect">
            <a:avLst/>
          </a:prstGeom>
          <a:noFill/>
          <a:ln w="9525">
            <a:noFill/>
            <a:miter lim="800000"/>
            <a:headEnd/>
            <a:tailEnd/>
          </a:ln>
        </p:spPr>
        <p:txBody>
          <a:bodyPr lIns="96661" tIns="48331" rIns="96661" bIns="48331" anchor="b"/>
          <a:lstStyle/>
          <a:p>
            <a:pPr algn="ctr">
              <a:lnSpc>
                <a:spcPct val="85000"/>
              </a:lnSpc>
              <a:spcBef>
                <a:spcPct val="20000"/>
              </a:spcBef>
            </a:pPr>
            <a:r>
              <a:rPr lang="en-US" sz="800" dirty="0">
                <a:effectLst>
                  <a:outerShdw blurRad="38100" dist="38100" dir="2700000" algn="tl">
                    <a:srgbClr val="C0C0C0"/>
                  </a:outerShdw>
                </a:effectLst>
                <a:latin typeface="Segoe" pitchFamily="2" charset="0"/>
              </a:rPr>
              <a:t>© 2006 Microsoft Corporation. All rights reserved.</a:t>
            </a:r>
            <a:endParaRPr lang="en-US" dirty="0">
              <a:effectLst>
                <a:outerShdw blurRad="38100" dist="38100" dir="2700000" algn="tl">
                  <a:srgbClr val="C0C0C0"/>
                </a:outerShdw>
              </a:effectLst>
            </a:endParaRPr>
          </a:p>
          <a:p>
            <a:pPr algn="ctr" eaLnBrk="0" hangingPunct="0">
              <a:lnSpc>
                <a:spcPct val="85000"/>
              </a:lnSpc>
              <a:spcBef>
                <a:spcPct val="20000"/>
              </a:spcBef>
            </a:pPr>
            <a:r>
              <a:rPr lang="en-US" sz="800" dirty="0">
                <a:effectLst>
                  <a:outerShdw blurRad="38100" dist="38100" dir="2700000" algn="tl">
                    <a:srgbClr val="C0C0C0"/>
                  </a:outerShdw>
                </a:effectLst>
                <a:latin typeface="Segoe" pitchFamily="2" charset="0"/>
                <a:cs typeface="Arial" pitchFamily="34" charset="0"/>
              </a:rPr>
              <a:t>This presentation is for informational purposes only. Microsoft makes no warranties, express or implied, in this summary.</a:t>
            </a:r>
            <a:endParaRPr lang="en-US" dirty="0">
              <a:effectLst>
                <a:outerShdw blurRad="38100" dist="38100" dir="2700000" algn="tl">
                  <a:srgbClr val="C0C0C0"/>
                </a:outerShdw>
              </a:effectLst>
            </a:endParaRPr>
          </a:p>
        </p:txBody>
      </p:sp>
      <p:sp>
        <p:nvSpPr>
          <p:cNvPr id="37893" name="Rectangle 24"/>
          <p:cNvSpPr>
            <a:spLocks noChangeArrowheads="1"/>
          </p:cNvSpPr>
          <p:nvPr/>
        </p:nvSpPr>
        <p:spPr bwMode="auto">
          <a:xfrm>
            <a:off x="5955455" y="9119474"/>
            <a:ext cx="1358053" cy="480060"/>
          </a:xfrm>
          <a:prstGeom prst="rect">
            <a:avLst/>
          </a:prstGeom>
          <a:noFill/>
          <a:ln w="9525">
            <a:noFill/>
            <a:miter lim="800000"/>
            <a:headEnd/>
            <a:tailEnd/>
          </a:ln>
        </p:spPr>
        <p:txBody>
          <a:bodyPr lIns="96661" tIns="48331" rIns="96661" bIns="48331" anchor="b"/>
          <a:lstStyle/>
          <a:p>
            <a:pPr algn="ctr" eaLnBrk="0">
              <a:lnSpc>
                <a:spcPct val="85000"/>
              </a:lnSpc>
              <a:spcBef>
                <a:spcPct val="20000"/>
              </a:spcBef>
            </a:pPr>
            <a:fld id="{765E8B53-5A23-4320-B7A3-7981AE763795}" type="slidenum">
              <a:rPr lang="en-US">
                <a:effectLst>
                  <a:outerShdw blurRad="38100" dist="38100" dir="2700000" algn="tl">
                    <a:srgbClr val="C0C0C0"/>
                  </a:outerShdw>
                </a:effectLst>
              </a:rPr>
              <a:pPr algn="ctr" eaLnBrk="0">
                <a:lnSpc>
                  <a:spcPct val="85000"/>
                </a:lnSpc>
                <a:spcBef>
                  <a:spcPct val="20000"/>
                </a:spcBef>
              </a:pPr>
              <a:t>11</a:t>
            </a:fld>
            <a:endParaRPr lang="en-US">
              <a:effectLst>
                <a:outerShdw blurRad="38100" dist="38100" dir="2700000" algn="tl">
                  <a:srgbClr val="C0C0C0"/>
                </a:outerShdw>
              </a:effectLst>
            </a:endParaRPr>
          </a:p>
        </p:txBody>
      </p:sp>
      <p:sp>
        <p:nvSpPr>
          <p:cNvPr id="37894" name="Rectangle 8"/>
          <p:cNvSpPr>
            <a:spLocks noChangeArrowheads="1"/>
          </p:cNvSpPr>
          <p:nvPr/>
        </p:nvSpPr>
        <p:spPr bwMode="auto">
          <a:xfrm>
            <a:off x="0" y="0"/>
            <a:ext cx="3169920" cy="480060"/>
          </a:xfrm>
          <a:prstGeom prst="rect">
            <a:avLst/>
          </a:prstGeom>
          <a:noFill/>
          <a:ln w="9525">
            <a:noFill/>
            <a:miter lim="800000"/>
            <a:headEnd/>
            <a:tailEnd/>
          </a:ln>
        </p:spPr>
        <p:txBody>
          <a:bodyPr lIns="96661" tIns="48331" rIns="96661" bIns="48331"/>
          <a:lstStyle/>
          <a:p>
            <a:pPr algn="ctr" eaLnBrk="0">
              <a:lnSpc>
                <a:spcPct val="85000"/>
              </a:lnSpc>
              <a:spcBef>
                <a:spcPct val="20000"/>
              </a:spcBef>
            </a:pPr>
            <a:endParaRPr lang="en-US">
              <a:effectLst>
                <a:outerShdw blurRad="38100" dist="38100" dir="2700000" algn="tl">
                  <a:srgbClr val="C0C0C0"/>
                </a:outerShdw>
              </a:effectLs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06 - SharePoint Search</a:t>
            </a:r>
            <a:endParaRPr lang="en-US"/>
          </a:p>
        </p:txBody>
      </p:sp>
      <p:sp>
        <p:nvSpPr>
          <p:cNvPr id="5" name="Date Placeholder 4"/>
          <p:cNvSpPr>
            <a:spLocks noGrp="1"/>
          </p:cNvSpPr>
          <p:nvPr>
            <p:ph type="dt" idx="11"/>
          </p:nvPr>
        </p:nvSpPr>
        <p:spPr/>
        <p:txBody>
          <a:bodyPr/>
          <a:lstStyle/>
          <a:p>
            <a:r>
              <a:rPr lang="en-US" smtClean="0"/>
              <a:t>8/27/2007</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smtClean="0"/>
              <a:t>For example, a commonly searched for item on many organizations’ portals may be the holiday schedule.  When a user goes to search for holiday schedule, first of all there many terms a user may search for: paid holidays, paid time off, vacation days, scheduling, etc.  Many of these terms many not return the correct result at all, or for a couple of the terms, the desired result may be far down on the list of return results.  By creating a keyword and best bet, you can include synonyms, provide a short definition of the term, Holiday Schedule, and provide a link to the holiday schedule.  This does two things, speeds up the users productivity by not wasting time searching, and improves their confidence in SharePoint.</a:t>
            </a:r>
            <a:endParaRPr lang="en-US" sz="1300" dirty="0"/>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smtClean="0"/>
              <a:t>After the portal has been in production for awhile, the search reports will help you to constantly improve the user experience.  You might notice users are constantly searching for “sales figures” and not returning any results or not clicking on any of the results that are presented.  You could talk to the sales team and find out what someone might be trying to find when they are searching for “sales figures” and create a keyword and best bet.  </a:t>
            </a:r>
            <a:endParaRPr lang="en-US" sz="1300" dirty="0"/>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3E6628-0705-4E34-90AA-D61A964D0AFD}" type="slidenum">
              <a:rPr lang="en-US" smtClean="0"/>
              <a:pPr/>
              <a:t>16</a:t>
            </a:fld>
            <a:endParaRPr lang="en-US"/>
          </a:p>
        </p:txBody>
      </p:sp>
      <p:sp>
        <p:nvSpPr>
          <p:cNvPr id="5" name="Date Placeholder 4"/>
          <p:cNvSpPr>
            <a:spLocks noGrp="1"/>
          </p:cNvSpPr>
          <p:nvPr>
            <p:ph type="dt" idx="11"/>
          </p:nvPr>
        </p:nvSpPr>
        <p:spPr/>
        <p:txBody>
          <a:bodyPr/>
          <a:lstStyle/>
          <a:p>
            <a:r>
              <a:rPr lang="en-US" smtClean="0"/>
              <a:t>8/27/2007</a:t>
            </a:r>
            <a:endParaRPr lang="en-US"/>
          </a:p>
        </p:txBody>
      </p:sp>
      <p:sp>
        <p:nvSpPr>
          <p:cNvPr id="6" name="Header Placeholder 5"/>
          <p:cNvSpPr>
            <a:spLocks noGrp="1"/>
          </p:cNvSpPr>
          <p:nvPr>
            <p:ph type="hdr" sz="quarter" idx="12"/>
          </p:nvPr>
        </p:nvSpPr>
        <p:spPr/>
        <p:txBody>
          <a:bodyPr/>
          <a:lstStyle/>
          <a:p>
            <a:r>
              <a:rPr lang="en-US" smtClean="0"/>
              <a:t>06 - SharePoint Search</a:t>
            </a:r>
            <a:endParaRPr lang="en-US"/>
          </a:p>
        </p:txBody>
      </p:sp>
      <p:sp>
        <p:nvSpPr>
          <p:cNvPr id="7" name="Footer Placeholder 6"/>
          <p:cNvSpPr>
            <a:spLocks noGrp="1"/>
          </p:cNvSpPr>
          <p:nvPr>
            <p:ph type="ftr" sz="quarter" idx="13"/>
          </p:nvPr>
        </p:nvSpPr>
        <p:spPr/>
        <p:txBody>
          <a:bodyPr/>
          <a:lstStyle/>
          <a:p>
            <a:r>
              <a:rPr lang="en-US" smtClean="0"/>
              <a:t>© 2009 Critical Path Training, LLC - All Rights Reserved</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3E6628-0705-4E34-90AA-D61A964D0AFD}" type="slidenum">
              <a:rPr lang="en-US" smtClean="0"/>
              <a:pPr/>
              <a:t>2</a:t>
            </a:fld>
            <a:endParaRPr lang="en-US"/>
          </a:p>
        </p:txBody>
      </p:sp>
      <p:sp>
        <p:nvSpPr>
          <p:cNvPr id="5" name="Date Placeholder 4"/>
          <p:cNvSpPr>
            <a:spLocks noGrp="1"/>
          </p:cNvSpPr>
          <p:nvPr>
            <p:ph type="dt" idx="11"/>
          </p:nvPr>
        </p:nvSpPr>
        <p:spPr/>
        <p:txBody>
          <a:bodyPr/>
          <a:lstStyle/>
          <a:p>
            <a:r>
              <a:rPr lang="en-US" smtClean="0"/>
              <a:t>8/27/2007</a:t>
            </a:r>
            <a:endParaRPr lang="en-US"/>
          </a:p>
        </p:txBody>
      </p:sp>
      <p:sp>
        <p:nvSpPr>
          <p:cNvPr id="6" name="Header Placeholder 5"/>
          <p:cNvSpPr>
            <a:spLocks noGrp="1"/>
          </p:cNvSpPr>
          <p:nvPr>
            <p:ph type="hdr" sz="quarter" idx="12"/>
          </p:nvPr>
        </p:nvSpPr>
        <p:spPr/>
        <p:txBody>
          <a:bodyPr/>
          <a:lstStyle/>
          <a:p>
            <a:r>
              <a:rPr lang="en-US" smtClean="0"/>
              <a:t>06 - SharePoint Search</a:t>
            </a:r>
            <a:endParaRPr lang="en-US"/>
          </a:p>
        </p:txBody>
      </p:sp>
      <p:sp>
        <p:nvSpPr>
          <p:cNvPr id="7" name="Footer Placeholder 6"/>
          <p:cNvSpPr>
            <a:spLocks noGrp="1"/>
          </p:cNvSpPr>
          <p:nvPr>
            <p:ph type="ftr" sz="quarter" idx="13"/>
          </p:nvPr>
        </p:nvSpPr>
        <p:spPr/>
        <p:txBody>
          <a:bodyPr/>
          <a:lstStyle/>
          <a:p>
            <a:r>
              <a:rPr lang="en-US" smtClean="0"/>
              <a:t>© 2009 Critical Path Training, LLC - All Rights Reserved</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Rot="1" noChangeAspect="1" noChangeArrowheads="1" noTextEdit="1"/>
          </p:cNvSpPr>
          <p:nvPr>
            <p:ph type="sldImg"/>
          </p:nvPr>
        </p:nvSpPr>
        <p:spPr>
          <a:ln/>
        </p:spPr>
      </p:sp>
      <p:sp>
        <p:nvSpPr>
          <p:cNvPr id="798723" name="Rectangle 3"/>
          <p:cNvSpPr>
            <a:spLocks noGrp="1" noChangeArrowheads="1"/>
          </p:cNvSpPr>
          <p:nvPr>
            <p:ph type="body" idx="1"/>
          </p:nvPr>
        </p:nvSpPr>
        <p:spPr/>
        <p:txBody>
          <a:bodyPr/>
          <a:lstStyle/>
          <a:p>
            <a:r>
              <a:rPr lang="en-US" b="1" u="sng" dirty="0"/>
              <a:t>Instructor Notes</a:t>
            </a:r>
            <a:endParaRPr lang="en-US" b="1" dirty="0"/>
          </a:p>
          <a:p>
            <a:r>
              <a:rPr lang="en-US" dirty="0"/>
              <a:t>WSS Search</a:t>
            </a:r>
          </a:p>
          <a:p>
            <a:pPr lvl="1">
              <a:buFontTx/>
              <a:buChar char="•"/>
            </a:pPr>
            <a:r>
              <a:rPr lang="en-US" dirty="0"/>
              <a:t>One of the key investments this release is WSS (v3) will be using the same search technology as in MOSS as opposed to WSS(v2) that used </a:t>
            </a:r>
            <a:r>
              <a:rPr lang="en-US" dirty="0" err="1"/>
              <a:t>sql</a:t>
            </a:r>
            <a:r>
              <a:rPr lang="en-US" dirty="0"/>
              <a:t> full text search.</a:t>
            </a:r>
          </a:p>
          <a:p>
            <a:pPr lvl="1">
              <a:buFontTx/>
              <a:buChar char="•"/>
            </a:pPr>
            <a:r>
              <a:rPr lang="en-US" dirty="0"/>
              <a:t>The WSS search functionality is a subset of MOSS search functionality</a:t>
            </a:r>
          </a:p>
          <a:p>
            <a:pPr lvl="1">
              <a:buFontTx/>
              <a:buChar char="•"/>
            </a:pPr>
            <a:r>
              <a:rPr lang="en-US" dirty="0"/>
              <a:t>This adds ease of transition when you want to move from a WSS installation to a OSS installation.</a:t>
            </a:r>
          </a:p>
          <a:p>
            <a:pPr lvl="1">
              <a:buFontTx/>
              <a:buChar char="•"/>
            </a:pPr>
            <a:r>
              <a:rPr lang="en-US" dirty="0"/>
              <a:t>Only local content gets indexed and search is available at the individual site scope.</a:t>
            </a:r>
          </a:p>
          <a:p>
            <a:pPr lvl="1"/>
            <a:endParaRPr lang="en-US" dirty="0"/>
          </a:p>
          <a:p>
            <a:r>
              <a:rPr lang="en-US" dirty="0"/>
              <a:t>MOSS Search</a:t>
            </a:r>
          </a:p>
          <a:p>
            <a:pPr lvl="1">
              <a:buFontTx/>
              <a:buChar char="•"/>
            </a:pPr>
            <a:r>
              <a:rPr lang="en-US" dirty="0"/>
              <a:t>MOSS search has more enhanced functionality than WSS – richer search results UI and customization control, crawls of local and external content supported and management of search configuration.</a:t>
            </a:r>
          </a:p>
          <a:p>
            <a:pPr lvl="1">
              <a:buFontTx/>
              <a:buChar char="•"/>
            </a:pPr>
            <a:r>
              <a:rPr lang="en-US" dirty="0"/>
              <a:t>One important thing to note is the topological concepts are same across WSS and MOSS with certain differences based on the usage patterns of the portals/sites</a:t>
            </a:r>
          </a:p>
          <a:p>
            <a:endParaRPr lang="en-US" dirty="0"/>
          </a:p>
        </p:txBody>
      </p:sp>
      <p:sp>
        <p:nvSpPr>
          <p:cNvPr id="4" name="Footer Placeholder 3"/>
          <p:cNvSpPr>
            <a:spLocks noGrp="1"/>
          </p:cNvSpPr>
          <p:nvPr>
            <p:ph type="ftr" sz="quarter" idx="10"/>
          </p:nvPr>
        </p:nvSpPr>
        <p:spPr/>
        <p:txBody>
          <a:bodyPr/>
          <a:lstStyle/>
          <a:p>
            <a:r>
              <a:rPr lang="en-US" smtClean="0"/>
              <a:t>© 2009 Critical Path Training, LLC - All Rights Reserved</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p:cNvSpPr>
            <a:spLocks noGrp="1" noRot="1" noChangeAspect="1" noChangeArrowheads="1" noTextEdit="1"/>
          </p:cNvSpPr>
          <p:nvPr>
            <p:ph type="sldImg"/>
          </p:nvPr>
        </p:nvSpPr>
        <p:spPr>
          <a:ln/>
        </p:spPr>
      </p:sp>
      <p:sp>
        <p:nvSpPr>
          <p:cNvPr id="821251" name="Rectangle 3"/>
          <p:cNvSpPr>
            <a:spLocks noGrp="1" noChangeArrowheads="1"/>
          </p:cNvSpPr>
          <p:nvPr>
            <p:ph type="body" idx="1"/>
          </p:nvPr>
        </p:nvSpPr>
        <p:spPr/>
        <p:txBody>
          <a:bodyPr/>
          <a:lstStyle/>
          <a:p>
            <a:pPr lvl="0" algn="l">
              <a:buFontTx/>
              <a:buNone/>
            </a:pPr>
            <a:r>
              <a:rPr lang="en-US" b="1" dirty="0" smtClean="0"/>
              <a:t>Search</a:t>
            </a:r>
            <a:r>
              <a:rPr lang="en-US" b="1" baseline="0" dirty="0" smtClean="0"/>
              <a:t> Architecture Terminology:</a:t>
            </a:r>
          </a:p>
          <a:p>
            <a:pPr lvl="0" algn="l">
              <a:buFontTx/>
              <a:buNone/>
            </a:pPr>
            <a:endParaRPr lang="en-US" b="1" dirty="0" smtClean="0"/>
          </a:p>
          <a:p>
            <a:pPr lvl="1">
              <a:buFontTx/>
              <a:buChar char="•"/>
            </a:pPr>
            <a:r>
              <a:rPr lang="en-US" b="1" dirty="0" smtClean="0"/>
              <a:t>Content </a:t>
            </a:r>
            <a:r>
              <a:rPr lang="en-US" b="1" dirty="0"/>
              <a:t>source</a:t>
            </a:r>
            <a:r>
              <a:rPr lang="en-US" dirty="0"/>
              <a:t>: This is the place where the content lives. A content source can be a WSS site or a Window File Share.</a:t>
            </a:r>
          </a:p>
          <a:p>
            <a:pPr lvl="1">
              <a:buFontTx/>
              <a:buChar char="•"/>
            </a:pPr>
            <a:r>
              <a:rPr lang="en-US" b="1" dirty="0"/>
              <a:t>Protocol Handler</a:t>
            </a:r>
            <a:r>
              <a:rPr lang="en-US" dirty="0"/>
              <a:t>: This is the code that allows the WSS/MOSS index service to reach across the network and retrieve the content to be indexed.</a:t>
            </a:r>
          </a:p>
          <a:p>
            <a:pPr lvl="1">
              <a:buFontTx/>
              <a:buChar char="•"/>
            </a:pPr>
            <a:r>
              <a:rPr lang="en-US" b="1" dirty="0" err="1"/>
              <a:t>IFilter</a:t>
            </a:r>
            <a:r>
              <a:rPr lang="en-US" dirty="0"/>
              <a:t>: A COM-based DLL able to parse a file and convert it into a UNICODE character array. You must have a </a:t>
            </a:r>
            <a:r>
              <a:rPr lang="en-US" dirty="0" err="1"/>
              <a:t>IFilter</a:t>
            </a:r>
            <a:r>
              <a:rPr lang="en-US" dirty="0"/>
              <a:t> for each type of file you want to search through. For example, Microsoft provides </a:t>
            </a:r>
            <a:r>
              <a:rPr lang="en-US" dirty="0" err="1"/>
              <a:t>IFilters</a:t>
            </a:r>
            <a:r>
              <a:rPr lang="en-US" dirty="0"/>
              <a:t> for Office documents and Adobe provides an </a:t>
            </a:r>
            <a:r>
              <a:rPr lang="en-US" dirty="0" err="1"/>
              <a:t>IFilter</a:t>
            </a:r>
            <a:r>
              <a:rPr lang="en-US" dirty="0"/>
              <a:t> for PDF files.</a:t>
            </a:r>
          </a:p>
          <a:p>
            <a:pPr lvl="1">
              <a:buFontTx/>
              <a:buChar char="•"/>
            </a:pPr>
            <a:r>
              <a:rPr lang="en-US" b="1" dirty="0"/>
              <a:t>Gather</a:t>
            </a:r>
            <a:r>
              <a:rPr lang="en-US" dirty="0"/>
              <a:t>: This is the main component responsible for retrieving content and moving it through the process to build indexes.</a:t>
            </a:r>
          </a:p>
          <a:p>
            <a:pPr lvl="1">
              <a:buFontTx/>
              <a:buChar char="•"/>
            </a:pPr>
            <a:r>
              <a:rPr lang="en-US" b="1" dirty="0" err="1"/>
              <a:t>Workbreaker</a:t>
            </a:r>
            <a:r>
              <a:rPr lang="en-US" dirty="0"/>
              <a:t>: Language-specific component that tokenizes text into words.</a:t>
            </a:r>
          </a:p>
          <a:p>
            <a:pPr lvl="1">
              <a:buFontTx/>
              <a:buChar char="•"/>
            </a:pPr>
            <a:r>
              <a:rPr lang="en-US" b="1" dirty="0"/>
              <a:t>Stemmer</a:t>
            </a:r>
            <a:r>
              <a:rPr lang="en-US" dirty="0"/>
              <a:t>: Language-specific component that find derivations of a word. For example, the stemmer will determine that running, runs and ran are all derivations of the word run that should be incorporated in search results.</a:t>
            </a:r>
          </a:p>
        </p:txBody>
      </p:sp>
      <p:sp>
        <p:nvSpPr>
          <p:cNvPr id="4" name="Footer Placeholder 3"/>
          <p:cNvSpPr>
            <a:spLocks noGrp="1"/>
          </p:cNvSpPr>
          <p:nvPr>
            <p:ph type="ftr" sz="quarter" idx="10"/>
          </p:nvPr>
        </p:nvSpPr>
        <p:spPr/>
        <p:txBody>
          <a:bodyPr/>
          <a:lstStyle/>
          <a:p>
            <a:r>
              <a:rPr lang="en-US" smtClean="0"/>
              <a:t>© 2009 Critical Path Training, LLC - All Rights Reserved</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06 - SharePoint Search</a:t>
            </a:r>
            <a:endParaRPr lang="en-US"/>
          </a:p>
        </p:txBody>
      </p:sp>
      <p:sp>
        <p:nvSpPr>
          <p:cNvPr id="5" name="Date Placeholder 4"/>
          <p:cNvSpPr>
            <a:spLocks noGrp="1"/>
          </p:cNvSpPr>
          <p:nvPr>
            <p:ph type="dt" idx="11"/>
          </p:nvPr>
        </p:nvSpPr>
        <p:spPr/>
        <p:txBody>
          <a:bodyPr/>
          <a:lstStyle/>
          <a:p>
            <a:r>
              <a:rPr lang="en-US" smtClean="0"/>
              <a:t>8/27/2007</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Search</a:t>
            </a:r>
            <a:r>
              <a:rPr lang="en-US" baseline="0" dirty="0" smtClean="0"/>
              <a:t> Scopes allow you to narrow down the area in which the user will search.  For example, a commonly searched site is the HR site, if a user knows the document they are looking for is on the HR site, it will be easier and more efficient to just search the HR site.  As a site collection administrator you can determine, with in your site collection what scopes are appropriate.  </a:t>
            </a:r>
            <a:endParaRPr lang="en-US" dirty="0"/>
          </a:p>
        </p:txBody>
      </p:sp>
      <p:sp>
        <p:nvSpPr>
          <p:cNvPr id="4" name="Header Placeholder 3"/>
          <p:cNvSpPr>
            <a:spLocks noGrp="1"/>
          </p:cNvSpPr>
          <p:nvPr>
            <p:ph type="hdr" sz="quarter" idx="10"/>
          </p:nvPr>
        </p:nvSpPr>
        <p:spPr/>
        <p:txBody>
          <a:bodyPr/>
          <a:lstStyle/>
          <a:p>
            <a:r>
              <a:rPr lang="en-US" smtClean="0"/>
              <a:t>06 - SharePoint Search</a:t>
            </a:r>
            <a:endParaRPr lang="en-US"/>
          </a:p>
        </p:txBody>
      </p:sp>
      <p:sp>
        <p:nvSpPr>
          <p:cNvPr id="5" name="Date Placeholder 4"/>
          <p:cNvSpPr>
            <a:spLocks noGrp="1"/>
          </p:cNvSpPr>
          <p:nvPr>
            <p:ph type="dt" idx="11"/>
          </p:nvPr>
        </p:nvSpPr>
        <p:spPr/>
        <p:txBody>
          <a:bodyPr/>
          <a:lstStyle/>
          <a:p>
            <a:r>
              <a:rPr lang="en-US" smtClean="0"/>
              <a:t>8/27/2007</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Scopes</a:t>
            </a:r>
            <a:r>
              <a:rPr lang="en-US" baseline="0" dirty="0" smtClean="0"/>
              <a:t> are configured using rules.  These rules define what is being searched and how this scope will be utilized.  For example, there may be a time when a site is determined not to have relevant information.  As the site collection administrator, you could create a scope with a rule excluding that site from the search results.</a:t>
            </a:r>
            <a:endParaRPr lang="en-US" dirty="0"/>
          </a:p>
        </p:txBody>
      </p:sp>
      <p:sp>
        <p:nvSpPr>
          <p:cNvPr id="4" name="Header Placeholder 3"/>
          <p:cNvSpPr>
            <a:spLocks noGrp="1"/>
          </p:cNvSpPr>
          <p:nvPr>
            <p:ph type="hdr" sz="quarter" idx="10"/>
          </p:nvPr>
        </p:nvSpPr>
        <p:spPr/>
        <p:txBody>
          <a:bodyPr/>
          <a:lstStyle/>
          <a:p>
            <a:r>
              <a:rPr lang="en-US" smtClean="0"/>
              <a:t>06 - SharePoint Search</a:t>
            </a:r>
            <a:endParaRPr lang="en-US"/>
          </a:p>
        </p:txBody>
      </p:sp>
      <p:sp>
        <p:nvSpPr>
          <p:cNvPr id="5" name="Date Placeholder 4"/>
          <p:cNvSpPr>
            <a:spLocks noGrp="1"/>
          </p:cNvSpPr>
          <p:nvPr>
            <p:ph type="dt" idx="11"/>
          </p:nvPr>
        </p:nvSpPr>
        <p:spPr/>
        <p:txBody>
          <a:bodyPr/>
          <a:lstStyle/>
          <a:p>
            <a:r>
              <a:rPr lang="en-US" smtClean="0"/>
              <a:t>8/27/2007</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32927C47-DEC7-436B-B510-481EFD242E8C}" type="datetime8">
              <a:rPr lang="en-US"/>
              <a:pPr/>
              <a:t>5/24/2009 6:50 AM</a:t>
            </a:fld>
            <a:endParaRPr lang="en-US"/>
          </a:p>
        </p:txBody>
      </p:sp>
      <p:sp>
        <p:nvSpPr>
          <p:cNvPr id="6" name="Rectangle 6"/>
          <p:cNvSpPr>
            <a:spLocks noGrp="1" noChangeArrowheads="1"/>
          </p:cNvSpPr>
          <p:nvPr>
            <p:ph type="ftr" sz="quarter" idx="4"/>
          </p:nvPr>
        </p:nvSpPr>
        <p:spPr>
          <a:ln/>
        </p:spPr>
        <p:txBody>
          <a:bodyPr/>
          <a:lstStyle/>
          <a:p>
            <a:r>
              <a:rPr lang="en-US" smtClean="0"/>
              <a:t>© 2009 Critical Path Training, LLC - All Rights Reserved</a:t>
            </a:r>
            <a:endParaRPr lang="en-US"/>
          </a:p>
        </p:txBody>
      </p:sp>
      <p:sp>
        <p:nvSpPr>
          <p:cNvPr id="7" name="Rectangle 7"/>
          <p:cNvSpPr>
            <a:spLocks noGrp="1" noChangeArrowheads="1"/>
          </p:cNvSpPr>
          <p:nvPr>
            <p:ph type="sldNum" sz="quarter" idx="5"/>
          </p:nvPr>
        </p:nvSpPr>
        <p:spPr>
          <a:ln/>
        </p:spPr>
        <p:txBody>
          <a:bodyPr/>
          <a:lstStyle/>
          <a:p>
            <a:fld id="{54EAF364-115D-498D-82FD-3F368A368011}" type="slidenum">
              <a:rPr lang="en-US"/>
              <a:pPr/>
              <a:t>9</a:t>
            </a:fld>
            <a:endParaRPr lang="en-US"/>
          </a:p>
        </p:txBody>
      </p:sp>
      <p:sp>
        <p:nvSpPr>
          <p:cNvPr id="630786" name="Rectangle 2"/>
          <p:cNvSpPr>
            <a:spLocks noGrp="1" noRot="1" noChangeAspect="1" noChangeArrowheads="1" noTextEdit="1"/>
          </p:cNvSpPr>
          <p:nvPr>
            <p:ph type="sldImg"/>
          </p:nvPr>
        </p:nvSpPr>
        <p:spPr>
          <a:ln/>
        </p:spPr>
      </p:sp>
      <p:sp>
        <p:nvSpPr>
          <p:cNvPr id="6307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3861" y="479404"/>
            <a:ext cx="5872554" cy="4326123"/>
          </a:xfrm>
        </p:spPr>
      </p:sp>
      <p:sp>
        <p:nvSpPr>
          <p:cNvPr id="3" name="Notes Placeholder 2"/>
          <p:cNvSpPr>
            <a:spLocks noGrp="1"/>
          </p:cNvSpPr>
          <p:nvPr>
            <p:ph type="body" idx="1"/>
          </p:nvPr>
        </p:nvSpPr>
        <p:spPr/>
        <p:txBody>
          <a:bodyPr>
            <a:normAutofit/>
          </a:bodyPr>
          <a:lstStyle/>
          <a:p>
            <a:r>
              <a:rPr lang="en-US" sz="1300" dirty="0" smtClean="0"/>
              <a:t>The search center allows you to customize the search experience. Tabs can be added for different scopes and pages can be created for each tab.  This will allow you to determine how the search results will be presented.</a:t>
            </a:r>
          </a:p>
          <a:p>
            <a:endParaRPr lang="en-US" sz="1300" dirty="0" smtClean="0"/>
          </a:p>
          <a:p>
            <a:endParaRPr lang="en-US" sz="1300" dirty="0" smtClean="0"/>
          </a:p>
          <a:p>
            <a:r>
              <a:rPr lang="en-US" sz="1300" dirty="0" smtClean="0"/>
              <a:t>Need to customize more?</a:t>
            </a:r>
          </a:p>
          <a:p>
            <a:endParaRPr lang="en-US" sz="1300" dirty="0" smtClean="0"/>
          </a:p>
          <a:p>
            <a:r>
              <a:rPr lang="en-US" sz="1300" dirty="0" smtClean="0"/>
              <a:t>Use XSLT and CSS to transform search results</a:t>
            </a:r>
          </a:p>
          <a:p>
            <a:r>
              <a:rPr lang="en-US" sz="1300" dirty="0" smtClean="0"/>
              <a:t>Write code against Object Model or Web Services</a:t>
            </a:r>
          </a:p>
          <a:p>
            <a:endParaRPr lang="en-US" sz="1300" dirty="0" smtClean="0"/>
          </a:p>
          <a:p>
            <a:r>
              <a:rPr lang="en-US" sz="1300" dirty="0" smtClean="0"/>
              <a:t>Look to 3</a:t>
            </a:r>
            <a:r>
              <a:rPr lang="en-US" sz="1300" baseline="30000" dirty="0" smtClean="0"/>
              <a:t>rd</a:t>
            </a:r>
            <a:r>
              <a:rPr lang="en-US" sz="1300" dirty="0" smtClean="0"/>
              <a:t> party</a:t>
            </a:r>
          </a:p>
          <a:p>
            <a:pPr lvl="1"/>
            <a:r>
              <a:rPr lang="en-US" sz="1300" dirty="0" smtClean="0"/>
              <a:t>http://www.codeplex.com/FacetedSearch </a:t>
            </a:r>
          </a:p>
          <a:p>
            <a:pPr lvl="2"/>
            <a:r>
              <a:rPr lang="en-US" sz="1300" dirty="0" smtClean="0"/>
              <a:t>Free Community Tool</a:t>
            </a:r>
          </a:p>
          <a:p>
            <a:pPr lvl="1"/>
            <a:r>
              <a:rPr lang="en-US" sz="1300" dirty="0" smtClean="0"/>
              <a:t>http://www.ontolica.com/</a:t>
            </a:r>
          </a:p>
          <a:p>
            <a:pPr lvl="2"/>
            <a:r>
              <a:rPr lang="en-US" sz="1300" dirty="0" smtClean="0"/>
              <a:t>Free Wild Card search/Pay full product</a:t>
            </a:r>
          </a:p>
          <a:p>
            <a:pPr lvl="1"/>
            <a:r>
              <a:rPr lang="en-US" sz="1300" dirty="0" smtClean="0"/>
              <a:t>http://www.coveo.com</a:t>
            </a:r>
          </a:p>
          <a:p>
            <a:pPr lvl="2"/>
            <a:r>
              <a:rPr lang="en-US" sz="1300" dirty="0" smtClean="0"/>
              <a:t>Replaces SharePoint Search Engine</a:t>
            </a:r>
          </a:p>
          <a:p>
            <a:pPr lvl="1"/>
            <a:r>
              <a:rPr lang="en-US" sz="1300" dirty="0" smtClean="0"/>
              <a:t>http://www.ba-insight.net</a:t>
            </a:r>
          </a:p>
          <a:p>
            <a:pPr lvl="2"/>
            <a:r>
              <a:rPr lang="en-US" sz="1300" dirty="0" smtClean="0"/>
              <a:t>Hit Highlighting, preview </a:t>
            </a:r>
          </a:p>
          <a:p>
            <a:pPr lvl="2"/>
            <a:r>
              <a:rPr lang="en-US" sz="1300" dirty="0" smtClean="0"/>
              <a:t> </a:t>
            </a:r>
            <a:endParaRPr lang="en-US" sz="1300" dirty="0"/>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7"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Configuring </a:t>
            </a:r>
            <a:r>
              <a:rPr lang="en-US" dirty="0" smtClean="0"/>
              <a:t>and Extending</a:t>
            </a:r>
            <a:br>
              <a:rPr lang="en-US" dirty="0" smtClean="0"/>
            </a:br>
            <a:r>
              <a:rPr lang="en-US" dirty="0" smtClean="0"/>
              <a:t>SharePoint 2007 </a:t>
            </a:r>
            <a:r>
              <a:rPr lang="en-US" dirty="0" smtClean="0"/>
              <a:t>Search</a:t>
            </a:r>
            <a:endParaRPr lang="en-US" dirty="0" smtClean="0"/>
          </a:p>
        </p:txBody>
      </p:sp>
      <p:sp>
        <p:nvSpPr>
          <p:cNvPr id="3" name="Subtitle 2"/>
          <p:cNvSpPr>
            <a:spLocks noGrp="1"/>
          </p:cNvSpPr>
          <p:nvPr>
            <p:ph type="subTitle" idx="1"/>
          </p:nvPr>
        </p:nvSpPr>
        <p:spPr/>
        <p:txBody>
          <a:bodyPr/>
          <a:lstStyle/>
          <a:p>
            <a:r>
              <a:rPr lang="en-US" dirty="0" smtClean="0"/>
              <a:t>Making Your Content Searchable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Center and Search Pages</a:t>
            </a:r>
            <a:endParaRPr lang="en-US"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1010095" y="1848123"/>
            <a:ext cx="7123810" cy="438095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US" smtClean="0">
                <a:sym typeface="Wingdings" pitchFamily="2" charset="2"/>
              </a:rPr>
              <a:t>Search Web Parts</a:t>
            </a:r>
          </a:p>
        </p:txBody>
      </p:sp>
      <p:sp>
        <p:nvSpPr>
          <p:cNvPr id="10245" name="Rectangle 5"/>
          <p:cNvSpPr>
            <a:spLocks noGrp="1" noChangeArrowheads="1"/>
          </p:cNvSpPr>
          <p:nvPr>
            <p:ph idx="1"/>
          </p:nvPr>
        </p:nvSpPr>
        <p:spPr>
          <a:xfrm>
            <a:off x="368300" y="1347788"/>
            <a:ext cx="8382000" cy="5273238"/>
          </a:xfrm>
        </p:spPr>
        <p:txBody>
          <a:bodyPr>
            <a:normAutofit/>
          </a:bodyPr>
          <a:lstStyle/>
          <a:p>
            <a:r>
              <a:rPr lang="en-US" dirty="0" smtClean="0"/>
              <a:t>9  OOB web parts including </a:t>
            </a:r>
          </a:p>
          <a:p>
            <a:pPr lvl="1"/>
            <a:r>
              <a:rPr lang="en-US" sz="1800" dirty="0" smtClean="0"/>
              <a:t>Search Box</a:t>
            </a:r>
          </a:p>
          <a:p>
            <a:pPr lvl="1"/>
            <a:r>
              <a:rPr lang="en-US" sz="1800" dirty="0" smtClean="0"/>
              <a:t>Core Results</a:t>
            </a:r>
          </a:p>
          <a:p>
            <a:pPr lvl="1"/>
            <a:r>
              <a:rPr lang="en-US" sz="1800" dirty="0" smtClean="0"/>
              <a:t>High Confidence</a:t>
            </a:r>
          </a:p>
          <a:p>
            <a:pPr lvl="1"/>
            <a:r>
              <a:rPr lang="en-US" sz="1800" dirty="0" smtClean="0"/>
              <a:t>Statistics</a:t>
            </a:r>
          </a:p>
          <a:p>
            <a:pPr lvl="1"/>
            <a:r>
              <a:rPr lang="en-US" sz="1800" dirty="0" smtClean="0"/>
              <a:t>Pagination</a:t>
            </a:r>
          </a:p>
          <a:p>
            <a:pPr lvl="1"/>
            <a:r>
              <a:rPr lang="en-US" sz="1800" dirty="0" smtClean="0"/>
              <a:t>Action Links</a:t>
            </a:r>
          </a:p>
          <a:p>
            <a:pPr lvl="1"/>
            <a:r>
              <a:rPr lang="en-US" sz="1800" dirty="0" smtClean="0"/>
              <a:t>Matching Keywords and Best Bets</a:t>
            </a:r>
          </a:p>
          <a:p>
            <a:pPr lvl="1"/>
            <a:r>
              <a:rPr lang="en-US" sz="1800" dirty="0" smtClean="0"/>
              <a:t>Search Summary (Did you mean?)</a:t>
            </a:r>
          </a:p>
          <a:p>
            <a:pPr lvl="1"/>
            <a:r>
              <a:rPr lang="en-US" sz="1800" dirty="0" smtClean="0"/>
              <a:t>Advanced Search</a:t>
            </a:r>
          </a:p>
        </p:txBody>
      </p:sp>
    </p:spTree>
  </p:cSld>
  <p:clrMapOvr>
    <a:masterClrMapping/>
  </p:clrMapOvr>
  <p:transition advTm="115656"/>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Features			</a:t>
            </a:r>
            <a:endParaRPr lang="en-US" dirty="0"/>
          </a:p>
        </p:txBody>
      </p:sp>
      <p:sp>
        <p:nvSpPr>
          <p:cNvPr id="3" name="Content Placeholder 2"/>
          <p:cNvSpPr>
            <a:spLocks noGrp="1"/>
          </p:cNvSpPr>
          <p:nvPr>
            <p:ph idx="1"/>
          </p:nvPr>
        </p:nvSpPr>
        <p:spPr/>
        <p:txBody>
          <a:bodyPr/>
          <a:lstStyle/>
          <a:p>
            <a:r>
              <a:rPr lang="en-US" dirty="0" smtClean="0"/>
              <a:t>Duplicate Collapsing</a:t>
            </a:r>
          </a:p>
          <a:p>
            <a:r>
              <a:rPr lang="en-US" dirty="0" smtClean="0"/>
              <a:t>Synonyms</a:t>
            </a:r>
          </a:p>
          <a:p>
            <a:r>
              <a:rPr lang="en-US" dirty="0" smtClean="0"/>
              <a:t>Hit Highlighting</a:t>
            </a:r>
          </a:p>
          <a:p>
            <a:r>
              <a:rPr lang="en-US" dirty="0" smtClean="0"/>
              <a:t>Did You Mean?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Wingdings" pitchFamily="2" charset="2"/>
              </a:rPr>
              <a:t>Possible customizations</a:t>
            </a:r>
          </a:p>
        </p:txBody>
      </p:sp>
      <p:sp>
        <p:nvSpPr>
          <p:cNvPr id="3" name="Text Placeholder 2"/>
          <p:cNvSpPr>
            <a:spLocks noGrp="1"/>
          </p:cNvSpPr>
          <p:nvPr>
            <p:ph idx="1"/>
          </p:nvPr>
        </p:nvSpPr>
        <p:spPr>
          <a:xfrm>
            <a:off x="368300" y="1347788"/>
            <a:ext cx="8382000" cy="5385064"/>
          </a:xfrm>
        </p:spPr>
        <p:txBody>
          <a:bodyPr/>
          <a:lstStyle/>
          <a:p>
            <a:r>
              <a:rPr lang="en-US" dirty="0" smtClean="0"/>
              <a:t>Customize Thesaurus</a:t>
            </a:r>
          </a:p>
          <a:p>
            <a:pPr lvl="1"/>
            <a:r>
              <a:rPr lang="en-US" dirty="0" smtClean="0"/>
              <a:t>Located at drive:\Program Files\Microsoft Office Servers\12.0\Data\Config</a:t>
            </a:r>
          </a:p>
          <a:p>
            <a:pPr lvl="1"/>
            <a:r>
              <a:rPr lang="en-US" dirty="0" smtClean="0"/>
              <a:t>Replacement or Expansion sets</a:t>
            </a:r>
          </a:p>
          <a:p>
            <a:pPr lvl="1"/>
            <a:r>
              <a:rPr lang="en-US" dirty="0" smtClean="0"/>
              <a:t>Eg. Replace “Weirdo” with “Eccentric”</a:t>
            </a:r>
          </a:p>
          <a:p>
            <a:pPr lvl="1"/>
            <a:r>
              <a:rPr lang="en-US" dirty="0" smtClean="0"/>
              <a:t>Substitution weighs and stemming is supported</a:t>
            </a:r>
          </a:p>
          <a:p>
            <a:r>
              <a:rPr lang="en-US" dirty="0" smtClean="0"/>
              <a:t>Noise Words</a:t>
            </a:r>
          </a:p>
          <a:p>
            <a:pPr lvl="1"/>
            <a:endParaRPr lang="en-US" dirty="0" smtClean="0"/>
          </a:p>
          <a:p>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Keyword/Best bets</a:t>
            </a:r>
            <a:endParaRPr lang="en-US" dirty="0"/>
          </a:p>
        </p:txBody>
      </p:sp>
      <p:sp>
        <p:nvSpPr>
          <p:cNvPr id="3" name="Content Placeholder 2"/>
          <p:cNvSpPr>
            <a:spLocks noGrp="1"/>
          </p:cNvSpPr>
          <p:nvPr>
            <p:ph idx="1"/>
          </p:nvPr>
        </p:nvSpPr>
        <p:spPr/>
        <p:txBody>
          <a:bodyPr/>
          <a:lstStyle/>
          <a:p>
            <a:r>
              <a:rPr lang="en-US" dirty="0" smtClean="0"/>
              <a:t>Highly under utilized</a:t>
            </a:r>
          </a:p>
          <a:p>
            <a:r>
              <a:rPr lang="en-US" dirty="0" smtClean="0"/>
              <a:t>Keyword is what your user is searching for</a:t>
            </a:r>
            <a:endParaRPr lang="en-US" dirty="0"/>
          </a:p>
          <a:p>
            <a:pPr lvl="1"/>
            <a:r>
              <a:rPr lang="en-US" dirty="0" smtClean="0"/>
              <a:t>Can assign a definition to display </a:t>
            </a:r>
          </a:p>
          <a:p>
            <a:r>
              <a:rPr lang="en-US" dirty="0" smtClean="0"/>
              <a:t>Best bet is what you think they want</a:t>
            </a:r>
          </a:p>
          <a:p>
            <a:pPr lvl="1"/>
            <a:r>
              <a:rPr lang="en-US" dirty="0" smtClean="0"/>
              <a:t>Links to any web </a:t>
            </a:r>
            <a:r>
              <a:rPr lang="en-US" dirty="0" err="1" smtClean="0"/>
              <a:t>url</a:t>
            </a:r>
            <a:endParaRPr lang="en-US" dirty="0" smtClean="0"/>
          </a:p>
          <a:p>
            <a:pPr lvl="1"/>
            <a:endParaRPr lang="en-US" dirty="0" smtClean="0"/>
          </a:p>
          <a:p>
            <a:r>
              <a:rPr lang="en-US" dirty="0" smtClean="0"/>
              <a:t>Administered by site collection admin</a:t>
            </a:r>
          </a:p>
          <a:p>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Search Reporting</a:t>
            </a:r>
            <a:endParaRPr lang="en-US"/>
          </a:p>
        </p:txBody>
      </p:sp>
      <p:sp>
        <p:nvSpPr>
          <p:cNvPr id="3" name="Content Placeholder 2"/>
          <p:cNvSpPr>
            <a:spLocks noGrp="1"/>
          </p:cNvSpPr>
          <p:nvPr>
            <p:ph idx="1"/>
          </p:nvPr>
        </p:nvSpPr>
        <p:spPr>
          <a:xfrm>
            <a:off x="381000" y="1447800"/>
            <a:ext cx="8382000" cy="4495800"/>
          </a:xfrm>
        </p:spPr>
        <p:txBody>
          <a:bodyPr/>
          <a:lstStyle/>
          <a:p>
            <a:r>
              <a:rPr lang="en-US" dirty="0" smtClean="0"/>
              <a:t>Available from the SSP</a:t>
            </a:r>
          </a:p>
          <a:p>
            <a:r>
              <a:rPr lang="en-US" dirty="0" smtClean="0"/>
              <a:t>Two types of reports</a:t>
            </a:r>
          </a:p>
          <a:p>
            <a:pPr lvl="1"/>
            <a:r>
              <a:rPr lang="en-US" dirty="0" smtClean="0"/>
              <a:t>Search queries</a:t>
            </a:r>
          </a:p>
          <a:p>
            <a:pPr lvl="1"/>
            <a:r>
              <a:rPr lang="en-US" dirty="0" smtClean="0"/>
              <a:t>Search results</a:t>
            </a:r>
          </a:p>
          <a:p>
            <a:r>
              <a:rPr lang="en-US" dirty="0" smtClean="0"/>
              <a:t>Great feature for understanding your environment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MOSS Search Architecture</a:t>
            </a:r>
          </a:p>
          <a:p>
            <a:r>
              <a:rPr lang="en-US" dirty="0" smtClean="0"/>
              <a:t>Configuring content sources</a:t>
            </a:r>
          </a:p>
          <a:p>
            <a:r>
              <a:rPr lang="en-US" dirty="0" smtClean="0"/>
              <a:t>Creating search scopes</a:t>
            </a:r>
          </a:p>
          <a:p>
            <a:r>
              <a:rPr lang="en-US" dirty="0" smtClean="0"/>
              <a:t>Using Search Center</a:t>
            </a:r>
          </a:p>
          <a:p>
            <a:r>
              <a:rPr lang="en-US" dirty="0" smtClean="0"/>
              <a:t>Creating custom search pages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MOSS Search Architecture</a:t>
            </a:r>
          </a:p>
          <a:p>
            <a:r>
              <a:rPr lang="en-US" dirty="0" smtClean="0"/>
              <a:t>Configuring content sources</a:t>
            </a:r>
          </a:p>
          <a:p>
            <a:r>
              <a:rPr lang="en-US" dirty="0" smtClean="0"/>
              <a:t>Creating search scopes</a:t>
            </a:r>
          </a:p>
          <a:p>
            <a:r>
              <a:rPr lang="en-US" dirty="0" smtClean="0"/>
              <a:t>Using Search Center</a:t>
            </a:r>
          </a:p>
          <a:p>
            <a:r>
              <a:rPr lang="en-US" dirty="0" smtClean="0"/>
              <a:t>Creating custom search pages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8" name="Rectangle 4"/>
          <p:cNvSpPr>
            <a:spLocks noGrp="1" noChangeArrowheads="1"/>
          </p:cNvSpPr>
          <p:nvPr>
            <p:ph type="title"/>
          </p:nvPr>
        </p:nvSpPr>
        <p:spPr/>
        <p:txBody>
          <a:bodyPr/>
          <a:lstStyle/>
          <a:p>
            <a:r>
              <a:rPr lang="en-US"/>
              <a:t>WSS Verses Office Server Search</a:t>
            </a:r>
          </a:p>
        </p:txBody>
      </p:sp>
      <p:sp>
        <p:nvSpPr>
          <p:cNvPr id="789509" name="Rectangle 5"/>
          <p:cNvSpPr>
            <a:spLocks noGrp="1" noChangeArrowheads="1"/>
          </p:cNvSpPr>
          <p:nvPr>
            <p:ph type="body" idx="1"/>
          </p:nvPr>
        </p:nvSpPr>
        <p:spPr/>
        <p:txBody>
          <a:bodyPr>
            <a:normAutofit/>
          </a:bodyPr>
          <a:lstStyle/>
          <a:p>
            <a:r>
              <a:rPr lang="en-US" sz="2400" dirty="0"/>
              <a:t>Windows SharePoint Services (WSS 3.0) </a:t>
            </a:r>
          </a:p>
          <a:p>
            <a:pPr lvl="1"/>
            <a:r>
              <a:rPr lang="en-US" sz="2000" dirty="0"/>
              <a:t>WSS search is a subset of </a:t>
            </a:r>
            <a:r>
              <a:rPr lang="en-US" sz="2000" dirty="0" smtClean="0"/>
              <a:t>MOSS </a:t>
            </a:r>
            <a:r>
              <a:rPr lang="en-US" sz="2000" dirty="0"/>
              <a:t>search feature</a:t>
            </a:r>
          </a:p>
          <a:p>
            <a:pPr lvl="1"/>
            <a:r>
              <a:rPr lang="en-US" sz="2000" dirty="0"/>
              <a:t>Eases transition from WSS to </a:t>
            </a:r>
            <a:r>
              <a:rPr lang="en-US" sz="2000" dirty="0" smtClean="0"/>
              <a:t>MOSS</a:t>
            </a:r>
            <a:endParaRPr lang="en-US" sz="2000" dirty="0"/>
          </a:p>
          <a:p>
            <a:pPr lvl="1"/>
            <a:r>
              <a:rPr lang="en-US" sz="2000" dirty="0"/>
              <a:t>Indexing and query always on the same machine</a:t>
            </a:r>
          </a:p>
          <a:p>
            <a:pPr lvl="1"/>
            <a:r>
              <a:rPr lang="en-US" sz="2000" dirty="0"/>
              <a:t>Search over site content only</a:t>
            </a:r>
          </a:p>
          <a:p>
            <a:pPr lvl="1"/>
            <a:endParaRPr lang="en-US" sz="2000" dirty="0"/>
          </a:p>
          <a:p>
            <a:r>
              <a:rPr lang="en-US" sz="2400" dirty="0"/>
              <a:t>Microsoft Office SharePoint Server (MOSS)</a:t>
            </a:r>
          </a:p>
          <a:p>
            <a:pPr lvl="1"/>
            <a:r>
              <a:rPr lang="en-US" sz="2000" dirty="0"/>
              <a:t>Adds new search functionality over base WSS search</a:t>
            </a:r>
          </a:p>
          <a:p>
            <a:pPr lvl="1"/>
            <a:r>
              <a:rPr lang="en-US" sz="2000" dirty="0"/>
              <a:t>Indexer and query can be separated on different machines</a:t>
            </a:r>
          </a:p>
          <a:p>
            <a:pPr lvl="1"/>
            <a:r>
              <a:rPr lang="en-US" sz="2000" dirty="0"/>
              <a:t>Multiple catalog supported per indexer and query servers</a:t>
            </a:r>
          </a:p>
          <a:p>
            <a:pPr lvl="1"/>
            <a:r>
              <a:rPr lang="en-US" sz="2000" dirty="0"/>
              <a:t>Aggregated content - local + external</a:t>
            </a:r>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p:txBody>
          <a:bodyPr/>
          <a:lstStyle/>
          <a:p>
            <a:r>
              <a:rPr lang="en-US" dirty="0" smtClean="0"/>
              <a:t>Search Architecture </a:t>
            </a:r>
            <a:r>
              <a:rPr lang="en-US" dirty="0"/>
              <a:t>and Terminology</a:t>
            </a:r>
          </a:p>
        </p:txBody>
      </p:sp>
      <p:sp>
        <p:nvSpPr>
          <p:cNvPr id="809987" name="Rectangle 3"/>
          <p:cNvSpPr>
            <a:spLocks noGrp="1" noChangeArrowheads="1"/>
          </p:cNvSpPr>
          <p:nvPr>
            <p:ph type="body" idx="1"/>
          </p:nvPr>
        </p:nvSpPr>
        <p:spPr/>
        <p:txBody>
          <a:bodyPr>
            <a:normAutofit/>
          </a:bodyPr>
          <a:lstStyle/>
          <a:p>
            <a:r>
              <a:rPr lang="en-US" sz="2400" dirty="0"/>
              <a:t>Key </a:t>
            </a:r>
            <a:r>
              <a:rPr lang="en-US" sz="2400" dirty="0" smtClean="0"/>
              <a:t>pieces to search infrastructure</a:t>
            </a:r>
            <a:endParaRPr lang="en-US" sz="2400" dirty="0"/>
          </a:p>
          <a:p>
            <a:pPr lvl="1"/>
            <a:r>
              <a:rPr lang="en-US" sz="2000" dirty="0" smtClean="0"/>
              <a:t>The Gatherer</a:t>
            </a:r>
          </a:p>
          <a:p>
            <a:pPr lvl="1"/>
            <a:r>
              <a:rPr lang="en-US" sz="2000" dirty="0" smtClean="0"/>
              <a:t>Content sources, protocol </a:t>
            </a:r>
            <a:r>
              <a:rPr lang="en-US" sz="2000" dirty="0"/>
              <a:t>handlers and </a:t>
            </a:r>
            <a:r>
              <a:rPr lang="en-US" sz="2000" dirty="0" err="1"/>
              <a:t>IFilters</a:t>
            </a:r>
            <a:endParaRPr lang="en-US" sz="2000" dirty="0"/>
          </a:p>
          <a:p>
            <a:pPr lvl="1"/>
            <a:r>
              <a:rPr lang="en-US" sz="2000" dirty="0" smtClean="0"/>
              <a:t>Index </a:t>
            </a:r>
            <a:r>
              <a:rPr lang="en-US" sz="2000" dirty="0"/>
              <a:t>Files</a:t>
            </a:r>
          </a:p>
        </p:txBody>
      </p:sp>
      <p:grpSp>
        <p:nvGrpSpPr>
          <p:cNvPr id="2" name="Group 6"/>
          <p:cNvGrpSpPr>
            <a:grpSpLocks/>
          </p:cNvGrpSpPr>
          <p:nvPr/>
        </p:nvGrpSpPr>
        <p:grpSpPr bwMode="auto">
          <a:xfrm>
            <a:off x="1295400" y="3276600"/>
            <a:ext cx="6858000" cy="3200400"/>
            <a:chOff x="594" y="1872"/>
            <a:chExt cx="5067" cy="2400"/>
          </a:xfrm>
        </p:grpSpPr>
        <p:sp>
          <p:nvSpPr>
            <p:cNvPr id="809989" name="Rectangle 5"/>
            <p:cNvSpPr>
              <a:spLocks noChangeArrowheads="1"/>
            </p:cNvSpPr>
            <p:nvPr/>
          </p:nvSpPr>
          <p:spPr bwMode="auto">
            <a:xfrm>
              <a:off x="594" y="1872"/>
              <a:ext cx="5067" cy="2400"/>
            </a:xfrm>
            <a:prstGeom prst="rect">
              <a:avLst/>
            </a:prstGeom>
            <a:solidFill>
              <a:schemeClr val="bg1"/>
            </a:solidFill>
            <a:ln w="9525">
              <a:solidFill>
                <a:schemeClr val="tx1"/>
              </a:solidFill>
              <a:miter lim="800000"/>
              <a:headEnd/>
              <a:tailEnd type="none" w="lg" len="lg"/>
            </a:ln>
            <a:effectLst/>
          </p:spPr>
          <p:txBody>
            <a:bodyPr wrap="none" anchor="ctr"/>
            <a:lstStyle/>
            <a:p>
              <a:endParaRPr lang="en-US"/>
            </a:p>
          </p:txBody>
        </p:sp>
        <p:pic>
          <p:nvPicPr>
            <p:cNvPr id="809988" name="Picture 4"/>
            <p:cNvPicPr>
              <a:picLocks noChangeAspect="1" noChangeArrowheads="1"/>
            </p:cNvPicPr>
            <p:nvPr/>
          </p:nvPicPr>
          <p:blipFill>
            <a:blip r:embed="rId3" cstate="print"/>
            <a:srcRect/>
            <a:stretch>
              <a:fillRect/>
            </a:stretch>
          </p:blipFill>
          <p:spPr bwMode="auto">
            <a:xfrm>
              <a:off x="720" y="1920"/>
              <a:ext cx="4848" cy="2321"/>
            </a:xfrm>
            <a:prstGeom prst="rect">
              <a:avLst/>
            </a:prstGeom>
            <a:noFill/>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Search</a:t>
            </a:r>
            <a:endParaRPr lang="en-US" dirty="0"/>
          </a:p>
        </p:txBody>
      </p:sp>
      <p:pic>
        <p:nvPicPr>
          <p:cNvPr id="21506" name="Picture 2"/>
          <p:cNvPicPr>
            <a:picLocks noChangeAspect="1" noChangeArrowheads="1"/>
          </p:cNvPicPr>
          <p:nvPr/>
        </p:nvPicPr>
        <p:blipFill>
          <a:blip r:embed="rId3" cstate="print"/>
          <a:srcRect/>
          <a:stretch>
            <a:fillRect/>
          </a:stretch>
        </p:blipFill>
        <p:spPr bwMode="auto">
          <a:xfrm>
            <a:off x="1295400" y="1304925"/>
            <a:ext cx="6403551" cy="540067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Scopes</a:t>
            </a:r>
            <a:endParaRPr lang="en-US" dirty="0"/>
          </a:p>
        </p:txBody>
      </p:sp>
      <p:sp>
        <p:nvSpPr>
          <p:cNvPr id="5" name="Content Placeholder 4"/>
          <p:cNvSpPr>
            <a:spLocks noGrp="1"/>
          </p:cNvSpPr>
          <p:nvPr>
            <p:ph idx="1"/>
          </p:nvPr>
        </p:nvSpPr>
        <p:spPr/>
        <p:txBody>
          <a:bodyPr/>
          <a:lstStyle/>
          <a:p>
            <a:r>
              <a:rPr lang="en-US" dirty="0" smtClean="0"/>
              <a:t>Created at one of two different levels</a:t>
            </a:r>
          </a:p>
          <a:p>
            <a:pPr lvl="1"/>
            <a:r>
              <a:rPr lang="en-US" dirty="0" smtClean="0"/>
              <a:t>Can be created within content of an SSP</a:t>
            </a:r>
          </a:p>
          <a:p>
            <a:pPr lvl="1"/>
            <a:r>
              <a:rPr lang="en-US" dirty="0" smtClean="0"/>
              <a:t>Can be created within context of a site collection</a:t>
            </a:r>
            <a:endParaRPr lang="en-US" dirty="0"/>
          </a:p>
        </p:txBody>
      </p:sp>
      <p:pic>
        <p:nvPicPr>
          <p:cNvPr id="22530" name="Picture 2"/>
          <p:cNvPicPr>
            <a:picLocks noChangeAspect="1" noChangeArrowheads="1"/>
          </p:cNvPicPr>
          <p:nvPr/>
        </p:nvPicPr>
        <p:blipFill>
          <a:blip r:embed="rId3" cstate="print"/>
          <a:srcRect/>
          <a:stretch>
            <a:fillRect/>
          </a:stretch>
        </p:blipFill>
        <p:spPr bwMode="auto">
          <a:xfrm>
            <a:off x="1371600" y="2971800"/>
            <a:ext cx="6324600" cy="3573752"/>
          </a:xfrm>
          <a:prstGeom prst="rect">
            <a:avLst/>
          </a:prstGeom>
          <a:noFill/>
          <a:ln w="9525">
            <a:solidFill>
              <a:schemeClr val="tx1"/>
            </a:solid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Rules to a Search Scope</a:t>
            </a:r>
            <a:endParaRPr lang="en-US" dirty="0"/>
          </a:p>
        </p:txBody>
      </p:sp>
      <p:sp>
        <p:nvSpPr>
          <p:cNvPr id="3" name="Content Placeholder 2"/>
          <p:cNvSpPr>
            <a:spLocks noGrp="1"/>
          </p:cNvSpPr>
          <p:nvPr>
            <p:ph idx="1"/>
          </p:nvPr>
        </p:nvSpPr>
        <p:spPr/>
        <p:txBody>
          <a:bodyPr/>
          <a:lstStyle/>
          <a:p>
            <a:r>
              <a:rPr lang="en-US" dirty="0" smtClean="0"/>
              <a:t>Each search scope has one or more rules</a:t>
            </a:r>
          </a:p>
          <a:p>
            <a:pPr lvl="1"/>
            <a:r>
              <a:rPr lang="en-US" dirty="0" smtClean="0"/>
              <a:t>Rules define criteria to include/exclude content</a:t>
            </a:r>
            <a:endParaRPr lang="en-US" dirty="0"/>
          </a:p>
        </p:txBody>
      </p:sp>
      <p:pic>
        <p:nvPicPr>
          <p:cNvPr id="23555" name="Picture 3"/>
          <p:cNvPicPr>
            <a:picLocks noChangeAspect="1" noChangeArrowheads="1"/>
          </p:cNvPicPr>
          <p:nvPr/>
        </p:nvPicPr>
        <p:blipFill>
          <a:blip r:embed="rId3" cstate="print"/>
          <a:srcRect/>
          <a:stretch>
            <a:fillRect/>
          </a:stretch>
        </p:blipFill>
        <p:spPr bwMode="auto">
          <a:xfrm>
            <a:off x="1633538" y="2522475"/>
            <a:ext cx="6138862" cy="4106925"/>
          </a:xfrm>
          <a:prstGeom prst="rect">
            <a:avLst/>
          </a:prstGeom>
          <a:noFill/>
          <a:ln w="9525">
            <a:solidFill>
              <a:schemeClr val="tx1"/>
            </a:solid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Search</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319619" y="2067171"/>
            <a:ext cx="6504762" cy="3942857"/>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7" name="Rectangle 7"/>
          <p:cNvSpPr>
            <a:spLocks noGrp="1" noChangeArrowheads="1"/>
          </p:cNvSpPr>
          <p:nvPr>
            <p:ph type="title"/>
          </p:nvPr>
        </p:nvSpPr>
        <p:spPr/>
        <p:txBody>
          <a:bodyPr/>
          <a:lstStyle/>
          <a:p>
            <a:r>
              <a:rPr lang="en-US" smtClean="0"/>
              <a:t>Search Center</a:t>
            </a:r>
            <a:endParaRPr lang="en-US" dirty="0"/>
          </a:p>
        </p:txBody>
      </p:sp>
      <p:sp>
        <p:nvSpPr>
          <p:cNvPr id="568328" name="Rectangle 8"/>
          <p:cNvSpPr>
            <a:spLocks noGrp="1" noChangeArrowheads="1"/>
          </p:cNvSpPr>
          <p:nvPr>
            <p:ph type="body" idx="1"/>
          </p:nvPr>
        </p:nvSpPr>
        <p:spPr/>
        <p:txBody>
          <a:bodyPr>
            <a:normAutofit/>
          </a:bodyPr>
          <a:lstStyle/>
          <a:p>
            <a:r>
              <a:rPr lang="en-US" dirty="0" smtClean="0"/>
              <a:t>Customize and extend Search Center</a:t>
            </a:r>
          </a:p>
          <a:p>
            <a:pPr lvl="1"/>
            <a:r>
              <a:rPr lang="en-US" dirty="0" smtClean="0"/>
              <a:t>Modify query parameters</a:t>
            </a:r>
          </a:p>
          <a:p>
            <a:pPr lvl="1"/>
            <a:r>
              <a:rPr lang="en-US" dirty="0" smtClean="0"/>
              <a:t>Add tabs</a:t>
            </a:r>
          </a:p>
          <a:p>
            <a:pPr lvl="1"/>
            <a:r>
              <a:rPr lang="en-US" dirty="0" smtClean="0"/>
              <a:t>Modify XSLT, CSS on results</a:t>
            </a:r>
          </a:p>
          <a:p>
            <a:pPr lvl="1"/>
            <a:r>
              <a:rPr lang="en-US" dirty="0" smtClean="0"/>
              <a:t>Custom search Web Parts</a:t>
            </a:r>
          </a:p>
        </p:txBody>
      </p:sp>
    </p:spTree>
  </p:cSld>
  <p:clrMapOvr>
    <a:masterClrMapping/>
  </p:clrMapOvr>
  <p:transition advTm="20488"/>
  <p:timing>
    <p:tnLst>
      <p:par>
        <p:cTn id="1" dur="indefinite" restart="never" nodeType="tmRoot"/>
      </p:par>
    </p:tnLst>
  </p:timing>
</p:sld>
</file>

<file path=ppt/theme/theme1.xml><?xml version="1.0" encoding="utf-8"?>
<a:theme xmlns:a="http://schemas.openxmlformats.org/drawingml/2006/main" name="CPT_Slide_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918341E25AD34FAABA08FA833A409F" ma:contentTypeVersion="1" ma:contentTypeDescription="Create a new document." ma:contentTypeScope="" ma:versionID="270de4c7801b75baae8d41dc2b5abf05">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DocId xmlns="c83d3ea4-1015-4b4b-bfa9-09fbcd7aa64d">3CC2HQU7XWNV-50-14</_dlc_DocId>
    <_dlc_DocIdUrl xmlns="c83d3ea4-1015-4b4b-bfa9-09fbcd7aa64d">
      <Url>http://intranet.sharepointblackops.com/Courses/SAB301/_layouts/DocIdRedir.aspx?ID=3CC2HQU7XWNV-50-14</Url>
      <Description>3CC2HQU7XWNV-50-14</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2C4A4E7-4C19-4B5F-8093-FB9D830F0608}"/>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A5547237-B119-45CA-BEFC-A2DA2BDB03E7}"/>
</file>

<file path=customXml/itemProps4.xml><?xml version="1.0" encoding="utf-8"?>
<ds:datastoreItem xmlns:ds="http://schemas.openxmlformats.org/officeDocument/2006/customXml" ds:itemID="{1FDB2E08-68C7-41CE-A337-C5D5FDFD58E6}"/>
</file>

<file path=docProps/app.xml><?xml version="1.0" encoding="utf-8"?>
<Properties xmlns="http://schemas.openxmlformats.org/officeDocument/2006/extended-properties" xmlns:vt="http://schemas.openxmlformats.org/officeDocument/2006/docPropsVTypes">
  <Template>CPT_Slide_Template</Template>
  <TotalTime>2</TotalTime>
  <Words>1410</Words>
  <Application>Microsoft Office PowerPoint</Application>
  <PresentationFormat>On-screen Show (4:3)</PresentationFormat>
  <Paragraphs>169</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CPT_Slide_Template</vt:lpstr>
      <vt:lpstr>Configuring and Extending SharePoint 2007 Search</vt:lpstr>
      <vt:lpstr>Agenda</vt:lpstr>
      <vt:lpstr>WSS Verses Office Server Search</vt:lpstr>
      <vt:lpstr>Search Architecture and Terminology</vt:lpstr>
      <vt:lpstr>Configuring Search</vt:lpstr>
      <vt:lpstr>Search Scopes</vt:lpstr>
      <vt:lpstr>Adding Rules to a Search Scope</vt:lpstr>
      <vt:lpstr>People Search</vt:lpstr>
      <vt:lpstr>Search Center</vt:lpstr>
      <vt:lpstr>Search Center and Search Pages</vt:lpstr>
      <vt:lpstr>Search Web Parts</vt:lpstr>
      <vt:lpstr>Search Features   </vt:lpstr>
      <vt:lpstr>Possible customizations</vt:lpstr>
      <vt:lpstr>Keyword/Best bets</vt:lpstr>
      <vt:lpstr>Search Reporting</vt:lpstr>
      <vt:lpstr>Agenda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Configuring and Extending Search</dc:title>
  <dc:creator>TedP</dc:creator>
  <cp:lastModifiedBy>TedP</cp:lastModifiedBy>
  <cp:revision>3</cp:revision>
  <dcterms:created xsi:type="dcterms:W3CDTF">2009-05-24T10:50:06Z</dcterms:created>
  <dcterms:modified xsi:type="dcterms:W3CDTF">2009-05-24T10:52:47Z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0x01010062918341E25AD34FAABA08FA833A409F</vt:lpwstr>
  </property>
  <property fmtid="{D5CDD505-2E9C-101B-9397-08002B2CF9AE}" pid="4" name="_dlc_DocIdItemGuid">
    <vt:lpwstr>df3b2679-4cc8-4251-87ae-56c8c3f129ca</vt:lpwstr>
  </property>
</Properties>
</file>