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46" autoAdjust="0"/>
    <p:restoredTop sz="90033" autoAdjust="0"/>
  </p:normalViewPr>
  <p:slideViewPr>
    <p:cSldViewPr>
      <p:cViewPr varScale="1">
        <p:scale>
          <a:sx n="93" d="100"/>
          <a:sy n="9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InfoPath</a:t>
            </a:r>
            <a:r>
              <a:rPr lang="en-US" baseline="0" dirty="0" smtClean="0"/>
              <a:t> will automatically disable non-browser enabled features….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3/5/2007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3/5/2007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1984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1986" name="Rectangle 4198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u="sng" dirty="0"/>
              <a:t>Instructor Notes</a:t>
            </a:r>
            <a:endParaRPr lang="fr-BE" dirty="0">
              <a:latin typeface="Arial" pitchFamily="34" charset="0"/>
            </a:endParaRPr>
          </a:p>
          <a:p>
            <a:pPr hangingPunct="1">
              <a:lnSpc>
                <a:spcPct val="90000"/>
              </a:lnSpc>
            </a:pPr>
            <a:r>
              <a:rPr lang="fr-BE" dirty="0" err="1">
                <a:latin typeface="Arial" pitchFamily="34" charset="0"/>
              </a:rPr>
              <a:t>Try</a:t>
            </a:r>
            <a:r>
              <a:rPr lang="fr-BE" dirty="0">
                <a:latin typeface="Arial" pitchFamily="34" charset="0"/>
              </a:rPr>
              <a:t> to figure out if the participants have </a:t>
            </a:r>
            <a:r>
              <a:rPr lang="fr-BE" dirty="0" err="1">
                <a:latin typeface="Arial" pitchFamily="34" charset="0"/>
              </a:rPr>
              <a:t>experience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with</a:t>
            </a:r>
            <a:r>
              <a:rPr lang="fr-BE" dirty="0">
                <a:latin typeface="Arial" pitchFamily="34" charset="0"/>
              </a:rPr>
              <a:t> InfoPath – if not, </a:t>
            </a:r>
            <a:r>
              <a:rPr lang="fr-BE" dirty="0" err="1">
                <a:latin typeface="Arial" pitchFamily="34" charset="0"/>
              </a:rPr>
              <a:t>take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your</a:t>
            </a:r>
            <a:r>
              <a:rPr lang="fr-BE" dirty="0">
                <a:latin typeface="Arial" pitchFamily="34" charset="0"/>
              </a:rPr>
              <a:t> time for </a:t>
            </a:r>
            <a:r>
              <a:rPr lang="fr-BE" dirty="0" err="1">
                <a:latin typeface="Arial" pitchFamily="34" charset="0"/>
              </a:rPr>
              <a:t>this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slide</a:t>
            </a:r>
            <a:r>
              <a:rPr lang="fr-BE" dirty="0">
                <a:latin typeface="Arial" pitchFamily="34" charset="0"/>
              </a:rPr>
              <a:t> </a:t>
            </a:r>
          </a:p>
          <a:p>
            <a:pPr hangingPunct="1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Arial" pitchFamily="34" charset="0"/>
              </a:rPr>
              <a:t>Briefly review the following capabilities and how they support a portals and collaboration offering:</a:t>
            </a:r>
          </a:p>
          <a:p>
            <a:pPr lvl="1" hangingPunct="1">
              <a:lnSpc>
                <a:spcPct val="90000"/>
              </a:lnSpc>
            </a:pPr>
            <a:r>
              <a:rPr lang="en-US" sz="900" u="sng" dirty="0">
                <a:solidFill>
                  <a:srgbClr val="C2552E"/>
                </a:solidFill>
                <a:latin typeface="Arial" pitchFamily="34" charset="0"/>
              </a:rPr>
              <a:t>XML data collection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Conditional formatting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No coding required</a:t>
            </a:r>
          </a:p>
          <a:p>
            <a:pPr lvl="2" hangingPunct="1">
              <a:lnSpc>
                <a:spcPct val="90000"/>
              </a:lnSpc>
            </a:pPr>
            <a:endParaRPr lang="en-US" dirty="0">
              <a:latin typeface="Segoe" pitchFamily="34" charset="0"/>
            </a:endParaRPr>
          </a:p>
          <a:p>
            <a:pPr lvl="1" hangingPunct="1">
              <a:lnSpc>
                <a:spcPct val="90000"/>
              </a:lnSpc>
            </a:pPr>
            <a:r>
              <a:rPr lang="en-US" sz="900" u="sng" dirty="0">
                <a:solidFill>
                  <a:srgbClr val="C2552E"/>
                </a:solidFill>
                <a:latin typeface="Arial" pitchFamily="34" charset="0"/>
              </a:rPr>
              <a:t>Effective sharing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Any schema 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XML Web services</a:t>
            </a:r>
          </a:p>
          <a:p>
            <a:pPr lvl="2" hangingPunct="1">
              <a:lnSpc>
                <a:spcPct val="90000"/>
              </a:lnSpc>
            </a:pPr>
            <a:endParaRPr lang="en-US" dirty="0">
              <a:latin typeface="Segoe" pitchFamily="34" charset="0"/>
            </a:endParaRPr>
          </a:p>
          <a:p>
            <a:pPr lvl="1" hangingPunct="1">
              <a:lnSpc>
                <a:spcPct val="90000"/>
              </a:lnSpc>
            </a:pPr>
            <a:r>
              <a:rPr lang="en-US" sz="900" u="sng" dirty="0">
                <a:solidFill>
                  <a:srgbClr val="C2552E"/>
                </a:solidFill>
                <a:latin typeface="Arial" pitchFamily="34" charset="0"/>
              </a:rPr>
              <a:t>Data management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Dynamic forms 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Text formatting, AutoCorrect</a:t>
            </a:r>
          </a:p>
          <a:p>
            <a:pPr lvl="2" hangingPunct="1">
              <a:lnSpc>
                <a:spcPct val="90000"/>
              </a:lnSpc>
            </a:pPr>
            <a:r>
              <a:rPr lang="en-US" dirty="0">
                <a:latin typeface="Segoe" pitchFamily="34" charset="0"/>
              </a:rPr>
              <a:t>- Offline and e-mail</a:t>
            </a:r>
          </a:p>
          <a:p>
            <a:pPr hangingPunct="1">
              <a:lnSpc>
                <a:spcPct val="90000"/>
              </a:lnSpc>
            </a:pPr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7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3010" name="Rectangle 4300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fr-BE" u="sng">
              <a:latin typeface="Arial" pitchFamily="34" charset="0"/>
            </a:endParaRPr>
          </a:p>
          <a:p>
            <a:pPr hangingPunct="1"/>
            <a:r>
              <a:rPr lang="fr-BE">
                <a:latin typeface="Arial" pitchFamily="34" charset="0"/>
              </a:rPr>
              <a:t>Go slowly over the bullets </a:t>
            </a:r>
          </a:p>
          <a:p>
            <a:pPr hangingPunct="1"/>
            <a:endParaRPr lang="fr-BE">
              <a:latin typeface="Arial" pitchFamily="34" charset="0"/>
            </a:endParaRP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Reach more users -&gt; today you need to have InfoPath on the desktop before you can fill in the forms </a:t>
            </a:r>
            <a:br>
              <a:rPr lang="fr-BE">
                <a:latin typeface="Arial" pitchFamily="34" charset="0"/>
              </a:rPr>
            </a:br>
            <a:r>
              <a:rPr lang="fr-BE">
                <a:latin typeface="Arial" pitchFamily="34" charset="0"/>
              </a:rPr>
              <a:t>talk about for example a government agency who wants to use electronic forms and want to reach more users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Off-line capabilities -&gt; possible with InfoPath 2003 but requires coding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Integration -&gt; use example of Outlook -&gt; InfoPath forms are provided as attachments, not very well integrated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Hosting InfoPath in your own custom solutions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Vbscript and javascript are there out of the box, .NET can be used if you download the InfoPath Toolkit for Visual Studio.NET 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Integrate better with back-end systems – e.g. instead of having the connection details inside the template, let’s store it outside of the template</a:t>
            </a:r>
          </a:p>
          <a:p>
            <a:pPr hangingPunct="1">
              <a:buFontTx/>
              <a:buChar char="-"/>
            </a:pPr>
            <a:endParaRPr lang="en-GB">
              <a:latin typeface="Arial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7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632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6322" name="Rectangle 5632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 dirty="0"/>
              <a:t>Instructor Notes</a:t>
            </a:r>
            <a:endParaRPr lang="fr-BE" dirty="0">
              <a:latin typeface="Arial" pitchFamily="34" charset="0"/>
            </a:endParaRPr>
          </a:p>
          <a:p>
            <a:pPr hangingPunct="1"/>
            <a:r>
              <a:rPr lang="fr-BE" dirty="0" err="1">
                <a:latin typeface="Arial" pitchFamily="34" charset="0"/>
              </a:rPr>
              <a:t>Depending</a:t>
            </a:r>
            <a:r>
              <a:rPr lang="fr-BE" dirty="0">
                <a:latin typeface="Arial" pitchFamily="34" charset="0"/>
              </a:rPr>
              <a:t> on </a:t>
            </a:r>
            <a:r>
              <a:rPr lang="fr-BE" dirty="0" err="1">
                <a:latin typeface="Arial" pitchFamily="34" charset="0"/>
              </a:rPr>
              <a:t>your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deployment</a:t>
            </a:r>
            <a:r>
              <a:rPr lang="fr-BE" dirty="0">
                <a:latin typeface="Arial" pitchFamily="34" charset="0"/>
              </a:rPr>
              <a:t> option, </a:t>
            </a:r>
            <a:r>
              <a:rPr lang="fr-BE" dirty="0" err="1">
                <a:latin typeface="Arial" pitchFamily="34" charset="0"/>
              </a:rPr>
              <a:t>different</a:t>
            </a:r>
            <a:r>
              <a:rPr lang="fr-BE" dirty="0">
                <a:latin typeface="Arial" pitchFamily="34" charset="0"/>
              </a:rPr>
              <a:t> trust </a:t>
            </a:r>
            <a:r>
              <a:rPr lang="fr-BE" dirty="0" err="1">
                <a:latin typeface="Arial" pitchFamily="34" charset="0"/>
              </a:rPr>
              <a:t>levels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will</a:t>
            </a:r>
            <a:r>
              <a:rPr lang="fr-BE" dirty="0">
                <a:latin typeface="Arial" pitchFamily="34" charset="0"/>
              </a:rPr>
              <a:t> </a:t>
            </a:r>
            <a:r>
              <a:rPr lang="fr-BE" dirty="0" err="1">
                <a:latin typeface="Arial" pitchFamily="34" charset="0"/>
              </a:rPr>
              <a:t>be</a:t>
            </a:r>
            <a:r>
              <a:rPr lang="fr-BE" dirty="0">
                <a:latin typeface="Arial" pitchFamily="34" charset="0"/>
              </a:rPr>
              <a:t> active</a:t>
            </a:r>
          </a:p>
          <a:p>
            <a:pPr hangingPunct="1"/>
            <a:endParaRPr lang="fr-BE" dirty="0">
              <a:latin typeface="Arial" pitchFamily="34" charset="0"/>
            </a:endParaRPr>
          </a:p>
          <a:p>
            <a:pPr hangingPunct="1">
              <a:buFontTx/>
              <a:buChar char="-"/>
            </a:pPr>
            <a:r>
              <a:rPr lang="fr-BE" dirty="0" err="1">
                <a:latin typeface="Arial" pitchFamily="34" charset="0"/>
              </a:rPr>
              <a:t>Deployed</a:t>
            </a:r>
            <a:r>
              <a:rPr lang="fr-BE" dirty="0">
                <a:latin typeface="Arial" pitchFamily="34" charset="0"/>
              </a:rPr>
              <a:t> via email </a:t>
            </a:r>
            <a:r>
              <a:rPr lang="fr-BE" dirty="0">
                <a:latin typeface="Arial" pitchFamily="34" charset="0"/>
                <a:sym typeface="Wingdings" pitchFamily="2" charset="2"/>
              </a:rPr>
              <a:t>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very</a:t>
            </a:r>
            <a:r>
              <a:rPr lang="fr-BE" dirty="0">
                <a:latin typeface="Arial" pitchFamily="34" charset="0"/>
                <a:sym typeface="Wingdings" pitchFamily="2" charset="2"/>
              </a:rPr>
              <a:t>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limited</a:t>
            </a:r>
            <a:r>
              <a:rPr lang="fr-BE" dirty="0">
                <a:latin typeface="Arial" pitchFamily="34" charset="0"/>
                <a:sym typeface="Wingdings" pitchFamily="2" charset="2"/>
              </a:rPr>
              <a:t> permissions </a:t>
            </a:r>
          </a:p>
          <a:p>
            <a:pPr hangingPunct="1">
              <a:buFontTx/>
              <a:buChar char="-"/>
            </a:pPr>
            <a:r>
              <a:rPr lang="fr-BE" dirty="0" err="1">
                <a:latin typeface="Arial" pitchFamily="34" charset="0"/>
              </a:rPr>
              <a:t>Deployed</a:t>
            </a:r>
            <a:r>
              <a:rPr lang="fr-BE" dirty="0">
                <a:latin typeface="Arial" pitchFamily="34" charset="0"/>
              </a:rPr>
              <a:t> in a web server (</a:t>
            </a:r>
            <a:r>
              <a:rPr lang="fr-BE" dirty="0" err="1">
                <a:latin typeface="Arial" pitchFamily="34" charset="0"/>
              </a:rPr>
              <a:t>e.g</a:t>
            </a:r>
            <a:r>
              <a:rPr lang="fr-BE" dirty="0">
                <a:latin typeface="Arial" pitchFamily="34" charset="0"/>
              </a:rPr>
              <a:t>. SharePoint </a:t>
            </a:r>
            <a:r>
              <a:rPr lang="fr-BE" dirty="0" err="1">
                <a:latin typeface="Arial" pitchFamily="34" charset="0"/>
              </a:rPr>
              <a:t>library</a:t>
            </a:r>
            <a:r>
              <a:rPr lang="fr-BE" dirty="0">
                <a:latin typeface="Arial" pitchFamily="34" charset="0"/>
              </a:rPr>
              <a:t>) </a:t>
            </a:r>
            <a:r>
              <a:rPr lang="fr-BE" dirty="0">
                <a:latin typeface="Arial" pitchFamily="34" charset="0"/>
                <a:sym typeface="Wingdings" pitchFamily="2" charset="2"/>
              </a:rPr>
              <a:t>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depending</a:t>
            </a:r>
            <a:r>
              <a:rPr lang="fr-BE" dirty="0">
                <a:latin typeface="Arial" pitchFamily="34" charset="0"/>
                <a:sym typeface="Wingdings" pitchFamily="2" charset="2"/>
              </a:rPr>
              <a:t> on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your</a:t>
            </a:r>
            <a:r>
              <a:rPr lang="fr-BE" dirty="0">
                <a:latin typeface="Arial" pitchFamily="34" charset="0"/>
                <a:sym typeface="Wingdings" pitchFamily="2" charset="2"/>
              </a:rPr>
              <a:t> IE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security</a:t>
            </a:r>
            <a:r>
              <a:rPr lang="fr-BE" dirty="0">
                <a:latin typeface="Arial" pitchFamily="34" charset="0"/>
                <a:sym typeface="Wingdings" pitchFamily="2" charset="2"/>
              </a:rPr>
              <a:t> settings</a:t>
            </a:r>
          </a:p>
          <a:p>
            <a:pPr hangingPunct="1">
              <a:buFontTx/>
              <a:buChar char="-"/>
            </a:pPr>
            <a:r>
              <a:rPr lang="fr-BE" dirty="0" err="1">
                <a:latin typeface="Arial" pitchFamily="34" charset="0"/>
                <a:sym typeface="Wingdings" pitchFamily="2" charset="2"/>
              </a:rPr>
              <a:t>Deployed</a:t>
            </a:r>
            <a:r>
              <a:rPr lang="fr-BE" dirty="0">
                <a:latin typeface="Arial" pitchFamily="34" charset="0"/>
                <a:sym typeface="Wingdings" pitchFamily="2" charset="2"/>
              </a:rPr>
              <a:t> via installer 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possibility</a:t>
            </a:r>
            <a:r>
              <a:rPr lang="fr-BE" dirty="0">
                <a:latin typeface="Arial" pitchFamily="34" charset="0"/>
                <a:sym typeface="Wingdings" pitchFamily="2" charset="2"/>
              </a:rPr>
              <a:t> to </a:t>
            </a:r>
            <a:r>
              <a:rPr lang="fr-BE" dirty="0" err="1">
                <a:latin typeface="Arial" pitchFamily="34" charset="0"/>
                <a:sym typeface="Wingdings" pitchFamily="2" charset="2"/>
              </a:rPr>
              <a:t>get</a:t>
            </a:r>
            <a:r>
              <a:rPr lang="fr-BE" dirty="0">
                <a:latin typeface="Arial" pitchFamily="34" charset="0"/>
                <a:sym typeface="Wingdings" pitchFamily="2" charset="2"/>
              </a:rPr>
              <a:t> full trust</a:t>
            </a:r>
            <a:endParaRPr lang="en-GB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7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608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8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915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9154" name="Rectangle 4915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b="1" u="sng"/>
              <a:t>Instructor Notes</a:t>
            </a:r>
            <a:endParaRPr lang="fr-BE">
              <a:latin typeface="Arial" pitchFamily="34" charset="0"/>
            </a:endParaRPr>
          </a:p>
          <a:p>
            <a:pPr hangingPunct="1">
              <a:lnSpc>
                <a:spcPct val="70000"/>
              </a:lnSpc>
            </a:pPr>
            <a:r>
              <a:rPr lang="en-US">
                <a:latin typeface="Arial" pitchFamily="34" charset="0"/>
              </a:rPr>
              <a:t>In InfoPath 12, we will make it easy for people to convert Word forms into InfoPath forms. There are two goals for this area: 1) include a Word importer with InfoPath and 2) build a platform so that others can create custom converters. For the Word importer, we will make it easy to convert, say, a static Word table to a repeating table, or brackets with a single space [ ] to a check box. </a:t>
            </a:r>
          </a:p>
          <a:p>
            <a:pPr hangingPunct="1">
              <a:lnSpc>
                <a:spcPct val="70000"/>
              </a:lnSpc>
            </a:pPr>
            <a:endParaRPr lang="en-US">
              <a:latin typeface="Arial" pitchFamily="34" charset="0"/>
            </a:endParaRPr>
          </a:p>
          <a:p>
            <a:pPr hangingPunct="1">
              <a:lnSpc>
                <a:spcPct val="70000"/>
              </a:lnSpc>
            </a:pPr>
            <a:r>
              <a:rPr lang="en-US">
                <a:latin typeface="Arial" pitchFamily="34" charset="0"/>
              </a:rPr>
              <a:t>The import process will even generate a schema automatically. Issues found during import will be reported in the Design Checker.</a:t>
            </a:r>
          </a:p>
          <a:p>
            <a:pPr hangingPunct="1">
              <a:lnSpc>
                <a:spcPct val="70000"/>
              </a:lnSpc>
            </a:pPr>
            <a:endParaRPr lang="en-US">
              <a:latin typeface="Arial" pitchFamily="34" charset="0"/>
            </a:endParaRPr>
          </a:p>
          <a:p>
            <a:pPr hangingPunct="1">
              <a:lnSpc>
                <a:spcPct val="70000"/>
              </a:lnSpc>
            </a:pPr>
            <a:r>
              <a:rPr lang="en-US">
                <a:latin typeface="Arial" pitchFamily="34" charset="0"/>
              </a:rPr>
              <a:t>We also provide tools to “clean up” after importing – change controls from one type to another, or make tables repeating.</a:t>
            </a:r>
            <a:endParaRPr lang="en-US" b="1">
              <a:latin typeface="Arial" pitchFamily="34" charset="0"/>
            </a:endParaRPr>
          </a:p>
          <a:p>
            <a:pPr hangingPunct="1">
              <a:lnSpc>
                <a:spcPct val="80000"/>
              </a:lnSpc>
            </a:pPr>
            <a:endParaRPr lang="en-GB">
              <a:latin typeface="Arial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8/27/2007</a:t>
            </a:r>
            <a:endParaRPr lang="en-US"/>
          </a:p>
        </p:txBody>
      </p:sp>
      <p:sp>
        <p:nvSpPr>
          <p:cNvPr id="7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InfoPath and Forms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InfoPath 2007 and</a:t>
            </a:r>
            <a:br>
              <a:rPr lang="en-US" dirty="0" smtClean="0"/>
            </a:br>
            <a:r>
              <a:rPr lang="en-US" dirty="0" smtClean="0"/>
              <a:t>Forms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Capturing User Input through Electronic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 and Browser-based 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MOSS Standard and Enterprise features</a:t>
            </a:r>
          </a:p>
          <a:p>
            <a:pPr lvl="1"/>
            <a:r>
              <a:rPr lang="en-US" dirty="0" smtClean="0"/>
              <a:t>Should be done for target site and site collection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70789"/>
            <a:ext cx="7086600" cy="3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Arrow 5"/>
          <p:cNvSpPr/>
          <p:nvPr/>
        </p:nvSpPr>
        <p:spPr>
          <a:xfrm>
            <a:off x="7010400" y="3334135"/>
            <a:ext cx="1371600" cy="7620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Turn this on</a:t>
            </a:r>
            <a:endParaRPr lang="en-US" sz="1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Browser-based 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0214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 Browser-based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Saved up to WSS Forms Library</a:t>
            </a:r>
          </a:p>
          <a:p>
            <a:pPr lvl="1"/>
            <a:r>
              <a:rPr lang="en-US" dirty="0" smtClean="0"/>
              <a:t>MOSS uses document template .</a:t>
            </a:r>
            <a:r>
              <a:rPr lang="en-US" dirty="0" err="1" smtClean="0"/>
              <a:t>xsn</a:t>
            </a:r>
            <a:r>
              <a:rPr lang="en-US" dirty="0" smtClean="0"/>
              <a:t> file for rendering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590800"/>
            <a:ext cx="5334000" cy="398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Library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Forms Library settings</a:t>
            </a:r>
          </a:p>
          <a:p>
            <a:pPr lvl="1"/>
            <a:r>
              <a:rPr lang="en-US" dirty="0" smtClean="0"/>
              <a:t>template.xsn is the editable InfoPath form template</a:t>
            </a:r>
          </a:p>
          <a:p>
            <a:pPr lvl="1"/>
            <a:r>
              <a:rPr lang="en-US" dirty="0" smtClean="0"/>
              <a:t>Open browser-enabled documents</a:t>
            </a:r>
          </a:p>
          <a:p>
            <a:pPr lvl="4"/>
            <a:r>
              <a:rPr lang="en-US" dirty="0" smtClean="0"/>
              <a:t>The default is to open with InfoPath rich client if possible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3429000"/>
            <a:ext cx="6962775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Browser-based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Browser-based rendering for wide reach</a:t>
            </a:r>
          </a:p>
          <a:p>
            <a:pPr lvl="1"/>
            <a:r>
              <a:rPr lang="en-US" dirty="0" smtClean="0"/>
              <a:t>Based on DHTML and JavaScript</a:t>
            </a:r>
          </a:p>
          <a:p>
            <a:pPr lvl="1"/>
            <a:r>
              <a:rPr lang="en-US" dirty="0" smtClean="0"/>
              <a:t>Tested with IE, </a:t>
            </a:r>
            <a:r>
              <a:rPr lang="en-US" dirty="0" err="1" smtClean="0"/>
              <a:t>FireFox</a:t>
            </a:r>
            <a:r>
              <a:rPr lang="en-US" dirty="0" smtClean="0"/>
              <a:t>, Netscape &amp; hand-held devices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1633" y="2971800"/>
            <a:ext cx="629696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Services Administration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WSS Central Administration</a:t>
            </a:r>
          </a:p>
          <a:p>
            <a:pPr lvl="1"/>
            <a:r>
              <a:rPr lang="en-US" dirty="0" smtClean="0"/>
              <a:t>Used to upload/manage forms and data connections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57488"/>
            <a:ext cx="3383815" cy="317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281488"/>
            <a:ext cx="3426973" cy="2119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15000" y="5272088"/>
            <a:ext cx="838200" cy="53340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4572000" y="5538788"/>
            <a:ext cx="1143000" cy="114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 InfoPath 2003</a:t>
            </a:r>
          </a:p>
          <a:p>
            <a:r>
              <a:rPr lang="en-US" dirty="0" smtClean="0"/>
              <a:t>The InfoPath Forms Designer</a:t>
            </a:r>
          </a:p>
          <a:p>
            <a:r>
              <a:rPr lang="en-US" dirty="0" smtClean="0"/>
              <a:t>Integration with WSS forms libraries</a:t>
            </a:r>
          </a:p>
          <a:p>
            <a:r>
              <a:rPr lang="en-US" dirty="0" smtClean="0"/>
              <a:t>Forms Services Architecture</a:t>
            </a:r>
          </a:p>
          <a:p>
            <a:r>
              <a:rPr lang="en-US" dirty="0" smtClean="0"/>
              <a:t>Designing Browser-Enabled forms with InfoPath 2007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 InfoPath 2003</a:t>
            </a:r>
          </a:p>
          <a:p>
            <a:r>
              <a:rPr lang="en-US" dirty="0" smtClean="0"/>
              <a:t>The InfoPath Forms Designer</a:t>
            </a:r>
          </a:p>
          <a:p>
            <a:r>
              <a:rPr lang="en-US" dirty="0" smtClean="0"/>
              <a:t>Integration with WSS forms libraries</a:t>
            </a:r>
          </a:p>
          <a:p>
            <a:r>
              <a:rPr lang="en-US" dirty="0" smtClean="0"/>
              <a:t>Forms Services Architecture</a:t>
            </a:r>
          </a:p>
          <a:p>
            <a:r>
              <a:rPr lang="en-US" dirty="0" smtClean="0"/>
              <a:t>Designing Browser-Enabled forms with InfoPath 2007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The </a:t>
            </a:r>
            <a:r>
              <a:rPr lang="en-US" smtClean="0"/>
              <a:t>Role</a:t>
            </a:r>
            <a:r>
              <a:rPr lang="fr-BE" smtClean="0"/>
              <a:t> of InfoPath in Office 2003</a:t>
            </a:r>
            <a:endParaRPr lang="en-GB" dirty="0" smtClean="0"/>
          </a:p>
        </p:txBody>
      </p:sp>
      <p:sp>
        <p:nvSpPr>
          <p:cNvPr id="6146" name="Text Placeholder 61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InfoPath was introduced with Office 2003</a:t>
            </a:r>
            <a:endParaRPr lang="en-US" dirty="0" smtClean="0"/>
          </a:p>
          <a:p>
            <a:pPr lvl="1"/>
            <a:r>
              <a:rPr lang="en-GB" dirty="0" smtClean="0"/>
              <a:t>Platform for next generation of electronic forms </a:t>
            </a:r>
          </a:p>
          <a:p>
            <a:endParaRPr lang="en-GB" dirty="0" smtClean="0"/>
          </a:p>
          <a:p>
            <a:r>
              <a:rPr lang="en-GB" dirty="0" smtClean="0"/>
              <a:t>InfoPath Forms</a:t>
            </a:r>
          </a:p>
          <a:p>
            <a:pPr lvl="1"/>
            <a:r>
              <a:rPr lang="en-GB" dirty="0" smtClean="0"/>
              <a:t>Captures XML data</a:t>
            </a:r>
          </a:p>
          <a:p>
            <a:pPr lvl="1"/>
            <a:r>
              <a:rPr lang="en-GB" dirty="0" smtClean="0"/>
              <a:t>Based on XML Schema</a:t>
            </a:r>
          </a:p>
          <a:p>
            <a:pPr lvl="1"/>
            <a:r>
              <a:rPr lang="en-GB" dirty="0" smtClean="0"/>
              <a:t>Requires little/no code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6148" name="Rectangle 61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743200"/>
            <a:ext cx="3352800" cy="366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/>
              <a:t>Challenges with InfoPath 2003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Companies like InfoPath 2003, but…</a:t>
            </a:r>
          </a:p>
          <a:p>
            <a:pPr lvl="1"/>
            <a:r>
              <a:rPr lang="en-US" dirty="0" smtClean="0"/>
              <a:t>They want better support for offline scenarios</a:t>
            </a:r>
          </a:p>
          <a:p>
            <a:pPr lvl="1"/>
            <a:r>
              <a:rPr lang="en-US" dirty="0" smtClean="0"/>
              <a:t>They want to greater reach (browser-based clients)</a:t>
            </a:r>
          </a:p>
          <a:p>
            <a:pPr lvl="1"/>
            <a:r>
              <a:rPr lang="en-US" dirty="0" smtClean="0"/>
              <a:t>They want a better code-behind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InfoPath 2007 introduces several improvements</a:t>
            </a:r>
          </a:p>
          <a:p>
            <a:pPr lvl="1"/>
            <a:r>
              <a:rPr lang="en-US" dirty="0" smtClean="0"/>
              <a:t>Improved offline support through wizard</a:t>
            </a:r>
          </a:p>
          <a:p>
            <a:pPr lvl="1"/>
            <a:r>
              <a:rPr lang="en-US" dirty="0" smtClean="0"/>
              <a:t>Forms Services extended InfoPath forms to browser</a:t>
            </a:r>
          </a:p>
          <a:p>
            <a:pPr lvl="1"/>
            <a:r>
              <a:rPr lang="en-US" dirty="0" smtClean="0"/>
              <a:t>IT People Responsible for the Deployment</a:t>
            </a:r>
          </a:p>
          <a:p>
            <a:pPr lvl="1"/>
            <a:r>
              <a:rPr lang="en-US" dirty="0" smtClean="0"/>
              <a:t>Code-behind using Visual Studio Tools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Security – Trust Levels</a:t>
            </a:r>
            <a:endParaRPr lang="en-GB" smtClean="0"/>
          </a:p>
        </p:txBody>
      </p:sp>
      <p:sp>
        <p:nvSpPr>
          <p:cNvPr id="20482" name="Text Placeholder 2048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Restricted</a:t>
            </a:r>
          </a:p>
          <a:p>
            <a:pPr lvl="1"/>
            <a:r>
              <a:rPr lang="en-US" sz="2000" dirty="0" smtClean="0"/>
              <a:t>Deployed via email, no auto-updates</a:t>
            </a:r>
          </a:p>
          <a:p>
            <a:pPr lvl="1"/>
            <a:r>
              <a:rPr lang="en-US" sz="2000" dirty="0" smtClean="0"/>
              <a:t>No data connections, no managed code</a:t>
            </a:r>
          </a:p>
          <a:p>
            <a:pPr lvl="1"/>
            <a:r>
              <a:rPr lang="en-US" sz="2000" dirty="0" smtClean="0"/>
              <a:t>Not applicable for browser forms</a:t>
            </a:r>
          </a:p>
          <a:p>
            <a:r>
              <a:rPr lang="en-US" sz="2400" dirty="0" smtClean="0"/>
              <a:t>Domain</a:t>
            </a:r>
          </a:p>
          <a:p>
            <a:pPr lvl="1"/>
            <a:r>
              <a:rPr lang="en-US" sz="2000" dirty="0" smtClean="0"/>
              <a:t>Deployed to SharePoint library, browser forms</a:t>
            </a:r>
          </a:p>
          <a:p>
            <a:pPr lvl="1"/>
            <a:r>
              <a:rPr lang="en-US" sz="2000" dirty="0" smtClean="0"/>
              <a:t>Connect to own server only, no code for browser forms </a:t>
            </a:r>
          </a:p>
          <a:p>
            <a:pPr lvl="1"/>
            <a:r>
              <a:rPr lang="en-US" sz="2000" dirty="0" smtClean="0"/>
              <a:t>Use trusted Data Connection Library for cross-domain </a:t>
            </a:r>
          </a:p>
          <a:p>
            <a:r>
              <a:rPr lang="en-US" sz="2400" dirty="0" smtClean="0"/>
              <a:t>Full Trust</a:t>
            </a:r>
          </a:p>
          <a:p>
            <a:pPr lvl="1"/>
            <a:r>
              <a:rPr lang="en-US" sz="2000" dirty="0" smtClean="0"/>
              <a:t>Installed, Digitally Signed, or .NET Code Group</a:t>
            </a:r>
          </a:p>
          <a:p>
            <a:pPr lvl="1"/>
            <a:r>
              <a:rPr lang="en-US" sz="2000" dirty="0" smtClean="0"/>
              <a:t>Must be admin-deployed for browser forms</a:t>
            </a:r>
          </a:p>
          <a:p>
            <a:pPr lvl="1"/>
            <a:r>
              <a:rPr lang="en-US" sz="2000" dirty="0" smtClean="0"/>
              <a:t>Connect to any server, managed code in browser forms</a:t>
            </a:r>
          </a:p>
          <a:p>
            <a:endParaRPr lang="en-GB" sz="2400" dirty="0" smtClean="0"/>
          </a:p>
        </p:txBody>
      </p:sp>
      <p:pic>
        <p:nvPicPr>
          <p:cNvPr id="20483" name="Rectangle 204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1295400"/>
            <a:ext cx="5032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Rectangle 2048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663" y="4495800"/>
            <a:ext cx="566737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Rectangle 2048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971800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InfoPath Forms Designer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450133"/>
            <a:ext cx="7896225" cy="49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Integration with WSS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Libraries</a:t>
            </a:r>
          </a:p>
          <a:p>
            <a:pPr lvl="1"/>
            <a:r>
              <a:rPr lang="en-US" dirty="0" smtClean="0"/>
              <a:t>A document library with a .XSN document template</a:t>
            </a:r>
          </a:p>
          <a:p>
            <a:pPr lvl="1"/>
            <a:r>
              <a:rPr lang="en-US" dirty="0" smtClean="0"/>
              <a:t>Introduced with InfoPath 2003 and WSS 2.0</a:t>
            </a:r>
          </a:p>
          <a:p>
            <a:pPr lvl="1"/>
            <a:r>
              <a:rPr lang="en-US" dirty="0" smtClean="0"/>
              <a:t>Create by users through InfoPath Publishing command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2379" y="3352800"/>
            <a:ext cx="4233621" cy="316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BE" smtClean="0"/>
              <a:t>Template Importing</a:t>
            </a:r>
            <a:endParaRPr lang="en-GB" smtClean="0"/>
          </a:p>
        </p:txBody>
      </p:sp>
      <p:sp>
        <p:nvSpPr>
          <p:cNvPr id="13314" name="Text Placeholder 1331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defTabSz="914400" hangingPunct="1">
              <a:buFontTx/>
              <a:buBlip>
                <a:blip r:embed="rId3"/>
              </a:buBlip>
            </a:pPr>
            <a:r>
              <a:rPr lang="fr-BE" dirty="0" err="1" smtClean="0"/>
              <a:t>Built</a:t>
            </a:r>
            <a:r>
              <a:rPr lang="fr-BE" dirty="0" smtClean="0"/>
              <a:t>-in support for Word, Excel documents</a:t>
            </a:r>
            <a:endParaRPr lang="en-US" dirty="0" smtClean="0"/>
          </a:p>
          <a:p>
            <a:pPr defTabSz="914400" hangingPunct="1">
              <a:buFontTx/>
              <a:buBlip>
                <a:blip r:embed="rId3"/>
              </a:buBlip>
            </a:pPr>
            <a:r>
              <a:rPr lang="fr-BE" dirty="0" smtClean="0"/>
              <a:t>Use in </a:t>
            </a:r>
            <a:r>
              <a:rPr lang="fr-BE" dirty="0" err="1" smtClean="0"/>
              <a:t>combination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Design </a:t>
            </a:r>
            <a:r>
              <a:rPr lang="fr-BE" dirty="0" err="1" smtClean="0"/>
              <a:t>Checker</a:t>
            </a:r>
            <a:endParaRPr lang="en-GB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381000" y="1981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Form</a:t>
            </a:r>
          </a:p>
          <a:p>
            <a:pPr algn="ctr"/>
            <a:r>
              <a:rPr lang="en-US" sz="1200" b="1" dirty="0" smtClean="0"/>
              <a:t>Word doc</a:t>
            </a:r>
            <a:endParaRPr lang="en-US" sz="1200" b="1" dirty="0"/>
          </a:p>
        </p:txBody>
      </p:sp>
      <p:sp>
        <p:nvSpPr>
          <p:cNvPr id="56" name="Right Arrow 55"/>
          <p:cNvSpPr/>
          <p:nvPr/>
        </p:nvSpPr>
        <p:spPr>
          <a:xfrm>
            <a:off x="2133600" y="2286000"/>
            <a:ext cx="381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90800" y="1981200"/>
            <a:ext cx="1676400" cy="990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doc Converter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4343400" y="2286000"/>
            <a:ext cx="381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76800" y="1981200"/>
            <a:ext cx="16764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InfoPath</a:t>
            </a:r>
          </a:p>
          <a:p>
            <a:pPr algn="ctr"/>
            <a:r>
              <a:rPr lang="en-US" dirty="0" smtClean="0"/>
              <a:t>Entry Form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6629400" y="2286000"/>
            <a:ext cx="381000" cy="381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86600" y="1981200"/>
            <a:ext cx="167640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InfoPath</a:t>
            </a:r>
          </a:p>
          <a:p>
            <a:pPr algn="ctr"/>
            <a:r>
              <a:rPr lang="en-US" dirty="0" smtClean="0"/>
              <a:t>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Browser-based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Services provides HTML rendering</a:t>
            </a:r>
          </a:p>
          <a:p>
            <a:pPr lvl="1"/>
            <a:r>
              <a:rPr lang="en-US" dirty="0" smtClean="0"/>
              <a:t>Forms must be designed using InfoPath 2007</a:t>
            </a:r>
          </a:p>
          <a:p>
            <a:pPr lvl="1"/>
            <a:r>
              <a:rPr lang="en-US" dirty="0" smtClean="0"/>
              <a:t>Forms must be designed to be browser compatible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4572000" cy="36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3CC2HQU7XWNV-50-1</_dlc_DocId>
    <_dlc_DocIdUrl xmlns="c83d3ea4-1015-4b4b-bfa9-09fbcd7aa64d">
      <Url>http://intranet.sharepointblackops.com/Courses/SAB301/_layouts/DocIdRedir.aspx?ID=3CC2HQU7XWNV-50-1</Url>
      <Description>3CC2HQU7XWNV-50-1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1F23C20-5404-4862-A1B6-6BCFB94DA440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E0003F75-96D7-4813-B1D4-855D23358F95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9</TotalTime>
  <Words>1015</Words>
  <Application>Microsoft Office PowerPoint</Application>
  <PresentationFormat>On-screen Show (4:3)</PresentationFormat>
  <Paragraphs>188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CPT_Slide_Template</vt:lpstr>
      <vt:lpstr>InfoPath 2007 and Forms Services</vt:lpstr>
      <vt:lpstr>Agenda</vt:lpstr>
      <vt:lpstr>The Role of InfoPath in Office 2003</vt:lpstr>
      <vt:lpstr>Challenges with InfoPath 2003</vt:lpstr>
      <vt:lpstr>Security – Trust Levels</vt:lpstr>
      <vt:lpstr>Demo: The InfoPath Forms Designer</vt:lpstr>
      <vt:lpstr>InfoPath Integration with WSS</vt:lpstr>
      <vt:lpstr>Template Importing</vt:lpstr>
      <vt:lpstr>Browser-based Forms</vt:lpstr>
      <vt:lpstr>Sites and Browser-based Publishing</vt:lpstr>
      <vt:lpstr>Designing a Browser-based Form</vt:lpstr>
      <vt:lpstr>Publishing a Browser-based Form</vt:lpstr>
      <vt:lpstr>Forms Library Settings</vt:lpstr>
      <vt:lpstr>Browser-based Rendering</vt:lpstr>
      <vt:lpstr>Forms Services Administration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InfoPath 2007 and Forms Services</dc:title>
  <dc:creator>TedP</dc:creator>
  <cp:lastModifiedBy>TedP</cp:lastModifiedBy>
  <cp:revision>3</cp:revision>
  <dcterms:created xsi:type="dcterms:W3CDTF">2009-05-24T10:53:19Z</dcterms:created>
  <dcterms:modified xsi:type="dcterms:W3CDTF">2009-05-24T11:02:52Z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eb6e0a73-4a12-423f-9f3a-6719817ab525</vt:lpwstr>
  </property>
</Properties>
</file>