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46" autoAdjust="0"/>
    <p:restoredTop sz="90033" autoAdjust="0"/>
  </p:normalViewPr>
  <p:slideViewPr>
    <p:cSldViewPr>
      <p:cViewPr varScale="1">
        <p:scale>
          <a:sx n="93" d="100"/>
          <a:sy n="93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EBE91-2350-4EE7-9249-888FE2B4B0FB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A2EDDA-4B98-488A-95C4-CD35FC47CEEE}">
      <dgm:prSet phldrT="[Text]"/>
      <dgm:spPr/>
      <dgm:t>
        <a:bodyPr/>
        <a:lstStyle/>
        <a:p>
          <a:r>
            <a:rPr lang="en-US" dirty="0" smtClean="0"/>
            <a:t>Consultant enters timesheet</a:t>
          </a:r>
          <a:endParaRPr lang="en-US" dirty="0"/>
        </a:p>
      </dgm:t>
    </dgm:pt>
    <dgm:pt modelId="{1AE58EA7-742D-4FF1-8ACD-DEAA6BCBA4C0}" type="parTrans" cxnId="{97321D14-044C-4B9E-A613-342CDEBE16B6}">
      <dgm:prSet/>
      <dgm:spPr/>
      <dgm:t>
        <a:bodyPr/>
        <a:lstStyle/>
        <a:p>
          <a:endParaRPr lang="en-US"/>
        </a:p>
      </dgm:t>
    </dgm:pt>
    <dgm:pt modelId="{CDF126C6-B678-46FF-B2CE-956EE6BD1782}" type="sibTrans" cxnId="{97321D14-044C-4B9E-A613-342CDEBE16B6}">
      <dgm:prSet/>
      <dgm:spPr/>
      <dgm:t>
        <a:bodyPr/>
        <a:lstStyle/>
        <a:p>
          <a:endParaRPr lang="en-US"/>
        </a:p>
      </dgm:t>
    </dgm:pt>
    <dgm:pt modelId="{F518F072-9E55-4B25-BD55-29C420B4AFEA}">
      <dgm:prSet phldrT="[Text]"/>
      <dgm:spPr/>
      <dgm:t>
        <a:bodyPr/>
        <a:lstStyle/>
        <a:p>
          <a:r>
            <a:rPr lang="en-US" dirty="0" smtClean="0"/>
            <a:t>Account Manager Approves</a:t>
          </a:r>
          <a:endParaRPr lang="en-US" dirty="0"/>
        </a:p>
      </dgm:t>
    </dgm:pt>
    <dgm:pt modelId="{99117A42-0A13-450D-AA23-56ADA1ED1413}" type="parTrans" cxnId="{0D5109C4-601D-46A5-9201-AABD4414497C}">
      <dgm:prSet/>
      <dgm:spPr/>
      <dgm:t>
        <a:bodyPr/>
        <a:lstStyle/>
        <a:p>
          <a:endParaRPr lang="en-US"/>
        </a:p>
      </dgm:t>
    </dgm:pt>
    <dgm:pt modelId="{603641EB-AE30-46FE-82B4-CFA1799EDE17}" type="sibTrans" cxnId="{0D5109C4-601D-46A5-9201-AABD4414497C}">
      <dgm:prSet/>
      <dgm:spPr/>
      <dgm:t>
        <a:bodyPr/>
        <a:lstStyle/>
        <a:p>
          <a:endParaRPr lang="en-US"/>
        </a:p>
      </dgm:t>
    </dgm:pt>
    <dgm:pt modelId="{0A7C1595-44A6-4F9B-8B94-C669BC93EF91}">
      <dgm:prSet phldrT="[Text]"/>
      <dgm:spPr/>
      <dgm:t>
        <a:bodyPr/>
        <a:lstStyle/>
        <a:p>
          <a:r>
            <a:rPr lang="en-US" dirty="0" smtClean="0"/>
            <a:t>Accounts Receivable bills client</a:t>
          </a:r>
          <a:endParaRPr lang="en-US" dirty="0"/>
        </a:p>
      </dgm:t>
    </dgm:pt>
    <dgm:pt modelId="{08405381-9F90-41C2-B76A-0FBED40BBF96}" type="parTrans" cxnId="{86BBE1E3-AB92-4C75-A776-DB5D60885AAC}">
      <dgm:prSet/>
      <dgm:spPr/>
      <dgm:t>
        <a:bodyPr/>
        <a:lstStyle/>
        <a:p>
          <a:endParaRPr lang="en-US"/>
        </a:p>
      </dgm:t>
    </dgm:pt>
    <dgm:pt modelId="{3F740809-4306-4B01-94F6-12322F10E645}" type="sibTrans" cxnId="{86BBE1E3-AB92-4C75-A776-DB5D60885AAC}">
      <dgm:prSet/>
      <dgm:spPr/>
      <dgm:t>
        <a:bodyPr/>
        <a:lstStyle/>
        <a:p>
          <a:endParaRPr lang="en-US"/>
        </a:p>
      </dgm:t>
    </dgm:pt>
    <dgm:pt modelId="{159B0D9F-5541-4A7B-AAA6-14720C4A8185}" type="pres">
      <dgm:prSet presAssocID="{EABEBE91-2350-4EE7-9249-888FE2B4B0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098153-D2F9-43F7-9F02-EDB92B7CC3F5}" type="pres">
      <dgm:prSet presAssocID="{9CA2EDDA-4B98-488A-95C4-CD35FC47CEE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131DBA-8BF3-4FBB-8FA4-44846937B1F5}" type="pres">
      <dgm:prSet presAssocID="{CDF126C6-B678-46FF-B2CE-956EE6BD178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64C6169-F753-443F-AFB0-5E94D5A43FC7}" type="pres">
      <dgm:prSet presAssocID="{CDF126C6-B678-46FF-B2CE-956EE6BD178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4E6AFC7-5C28-463A-9D24-F2A23D93B34D}" type="pres">
      <dgm:prSet presAssocID="{F518F072-9E55-4B25-BD55-29C420B4AFE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1495F-BF49-47D7-A75A-85F309FD7252}" type="pres">
      <dgm:prSet presAssocID="{603641EB-AE30-46FE-82B4-CFA1799EDE1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19DF04A-AF29-4942-9E8E-CD6A25727B3B}" type="pres">
      <dgm:prSet presAssocID="{603641EB-AE30-46FE-82B4-CFA1799EDE1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1CD7D4B-1B46-4FD5-BDD9-F7B55F084AE2}" type="pres">
      <dgm:prSet presAssocID="{0A7C1595-44A6-4F9B-8B94-C669BC93EF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B1118-ED39-47CD-BD26-974BF1DFADB1}" type="presOf" srcId="{CDF126C6-B678-46FF-B2CE-956EE6BD1782}" destId="{064C6169-F753-443F-AFB0-5E94D5A43FC7}" srcOrd="1" destOrd="0" presId="urn:microsoft.com/office/officeart/2005/8/layout/process1"/>
    <dgm:cxn modelId="{2A2D008D-9A44-4B96-B5DC-B5A376F07FB2}" type="presOf" srcId="{9CA2EDDA-4B98-488A-95C4-CD35FC47CEEE}" destId="{02098153-D2F9-43F7-9F02-EDB92B7CC3F5}" srcOrd="0" destOrd="0" presId="urn:microsoft.com/office/officeart/2005/8/layout/process1"/>
    <dgm:cxn modelId="{CF359FAF-8E31-48BD-AD8C-929EB296C73E}" type="presOf" srcId="{603641EB-AE30-46FE-82B4-CFA1799EDE17}" destId="{219DF04A-AF29-4942-9E8E-CD6A25727B3B}" srcOrd="1" destOrd="0" presId="urn:microsoft.com/office/officeart/2005/8/layout/process1"/>
    <dgm:cxn modelId="{ED1BEDF2-5FD3-4F2B-BD16-17DCF074B6B6}" type="presOf" srcId="{CDF126C6-B678-46FF-B2CE-956EE6BD1782}" destId="{44131DBA-8BF3-4FBB-8FA4-44846937B1F5}" srcOrd="0" destOrd="0" presId="urn:microsoft.com/office/officeart/2005/8/layout/process1"/>
    <dgm:cxn modelId="{97321D14-044C-4B9E-A613-342CDEBE16B6}" srcId="{EABEBE91-2350-4EE7-9249-888FE2B4B0FB}" destId="{9CA2EDDA-4B98-488A-95C4-CD35FC47CEEE}" srcOrd="0" destOrd="0" parTransId="{1AE58EA7-742D-4FF1-8ACD-DEAA6BCBA4C0}" sibTransId="{CDF126C6-B678-46FF-B2CE-956EE6BD1782}"/>
    <dgm:cxn modelId="{35362AC9-D91C-4648-8417-4E929BCB9D0D}" type="presOf" srcId="{F518F072-9E55-4B25-BD55-29C420B4AFEA}" destId="{04E6AFC7-5C28-463A-9D24-F2A23D93B34D}" srcOrd="0" destOrd="0" presId="urn:microsoft.com/office/officeart/2005/8/layout/process1"/>
    <dgm:cxn modelId="{66A255A9-27AB-4BC8-8178-AC2BFD0CDFA1}" type="presOf" srcId="{EABEBE91-2350-4EE7-9249-888FE2B4B0FB}" destId="{159B0D9F-5541-4A7B-AAA6-14720C4A8185}" srcOrd="0" destOrd="0" presId="urn:microsoft.com/office/officeart/2005/8/layout/process1"/>
    <dgm:cxn modelId="{0D5109C4-601D-46A5-9201-AABD4414497C}" srcId="{EABEBE91-2350-4EE7-9249-888FE2B4B0FB}" destId="{F518F072-9E55-4B25-BD55-29C420B4AFEA}" srcOrd="1" destOrd="0" parTransId="{99117A42-0A13-450D-AA23-56ADA1ED1413}" sibTransId="{603641EB-AE30-46FE-82B4-CFA1799EDE17}"/>
    <dgm:cxn modelId="{288EC3B1-44F2-42EA-B51F-AA4771EA31D4}" type="presOf" srcId="{0A7C1595-44A6-4F9B-8B94-C669BC93EF91}" destId="{21CD7D4B-1B46-4FD5-BDD9-F7B55F084AE2}" srcOrd="0" destOrd="0" presId="urn:microsoft.com/office/officeart/2005/8/layout/process1"/>
    <dgm:cxn modelId="{86BBE1E3-AB92-4C75-A776-DB5D60885AAC}" srcId="{EABEBE91-2350-4EE7-9249-888FE2B4B0FB}" destId="{0A7C1595-44A6-4F9B-8B94-C669BC93EF91}" srcOrd="2" destOrd="0" parTransId="{08405381-9F90-41C2-B76A-0FBED40BBF96}" sibTransId="{3F740809-4306-4B01-94F6-12322F10E645}"/>
    <dgm:cxn modelId="{DC7A9C52-76E6-47A0-90DA-1E8742E00F91}" type="presOf" srcId="{603641EB-AE30-46FE-82B4-CFA1799EDE17}" destId="{C501495F-BF49-47D7-A75A-85F309FD7252}" srcOrd="0" destOrd="0" presId="urn:microsoft.com/office/officeart/2005/8/layout/process1"/>
    <dgm:cxn modelId="{323ADD53-A68F-4607-A422-ED46D6037711}" type="presParOf" srcId="{159B0D9F-5541-4A7B-AAA6-14720C4A8185}" destId="{02098153-D2F9-43F7-9F02-EDB92B7CC3F5}" srcOrd="0" destOrd="0" presId="urn:microsoft.com/office/officeart/2005/8/layout/process1"/>
    <dgm:cxn modelId="{97ED6BC3-4AC3-4A15-B7A6-9CCB85791F7B}" type="presParOf" srcId="{159B0D9F-5541-4A7B-AAA6-14720C4A8185}" destId="{44131DBA-8BF3-4FBB-8FA4-44846937B1F5}" srcOrd="1" destOrd="0" presId="urn:microsoft.com/office/officeart/2005/8/layout/process1"/>
    <dgm:cxn modelId="{12C5A86D-8870-44D5-AAE0-3051EBF223BE}" type="presParOf" srcId="{44131DBA-8BF3-4FBB-8FA4-44846937B1F5}" destId="{064C6169-F753-443F-AFB0-5E94D5A43FC7}" srcOrd="0" destOrd="0" presId="urn:microsoft.com/office/officeart/2005/8/layout/process1"/>
    <dgm:cxn modelId="{28383CDE-3BBF-40A4-A394-920D8BE323A5}" type="presParOf" srcId="{159B0D9F-5541-4A7B-AAA6-14720C4A8185}" destId="{04E6AFC7-5C28-463A-9D24-F2A23D93B34D}" srcOrd="2" destOrd="0" presId="urn:microsoft.com/office/officeart/2005/8/layout/process1"/>
    <dgm:cxn modelId="{5F5A26CE-0FAB-4510-BEF9-0CEFBFD4B3AE}" type="presParOf" srcId="{159B0D9F-5541-4A7B-AAA6-14720C4A8185}" destId="{C501495F-BF49-47D7-A75A-85F309FD7252}" srcOrd="3" destOrd="0" presId="urn:microsoft.com/office/officeart/2005/8/layout/process1"/>
    <dgm:cxn modelId="{E0C46014-BCBA-4A2F-94C6-9418D65F1304}" type="presParOf" srcId="{C501495F-BF49-47D7-A75A-85F309FD7252}" destId="{219DF04A-AF29-4942-9E8E-CD6A25727B3B}" srcOrd="0" destOrd="0" presId="urn:microsoft.com/office/officeart/2005/8/layout/process1"/>
    <dgm:cxn modelId="{02714AEA-1B38-47C4-B1DB-DA5559AB63AD}" type="presParOf" srcId="{159B0D9F-5541-4A7B-AAA6-14720C4A8185}" destId="{21CD7D4B-1B46-4FD5-BDD9-F7B55F084A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098153-D2F9-43F7-9F02-EDB92B7CC3F5}">
      <dsp:nvSpPr>
        <dsp:cNvPr id="0" name=""/>
        <dsp:cNvSpPr/>
      </dsp:nvSpPr>
      <dsp:spPr>
        <a:xfrm>
          <a:off x="7366" y="1930226"/>
          <a:ext cx="2201912" cy="1321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Consultant enters timesheet</a:t>
          </a:r>
          <a:endParaRPr lang="en-US" sz="2600" kern="1200" dirty="0"/>
        </a:p>
      </dsp:txBody>
      <dsp:txXfrm>
        <a:off x="7366" y="1930226"/>
        <a:ext cx="2201912" cy="1321147"/>
      </dsp:txXfrm>
    </dsp:sp>
    <dsp:sp modelId="{44131DBA-8BF3-4FBB-8FA4-44846937B1F5}">
      <dsp:nvSpPr>
        <dsp:cNvPr id="0" name=""/>
        <dsp:cNvSpPr/>
      </dsp:nvSpPr>
      <dsp:spPr>
        <a:xfrm>
          <a:off x="2429470" y="2317762"/>
          <a:ext cx="466805" cy="546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429470" y="2317762"/>
        <a:ext cx="466805" cy="546074"/>
      </dsp:txXfrm>
    </dsp:sp>
    <dsp:sp modelId="{04E6AFC7-5C28-463A-9D24-F2A23D93B34D}">
      <dsp:nvSpPr>
        <dsp:cNvPr id="0" name=""/>
        <dsp:cNvSpPr/>
      </dsp:nvSpPr>
      <dsp:spPr>
        <a:xfrm>
          <a:off x="3090043" y="1930226"/>
          <a:ext cx="2201912" cy="1321147"/>
        </a:xfrm>
        <a:prstGeom prst="roundRect">
          <a:avLst>
            <a:gd name="adj" fmla="val 10000"/>
          </a:avLst>
        </a:prstGeom>
        <a:solidFill>
          <a:schemeClr val="accent5">
            <a:hueOff val="-3150035"/>
            <a:satOff val="24999"/>
            <a:lumOff val="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Account Manager Approves</a:t>
          </a:r>
          <a:endParaRPr lang="en-US" sz="2600" kern="1200" dirty="0"/>
        </a:p>
      </dsp:txBody>
      <dsp:txXfrm>
        <a:off x="3090043" y="1930226"/>
        <a:ext cx="2201912" cy="1321147"/>
      </dsp:txXfrm>
    </dsp:sp>
    <dsp:sp modelId="{C501495F-BF49-47D7-A75A-85F309FD7252}">
      <dsp:nvSpPr>
        <dsp:cNvPr id="0" name=""/>
        <dsp:cNvSpPr/>
      </dsp:nvSpPr>
      <dsp:spPr>
        <a:xfrm>
          <a:off x="5512147" y="2317762"/>
          <a:ext cx="466805" cy="546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300070"/>
            <a:satOff val="49997"/>
            <a:lumOff val="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512147" y="2317762"/>
        <a:ext cx="466805" cy="546074"/>
      </dsp:txXfrm>
    </dsp:sp>
    <dsp:sp modelId="{21CD7D4B-1B46-4FD5-BDD9-F7B55F084AE2}">
      <dsp:nvSpPr>
        <dsp:cNvPr id="0" name=""/>
        <dsp:cNvSpPr/>
      </dsp:nvSpPr>
      <dsp:spPr>
        <a:xfrm>
          <a:off x="6172720" y="1930226"/>
          <a:ext cx="2201912" cy="1321147"/>
        </a:xfrm>
        <a:prstGeom prst="roundRect">
          <a:avLst>
            <a:gd name="adj" fmla="val 10000"/>
          </a:avLst>
        </a:prstGeom>
        <a:solidFill>
          <a:schemeClr val="accent5">
            <a:hueOff val="-6300070"/>
            <a:satOff val="49997"/>
            <a:lumOff val="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Accounts Receivable bills client</a:t>
          </a:r>
          <a:endParaRPr lang="en-US" sz="2600" kern="1200" dirty="0"/>
        </a:p>
      </dsp:txBody>
      <dsp:txXfrm>
        <a:off x="6172720" y="1930226"/>
        <a:ext cx="2201912" cy="1321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Workflow and Process Management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Workflow and Process Management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Workflow and Process Management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Workflow and Process Management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Workflow and Process Management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BBFB4F4-0465-4C59-BCC8-7F05CA4DF54A}" type="slidenum">
              <a:rPr lang="en-US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4" name="TextBox 3"/>
          <p:cNvSpPr txBox="1">
            <a:spLocks noGrp="1" noChangeArrowheads="1"/>
          </p:cNvSpPr>
          <p:nvPr/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97423" tIns="48712" rIns="97423" bIns="48712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82B05F0-F1B3-4CA8-A58A-DCFEDF73F39F}" type="datetime8">
              <a:rPr lang="en-US" sz="130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5/24/2009 7:03 AM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>
            <a:spLocks noGrp="1" noChangeArrowheads="1"/>
          </p:cNvSpPr>
          <p:nvPr/>
        </p:nvSpPr>
        <p:spPr bwMode="auto">
          <a:xfrm>
            <a:off x="5955455" y="9119474"/>
            <a:ext cx="1358053" cy="4800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97423" tIns="48712" rIns="97423" bIns="48712"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5EC1F7F-EE8E-485E-8117-603939C542B4}" type="slidenum">
              <a:rPr lang="en-US" sz="130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>
            <a:spLocks noGrp="1" noChangeArrowheads="1"/>
          </p:cNvSpPr>
          <p:nvPr/>
        </p:nvSpPr>
        <p:spPr bwMode="auto">
          <a:xfrm>
            <a:off x="2" y="9231155"/>
            <a:ext cx="6045200" cy="368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97423" tIns="48712" rIns="97423" bIns="48712" anchor="b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800" dirty="0">
                <a:cs typeface="Arial" pitchFamily="34" charset="0"/>
              </a:rPr>
              <a:t>© 2006 Microsoft Corporation. All rights reserved.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800" dirty="0">
                <a:cs typeface="Arial" pitchFamily="34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41991" name="Rectangle 46086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41992" name="Rectangle 4608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SPD</a:t>
            </a:r>
            <a:r>
              <a:rPr lang="en-US" baseline="0" dirty="0" smtClean="0"/>
              <a:t> workflows can only be edited with SPD, you can stop and start instances in the Browser and view reports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Workflow and Process Management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Workflow and Process Management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/>
          <a:p>
            <a:r>
              <a:rPr lang="en-US" dirty="0" smtClean="0"/>
              <a:t>Click to Edit Title Text</a:t>
            </a:r>
            <a:endParaRPr lang="en-US" dirty="0"/>
          </a:p>
        </p:txBody>
      </p:sp>
      <p:pic>
        <p:nvPicPr>
          <p:cNvPr id="3" name="Picture 8" descr="D:\Slidework\Jobs\TechEd2007 - Brian Marble\Template\Template\images\T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4557" y="6242916"/>
            <a:ext cx="850238" cy="52254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and </a:t>
            </a:r>
            <a:br>
              <a:rPr lang="en-US" dirty="0" smtClean="0"/>
            </a:br>
            <a:r>
              <a:rPr lang="en-US" dirty="0" smtClean="0"/>
              <a:t>Process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SharePoint 2007 Integration with </a:t>
            </a:r>
            <a:br>
              <a:rPr lang="en-US" dirty="0" smtClean="0"/>
            </a:br>
            <a:r>
              <a:rPr lang="en-US" dirty="0" smtClean="0"/>
              <a:t>Windows Workflow Foundation (WF)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 and SharePoint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SPD supports creating workflow associations</a:t>
            </a:r>
          </a:p>
          <a:p>
            <a:pPr lvl="1"/>
            <a:r>
              <a:rPr lang="en-US" dirty="0" smtClean="0"/>
              <a:t>SPD provides Workflow Designer</a:t>
            </a:r>
          </a:p>
          <a:p>
            <a:pPr lvl="1"/>
            <a:r>
              <a:rPr lang="en-US" dirty="0" smtClean="0"/>
              <a:t>Offer “no code” approach to adding custom workflows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Advantages over development with Visual Studio</a:t>
            </a:r>
          </a:p>
          <a:p>
            <a:pPr lvl="1"/>
            <a:r>
              <a:rPr lang="en-US" dirty="0" smtClean="0"/>
              <a:t>Much lower learning curve</a:t>
            </a:r>
          </a:p>
          <a:p>
            <a:pPr lvl="1"/>
            <a:r>
              <a:rPr lang="en-US" dirty="0" smtClean="0"/>
              <a:t>Workflow created by user directly in live 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Disadvantages compared to development</a:t>
            </a:r>
          </a:p>
          <a:p>
            <a:pPr lvl="1"/>
            <a:r>
              <a:rPr lang="en-US" dirty="0" smtClean="0"/>
              <a:t>Not as much flexibility</a:t>
            </a:r>
          </a:p>
          <a:p>
            <a:pPr lvl="1"/>
            <a:r>
              <a:rPr lang="en-US" dirty="0" smtClean="0"/>
              <a:t>Very limited reuse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7"/>
          <p:cNvSpPr/>
          <p:nvPr/>
        </p:nvSpPr>
        <p:spPr bwMode="blackGray">
          <a:xfrm>
            <a:off x="7743825" y="6143625"/>
            <a:ext cx="1400175" cy="714375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3574" name="Rounded Rectangle 493573"/>
          <p:cNvSpPr>
            <a:spLocks noChangeArrowheads="1"/>
          </p:cNvSpPr>
          <p:nvPr/>
        </p:nvSpPr>
        <p:spPr bwMode="auto">
          <a:xfrm rot="10800000">
            <a:off x="6124540" y="4519226"/>
            <a:ext cx="70" cy="2769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alpha val="10001"/>
                </a:schemeClr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16386" name="Rounded Rectangle 17409"/>
          <p:cNvSpPr>
            <a:spLocks noChangeArrowheads="1"/>
          </p:cNvSpPr>
          <p:nvPr/>
        </p:nvSpPr>
        <p:spPr bwMode="auto">
          <a:xfrm>
            <a:off x="371488" y="1562100"/>
            <a:ext cx="6038850" cy="4400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alpha val="20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sp>
        <p:nvSpPr>
          <p:cNvPr id="430082" name="Title 4300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Workflows with SPD</a:t>
            </a:r>
          </a:p>
        </p:txBody>
      </p:sp>
      <p:pic>
        <p:nvPicPr>
          <p:cNvPr id="16388" name="Rectangle 174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739788" y="1672573"/>
            <a:ext cx="5097463" cy="396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Rectangle 174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ltGray">
          <a:xfrm>
            <a:off x="3800489" y="2759075"/>
            <a:ext cx="4949825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SharePoint Designer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Designer Workflows can only be edited with SharePoint Designer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Workflows may be deleted, paused, or resumed through the browser</a:t>
            </a:r>
          </a:p>
          <a:p>
            <a:r>
              <a:rPr lang="en-US" dirty="0" smtClean="0"/>
              <a:t>Workflow reports are available in browser</a:t>
            </a:r>
          </a:p>
          <a:p>
            <a:pPr lvl="1"/>
            <a:r>
              <a:rPr lang="en-US" dirty="0" smtClean="0"/>
              <a:t>Activity and Duration</a:t>
            </a:r>
          </a:p>
          <a:p>
            <a:pPr lvl="1"/>
            <a:r>
              <a:rPr lang="en-US" dirty="0" smtClean="0"/>
              <a:t>Cancellation and Error </a:t>
            </a:r>
          </a:p>
          <a:p>
            <a:endParaRPr lang="en-US" dirty="0"/>
          </a:p>
        </p:txBody>
      </p:sp>
      <p:pic>
        <p:nvPicPr>
          <p:cNvPr id="4" name="Picture 3" descr="openworkfl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2362200"/>
            <a:ext cx="2657143" cy="1752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447800" y="25146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ltGray">
          <a:xfrm>
            <a:off x="352338" y="1347787"/>
            <a:ext cx="8423363" cy="5229181"/>
          </a:xfrm>
          <a:prstGeom prst="roundRect">
            <a:avLst>
              <a:gd name="adj" fmla="val 6255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SharePoint Designer or </a:t>
            </a:r>
            <a:br>
              <a:rPr smtClean="0"/>
            </a:br>
            <a:r>
              <a:rPr smtClean="0"/>
              <a:t>V</a:t>
            </a:r>
            <a:r>
              <a:rPr lang="en-US" smtClean="0"/>
              <a:t>isual Studio</a:t>
            </a:r>
            <a:r>
              <a:rPr smtClean="0"/>
              <a:t> .NET?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368300" y="1308100"/>
          <a:ext cx="8407400" cy="522170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76994"/>
                <a:gridCol w="3207426"/>
                <a:gridCol w="3422980"/>
              </a:tblGrid>
              <a:tr h="293484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SharePoint Designer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bg2">
                            <a:alpha val="40000"/>
                          </a:schemeClr>
                        </a:gs>
                        <a:gs pos="80000">
                          <a:schemeClr val="bg1">
                            <a:alpha val="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Visual Studio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bg2">
                            <a:alpha val="40000"/>
                          </a:schemeClr>
                        </a:gs>
                        <a:gs pos="80000">
                          <a:schemeClr val="bg1">
                            <a:alpha val="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6413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Supported WF Hosts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WSS/SharePoint Server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WSS/SharePoint Server/Others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13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Development Model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Wizard-based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Graphical Designer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878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Types of Workflows Supported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Sequential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Sequential and State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022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Workflow Type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Markup only; markup file, rules and supporting files are not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latin typeface="+mn-lt"/>
                        </a:rPr>
                        <a:t>compiled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Markup with code behind compiled into an assembly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13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Code Behind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No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Yes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13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Activities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Built-in and use custom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Built-in, use and develop custom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022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Forms Technology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Auto-generated, customizable ASP.NET Forms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Design forms in any technology including ASP.NET or Microsoft Offic</a:t>
                      </a:r>
                      <a:r>
                        <a:rPr lang="en-US" sz="1200" baseline="0" dirty="0" smtClean="0">
                          <a:latin typeface="+mn-lt"/>
                        </a:rPr>
                        <a:t>e </a:t>
                      </a:r>
                      <a:r>
                        <a:rPr lang="en-US" sz="1200" dirty="0" smtClean="0">
                          <a:latin typeface="+mn-lt"/>
                        </a:rPr>
                        <a:t>InfoPath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6317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Association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Associated automatically with a single </a:t>
                      </a:r>
                      <a:br>
                        <a:rPr lang="en-US" sz="1200" dirty="0" smtClean="0">
                          <a:latin typeface="+mn-lt"/>
                        </a:rPr>
                      </a:br>
                      <a:r>
                        <a:rPr lang="en-US" sz="1200" dirty="0" smtClean="0">
                          <a:latin typeface="+mn-lt"/>
                        </a:rPr>
                        <a:t>list at design time. No other associations possible.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Can be associated with multiple content types, lists, and document libraries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13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Initiation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Initiation forms are supported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Initiation forms are supported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022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Modification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Cannot modify workflow using modification forms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Can modify workflows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13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Tasks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Supports custom task forms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Supports custom task forms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022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Deployment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Constructed in live environment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Must build package and deploy workflow using SharePoint feature technology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381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Debugging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No Debugging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Visual Studio Debugging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Workflow Foundation (WF)</a:t>
            </a:r>
          </a:p>
          <a:p>
            <a:r>
              <a:rPr lang="en-US" dirty="0" smtClean="0"/>
              <a:t>Understanding Workflow Templates</a:t>
            </a:r>
          </a:p>
          <a:p>
            <a:r>
              <a:rPr lang="en-US" dirty="0" smtClean="0"/>
              <a:t>The MOSS Workflow Templates </a:t>
            </a:r>
          </a:p>
          <a:p>
            <a:r>
              <a:rPr lang="en-US" dirty="0" smtClean="0"/>
              <a:t>Creating Workflow Associations </a:t>
            </a:r>
          </a:p>
          <a:p>
            <a:r>
              <a:rPr lang="en-US" dirty="0" smtClean="0"/>
              <a:t>Starting and monitoring workflow instances</a:t>
            </a:r>
          </a:p>
          <a:p>
            <a:r>
              <a:rPr lang="en-US" dirty="0" smtClean="0"/>
              <a:t>Creating Workflows with the SharePoint Designer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Workflow Foundation (WF)</a:t>
            </a:r>
          </a:p>
          <a:p>
            <a:r>
              <a:rPr lang="en-US" dirty="0" smtClean="0"/>
              <a:t>Understanding Workflow Templates</a:t>
            </a:r>
          </a:p>
          <a:p>
            <a:r>
              <a:rPr lang="en-US" dirty="0" smtClean="0"/>
              <a:t>The MOSS Workflow Templates </a:t>
            </a:r>
          </a:p>
          <a:p>
            <a:r>
              <a:rPr lang="en-US" dirty="0" smtClean="0"/>
              <a:t>Creating Workflow Associations </a:t>
            </a:r>
          </a:p>
          <a:p>
            <a:r>
              <a:rPr lang="en-US" dirty="0" smtClean="0"/>
              <a:t>Starting and monitoring workflow instances</a:t>
            </a:r>
          </a:p>
          <a:p>
            <a:r>
              <a:rPr lang="en-US" dirty="0" smtClean="0"/>
              <a:t>Creating Workflows with the SharePoint Designer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Workflow Foundation (WF)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Windows Workflow Foundation?</a:t>
            </a:r>
          </a:p>
          <a:p>
            <a:pPr lvl="1"/>
            <a:r>
              <a:rPr lang="en-US" dirty="0" smtClean="0"/>
              <a:t>Development platform for building reactive programs</a:t>
            </a:r>
          </a:p>
          <a:p>
            <a:pPr lvl="1"/>
            <a:r>
              <a:rPr lang="en-US" dirty="0" smtClean="0"/>
              <a:t>Set of development tools integrated with Visual Studio</a:t>
            </a:r>
          </a:p>
          <a:p>
            <a:pPr lvl="1"/>
            <a:r>
              <a:rPr lang="en-US" dirty="0" smtClean="0"/>
              <a:t>Runtime components that ship with.NET FX 3.0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Windows Workflow Foundation concepts</a:t>
            </a:r>
          </a:p>
          <a:p>
            <a:pPr lvl="1"/>
            <a:r>
              <a:rPr lang="en-US" dirty="0" smtClean="0"/>
              <a:t>WF program</a:t>
            </a:r>
          </a:p>
          <a:p>
            <a:pPr lvl="1"/>
            <a:r>
              <a:rPr lang="en-US" dirty="0" smtClean="0"/>
              <a:t>Workflow instance</a:t>
            </a:r>
          </a:p>
          <a:p>
            <a:pPr lvl="1"/>
            <a:r>
              <a:rPr lang="en-US" dirty="0" smtClean="0"/>
              <a:t>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ltGray">
          <a:xfrm>
            <a:off x="368301" y="1347788"/>
            <a:ext cx="8407400" cy="5283200"/>
          </a:xfrm>
          <a:prstGeom prst="roundRect">
            <a:avLst>
              <a:gd name="adj" fmla="val 6255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8300" y="1347788"/>
          <a:ext cx="8407400" cy="5283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7798"/>
                <a:gridCol w="6129602"/>
              </a:tblGrid>
              <a:tr h="525598"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bg2">
                            <a:alpha val="40000"/>
                          </a:schemeClr>
                        </a:gs>
                        <a:gs pos="80000">
                          <a:schemeClr val="bg1">
                            <a:alpha val="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531872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Approval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Routes the content for approval. You can setup this workflow as serial or parallel plus preset the approvers.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3329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Collect Feedback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Routes the content for feedback. When the workflow completes all the feedback is sent to the originator of the workflow.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5826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Collect Signatures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Rather than just sending content for approval, this workflow requires digital signatures on the content. This workflow requires the Office 2007 client and can only be initiated from a client application.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6661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Disposition Approval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This workflow works with the records management capabilities of SharePoint. </a:t>
                      </a:r>
                      <a:br>
                        <a:rPr lang="en-US" sz="1200" dirty="0" smtClean="0">
                          <a:latin typeface="+mn-lt"/>
                        </a:rPr>
                      </a:br>
                      <a:r>
                        <a:rPr lang="en-US" sz="1200" dirty="0" smtClean="0">
                          <a:latin typeface="+mn-lt"/>
                        </a:rPr>
                        <a:t>It allows you to manage document expiration and retention.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1662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Group Approval </a:t>
                      </a:r>
                      <a:br>
                        <a:rPr lang="en-US" sz="1100" dirty="0" smtClean="0">
                          <a:latin typeface="+mn-lt"/>
                        </a:rPr>
                      </a:br>
                      <a:r>
                        <a:rPr lang="en-US" sz="1100" dirty="0" smtClean="0">
                          <a:latin typeface="+mn-lt"/>
                        </a:rPr>
                        <a:t>(available in some languages)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To support hierarchical approvals, this workflow presents a hierarchical control to select the approvers and stamping rather than signatures for approval.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829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Translation Management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This workflow is used with the Web content management features of SharePoint to support a translation workflow for content to multiple languages.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7423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+mn-lt"/>
                        </a:rPr>
                        <a:t>Three-state (Included in Windows SharePoint Services; works with Issue Tracking list or any list with a Choice column with 3 values)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9000">
                          <a:schemeClr val="accent5">
                            <a:alpha val="50000"/>
                          </a:schemeClr>
                        </a:gs>
                        <a:gs pos="83000">
                          <a:schemeClr val="accent5">
                            <a:alpha val="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This workflow ships with Windows SharePoint Services and is a simple issue tracking workflow that shows status of active and resolved issues.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Out-of-the-Box Workflows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Workflow Association</a:t>
            </a:r>
            <a:endParaRPr lang="en-US" dirty="0"/>
          </a:p>
        </p:txBody>
      </p:sp>
      <p:pic>
        <p:nvPicPr>
          <p:cNvPr id="4" name="Picture 3" descr="Figure07-04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9050" y="1524000"/>
            <a:ext cx="666335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Workflow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manually start workflows</a:t>
            </a:r>
            <a:endParaRPr lang="en-US" dirty="0"/>
          </a:p>
        </p:txBody>
      </p:sp>
      <p:pic>
        <p:nvPicPr>
          <p:cNvPr id="4" name="Picture 3" descr="Figure07-05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33700"/>
            <a:ext cx="2214239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Figure07-06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2378772"/>
            <a:ext cx="4809547" cy="37172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819400" y="49530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Start a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time to ease the burden on  the users workflows are automatically started.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SharePoint there are two options:</a:t>
            </a:r>
          </a:p>
          <a:p>
            <a:pPr lvl="1"/>
            <a:r>
              <a:rPr lang="en-US" dirty="0" smtClean="0"/>
              <a:t>Item is Created</a:t>
            </a:r>
          </a:p>
          <a:p>
            <a:pPr lvl="1"/>
            <a:r>
              <a:rPr lang="en-US" dirty="0" smtClean="0"/>
              <a:t>Item is Changed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Workflow 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user can see the status of workflow instance</a:t>
            </a:r>
          </a:p>
          <a:p>
            <a:pPr lvl="1"/>
            <a:endParaRPr lang="en-US" dirty="0"/>
          </a:p>
        </p:txBody>
      </p:sp>
      <p:pic>
        <p:nvPicPr>
          <p:cNvPr id="4" name="Picture 3" descr="Figure07-07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152034"/>
            <a:ext cx="5715000" cy="4020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18341E25AD34FAABA08FA833A409F" ma:contentTypeVersion="1" ma:contentTypeDescription="Create a new document." ma:contentTypeScope="" ma:versionID="270de4c7801b75baae8d41dc2b5abf05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3CC2HQU7XWNV-50-2</_dlc_DocId>
    <_dlc_DocIdUrl xmlns="c83d3ea4-1015-4b4b-bfa9-09fbcd7aa64d">
      <Url>http://intranet.sharepointblackops.com/Courses/SAB301/_layouts/DocIdRedir.aspx?ID=3CC2HQU7XWNV-50-2</Url>
      <Description>3CC2HQU7XWNV-50-2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0886754-0F56-402C-8038-501CA5D04709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6D4E4150-F63A-4D10-AAEB-ABA15E6743E6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1</TotalTime>
  <Words>778</Words>
  <Application>Microsoft Office PowerPoint</Application>
  <PresentationFormat>On-screen Show (4:3)</PresentationFormat>
  <Paragraphs>151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CPT_Slide_Template</vt:lpstr>
      <vt:lpstr>Workflow and  Process Management</vt:lpstr>
      <vt:lpstr>Agenda</vt:lpstr>
      <vt:lpstr>Process Management</vt:lpstr>
      <vt:lpstr>Windows Workflow Foundation (WF)</vt:lpstr>
      <vt:lpstr>Out-of-the-Box Workflows</vt:lpstr>
      <vt:lpstr>Creating a Workflow Association</vt:lpstr>
      <vt:lpstr>Starting a Workflow Instance</vt:lpstr>
      <vt:lpstr>Automatically Start a Workflow</vt:lpstr>
      <vt:lpstr>The Workflow Status Page</vt:lpstr>
      <vt:lpstr>Workflows and SharePoint Designer</vt:lpstr>
      <vt:lpstr>Creating Workflows with SPD</vt:lpstr>
      <vt:lpstr>Editing SharePoint Designer Workflows</vt:lpstr>
      <vt:lpstr>SharePoint Designer or  Visual Studio .NET?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and  Process Management</dc:title>
  <dc:creator>TedP</dc:creator>
  <cp:lastModifiedBy>TedP</cp:lastModifiedBy>
  <cp:revision>2</cp:revision>
  <dcterms:created xsi:type="dcterms:W3CDTF">2009-05-24T11:03:31Z</dcterms:created>
  <dcterms:modified xsi:type="dcterms:W3CDTF">2009-05-24T11:05:20Z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0x01010062918341E25AD34FAABA08FA833A409F</vt:lpwstr>
  </property>
  <property fmtid="{D5CDD505-2E9C-101B-9397-08002B2CF9AE}" pid="4" name="_dlc_DocIdItemGuid">
    <vt:lpwstr>0cb60576-6bf8-4116-ac91-7a974ded71ee</vt:lpwstr>
  </property>
</Properties>
</file>