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Override PartName="/ppt/slides/slide16.xml" ContentType="application/vnd.openxmlformats-officedocument.presentationml.slide+xml"/>
  <Override PartName="/ppt/slides/slide17.xml" ContentType="application/vnd.openxmlformats-officedocument.presentationml.slide+xml"/>
  <Override PartName="/ppt/presentation.xml" ContentType="application/vnd.openxmlformats-officedocument.presentationml.presentation.main+xml"/>
  <Override PartName="/ppt/slides/slide15.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notesSlides/notesSlide8.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docProps/core.xml" ContentType="application/vnd.openxmlformats-package.core-properties+xml"/>
  <Override PartName="/customXml/itemProps3.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3" r:id="rId20"/>
    <p:sldId id="274"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6946" autoAdjust="0"/>
    <p:restoredTop sz="90033" autoAdjust="0"/>
  </p:normalViewPr>
  <p:slideViewPr>
    <p:cSldViewPr>
      <p:cViewPr varScale="1">
        <p:scale>
          <a:sx n="93" d="100"/>
          <a:sy n="93" d="100"/>
        </p:scale>
        <p:origin x="-8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customXml" Target="../customXml/item4.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fr-FR" smtClean="0"/>
              <a:t>09 - Web Content Management (WCM)</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fr-FR" smtClean="0"/>
              <a:t>09 - Web Content Management (WCM)</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smtClean="0"/>
              <a:t>v3.0</a:t>
            </a:r>
            <a:endParaRPr lang="en-US"/>
          </a:p>
        </p:txBody>
      </p:sp>
      <p:sp>
        <p:nvSpPr>
          <p:cNvPr id="9" name="Header Placeholder 8"/>
          <p:cNvSpPr>
            <a:spLocks noGrp="1"/>
          </p:cNvSpPr>
          <p:nvPr>
            <p:ph type="hdr" sz="quarter" idx="12"/>
          </p:nvPr>
        </p:nvSpPr>
        <p:spPr/>
        <p:txBody>
          <a:bodyPr/>
          <a:lstStyle/>
          <a:p>
            <a:r>
              <a:rPr lang="fr-FR" smtClean="0"/>
              <a:t>09 - Web Content Management (WCM)</a:t>
            </a:r>
            <a:endParaRPr lang="en-US"/>
          </a:p>
        </p:txBody>
      </p:sp>
      <p:sp>
        <p:nvSpPr>
          <p:cNvPr id="10" name="Footer Placeholder 9"/>
          <p:cNvSpPr>
            <a:spLocks noGrp="1"/>
          </p:cNvSpPr>
          <p:nvPr>
            <p:ph type="ftr" sz="quarter" idx="13"/>
          </p:nvPr>
        </p:nvSpPr>
        <p:spPr/>
        <p:txBody>
          <a:bodyPr/>
          <a:lstStyle/>
          <a:p>
            <a:r>
              <a:rPr lang="en-US" smtClean="0"/>
              <a:t>© 2009 Critical Path Training, LLC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4753"/>
          <p:cNvSpPr>
            <a:spLocks noGrp="1" noRot="1" noChangeAspect="1" noChangeArrowheads="1" noTextEdit="1"/>
          </p:cNvSpPr>
          <p:nvPr>
            <p:ph type="sldImg"/>
          </p:nvPr>
        </p:nvSpPr>
        <p:spPr>
          <a:noFill/>
          <a:ln cap="flat">
            <a:headEnd type="none" w="med" len="med"/>
            <a:tailEnd type="none" w="med" len="med"/>
          </a:ln>
        </p:spPr>
      </p:sp>
      <p:sp>
        <p:nvSpPr>
          <p:cNvPr id="642051" name="Rectangle 642050"/>
          <p:cNvSpPr>
            <a:spLocks noGrp="1" noChangeArrowheads="1"/>
          </p:cNvSpPr>
          <p:nvPr>
            <p:ph type="body" idx="1"/>
          </p:nvPr>
        </p:nvSpPr>
        <p:spPr>
          <a:noFill/>
          <a:ln/>
        </p:spPr>
        <p:txBody>
          <a:bodyPr/>
          <a:lstStyle/>
          <a:p>
            <a:pPr eaLnBrk="1" hangingPunct="1">
              <a:lnSpc>
                <a:spcPct val="80000"/>
              </a:lnSpc>
              <a:spcBef>
                <a:spcPct val="0"/>
              </a:spcBef>
            </a:pPr>
            <a:r>
              <a:rPr lang="en-US" sz="800" b="1" u="sng" dirty="0"/>
              <a:t>Instructor Notes</a:t>
            </a:r>
            <a:endParaRPr lang="nl-BE" sz="500" dirty="0">
              <a:latin typeface="Arial" pitchFamily="34" charset="0"/>
            </a:endParaRPr>
          </a:p>
          <a:p>
            <a:pPr eaLnBrk="1" hangingPunct="1">
              <a:lnSpc>
                <a:spcPct val="80000"/>
              </a:lnSpc>
            </a:pPr>
            <a:r>
              <a:rPr lang="nl-BE" sz="800" dirty="0">
                <a:latin typeface="Arial" pitchFamily="34" charset="0"/>
              </a:rPr>
              <a:t>Looking back at our Master Page gallery here, you see all of the currently available page layout files. All of these files are stored in a normal WSS document library. Versioning and check in /check out are enabled. You can organize the files into folders and also apply per-item security if needed for your Web site. Custom workflows can be associated with the document library and possible instantiated and started manually or automatically.</a:t>
            </a:r>
            <a:endParaRPr lang="en-US" dirty="0">
              <a:latin typeface="Calibri" pitchFamily="34" charset="0"/>
            </a:endParaRP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As you notice in the gallery, page layouts are actually the underlying templates of a WSS content type. Content types are a new concept in WSS 2007 and were discussed in Ted Patisson his webcast a couple of weeks ago. Please visit the http://www.betaoneservices.com to review that cast if you want to learn the details. Briefly, content types allow us to create a the site collection level a type of content we want to store in a list or library. Associated with it, you can have specific columns and specific behavior (such as workflow). It is possible to associated one or more content types to a document library.</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You see that for example the articleleft and articleright page layouts are associated with the article page content type. If we click on the content type we end up in the definition page for it. You notice the different columns that are defined for the content type. Some of them are required columns, others are custom ones. These columns correspond to fields that can be made available on the page. A field is physically represented as a control on the page. This controls is able to represent itself in edit mode (when the content manager is editing the page) and in view mode (typically what a visitor of our site will see). Field controls are the 2007 version of the place holders we had in CMS 2002.</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So when you open the page layout file in SharePoint Designer, you will see these field controls. If we click on one, we can review the properties. The toolbox in SharePoint Designer displays the different fields defined for the content type associated with the page layout.</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When you now create a page as a content manager, first thing you do is the selection of the page layout you want to work with. An instance of the page is created and displayed in authoring mode. It means that all of the field controls that are available on the page and that are representing the value of the columns of the content type are editable.</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Let us ignore the workflow for now and click the publish action. It will make the page available to all visitors to our site. But where is the page stored? The page is stored in the Pages document library – a very important one since it stores all of the dynamic pages that make up our site. Let us navigate to it via the Site Content and Structure page. Notice how all of the text we have added to the page is actually stored as values for the columns. </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When we request the page, SharePoint uses the content server controls to represented these values in the browser.</a:t>
            </a: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en-US" sz="500" dirty="0">
              <a:latin typeface="Arial" pitchFamily="34" charset="0"/>
            </a:endParaRPr>
          </a:p>
        </p:txBody>
      </p:sp>
      <p:sp>
        <p:nvSpPr>
          <p:cNvPr id="4" name="Footer Placeholder 3"/>
          <p:cNvSpPr>
            <a:spLocks noGrp="1"/>
          </p:cNvSpPr>
          <p:nvPr>
            <p:ph type="ftr" sz="quarter" idx="10"/>
          </p:nvPr>
        </p:nvSpPr>
        <p:spPr/>
        <p:txBody>
          <a:bodyPr/>
          <a:lstStyle/>
          <a:p>
            <a:r>
              <a:rPr lang="en-US" smtClean="0"/>
              <a:t>© 2009 Critical Path Training, LLC - All Rights Reserved</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Go over these steps and explain that the next demo will cover this.</a:t>
            </a:r>
          </a:p>
          <a:p>
            <a:pPr eaLnBrk="1" hangingPunct="1">
              <a:spcBef>
                <a:spcPct val="0"/>
              </a:spcBef>
            </a:pPr>
            <a:r>
              <a:rPr lang="nl-BE">
                <a:latin typeface="Calibri" pitchFamily="34" charset="0"/>
              </a:rPr>
              <a:t>Ask also if people still have problems with the concept of the content type. It is extremely important that they understand this concept very well.</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2009 Critical Path Training, LLC - All Rights Reserved</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OOB you have an approval workflow associated with the pages. But point out that students have learned how to create their own workflows so it is possible to replace the OOB workflow with a custom one.</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2009 Critical Path Training, LLC - All Rights Reserved</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Explain these Web Parts. Stress that they are tools that (non-it/developer) content managers can use to populate the pages.</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2009 Critical Path Training, LLC - All Rights Reserved</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58369"/>
          <p:cNvSpPr txBox="1">
            <a:spLocks noGrp="1" noChangeArrowheads="1"/>
          </p:cNvSpPr>
          <p:nvPr/>
        </p:nvSpPr>
        <p:spPr bwMode="auto">
          <a:xfrm>
            <a:off x="4143587" y="1"/>
            <a:ext cx="3169920" cy="480816"/>
          </a:xfrm>
          <a:prstGeom prst="rect">
            <a:avLst/>
          </a:prstGeom>
          <a:noFill/>
          <a:ln w="9525" algn="ctr">
            <a:noFill/>
            <a:miter lim="800000"/>
            <a:headEnd/>
            <a:tailEnd/>
          </a:ln>
        </p:spPr>
        <p:txBody>
          <a:bodyPr lIns="96661" tIns="48331" rIns="96661" bIns="48331"/>
          <a:lstStyle/>
          <a:p>
            <a:pPr algn="r"/>
            <a:fld id="{4535309B-AE97-4782-8C56-64F30E43F48E}" type="datetime8">
              <a:rPr lang="en-US" sz="1300">
                <a:latin typeface="Times New Roman" pitchFamily="18" charset="0"/>
                <a:cs typeface="Arial" charset="0"/>
              </a:rPr>
              <a:pPr algn="r"/>
              <a:t>5/24/2009 7:05 AM</a:t>
            </a:fld>
            <a:endParaRPr lang="en-US" sz="1300" dirty="0">
              <a:latin typeface="Times New Roman" pitchFamily="18" charset="0"/>
              <a:cs typeface="Arial" charset="0"/>
            </a:endParaRPr>
          </a:p>
        </p:txBody>
      </p:sp>
      <p:sp>
        <p:nvSpPr>
          <p:cNvPr id="49155" name="TextBox 58370"/>
          <p:cNvSpPr txBox="1">
            <a:spLocks noGrp="1" noChangeArrowheads="1"/>
          </p:cNvSpPr>
          <p:nvPr/>
        </p:nvSpPr>
        <p:spPr bwMode="auto">
          <a:xfrm>
            <a:off x="5955456" y="9118703"/>
            <a:ext cx="1358053" cy="480816"/>
          </a:xfrm>
          <a:prstGeom prst="rect">
            <a:avLst/>
          </a:prstGeom>
          <a:noFill/>
          <a:ln w="9525" algn="ctr">
            <a:noFill/>
            <a:miter lim="800000"/>
            <a:headEnd/>
            <a:tailEnd/>
          </a:ln>
        </p:spPr>
        <p:txBody>
          <a:bodyPr lIns="96661" tIns="48331" rIns="96661" bIns="48331" anchor="b"/>
          <a:lstStyle/>
          <a:p>
            <a:pPr algn="r"/>
            <a:fld id="{140979EE-E02B-4E1F-A171-BDE4712F64C7}" type="slidenum">
              <a:rPr lang="en-US" sz="1300">
                <a:latin typeface="Times New Roman" pitchFamily="18" charset="0"/>
                <a:cs typeface="Arial" charset="0"/>
              </a:rPr>
              <a:pPr algn="r"/>
              <a:t>14</a:t>
            </a:fld>
            <a:endParaRPr lang="en-US" sz="1300" dirty="0">
              <a:latin typeface="Times New Roman" pitchFamily="18" charset="0"/>
              <a:cs typeface="Arial" charset="0"/>
            </a:endParaRPr>
          </a:p>
        </p:txBody>
      </p:sp>
      <p:sp>
        <p:nvSpPr>
          <p:cNvPr id="49156" name="TextBox 58371"/>
          <p:cNvSpPr txBox="1">
            <a:spLocks noGrp="1" noChangeArrowheads="1"/>
          </p:cNvSpPr>
          <p:nvPr/>
        </p:nvSpPr>
        <p:spPr bwMode="auto">
          <a:xfrm>
            <a:off x="2" y="9231341"/>
            <a:ext cx="6045200" cy="368177"/>
          </a:xfrm>
          <a:prstGeom prst="rect">
            <a:avLst/>
          </a:prstGeom>
          <a:noFill/>
          <a:ln w="9525" algn="ctr">
            <a:noFill/>
            <a:miter lim="800000"/>
            <a:headEnd/>
            <a:tailEnd/>
          </a:ln>
        </p:spPr>
        <p:txBody>
          <a:bodyPr lIns="96661" tIns="48331" rIns="96661" bIns="48331" anchor="b"/>
          <a:lstStyle/>
          <a:p>
            <a:pPr>
              <a:lnSpc>
                <a:spcPct val="85000"/>
              </a:lnSpc>
              <a:spcBef>
                <a:spcPct val="20000"/>
              </a:spcBef>
            </a:pPr>
            <a:r>
              <a:rPr lang="en-US" sz="700" dirty="0">
                <a:latin typeface="Arial" pitchFamily="34" charset="0"/>
                <a:cs typeface="Arial" charset="0"/>
              </a:rPr>
              <a:t>© 2006 Microsoft Corporation. All rights reserved. Microsoft, Windows, Windows Vista and other product names are or may be registered trademarks and/or trademarks in the U.S. and/or other countries.</a:t>
            </a:r>
          </a:p>
          <a:p>
            <a:pPr>
              <a:lnSpc>
                <a:spcPct val="85000"/>
              </a:lnSpc>
              <a:spcBef>
                <a:spcPct val="20000"/>
              </a:spcBef>
            </a:pPr>
            <a:r>
              <a:rPr lang="en-US" sz="700" dirty="0">
                <a:latin typeface="Arial"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latin typeface="Arial" pitchFamily="34" charset="0"/>
                <a:cs typeface="Arial" charset="0"/>
              </a:rPr>
            </a:br>
            <a:r>
              <a:rPr lang="en-US" sz="700" dirty="0">
                <a:latin typeface="Arial" pitchFamily="34" charset="0"/>
                <a:cs typeface="Arial" charset="0"/>
              </a:rPr>
              <a:t>MICROSOFT MAKES NO WARRANTIES, EXPRESS, IMPLIED OR STATUTORY, AS TO THE INFORMATION IN THIS PRESENTATION.</a:t>
            </a:r>
          </a:p>
        </p:txBody>
      </p:sp>
      <p:sp>
        <p:nvSpPr>
          <p:cNvPr id="49157" name="Rectangle 58372"/>
          <p:cNvSpPr>
            <a:spLocks noGrp="1" noRot="1" noChangeAspect="1" noChangeArrowheads="1" noTextEdit="1"/>
          </p:cNvSpPr>
          <p:nvPr>
            <p:ph type="sldImg"/>
          </p:nvPr>
        </p:nvSpPr>
        <p:spPr>
          <a:noFill/>
          <a:ln cap="flat">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Explain that this is part of the multilingual story that we have in MOSS 2007 but it can also be used in other scenarios such as device targetting. </a:t>
            </a:r>
          </a:p>
          <a:p>
            <a:pPr eaLnBrk="1" hangingPunct="1">
              <a:spcBef>
                <a:spcPct val="0"/>
              </a:spcBef>
            </a:pPr>
            <a:endParaRPr lang="nl-BE">
              <a:latin typeface="Calibri" pitchFamily="34" charset="0"/>
            </a:endParaRPr>
          </a:p>
          <a:p>
            <a:pPr eaLnBrk="1" hangingPunct="1">
              <a:spcBef>
                <a:spcPct val="0"/>
              </a:spcBef>
            </a:pPr>
            <a:r>
              <a:rPr lang="nl-BE">
                <a:latin typeface="Calibri" pitchFamily="34" charset="0"/>
              </a:rPr>
              <a:t>Explain that one of your variations can be done on the complete site or any of the sub sites you have created. One of the variations (e.g. Variation A) will be the source and all of the others will be synchronized with that one.</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2009 Critical Path Training, LLC - All Rights Reserved</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6321"/>
          <p:cNvSpPr>
            <a:spLocks noGrp="1" noRot="1" noChangeAspect="1" noChangeArrowheads="1" noTextEdit="1"/>
          </p:cNvSpPr>
          <p:nvPr>
            <p:ph type="sldImg"/>
          </p:nvPr>
        </p:nvSpPr>
        <p:spPr>
          <a:noFill/>
          <a:ln cap="flat">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17</a:t>
            </a:fld>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Header Placeholder 5"/>
          <p:cNvSpPr>
            <a:spLocks noGrp="1"/>
          </p:cNvSpPr>
          <p:nvPr>
            <p:ph type="hdr" sz="quarter" idx="12"/>
          </p:nvPr>
        </p:nvSpPr>
        <p:spPr/>
        <p:txBody>
          <a:bodyPr/>
          <a:lstStyle/>
          <a:p>
            <a:r>
              <a:rPr lang="fr-FR" smtClean="0"/>
              <a:t>09 - Web Content Management (WCM)</a:t>
            </a:r>
            <a:endParaRPr lang="en-US"/>
          </a:p>
        </p:txBody>
      </p:sp>
      <p:sp>
        <p:nvSpPr>
          <p:cNvPr id="7" name="Footer Placeholder 6"/>
          <p:cNvSpPr>
            <a:spLocks noGrp="1"/>
          </p:cNvSpPr>
          <p:nvPr>
            <p:ph type="ftr" sz="quarter" idx="13"/>
          </p:nvPr>
        </p:nvSpPr>
        <p:spPr/>
        <p:txBody>
          <a:bodyPr/>
          <a:lstStyle/>
          <a:p>
            <a:r>
              <a:rPr lang="en-US" smtClean="0"/>
              <a:t>© 2009 Critical Path Training, LLC - All Rights Reserved</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Header Placeholder 5"/>
          <p:cNvSpPr>
            <a:spLocks noGrp="1"/>
          </p:cNvSpPr>
          <p:nvPr>
            <p:ph type="hdr" sz="quarter" idx="12"/>
          </p:nvPr>
        </p:nvSpPr>
        <p:spPr/>
        <p:txBody>
          <a:bodyPr/>
          <a:lstStyle/>
          <a:p>
            <a:r>
              <a:rPr lang="fr-FR" smtClean="0"/>
              <a:t>09 - Web Content Management (WCM)</a:t>
            </a:r>
            <a:endParaRPr lang="en-US"/>
          </a:p>
        </p:txBody>
      </p:sp>
      <p:sp>
        <p:nvSpPr>
          <p:cNvPr id="7" name="Footer Placeholder 6"/>
          <p:cNvSpPr>
            <a:spLocks noGrp="1"/>
          </p:cNvSpPr>
          <p:nvPr>
            <p:ph type="ftr" sz="quarter" idx="13"/>
          </p:nvPr>
        </p:nvSpPr>
        <p:spPr/>
        <p:txBody>
          <a:bodyPr/>
          <a:lstStyle/>
          <a:p>
            <a:r>
              <a:rPr lang="en-US" smtClean="0"/>
              <a:t>© 2009 Critical Path Training, LLC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56320"/>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Most important message here is: </a:t>
            </a:r>
          </a:p>
          <a:p>
            <a:pPr eaLnBrk="1" hangingPunct="1">
              <a:spcBef>
                <a:spcPct val="0"/>
              </a:spcBef>
            </a:pPr>
            <a:endParaRPr lang="nl-BE">
              <a:latin typeface="Calibri" pitchFamily="34" charset="0"/>
            </a:endParaRPr>
          </a:p>
          <a:p>
            <a:pPr eaLnBrk="1" hangingPunct="1">
              <a:spcBef>
                <a:spcPct val="0"/>
              </a:spcBef>
            </a:pPr>
            <a:r>
              <a:rPr lang="nl-BE">
                <a:latin typeface="Calibri" pitchFamily="34" charset="0"/>
              </a:rPr>
              <a:t>Setting up an environment where the responsibility for the creation and maintenance of the content is delegated to non-IT/dev persons. For this we need a very flexible and rich infrastructure that strictly guides the content managers in their tasks.</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2009 Critical Path Training, LLC - All Rights Reserved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58368"/>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This is what the product teams put forward as design goals for CMS vNext.</a:t>
            </a:r>
          </a:p>
          <a:p>
            <a:pPr eaLnBrk="1" hangingPunct="1">
              <a:spcBef>
                <a:spcPct val="0"/>
              </a:spcBef>
            </a:pPr>
            <a:endParaRPr lang="nl-BE">
              <a:latin typeface="Calibri" pitchFamily="34" charset="0"/>
            </a:endParaRPr>
          </a:p>
          <a:p>
            <a:pPr eaLnBrk="1" hangingPunct="1">
              <a:spcBef>
                <a:spcPct val="0"/>
              </a:spcBef>
              <a:buFontTx/>
              <a:buChar char="•"/>
            </a:pPr>
            <a:r>
              <a:rPr lang="nl-BE">
                <a:latin typeface="Calibri" pitchFamily="34" charset="0"/>
              </a:rPr>
              <a:t> </a:t>
            </a:r>
            <a:r>
              <a:rPr lang="nl-BE" u="sng">
                <a:latin typeface="Calibri" pitchFamily="34" charset="0"/>
              </a:rPr>
              <a:t>Integration</a:t>
            </a:r>
            <a:r>
              <a:rPr lang="nl-BE">
                <a:latin typeface="Calibri" pitchFamily="34" charset="0"/>
              </a:rPr>
              <a:t>: the confusion about intranet (sharepoint) vs. Internet (cms) should be removed</a:t>
            </a:r>
          </a:p>
          <a:p>
            <a:pPr eaLnBrk="1" hangingPunct="1">
              <a:spcBef>
                <a:spcPct val="0"/>
              </a:spcBef>
              <a:buFontTx/>
              <a:buChar char="•"/>
            </a:pPr>
            <a:r>
              <a:rPr lang="nl-BE">
                <a:latin typeface="Calibri" pitchFamily="34" charset="0"/>
              </a:rPr>
              <a:t> </a:t>
            </a:r>
            <a:r>
              <a:rPr lang="nl-BE" u="sng">
                <a:latin typeface="Calibri" pitchFamily="34" charset="0"/>
              </a:rPr>
              <a:t>faster and easier</a:t>
            </a:r>
            <a:r>
              <a:rPr lang="nl-BE">
                <a:latin typeface="Calibri" pitchFamily="34" charset="0"/>
              </a:rPr>
              <a:t>: mention that today, CMS 2002 is more a toolset for developers and a lot of the work on the infrastructure must be done in VS.NET </a:t>
            </a:r>
          </a:p>
          <a:p>
            <a:pPr eaLnBrk="1" hangingPunct="1">
              <a:spcBef>
                <a:spcPct val="0"/>
              </a:spcBef>
              <a:buFontTx/>
              <a:buChar char="•"/>
            </a:pPr>
            <a:r>
              <a:rPr lang="nl-BE">
                <a:latin typeface="Calibri" pitchFamily="34" charset="0"/>
              </a:rPr>
              <a:t> </a:t>
            </a:r>
            <a:r>
              <a:rPr lang="nl-BE" u="sng">
                <a:latin typeface="Calibri" pitchFamily="34" charset="0"/>
              </a:rPr>
              <a:t>move forward</a:t>
            </a:r>
            <a:r>
              <a:rPr lang="nl-BE">
                <a:latin typeface="Calibri" pitchFamily="34" charset="0"/>
              </a:rPr>
              <a:t>: lots of investments have been done in current CMS version – we must not forget to have a good migration story</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2009 Critical Path Training, LLC - All Rights Reserved</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60416"/>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Creating an Internet presence site is as easy as creating a normal team site. There is no separate procedure. Except that at the end, you choose for the proper site definition. Recap site definitions again here and move to the folder where the site definition is stored. Go through the files and point out the different features that have to do with WCM.</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2009 Critical Path Training, LLC - All Rights Reserved</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Ask students if they know what a channel is. Point out that this concept no longer exists in MOSS and we are talking now about sites. So, creating the navigation infrastructure for your visitors is creating new sub-sites under your top level site.</a:t>
            </a:r>
          </a:p>
          <a:p>
            <a:pPr eaLnBrk="1" hangingPunct="1">
              <a:spcBef>
                <a:spcPct val="0"/>
              </a:spcBef>
            </a:pPr>
            <a:endParaRPr lang="nl-BE">
              <a:latin typeface="Calibri" pitchFamily="34" charset="0"/>
            </a:endParaRPr>
          </a:p>
          <a:p>
            <a:pPr eaLnBrk="1" hangingPunct="1">
              <a:spcBef>
                <a:spcPct val="0"/>
              </a:spcBef>
            </a:pPr>
            <a:r>
              <a:rPr lang="nl-BE">
                <a:latin typeface="Calibri" pitchFamily="34" charset="0"/>
              </a:rPr>
              <a:t>But do know that if you went for an Internet Presence site, you are limited to the Publishing site as a possible candidate for a subsite.</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2009 Critical Path Training, LLC - All Rights Reserved</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If you have created a hierarchy of sites and sub-sites, OOB navigation controls will display that hierarchy. These can be replaced with your own navigation controls if needed. Don’t forget to point out that the navigation links are trimmed.</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2009 Critical Path Training, LLC - All Rights Reserved</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This page is a very important one. You can point to many features here:</a:t>
            </a:r>
          </a:p>
          <a:p>
            <a:pPr eaLnBrk="1" hangingPunct="1">
              <a:spcBef>
                <a:spcPct val="0"/>
              </a:spcBef>
            </a:pPr>
            <a:endParaRPr lang="nl-BE">
              <a:latin typeface="Calibri" pitchFamily="34" charset="0"/>
            </a:endParaRPr>
          </a:p>
          <a:p>
            <a:pPr eaLnBrk="1" hangingPunct="1">
              <a:spcBef>
                <a:spcPct val="0"/>
              </a:spcBef>
              <a:buFontTx/>
              <a:buChar char="•"/>
            </a:pPr>
            <a:r>
              <a:rPr lang="nl-BE">
                <a:latin typeface="Calibri" pitchFamily="34" charset="0"/>
              </a:rPr>
              <a:t> seeing the content in the different lists and libraries</a:t>
            </a:r>
          </a:p>
          <a:p>
            <a:pPr eaLnBrk="1" hangingPunct="1">
              <a:spcBef>
                <a:spcPct val="0"/>
              </a:spcBef>
              <a:buFontTx/>
              <a:buChar char="•"/>
            </a:pPr>
            <a:r>
              <a:rPr lang="nl-BE">
                <a:latin typeface="Calibri" pitchFamily="34" charset="0"/>
              </a:rPr>
              <a:t> seenig the resources used by an item in these lists and libraries</a:t>
            </a:r>
          </a:p>
          <a:p>
            <a:pPr eaLnBrk="1" hangingPunct="1">
              <a:spcBef>
                <a:spcPct val="0"/>
              </a:spcBef>
              <a:buFontTx/>
              <a:buChar char="•"/>
            </a:pPr>
            <a:r>
              <a:rPr lang="nl-BE">
                <a:latin typeface="Calibri" pitchFamily="34" charset="0"/>
              </a:rPr>
              <a:t> seeing the sub-sites</a:t>
            </a:r>
          </a:p>
          <a:p>
            <a:pPr eaLnBrk="1" hangingPunct="1">
              <a:spcBef>
                <a:spcPct val="0"/>
              </a:spcBef>
              <a:buFontTx/>
              <a:buChar char="•"/>
            </a:pPr>
            <a:r>
              <a:rPr lang="nl-BE">
                <a:latin typeface="Calibri" pitchFamily="34" charset="0"/>
              </a:rPr>
              <a:t> being able to move sites in the hierarchy</a:t>
            </a:r>
          </a:p>
          <a:p>
            <a:pPr eaLnBrk="1" hangingPunct="1">
              <a:spcBef>
                <a:spcPct val="0"/>
              </a:spcBef>
              <a:buFontTx/>
              <a:buChar char="•"/>
            </a:pPr>
            <a:endParaRPr lang="nl-BE">
              <a:latin typeface="Calibri" pitchFamily="34" charset="0"/>
            </a:endParaRPr>
          </a:p>
          <a:p>
            <a:pPr eaLnBrk="1" hangingPunct="1">
              <a:spcBef>
                <a:spcPct val="0"/>
              </a:spcBef>
            </a:pPr>
            <a:r>
              <a:rPr lang="nl-BE">
                <a:latin typeface="Calibri" pitchFamily="34" charset="0"/>
              </a:rPr>
              <a:t>Do not cover yet the concept of the master page gallery and the pages library.</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2009 Critical Path Training, LLC - All Rights Reserved</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3729"/>
          <p:cNvSpPr>
            <a:spLocks noGrp="1" noRot="1" noChangeAspect="1" noChangeArrowheads="1" noTextEdit="1"/>
          </p:cNvSpPr>
          <p:nvPr>
            <p:ph type="sldImg"/>
          </p:nvPr>
        </p:nvSpPr>
        <p:spPr>
          <a:noFill/>
          <a:ln cap="flat">
            <a:headEnd type="none" w="med" len="med"/>
            <a:tailEnd type="none" w="med" len="med"/>
          </a:ln>
        </p:spPr>
      </p:sp>
      <p:sp>
        <p:nvSpPr>
          <p:cNvPr id="641027" name="Rectangle 641026"/>
          <p:cNvSpPr>
            <a:spLocks noGrp="1" noChangeArrowheads="1"/>
          </p:cNvSpPr>
          <p:nvPr>
            <p:ph type="body" idx="1"/>
          </p:nvPr>
        </p:nvSpPr>
        <p:spPr>
          <a:noFill/>
          <a:ln/>
        </p:spPr>
        <p:txBody>
          <a:bodyPr/>
          <a:lstStyle/>
          <a:p>
            <a:pPr>
              <a:spcBef>
                <a:spcPct val="0"/>
              </a:spcBef>
            </a:pPr>
            <a:r>
              <a:rPr lang="en-US" sz="1000" b="1" u="sng" dirty="0"/>
              <a:t>Instructor Notes</a:t>
            </a:r>
            <a:endParaRPr lang="nl-BE" sz="1000" dirty="0">
              <a:latin typeface="Arial" pitchFamily="34" charset="0"/>
            </a:endParaRPr>
          </a:p>
          <a:p>
            <a:pPr eaLnBrk="1" hangingPunct="1"/>
            <a:r>
              <a:rPr lang="nl-BE" sz="1000" dirty="0">
                <a:latin typeface="Arial" pitchFamily="34" charset="0"/>
              </a:rPr>
              <a:t>Let us now concentrate on the pages that will make up our site. Remember that the type of site we have created is completely based on the Windows SharePoint Services framework. And as a result, we have the same deep integration with ASP.NET 2.0 as with normal team sites.</a:t>
            </a:r>
            <a:endParaRPr lang="en-US" sz="1400" dirty="0">
              <a:latin typeface="Calibri" pitchFamily="34" charset="0"/>
            </a:endParaRPr>
          </a:p>
          <a:p>
            <a:pPr eaLnBrk="1" hangingPunct="1"/>
            <a:r>
              <a:rPr lang="nl-BE" sz="1000" dirty="0">
                <a:latin typeface="Arial" pitchFamily="34" charset="0"/>
              </a:rPr>
              <a:t/>
            </a:r>
            <a:br>
              <a:rPr lang="nl-BE" sz="1000" dirty="0">
                <a:latin typeface="Arial" pitchFamily="34" charset="0"/>
              </a:rPr>
            </a:br>
            <a:r>
              <a:rPr lang="nl-BE" sz="1000" dirty="0">
                <a:latin typeface="Arial" pitchFamily="34" charset="0"/>
              </a:rPr>
              <a:t>So if you look at a pages making up the site, they are composed out of two parts: a master page and a content page that is based on a specific page layout. </a:t>
            </a:r>
          </a:p>
          <a:p>
            <a:pPr eaLnBrk="1" hangingPunct="1"/>
            <a:endParaRPr lang="nl-BE" sz="1000" dirty="0">
              <a:latin typeface="Arial" pitchFamily="34" charset="0"/>
            </a:endParaRPr>
          </a:p>
          <a:p>
            <a:pPr eaLnBrk="1" hangingPunct="1"/>
            <a:r>
              <a:rPr lang="nl-BE" sz="1000" dirty="0">
                <a:latin typeface="Arial" pitchFamily="34" charset="0"/>
              </a:rPr>
              <a:t>The master page defines the general look and feel and host also the navigation controls. The page layout can be compared to the concept of templates we had in Content Management Server 2002. A page layout defines the way the page content is rendered. It is populated with field controls and Web Parts as we will discuss in more detail in a minute. </a:t>
            </a:r>
          </a:p>
          <a:p>
            <a:pPr eaLnBrk="1" hangingPunct="1"/>
            <a:endParaRPr lang="nl-BE" sz="1000" dirty="0">
              <a:latin typeface="Arial" pitchFamily="34" charset="0"/>
            </a:endParaRPr>
          </a:p>
          <a:p>
            <a:pPr eaLnBrk="1" hangingPunct="1"/>
            <a:r>
              <a:rPr lang="nl-BE" sz="1000" dirty="0">
                <a:latin typeface="Arial" pitchFamily="34" charset="0"/>
              </a:rPr>
              <a:t>Together, the page based on the page layout and the master page render the full page you see in the browser. </a:t>
            </a:r>
          </a:p>
          <a:p>
            <a:pPr eaLnBrk="1" hangingPunct="1"/>
            <a:endParaRPr lang="nl-BE" sz="1000" dirty="0">
              <a:latin typeface="Arial" pitchFamily="34" charset="0"/>
            </a:endParaRPr>
          </a:p>
          <a:p>
            <a:pPr eaLnBrk="1" hangingPunct="1"/>
            <a:r>
              <a:rPr lang="nl-BE" sz="1000" dirty="0">
                <a:latin typeface="Arial" pitchFamily="34" charset="0"/>
              </a:rPr>
              <a:t>If you navigate to the Master Page gallery you can review the various master pages. We have three or four master pages that are used within an Internet Presence Web Site. Typically you will have about a dozen page layouts and the amount of pages created by content managers based on the page layouts can of course be in the thousands.</a:t>
            </a:r>
          </a:p>
          <a:p>
            <a:pPr eaLnBrk="1" hangingPunct="1"/>
            <a:endParaRPr lang="nl-BE" sz="1000" dirty="0">
              <a:latin typeface="Arial" pitchFamily="34" charset="0"/>
            </a:endParaRPr>
          </a:p>
          <a:p>
            <a:pPr eaLnBrk="1" hangingPunct="1"/>
            <a:endParaRPr lang="nl-BE" sz="1000" dirty="0">
              <a:latin typeface="Arial" pitchFamily="34" charset="0"/>
            </a:endParaRPr>
          </a:p>
          <a:p>
            <a:pPr eaLnBrk="1" hangingPunct="1"/>
            <a:endParaRPr lang="en-US" sz="1000" dirty="0">
              <a:latin typeface="Arial" pitchFamily="34" charset="0"/>
            </a:endParaRPr>
          </a:p>
        </p:txBody>
      </p:sp>
      <p:sp>
        <p:nvSpPr>
          <p:cNvPr id="4" name="Footer Placeholder 3"/>
          <p:cNvSpPr>
            <a:spLocks noGrp="1"/>
          </p:cNvSpPr>
          <p:nvPr>
            <p:ph type="ftr" sz="quarter" idx="10"/>
          </p:nvPr>
        </p:nvSpPr>
        <p:spPr/>
        <p:txBody>
          <a:bodyPr/>
          <a:lstStyle/>
          <a:p>
            <a:r>
              <a:rPr lang="en-US" smtClean="0"/>
              <a:t>© 2009 Critical Path Training, LLC - All Rights Reserved</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 id="2147483658"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Content </a:t>
            </a:r>
            <a:r>
              <a:rPr lang="en-US" dirty="0" smtClean="0"/>
              <a:t>Management</a:t>
            </a:r>
            <a:br>
              <a:rPr lang="en-US" dirty="0" smtClean="0"/>
            </a:br>
            <a:r>
              <a:rPr lang="en-US" dirty="0" smtClean="0"/>
              <a:t>using </a:t>
            </a:r>
            <a:r>
              <a:rPr lang="en-US" dirty="0" smtClean="0"/>
              <a:t>Publishing Portals</a:t>
            </a:r>
          </a:p>
        </p:txBody>
      </p:sp>
      <p:sp>
        <p:nvSpPr>
          <p:cNvPr id="3" name="Subtitle 2"/>
          <p:cNvSpPr>
            <a:spLocks noGrp="1"/>
          </p:cNvSpPr>
          <p:nvPr>
            <p:ph type="subTitle" idx="1"/>
          </p:nvPr>
        </p:nvSpPr>
        <p:spPr/>
        <p:txBody>
          <a:bodyPr/>
          <a:lstStyle/>
          <a:p>
            <a:r>
              <a:rPr lang="en-US" dirty="0" smtClean="0"/>
              <a:t>Publishing content </a:t>
            </a:r>
            <a:r>
              <a:rPr lang="en-US" dirty="0" smtClean="0"/>
              <a:t>on </a:t>
            </a:r>
            <a:r>
              <a:rPr lang="en-US" dirty="0" smtClean="0"/>
              <a:t>Internet-facing sites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0720"/>
          <p:cNvSpPr>
            <a:spLocks noChangeArrowheads="1"/>
          </p:cNvSpPr>
          <p:nvPr/>
        </p:nvSpPr>
        <p:spPr bwMode="auto">
          <a:xfrm>
            <a:off x="304800" y="3189287"/>
            <a:ext cx="8382000" cy="3516313"/>
          </a:xfrm>
          <a:prstGeom prst="rect">
            <a:avLst/>
          </a:prstGeom>
          <a:solidFill>
            <a:schemeClr val="bg1"/>
          </a:solidFill>
          <a:ln w="9525" algn="ctr">
            <a:solidFill>
              <a:schemeClr val="bg1"/>
            </a:solidFill>
            <a:miter lim="800000"/>
            <a:headEnd/>
            <a:tailEnd type="none" w="lg" len="lg"/>
          </a:ln>
        </p:spPr>
        <p:txBody>
          <a:bodyPr wrap="none" anchor="ctr"/>
          <a:lstStyle/>
          <a:p>
            <a:endParaRPr lang="en-US" sz="1800">
              <a:solidFill>
                <a:srgbClr val="000000"/>
              </a:solidFill>
              <a:latin typeface="Arial" pitchFamily="34" charset="0"/>
            </a:endParaRPr>
          </a:p>
        </p:txBody>
      </p:sp>
      <p:sp>
        <p:nvSpPr>
          <p:cNvPr id="590851" name="Title 590850"/>
          <p:cNvSpPr>
            <a:spLocks noGrp="1" noChangeArrowheads="1"/>
          </p:cNvSpPr>
          <p:nvPr>
            <p:ph type="title"/>
          </p:nvPr>
        </p:nvSpPr>
        <p:spPr/>
        <p:txBody>
          <a:bodyPr/>
          <a:lstStyle/>
          <a:p>
            <a:r>
              <a:rPr lang="fr-BE" smtClean="0"/>
              <a:t>Page Layouts</a:t>
            </a:r>
            <a:endParaRPr lang="en-GB" dirty="0" smtClean="0"/>
          </a:p>
        </p:txBody>
      </p:sp>
      <p:sp>
        <p:nvSpPr>
          <p:cNvPr id="590852" name="Text Placeholder 590851"/>
          <p:cNvSpPr>
            <a:spLocks noGrp="1" noChangeArrowheads="1"/>
          </p:cNvSpPr>
          <p:nvPr>
            <p:ph type="body" idx="1"/>
          </p:nvPr>
        </p:nvSpPr>
        <p:spPr/>
        <p:txBody>
          <a:bodyPr>
            <a:normAutofit/>
          </a:bodyPr>
          <a:lstStyle/>
          <a:p>
            <a:r>
              <a:rPr lang="en-GB" sz="1600" dirty="0" smtClean="0"/>
              <a:t>Page execution:</a:t>
            </a:r>
            <a:endParaRPr lang="en-US" sz="1600" dirty="0" smtClean="0"/>
          </a:p>
          <a:p>
            <a:r>
              <a:rPr lang="en-GB" sz="1600" dirty="0" smtClean="0"/>
              <a:t>Page URL requested</a:t>
            </a:r>
          </a:p>
          <a:p>
            <a:r>
              <a:rPr lang="en-GB" sz="1600" dirty="0" smtClean="0"/>
              <a:t>Page layout executed in content of page</a:t>
            </a:r>
          </a:p>
          <a:p>
            <a:r>
              <a:rPr lang="en-GB" sz="1600" dirty="0" smtClean="0"/>
              <a:t>Content server controls bind to page fields</a:t>
            </a:r>
          </a:p>
          <a:p>
            <a:r>
              <a:rPr lang="en-GB" sz="1600" dirty="0" smtClean="0"/>
              <a:t>Rendered page returned</a:t>
            </a:r>
          </a:p>
        </p:txBody>
      </p:sp>
      <p:pic>
        <p:nvPicPr>
          <p:cNvPr id="30724" name="Rectangle 30723"/>
          <p:cNvPicPr>
            <a:picLocks noChangeAspect="1" noChangeArrowheads="1"/>
          </p:cNvPicPr>
          <p:nvPr/>
        </p:nvPicPr>
        <p:blipFill>
          <a:blip r:embed="rId3" cstate="print">
            <a:clrChange>
              <a:clrFrom>
                <a:srgbClr val="FF8000"/>
              </a:clrFrom>
              <a:clrTo>
                <a:srgbClr val="FF8000">
                  <a:alpha val="0"/>
                </a:srgbClr>
              </a:clrTo>
            </a:clrChange>
          </a:blip>
          <a:srcRect/>
          <a:stretch>
            <a:fillRect/>
          </a:stretch>
        </p:blipFill>
        <p:spPr bwMode="auto">
          <a:xfrm>
            <a:off x="427038" y="3267075"/>
            <a:ext cx="7954962" cy="3438525"/>
          </a:xfrm>
          <a:prstGeom prst="rect">
            <a:avLst/>
          </a:prstGeom>
          <a:noFill/>
          <a:ln w="9525">
            <a:noFill/>
            <a:miter lim="800000"/>
            <a:headEnd/>
            <a:tailEnd/>
          </a:ln>
        </p:spPr>
      </p:pic>
      <p:sp>
        <p:nvSpPr>
          <p:cNvPr id="30725" name="Rectangle 30724"/>
          <p:cNvSpPr>
            <a:spLocks noChangeArrowheads="1"/>
          </p:cNvSpPr>
          <p:nvPr/>
        </p:nvSpPr>
        <p:spPr bwMode="auto">
          <a:xfrm>
            <a:off x="5334000" y="1371600"/>
            <a:ext cx="3581400" cy="1219200"/>
          </a:xfrm>
          <a:prstGeom prst="rect">
            <a:avLst/>
          </a:prstGeom>
          <a:noFill/>
          <a:ln w="9525">
            <a:noFill/>
            <a:miter lim="800000"/>
            <a:headEnd/>
            <a:tailEnd/>
          </a:ln>
        </p:spPr>
        <p:txBody>
          <a:bodyPr/>
          <a:lstStyle/>
          <a:p>
            <a:pPr marL="342900" indent="-342900">
              <a:lnSpc>
                <a:spcPct val="80000"/>
              </a:lnSpc>
              <a:spcBef>
                <a:spcPct val="20000"/>
              </a:spcBef>
            </a:pPr>
            <a:r>
              <a:rPr lang="en-GB" sz="1700" u="sng" dirty="0"/>
              <a:t>Inherited from WSS</a:t>
            </a:r>
            <a:r>
              <a:rPr lang="en-GB" sz="1700" dirty="0"/>
              <a:t>:</a:t>
            </a:r>
          </a:p>
          <a:p>
            <a:pPr marL="342900" indent="-342900">
              <a:lnSpc>
                <a:spcPct val="80000"/>
              </a:lnSpc>
              <a:spcBef>
                <a:spcPct val="20000"/>
              </a:spcBef>
              <a:buFontTx/>
              <a:buBlip>
                <a:blip r:embed="rId4"/>
              </a:buBlip>
            </a:pPr>
            <a:r>
              <a:rPr lang="en-GB" sz="1700" dirty="0"/>
              <a:t>Versioning, </a:t>
            </a:r>
            <a:endParaRPr lang="en-GB" sz="1700" dirty="0" smtClean="0"/>
          </a:p>
          <a:p>
            <a:pPr marL="342900" indent="-342900">
              <a:lnSpc>
                <a:spcPct val="80000"/>
              </a:lnSpc>
              <a:spcBef>
                <a:spcPct val="20000"/>
              </a:spcBef>
              <a:buFontTx/>
              <a:buBlip>
                <a:blip r:embed="rId4"/>
              </a:buBlip>
            </a:pPr>
            <a:r>
              <a:rPr lang="en-GB" sz="1700" dirty="0" smtClean="0"/>
              <a:t>Check-in/Check-out</a:t>
            </a:r>
            <a:endParaRPr lang="en-GB" sz="1700" dirty="0"/>
          </a:p>
          <a:p>
            <a:pPr marL="342900" indent="-342900">
              <a:lnSpc>
                <a:spcPct val="80000"/>
              </a:lnSpc>
              <a:spcBef>
                <a:spcPct val="20000"/>
              </a:spcBef>
              <a:buFontTx/>
              <a:buBlip>
                <a:blip r:embed="rId4"/>
              </a:buBlip>
            </a:pPr>
            <a:r>
              <a:rPr lang="en-GB" sz="1700" dirty="0"/>
              <a:t>Content types</a:t>
            </a:r>
          </a:p>
          <a:p>
            <a:pPr marL="342900" indent="-342900">
              <a:lnSpc>
                <a:spcPct val="80000"/>
              </a:lnSpc>
              <a:spcBef>
                <a:spcPct val="20000"/>
              </a:spcBef>
              <a:buFontTx/>
              <a:buBlip>
                <a:blip r:embed="rId4"/>
              </a:buBlip>
            </a:pPr>
            <a:r>
              <a:rPr lang="en-GB" sz="1700" dirty="0"/>
              <a:t>Access control</a:t>
            </a:r>
          </a:p>
          <a:p>
            <a:pPr marL="342900" indent="-342900">
              <a:lnSpc>
                <a:spcPct val="80000"/>
              </a:lnSpc>
              <a:spcBef>
                <a:spcPct val="20000"/>
              </a:spcBef>
              <a:buFontTx/>
              <a:buBlip>
                <a:blip r:embed="rId4"/>
              </a:buBlip>
            </a:pPr>
            <a:r>
              <a:rPr lang="en-GB" sz="1700" dirty="0"/>
              <a:t>Workflow</a:t>
            </a:r>
          </a:p>
          <a:p>
            <a:pPr marL="342900" indent="-342900">
              <a:lnSpc>
                <a:spcPct val="80000"/>
              </a:lnSpc>
              <a:spcBef>
                <a:spcPct val="20000"/>
              </a:spcBef>
            </a:pPr>
            <a:endParaRPr lang="en-GB" sz="17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itle 643073"/>
          <p:cNvSpPr>
            <a:spLocks noGrp="1" noChangeArrowheads="1"/>
          </p:cNvSpPr>
          <p:nvPr>
            <p:ph type="title"/>
          </p:nvPr>
        </p:nvSpPr>
        <p:spPr/>
        <p:txBody>
          <a:bodyPr/>
          <a:lstStyle/>
          <a:p>
            <a:r>
              <a:rPr lang="nl-BE" smtClean="0"/>
              <a:t>Steps to Create a New Page Layout</a:t>
            </a:r>
            <a:endParaRPr lang="en-US" smtClean="0"/>
          </a:p>
        </p:txBody>
      </p:sp>
      <p:sp>
        <p:nvSpPr>
          <p:cNvPr id="643075" name="Text Placeholder 643074"/>
          <p:cNvSpPr>
            <a:spLocks noGrp="1" noChangeArrowheads="1"/>
          </p:cNvSpPr>
          <p:nvPr>
            <p:ph type="body" idx="1"/>
          </p:nvPr>
        </p:nvSpPr>
        <p:spPr/>
        <p:txBody>
          <a:bodyPr/>
          <a:lstStyle/>
          <a:p>
            <a:r>
              <a:rPr lang="nl-BE" dirty="0" smtClean="0"/>
              <a:t>Create shared columns</a:t>
            </a:r>
            <a:endParaRPr lang="en-US" dirty="0" smtClean="0"/>
          </a:p>
          <a:p>
            <a:r>
              <a:rPr lang="nl-BE" dirty="0" smtClean="0"/>
              <a:t>Create content type</a:t>
            </a:r>
          </a:p>
          <a:p>
            <a:r>
              <a:rPr lang="nl-BE" dirty="0" smtClean="0"/>
              <a:t>Add created site columns to content type</a:t>
            </a:r>
          </a:p>
          <a:p>
            <a:r>
              <a:rPr lang="nl-BE" dirty="0" smtClean="0"/>
              <a:t>In the Master Page Gallery</a:t>
            </a:r>
          </a:p>
          <a:p>
            <a:pPr lvl="1"/>
            <a:r>
              <a:rPr lang="nl-BE" dirty="0" smtClean="0"/>
              <a:t>Create new Page Layout file</a:t>
            </a:r>
          </a:p>
          <a:p>
            <a:pPr lvl="1"/>
            <a:r>
              <a:rPr lang="nl-BE" dirty="0" smtClean="0"/>
              <a:t>Check-out file and edit in SharePoint Designer</a:t>
            </a:r>
          </a:p>
          <a:p>
            <a:pPr lvl="1"/>
            <a:r>
              <a:rPr lang="nl-BE" dirty="0" smtClean="0"/>
              <a:t>Populate the file with content fields</a:t>
            </a:r>
          </a:p>
          <a:p>
            <a:pPr lvl="1"/>
            <a:r>
              <a:rPr lang="nl-BE" dirty="0" smtClean="0"/>
              <a:t>Check-in and approve</a:t>
            </a:r>
          </a:p>
          <a:p>
            <a:r>
              <a:rPr lang="nl-BE" dirty="0" smtClean="0"/>
              <a:t>Use the new page layout file</a:t>
            </a:r>
          </a:p>
          <a:p>
            <a:pPr lvl="2"/>
            <a:r>
              <a:rPr lang="nl-BE" dirty="0" smtClean="0"/>
              <a:t>			</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itle 649217"/>
          <p:cNvSpPr>
            <a:spLocks noGrp="1" noChangeArrowheads="1"/>
          </p:cNvSpPr>
          <p:nvPr>
            <p:ph type="title"/>
          </p:nvPr>
        </p:nvSpPr>
        <p:spPr/>
        <p:txBody>
          <a:bodyPr/>
          <a:lstStyle/>
          <a:p>
            <a:r>
              <a:rPr lang="nl-BE" smtClean="0"/>
              <a:t>Publishing Cycle</a:t>
            </a:r>
            <a:endParaRPr lang="en-US" smtClean="0"/>
          </a:p>
        </p:txBody>
      </p:sp>
      <p:sp>
        <p:nvSpPr>
          <p:cNvPr id="649219" name="Text Placeholder 649218"/>
          <p:cNvSpPr>
            <a:spLocks noGrp="1" noChangeArrowheads="1"/>
          </p:cNvSpPr>
          <p:nvPr>
            <p:ph type="body" idx="1"/>
          </p:nvPr>
        </p:nvSpPr>
        <p:spPr/>
        <p:txBody>
          <a:bodyPr>
            <a:normAutofit/>
          </a:bodyPr>
          <a:lstStyle/>
          <a:p>
            <a:r>
              <a:rPr lang="nl-BE" sz="2400" dirty="0" smtClean="0"/>
              <a:t>Workflow based on Windows Workflow Foundation</a:t>
            </a:r>
            <a:br>
              <a:rPr lang="nl-BE" sz="2400" dirty="0" smtClean="0"/>
            </a:br>
            <a:endParaRPr lang="en-US" sz="2400" dirty="0" smtClean="0"/>
          </a:p>
          <a:p>
            <a:r>
              <a:rPr lang="nl-BE" sz="2400" dirty="0" smtClean="0"/>
              <a:t>Light-weight approval workflow is active OOB</a:t>
            </a:r>
          </a:p>
          <a:p>
            <a:pPr lvl="1"/>
            <a:r>
              <a:rPr lang="nl-BE" sz="2000" dirty="0" smtClean="0"/>
              <a:t>Based on approval</a:t>
            </a:r>
          </a:p>
          <a:p>
            <a:pPr lvl="1"/>
            <a:r>
              <a:rPr lang="nl-BE" sz="2000" dirty="0" smtClean="0"/>
              <a:t>Minor versions need to be approved to become major versions</a:t>
            </a:r>
          </a:p>
          <a:p>
            <a:pPr lvl="1"/>
            <a:r>
              <a:rPr lang="nl-BE" sz="2000" dirty="0" smtClean="0"/>
              <a:t>Visitors only see the major (published) versions</a:t>
            </a:r>
            <a:br>
              <a:rPr lang="nl-BE" sz="2000" dirty="0" smtClean="0"/>
            </a:br>
            <a:endParaRPr lang="nl-BE" sz="2000" dirty="0" smtClean="0"/>
          </a:p>
          <a:p>
            <a:r>
              <a:rPr lang="nl-BE" sz="2400" dirty="0" smtClean="0"/>
              <a:t>Workflow can be replaced by custom workflow</a:t>
            </a:r>
          </a:p>
          <a:p>
            <a:pPr lvl="1"/>
            <a:r>
              <a:rPr lang="nl-BE" sz="2000" dirty="0" smtClean="0"/>
              <a:t>OOB delivered with MOSS 2007</a:t>
            </a:r>
          </a:p>
          <a:p>
            <a:pPr lvl="1"/>
            <a:r>
              <a:rPr lang="nl-BE" sz="2000" dirty="0" smtClean="0"/>
              <a:t>Designed using SharePoint Designer 2007</a:t>
            </a:r>
          </a:p>
          <a:p>
            <a:pPr lvl="1"/>
            <a:r>
              <a:rPr lang="nl-BE" sz="2000" dirty="0" smtClean="0"/>
              <a:t>Created using Visual Studio.NET 2005</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Title 650241"/>
          <p:cNvSpPr>
            <a:spLocks noGrp="1" noChangeArrowheads="1"/>
          </p:cNvSpPr>
          <p:nvPr>
            <p:ph type="title"/>
          </p:nvPr>
        </p:nvSpPr>
        <p:spPr/>
        <p:txBody>
          <a:bodyPr/>
          <a:lstStyle/>
          <a:p>
            <a:pPr marL="0" indent="0" defTabSz="914400" eaLnBrk="1" hangingPunct="1"/>
            <a:r>
              <a:rPr lang="nl-BE" smtClean="0"/>
              <a:t>WCM Web Parts</a:t>
            </a:r>
            <a:endParaRPr lang="en-US" smtClean="0"/>
          </a:p>
        </p:txBody>
      </p:sp>
      <p:sp>
        <p:nvSpPr>
          <p:cNvPr id="650243" name="Text Placeholder 650242"/>
          <p:cNvSpPr>
            <a:spLocks noGrp="1" noChangeArrowheads="1"/>
          </p:cNvSpPr>
          <p:nvPr>
            <p:ph type="body" idx="1"/>
          </p:nvPr>
        </p:nvSpPr>
        <p:spPr/>
        <p:txBody>
          <a:bodyPr>
            <a:normAutofit/>
          </a:bodyPr>
          <a:lstStyle/>
          <a:p>
            <a:pPr defTabSz="914400" eaLnBrk="1" hangingPunct="1">
              <a:buFontTx/>
              <a:buBlip>
                <a:blip r:embed="rId3"/>
              </a:buBlip>
            </a:pPr>
            <a:r>
              <a:rPr lang="nl-BE" sz="2400" dirty="0" smtClean="0"/>
              <a:t>Summary Links Web Part</a:t>
            </a:r>
            <a:endParaRPr lang="en-US" sz="2400" dirty="0" smtClean="0"/>
          </a:p>
          <a:p>
            <a:pPr lvl="1" defTabSz="914400" eaLnBrk="1" hangingPunct="1">
              <a:buFontTx/>
              <a:buBlip>
                <a:blip r:embed="rId3"/>
              </a:buBlip>
            </a:pPr>
            <a:r>
              <a:rPr lang="nl-BE" sz="2000" dirty="0" smtClean="0">
                <a:latin typeface="Microsoft Sans Serif" pitchFamily="34" charset="0"/>
              </a:rPr>
              <a:t>Custom annotated, stylized links</a:t>
            </a:r>
            <a:br>
              <a:rPr lang="nl-BE" sz="2000" dirty="0" smtClean="0">
                <a:latin typeface="Microsoft Sans Serif" pitchFamily="34" charset="0"/>
              </a:rPr>
            </a:br>
            <a:r>
              <a:rPr lang="nl-BE" sz="2000" dirty="0" smtClean="0">
                <a:latin typeface="Microsoft Sans Serif" pitchFamily="34" charset="0"/>
              </a:rPr>
              <a:t/>
            </a:r>
            <a:br>
              <a:rPr lang="nl-BE" sz="2000" dirty="0" smtClean="0">
                <a:latin typeface="Microsoft Sans Serif" pitchFamily="34" charset="0"/>
              </a:rPr>
            </a:br>
            <a:endParaRPr lang="nl-BE" sz="2000" dirty="0" smtClean="0">
              <a:latin typeface="Microsoft Sans Serif" pitchFamily="34" charset="0"/>
            </a:endParaRPr>
          </a:p>
          <a:p>
            <a:pPr defTabSz="914400" eaLnBrk="1" hangingPunct="1">
              <a:buFontTx/>
              <a:buBlip>
                <a:blip r:embed="rId3"/>
              </a:buBlip>
            </a:pPr>
            <a:r>
              <a:rPr lang="nl-BE" sz="2400" dirty="0" smtClean="0"/>
              <a:t>Table of Contents Web Part</a:t>
            </a:r>
          </a:p>
          <a:p>
            <a:pPr lvl="1" defTabSz="914400" eaLnBrk="1" hangingPunct="1">
              <a:buFontTx/>
              <a:buBlip>
                <a:blip r:embed="rId3"/>
              </a:buBlip>
            </a:pPr>
            <a:r>
              <a:rPr lang="nl-BE" sz="2000" dirty="0" smtClean="0">
                <a:latin typeface="Microsoft Sans Serif" pitchFamily="34" charset="0"/>
              </a:rPr>
              <a:t>Displays navigation information </a:t>
            </a:r>
            <a:br>
              <a:rPr lang="nl-BE" sz="2000" dirty="0" smtClean="0">
                <a:latin typeface="Microsoft Sans Serif" pitchFamily="34" charset="0"/>
              </a:rPr>
            </a:br>
            <a:r>
              <a:rPr lang="nl-BE" sz="2000" dirty="0" smtClean="0">
                <a:latin typeface="Microsoft Sans Serif" pitchFamily="34" charset="0"/>
              </a:rPr>
              <a:t>of your site</a:t>
            </a:r>
            <a:br>
              <a:rPr lang="nl-BE" sz="2000" dirty="0" smtClean="0">
                <a:latin typeface="Microsoft Sans Serif" pitchFamily="34" charset="0"/>
              </a:rPr>
            </a:br>
            <a:r>
              <a:rPr lang="nl-BE" sz="2000" dirty="0" smtClean="0">
                <a:latin typeface="Microsoft Sans Serif" pitchFamily="34" charset="0"/>
              </a:rPr>
              <a:t/>
            </a:r>
            <a:br>
              <a:rPr lang="nl-BE" sz="2000" dirty="0" smtClean="0">
                <a:latin typeface="Microsoft Sans Serif" pitchFamily="34" charset="0"/>
              </a:rPr>
            </a:br>
            <a:r>
              <a:rPr lang="nl-BE" sz="2000" dirty="0" smtClean="0">
                <a:latin typeface="Microsoft Sans Serif" pitchFamily="34" charset="0"/>
              </a:rPr>
              <a:t/>
            </a:r>
            <a:br>
              <a:rPr lang="nl-BE" sz="2000" dirty="0" smtClean="0">
                <a:latin typeface="Microsoft Sans Serif" pitchFamily="34" charset="0"/>
              </a:rPr>
            </a:br>
            <a:endParaRPr lang="nl-BE" sz="2000" dirty="0" smtClean="0">
              <a:latin typeface="Microsoft Sans Serif" pitchFamily="34" charset="0"/>
            </a:endParaRPr>
          </a:p>
          <a:p>
            <a:pPr defTabSz="914400" eaLnBrk="1" hangingPunct="1">
              <a:buFontTx/>
              <a:buBlip>
                <a:blip r:embed="rId3"/>
              </a:buBlip>
            </a:pPr>
            <a:r>
              <a:rPr lang="nl-BE" sz="2400" dirty="0" smtClean="0"/>
              <a:t>Content Query Web Part</a:t>
            </a:r>
          </a:p>
          <a:p>
            <a:pPr lvl="1" defTabSz="914400" eaLnBrk="1" hangingPunct="1">
              <a:buFontTx/>
              <a:buBlip>
                <a:blip r:embed="rId3"/>
              </a:buBlip>
            </a:pPr>
            <a:r>
              <a:rPr lang="nl-BE" sz="2000" dirty="0" smtClean="0">
                <a:latin typeface="Microsoft Sans Serif" pitchFamily="34" charset="0"/>
              </a:rPr>
              <a:t>Displays a dynamic view of the content in your site</a:t>
            </a:r>
          </a:p>
          <a:p>
            <a:pPr defTabSz="914400" eaLnBrk="1" hangingPunct="1">
              <a:buFontTx/>
              <a:buBlip>
                <a:blip r:embed="rId3"/>
              </a:buBlip>
            </a:pPr>
            <a:endParaRPr lang="en-US" sz="2400" dirty="0" smtClean="0"/>
          </a:p>
        </p:txBody>
      </p:sp>
      <p:pic>
        <p:nvPicPr>
          <p:cNvPr id="40963" name="Rectangle 45058"/>
          <p:cNvPicPr>
            <a:picLocks noChangeAspect="1" noChangeArrowheads="1"/>
          </p:cNvPicPr>
          <p:nvPr/>
        </p:nvPicPr>
        <p:blipFill>
          <a:blip r:embed="rId4" cstate="print"/>
          <a:srcRect/>
          <a:stretch>
            <a:fillRect/>
          </a:stretch>
        </p:blipFill>
        <p:spPr bwMode="auto">
          <a:xfrm>
            <a:off x="5257800" y="1676400"/>
            <a:ext cx="3366448" cy="2819400"/>
          </a:xfrm>
          <a:prstGeom prst="rect">
            <a:avLst/>
          </a:prstGeom>
          <a:noFill/>
          <a:ln w="38100" algn="ctr">
            <a:solidFill>
              <a:schemeClr val="bg2"/>
            </a:solidFill>
            <a:miter lim="800000"/>
            <a:headEnd/>
            <a:tailEnd/>
          </a:ln>
        </p:spPr>
      </p:pic>
      <p:pic>
        <p:nvPicPr>
          <p:cNvPr id="40964" name="Rectangle 45059"/>
          <p:cNvPicPr>
            <a:picLocks noChangeAspect="1" noChangeArrowheads="1"/>
          </p:cNvPicPr>
          <p:nvPr/>
        </p:nvPicPr>
        <p:blipFill>
          <a:blip r:embed="rId5" cstate="print"/>
          <a:srcRect/>
          <a:stretch>
            <a:fillRect/>
          </a:stretch>
        </p:blipFill>
        <p:spPr bwMode="auto">
          <a:xfrm>
            <a:off x="2895600" y="3762375"/>
            <a:ext cx="1752600" cy="885825"/>
          </a:xfrm>
          <a:prstGeom prst="rect">
            <a:avLst/>
          </a:prstGeom>
          <a:noFill/>
          <a:ln w="38100" algn="ctr">
            <a:solidFill>
              <a:schemeClr val="bg2"/>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hape 57345"/>
          <p:cNvSpPr>
            <a:spLocks noGrp="1" noChangeArrowheads="1"/>
          </p:cNvSpPr>
          <p:nvPr>
            <p:ph type="title"/>
          </p:nvPr>
        </p:nvSpPr>
        <p:spPr/>
        <p:txBody>
          <a:bodyPr/>
          <a:lstStyle/>
          <a:p>
            <a:r>
              <a:rPr lang="en-US" smtClean="0"/>
              <a:t>Multilingual sites</a:t>
            </a:r>
          </a:p>
        </p:txBody>
      </p:sp>
      <p:sp>
        <p:nvSpPr>
          <p:cNvPr id="26627" name="Shape 57346"/>
          <p:cNvSpPr>
            <a:spLocks noGrp="1" noChangeArrowheads="1"/>
          </p:cNvSpPr>
          <p:nvPr>
            <p:ph idx="1"/>
          </p:nvPr>
        </p:nvSpPr>
        <p:spPr>
          <a:xfrm>
            <a:off x="368300" y="1347788"/>
            <a:ext cx="8382000" cy="5295296"/>
          </a:xfrm>
        </p:spPr>
        <p:txBody>
          <a:bodyPr>
            <a:normAutofit lnSpcReduction="10000"/>
          </a:bodyPr>
          <a:lstStyle/>
          <a:p>
            <a:r>
              <a:rPr lang="en-US" dirty="0" smtClean="0"/>
              <a:t>Common pattern</a:t>
            </a:r>
          </a:p>
          <a:p>
            <a:pPr lvl="1"/>
            <a:r>
              <a:rPr lang="en-US" dirty="0" smtClean="0"/>
              <a:t>Parallel sites in multiple languages</a:t>
            </a:r>
          </a:p>
          <a:p>
            <a:pPr lvl="1"/>
            <a:r>
              <a:rPr lang="en-US" dirty="0" smtClean="0"/>
              <a:t>In concept, they are localized mirrors</a:t>
            </a:r>
          </a:p>
          <a:p>
            <a:pPr lvl="1"/>
            <a:r>
              <a:rPr lang="en-US" dirty="0" smtClean="0"/>
              <a:t>In reality, there are exceptions and customizations </a:t>
            </a:r>
            <a:br>
              <a:rPr lang="en-US" dirty="0" smtClean="0"/>
            </a:br>
            <a:r>
              <a:rPr lang="en-US" dirty="0" smtClean="0"/>
              <a:t>for different regions</a:t>
            </a:r>
          </a:p>
          <a:p>
            <a:r>
              <a:rPr lang="en-US" dirty="0" smtClean="0"/>
              <a:t>Modeled as variations</a:t>
            </a:r>
          </a:p>
          <a:p>
            <a:pPr lvl="1"/>
            <a:r>
              <a:rPr lang="en-US" dirty="0" smtClean="0"/>
              <a:t>Admin creates multiple labels</a:t>
            </a:r>
          </a:p>
          <a:p>
            <a:pPr lvl="1"/>
            <a:r>
              <a:rPr lang="en-US" dirty="0" smtClean="0"/>
              <a:t>System creates and maintains parallel versions of </a:t>
            </a:r>
            <a:br>
              <a:rPr lang="en-US" dirty="0" smtClean="0"/>
            </a:br>
            <a:r>
              <a:rPr lang="en-US" dirty="0" smtClean="0"/>
              <a:t>containers and items </a:t>
            </a:r>
          </a:p>
          <a:p>
            <a:pPr lvl="1"/>
            <a:r>
              <a:rPr lang="en-US" dirty="0" smtClean="0"/>
              <a:t>Exceptions are allowed</a:t>
            </a:r>
          </a:p>
          <a:p>
            <a:r>
              <a:rPr lang="en-US" dirty="0" smtClean="0"/>
              <a:t>Not just for language translations</a:t>
            </a:r>
          </a:p>
          <a:p>
            <a:pPr lvl="1"/>
            <a:r>
              <a:rPr lang="en-US" dirty="0" smtClean="0"/>
              <a:t>Multilingual sites, multi-device sites, and </a:t>
            </a:r>
            <a:br>
              <a:rPr lang="en-US" dirty="0" smtClean="0"/>
            </a:br>
            <a:r>
              <a:rPr lang="en-US" dirty="0" smtClean="0"/>
              <a:t>multi-branded sites</a:t>
            </a:r>
          </a:p>
        </p:txBody>
      </p:sp>
    </p:spTree>
  </p:cSld>
  <p:clrMapOvr>
    <a:masterClrMapping/>
  </p:clrMapOvr>
  <p:transition advTm="19875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itle 646145"/>
          <p:cNvSpPr>
            <a:spLocks noGrp="1" noChangeArrowheads="1"/>
          </p:cNvSpPr>
          <p:nvPr>
            <p:ph type="title"/>
          </p:nvPr>
        </p:nvSpPr>
        <p:spPr/>
        <p:txBody>
          <a:bodyPr/>
          <a:lstStyle/>
          <a:p>
            <a:pPr marL="0" indent="0" defTabSz="914400" eaLnBrk="1" hangingPunct="1"/>
            <a:r>
              <a:rPr lang="nl-BE" smtClean="0"/>
              <a:t>Site Variations</a:t>
            </a:r>
            <a:endParaRPr lang="en-US" smtClean="0"/>
          </a:p>
        </p:txBody>
      </p:sp>
      <p:sp>
        <p:nvSpPr>
          <p:cNvPr id="646147" name="Text Placeholder 646146"/>
          <p:cNvSpPr>
            <a:spLocks noGrp="1" noChangeArrowheads="1"/>
          </p:cNvSpPr>
          <p:nvPr>
            <p:ph type="body" idx="1"/>
          </p:nvPr>
        </p:nvSpPr>
        <p:spPr/>
        <p:txBody>
          <a:bodyPr/>
          <a:lstStyle/>
          <a:p>
            <a:pPr defTabSz="914400" eaLnBrk="1" hangingPunct="1">
              <a:buFontTx/>
              <a:buBlip>
                <a:blip r:embed="rId3"/>
              </a:buBlip>
            </a:pPr>
            <a:r>
              <a:rPr lang="nl-BE" dirty="0" smtClean="0"/>
              <a:t>Allow for publishing of related sites and pages</a:t>
            </a:r>
            <a:endParaRPr lang="en-US" dirty="0" smtClean="0"/>
          </a:p>
          <a:p>
            <a:pPr lvl="1" defTabSz="914400" eaLnBrk="1" hangingPunct="1">
              <a:buFontTx/>
              <a:buBlip>
                <a:blip r:embed="rId3"/>
              </a:buBlip>
            </a:pPr>
            <a:r>
              <a:rPr lang="nl-BE" dirty="0" smtClean="0">
                <a:latin typeface="Microsoft Sans Serif" pitchFamily="34" charset="0"/>
              </a:rPr>
              <a:t>Multilingual scenario</a:t>
            </a:r>
          </a:p>
          <a:p>
            <a:pPr lvl="1" defTabSz="914400" eaLnBrk="1" hangingPunct="1">
              <a:buFontTx/>
              <a:buBlip>
                <a:blip r:embed="rId3"/>
              </a:buBlip>
            </a:pPr>
            <a:r>
              <a:rPr lang="nl-BE" dirty="0" smtClean="0">
                <a:latin typeface="Microsoft Sans Serif" pitchFamily="34" charset="0"/>
              </a:rPr>
              <a:t>Device targetting</a:t>
            </a:r>
          </a:p>
          <a:p>
            <a:pPr defTabSz="914400" eaLnBrk="1" hangingPunct="1">
              <a:buFontTx/>
              <a:buBlip>
                <a:blip r:embed="rId3"/>
              </a:buBlip>
            </a:pPr>
            <a:endParaRPr lang="en-US" dirty="0" smtClean="0"/>
          </a:p>
        </p:txBody>
      </p:sp>
      <p:sp>
        <p:nvSpPr>
          <p:cNvPr id="646148" name="Rectangle 646147"/>
          <p:cNvSpPr>
            <a:spLocks noChangeArrowheads="1"/>
          </p:cNvSpPr>
          <p:nvPr/>
        </p:nvSpPr>
        <p:spPr bwMode="auto">
          <a:xfrm>
            <a:off x="2438400" y="3124200"/>
            <a:ext cx="4191000" cy="3124200"/>
          </a:xfrm>
          <a:prstGeom prst="rect">
            <a:avLst/>
          </a:prstGeom>
          <a:solidFill>
            <a:schemeClr val="bg1"/>
          </a:solidFill>
          <a:ln w="9525" cap="flat" cmpd="sng" algn="ctr">
            <a:solidFill>
              <a:schemeClr val="tx1"/>
            </a:solidFill>
            <a:prstDash val="solid"/>
            <a:miter lim="800000"/>
            <a:headEnd type="none" w="med" len="med"/>
            <a:tailEnd type="none" w="lg" len="lg"/>
          </a:ln>
          <a:effectLst/>
        </p:spPr>
        <p:txBody>
          <a:bodyPr wrap="none" anchor="ctr"/>
          <a:lstStyle/>
          <a:p>
            <a:endParaRPr lang="en-US" sz="1800">
              <a:solidFill>
                <a:srgbClr val="000000"/>
              </a:solidFill>
              <a:latin typeface="Arial" pitchFamily="34" charset="0"/>
            </a:endParaRPr>
          </a:p>
        </p:txBody>
      </p:sp>
      <p:sp>
        <p:nvSpPr>
          <p:cNvPr id="36868" name="Rectangle 36867"/>
          <p:cNvSpPr>
            <a:spLocks noChangeArrowheads="1"/>
          </p:cNvSpPr>
          <p:nvPr/>
        </p:nvSpPr>
        <p:spPr bwMode="auto">
          <a:xfrm>
            <a:off x="2667000" y="3429000"/>
            <a:ext cx="2209800" cy="533400"/>
          </a:xfrm>
          <a:prstGeom prst="rect">
            <a:avLst/>
          </a:prstGeom>
          <a:solidFill>
            <a:schemeClr val="accent6">
              <a:lumMod val="10000"/>
              <a:lumOff val="90000"/>
            </a:schemeClr>
          </a:solidFill>
          <a:ln w="9525" algn="ctr">
            <a:solidFill>
              <a:schemeClr val="tx1"/>
            </a:solidFill>
            <a:miter lim="800000"/>
            <a:headEnd/>
            <a:tailEnd type="none" w="lg" len="lg"/>
          </a:ln>
        </p:spPr>
        <p:txBody>
          <a:bodyPr wrap="none" anchor="ctr"/>
          <a:lstStyle/>
          <a:p>
            <a:pPr algn="ctr"/>
            <a:r>
              <a:rPr lang="nl-BE"/>
              <a:t>Site</a:t>
            </a:r>
            <a:endParaRPr lang="en-US"/>
          </a:p>
        </p:txBody>
      </p:sp>
      <p:sp>
        <p:nvSpPr>
          <p:cNvPr id="36869" name="Rectangle 36868"/>
          <p:cNvSpPr>
            <a:spLocks noChangeArrowheads="1"/>
          </p:cNvSpPr>
          <p:nvPr/>
        </p:nvSpPr>
        <p:spPr bwMode="auto">
          <a:xfrm>
            <a:off x="4191000" y="4267200"/>
            <a:ext cx="2209800" cy="533400"/>
          </a:xfrm>
          <a:prstGeom prst="rect">
            <a:avLst/>
          </a:prstGeom>
          <a:solidFill>
            <a:schemeClr val="accent6">
              <a:lumMod val="10000"/>
              <a:lumOff val="90000"/>
            </a:schemeClr>
          </a:solidFill>
          <a:ln w="9525" algn="ctr">
            <a:solidFill>
              <a:schemeClr val="tx1"/>
            </a:solidFill>
            <a:miter lim="800000"/>
            <a:headEnd/>
            <a:tailEnd type="none" w="lg" len="lg"/>
          </a:ln>
        </p:spPr>
        <p:txBody>
          <a:bodyPr wrap="none" anchor="ctr"/>
          <a:lstStyle/>
          <a:p>
            <a:pPr algn="ctr"/>
            <a:r>
              <a:rPr lang="nl-BE"/>
              <a:t>Variation A</a:t>
            </a:r>
            <a:endParaRPr lang="en-US"/>
          </a:p>
        </p:txBody>
      </p:sp>
      <p:sp>
        <p:nvSpPr>
          <p:cNvPr id="36870" name="Rectangle 36869"/>
          <p:cNvSpPr>
            <a:spLocks noChangeArrowheads="1"/>
          </p:cNvSpPr>
          <p:nvPr/>
        </p:nvSpPr>
        <p:spPr bwMode="auto">
          <a:xfrm>
            <a:off x="4191000" y="4876800"/>
            <a:ext cx="2209800" cy="533400"/>
          </a:xfrm>
          <a:prstGeom prst="rect">
            <a:avLst/>
          </a:prstGeom>
          <a:solidFill>
            <a:schemeClr val="accent2">
              <a:lumMod val="40000"/>
              <a:lumOff val="60000"/>
            </a:schemeClr>
          </a:solidFill>
          <a:ln w="9525" algn="ctr">
            <a:solidFill>
              <a:schemeClr val="tx1"/>
            </a:solidFill>
            <a:miter lim="800000"/>
            <a:headEnd/>
            <a:tailEnd type="none" w="lg" len="lg"/>
          </a:ln>
        </p:spPr>
        <p:txBody>
          <a:bodyPr wrap="none" anchor="ctr"/>
          <a:lstStyle/>
          <a:p>
            <a:pPr algn="ctr"/>
            <a:r>
              <a:rPr lang="nl-BE"/>
              <a:t>Variation B</a:t>
            </a:r>
            <a:endParaRPr lang="en-US"/>
          </a:p>
        </p:txBody>
      </p:sp>
      <p:sp>
        <p:nvSpPr>
          <p:cNvPr id="36871" name="Rectangle 36870"/>
          <p:cNvSpPr>
            <a:spLocks noChangeArrowheads="1"/>
          </p:cNvSpPr>
          <p:nvPr/>
        </p:nvSpPr>
        <p:spPr bwMode="auto">
          <a:xfrm>
            <a:off x="4191000" y="5486400"/>
            <a:ext cx="2209800" cy="533400"/>
          </a:xfrm>
          <a:prstGeom prst="rect">
            <a:avLst/>
          </a:prstGeom>
          <a:solidFill>
            <a:schemeClr val="accent1">
              <a:lumMod val="40000"/>
              <a:lumOff val="60000"/>
            </a:schemeClr>
          </a:solidFill>
          <a:ln w="9525" algn="ctr">
            <a:solidFill>
              <a:schemeClr val="tx1"/>
            </a:solidFill>
            <a:miter lim="800000"/>
            <a:headEnd/>
            <a:tailEnd type="none" w="lg" len="lg"/>
          </a:ln>
        </p:spPr>
        <p:txBody>
          <a:bodyPr wrap="none" anchor="ctr"/>
          <a:lstStyle/>
          <a:p>
            <a:pPr algn="ctr"/>
            <a:r>
              <a:rPr lang="nl-BE"/>
              <a:t>Variation C</a:t>
            </a:r>
            <a:endParaRPr lang="en-US"/>
          </a:p>
        </p:txBody>
      </p:sp>
      <p:cxnSp>
        <p:nvCxnSpPr>
          <p:cNvPr id="36872" name="Shape 36871"/>
          <p:cNvCxnSpPr>
            <a:cxnSpLocks noChangeShapeType="1"/>
          </p:cNvCxnSpPr>
          <p:nvPr/>
        </p:nvCxnSpPr>
        <p:spPr bwMode="auto">
          <a:xfrm rot="16200000" flipH="1">
            <a:off x="3695700" y="4038600"/>
            <a:ext cx="571500" cy="419100"/>
          </a:xfrm>
          <a:prstGeom prst="bentConnector2">
            <a:avLst/>
          </a:prstGeom>
          <a:noFill/>
          <a:ln w="9525" algn="ctr">
            <a:solidFill>
              <a:schemeClr val="tx1"/>
            </a:solidFill>
            <a:miter lim="800000"/>
            <a:headEnd/>
            <a:tailEnd type="triangle" w="lg" len="lg"/>
          </a:ln>
        </p:spPr>
      </p:cxnSp>
      <p:cxnSp>
        <p:nvCxnSpPr>
          <p:cNvPr id="36873" name="Shape 36872"/>
          <p:cNvCxnSpPr>
            <a:cxnSpLocks noChangeShapeType="1"/>
          </p:cNvCxnSpPr>
          <p:nvPr/>
        </p:nvCxnSpPr>
        <p:spPr bwMode="auto">
          <a:xfrm rot="16200000" flipH="1">
            <a:off x="3390900" y="4343400"/>
            <a:ext cx="1181100" cy="419100"/>
          </a:xfrm>
          <a:prstGeom prst="bentConnector2">
            <a:avLst/>
          </a:prstGeom>
          <a:noFill/>
          <a:ln w="9525" algn="ctr">
            <a:solidFill>
              <a:schemeClr val="tx1"/>
            </a:solidFill>
            <a:miter lim="800000"/>
            <a:headEnd/>
            <a:tailEnd type="triangle" w="lg" len="lg"/>
          </a:ln>
        </p:spPr>
      </p:cxnSp>
      <p:cxnSp>
        <p:nvCxnSpPr>
          <p:cNvPr id="36874" name="Shape 36873"/>
          <p:cNvCxnSpPr>
            <a:cxnSpLocks noChangeShapeType="1"/>
          </p:cNvCxnSpPr>
          <p:nvPr/>
        </p:nvCxnSpPr>
        <p:spPr bwMode="auto">
          <a:xfrm rot="16200000" flipH="1">
            <a:off x="3086100" y="4648200"/>
            <a:ext cx="1790700" cy="419100"/>
          </a:xfrm>
          <a:prstGeom prst="bentConnector2">
            <a:avLst/>
          </a:prstGeom>
          <a:noFill/>
          <a:ln w="9525" algn="ctr">
            <a:solidFill>
              <a:schemeClr val="tx1"/>
            </a:solidFill>
            <a:miter lim="800000"/>
            <a:headEnd/>
            <a:tailEnd type="triangle" w="lg" len="lg"/>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hape 55297"/>
          <p:cNvSpPr>
            <a:spLocks noGrp="1" noChangeArrowheads="1"/>
          </p:cNvSpPr>
          <p:nvPr>
            <p:ph type="title"/>
          </p:nvPr>
        </p:nvSpPr>
        <p:spPr/>
        <p:txBody>
          <a:bodyPr/>
          <a:lstStyle/>
          <a:p>
            <a:r>
              <a:rPr lang="en-US" smtClean="0"/>
              <a:t>Content Deployment</a:t>
            </a:r>
            <a:endParaRPr lang="en-US" dirty="0" smtClean="0"/>
          </a:p>
        </p:txBody>
      </p:sp>
      <p:sp>
        <p:nvSpPr>
          <p:cNvPr id="25603" name="Shape 55298"/>
          <p:cNvSpPr>
            <a:spLocks noGrp="1" noChangeArrowheads="1"/>
          </p:cNvSpPr>
          <p:nvPr>
            <p:ph idx="1"/>
          </p:nvPr>
        </p:nvSpPr>
        <p:spPr/>
        <p:txBody>
          <a:bodyPr/>
          <a:lstStyle/>
          <a:p>
            <a:r>
              <a:rPr lang="en-US" smtClean="0"/>
              <a:t>Transfers content from one site collection to another</a:t>
            </a:r>
          </a:p>
          <a:p>
            <a:pPr lvl="1"/>
            <a:r>
              <a:rPr lang="en-US" smtClean="0"/>
              <a:t>Paths define the relationship between source</a:t>
            </a:r>
            <a:br>
              <a:rPr lang="en-US" smtClean="0"/>
            </a:br>
            <a:r>
              <a:rPr lang="en-US" smtClean="0"/>
              <a:t>and destination</a:t>
            </a:r>
          </a:p>
          <a:p>
            <a:pPr lvl="1"/>
            <a:r>
              <a:rPr lang="en-US" smtClean="0"/>
              <a:t>Jobs define the content to deploy and a schedule</a:t>
            </a:r>
            <a:endParaRPr lang="en-US" dirty="0" smtClean="0"/>
          </a:p>
        </p:txBody>
      </p:sp>
    </p:spTree>
  </p:cSld>
  <p:clrMapOvr>
    <a:masterClrMapping/>
  </p:clrMapOvr>
  <p:transition advTm="578"/>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Publishing Site template</a:t>
            </a:r>
          </a:p>
          <a:p>
            <a:r>
              <a:rPr lang="en-US" dirty="0" smtClean="0"/>
              <a:t>The MOSS Approval Process</a:t>
            </a:r>
          </a:p>
          <a:p>
            <a:r>
              <a:rPr lang="en-US" dirty="0" smtClean="0"/>
              <a:t>Creating custom page layouts</a:t>
            </a:r>
          </a:p>
          <a:p>
            <a:r>
              <a:rPr lang="en-US" dirty="0" smtClean="0"/>
              <a:t>Optimization through Caching Profiles</a:t>
            </a:r>
          </a:p>
          <a:p>
            <a:r>
              <a:rPr lang="en-US" dirty="0" smtClean="0"/>
              <a:t>Content Translation using Variations</a:t>
            </a:r>
          </a:p>
          <a:p>
            <a:r>
              <a:rPr lang="en-US" dirty="0" smtClean="0"/>
              <a:t>Converting Office documents </a:t>
            </a:r>
          </a:p>
          <a:p>
            <a:r>
              <a:rPr lang="en-US" dirty="0" smtClean="0"/>
              <a:t>Paths and Deployment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The Publishing Site template</a:t>
            </a:r>
          </a:p>
          <a:p>
            <a:r>
              <a:rPr lang="en-US" dirty="0" smtClean="0"/>
              <a:t>The MOSS Approval Process</a:t>
            </a:r>
          </a:p>
          <a:p>
            <a:r>
              <a:rPr lang="en-US" dirty="0" smtClean="0"/>
              <a:t>Creating custom page layouts</a:t>
            </a:r>
          </a:p>
          <a:p>
            <a:r>
              <a:rPr lang="en-US" dirty="0" smtClean="0"/>
              <a:t>Optimization through Caching Profiles</a:t>
            </a:r>
          </a:p>
          <a:p>
            <a:r>
              <a:rPr lang="en-US" dirty="0" smtClean="0"/>
              <a:t>Content Translation using Variations</a:t>
            </a:r>
          </a:p>
          <a:p>
            <a:r>
              <a:rPr lang="en-US" dirty="0" smtClean="0"/>
              <a:t>Converting Office documents </a:t>
            </a:r>
          </a:p>
          <a:p>
            <a:r>
              <a:rPr lang="en-US" dirty="0" smtClean="0"/>
              <a:t>Paths and Deployment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fr-BE" smtClean="0"/>
              <a:t>MOSS WCM Features</a:t>
            </a:r>
            <a:endParaRPr lang="en-GB" dirty="0" smtClean="0"/>
          </a:p>
        </p:txBody>
      </p:sp>
      <p:sp>
        <p:nvSpPr>
          <p:cNvPr id="6149" name="Rectangle 5"/>
          <p:cNvSpPr>
            <a:spLocks noGrp="1" noChangeArrowheads="1"/>
          </p:cNvSpPr>
          <p:nvPr>
            <p:ph type="body" idx="1"/>
          </p:nvPr>
        </p:nvSpPr>
        <p:spPr/>
        <p:txBody>
          <a:bodyPr/>
          <a:lstStyle/>
          <a:p>
            <a:r>
              <a:rPr lang="en-GB" dirty="0" smtClean="0"/>
              <a:t>Branding</a:t>
            </a:r>
          </a:p>
          <a:p>
            <a:pPr lvl="1"/>
            <a:r>
              <a:rPr lang="en-GB" dirty="0" smtClean="0"/>
              <a:t>Define the look, feel, and navigation of the site</a:t>
            </a:r>
          </a:p>
          <a:p>
            <a:r>
              <a:rPr lang="en-GB" dirty="0" smtClean="0"/>
              <a:t>Decentralized Authoring</a:t>
            </a:r>
          </a:p>
          <a:p>
            <a:pPr lvl="1"/>
            <a:r>
              <a:rPr lang="en-GB" dirty="0" smtClean="0"/>
              <a:t>Allow users to easily create and contribute content </a:t>
            </a:r>
          </a:p>
          <a:p>
            <a:r>
              <a:rPr lang="en-GB" dirty="0" smtClean="0"/>
              <a:t>Workflow/Scheduling</a:t>
            </a:r>
          </a:p>
          <a:p>
            <a:pPr lvl="1"/>
            <a:r>
              <a:rPr lang="en-GB" dirty="0" smtClean="0"/>
              <a:t>Supervisors approve content before it is posted.</a:t>
            </a:r>
          </a:p>
          <a:p>
            <a:r>
              <a:rPr lang="en-GB" dirty="0" smtClean="0"/>
              <a:t>Data Integrity</a:t>
            </a:r>
          </a:p>
          <a:p>
            <a:pPr lvl="1"/>
            <a:r>
              <a:rPr lang="en-GB" dirty="0" smtClean="0"/>
              <a:t>Enforce validation of content structure for publishing</a:t>
            </a:r>
          </a:p>
          <a:p>
            <a:pPr lvl="1"/>
            <a:r>
              <a:rPr lang="en-GB" dirty="0" smtClean="0"/>
              <a:t>Ensure content published/removed in timely manner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Title 584705"/>
          <p:cNvSpPr>
            <a:spLocks noGrp="1" noChangeArrowheads="1"/>
          </p:cNvSpPr>
          <p:nvPr>
            <p:ph type="title"/>
          </p:nvPr>
        </p:nvSpPr>
        <p:spPr/>
        <p:txBody>
          <a:bodyPr/>
          <a:lstStyle/>
          <a:p>
            <a:pPr marL="0" indent="0" defTabSz="914400" eaLnBrk="1" hangingPunct="1"/>
            <a:r>
              <a:rPr lang="fr-BE" dirty="0" smtClean="0"/>
              <a:t>MOSS WCM Design Goals</a:t>
            </a:r>
            <a:endParaRPr lang="en-GB" sz="2400" dirty="0" smtClean="0">
              <a:solidFill>
                <a:srgbClr val="FF9900"/>
              </a:solidFill>
            </a:endParaRPr>
          </a:p>
        </p:txBody>
      </p:sp>
      <p:sp>
        <p:nvSpPr>
          <p:cNvPr id="584707" name="Text Placeholder 584706"/>
          <p:cNvSpPr>
            <a:spLocks noGrp="1" noChangeArrowheads="1"/>
          </p:cNvSpPr>
          <p:nvPr>
            <p:ph type="body" idx="1"/>
          </p:nvPr>
        </p:nvSpPr>
        <p:spPr/>
        <p:txBody>
          <a:bodyPr/>
          <a:lstStyle/>
          <a:p>
            <a:pPr defTabSz="914400" eaLnBrk="1" hangingPunct="1">
              <a:lnSpc>
                <a:spcPct val="90000"/>
              </a:lnSpc>
              <a:buFontTx/>
              <a:buBlip>
                <a:blip r:embed="rId3"/>
              </a:buBlip>
            </a:pPr>
            <a:r>
              <a:rPr lang="en-GB" dirty="0" smtClean="0"/>
              <a:t>Integrate CMS and SharePoint</a:t>
            </a:r>
            <a:endParaRPr lang="en-US" dirty="0" smtClean="0"/>
          </a:p>
          <a:p>
            <a:pPr lvl="1" defTabSz="914400" eaLnBrk="1" hangingPunct="1">
              <a:lnSpc>
                <a:spcPct val="90000"/>
              </a:lnSpc>
              <a:buFontTx/>
              <a:buBlip>
                <a:blip r:embed="rId3"/>
              </a:buBlip>
            </a:pPr>
            <a:r>
              <a:rPr lang="en-GB" dirty="0" smtClean="0">
                <a:latin typeface="Microsoft Sans Serif" pitchFamily="34" charset="0"/>
              </a:rPr>
              <a:t>Remove forced choice “CMS vs. SharePoint”</a:t>
            </a:r>
          </a:p>
          <a:p>
            <a:pPr lvl="1" defTabSz="914400" eaLnBrk="1" hangingPunct="1">
              <a:lnSpc>
                <a:spcPct val="90000"/>
              </a:lnSpc>
              <a:buFontTx/>
              <a:buBlip>
                <a:blip r:embed="rId3"/>
              </a:buBlip>
            </a:pPr>
            <a:r>
              <a:rPr lang="en-GB" dirty="0" smtClean="0">
                <a:latin typeface="Microsoft Sans Serif" pitchFamily="34" charset="0"/>
              </a:rPr>
              <a:t>Move towards integrated ECM solution</a:t>
            </a:r>
          </a:p>
          <a:p>
            <a:pPr lvl="1" defTabSz="914400" eaLnBrk="1" hangingPunct="1">
              <a:lnSpc>
                <a:spcPct val="90000"/>
              </a:lnSpc>
              <a:buFontTx/>
              <a:buBlip>
                <a:blip r:embed="rId3"/>
              </a:buBlip>
            </a:pPr>
            <a:r>
              <a:rPr lang="en-GB" dirty="0" smtClean="0">
                <a:latin typeface="Microsoft Sans Serif" pitchFamily="34" charset="0"/>
              </a:rPr>
              <a:t>Add Internet readiness to </a:t>
            </a:r>
            <a:r>
              <a:rPr lang="en-GB" dirty="0" err="1" smtClean="0">
                <a:latin typeface="Microsoft Sans Serif" pitchFamily="34" charset="0"/>
              </a:rPr>
              <a:t>Sharepoint</a:t>
            </a:r>
            <a:r>
              <a:rPr lang="en-GB" dirty="0" smtClean="0">
                <a:latin typeface="Microsoft Sans Serif" pitchFamily="34" charset="0"/>
              </a:rPr>
              <a:t> </a:t>
            </a:r>
            <a:br>
              <a:rPr lang="en-GB" dirty="0" smtClean="0">
                <a:latin typeface="Microsoft Sans Serif" pitchFamily="34" charset="0"/>
              </a:rPr>
            </a:br>
            <a:endParaRPr lang="en-GB" dirty="0" smtClean="0">
              <a:latin typeface="Microsoft Sans Serif" pitchFamily="34" charset="0"/>
            </a:endParaRPr>
          </a:p>
          <a:p>
            <a:pPr defTabSz="914400" eaLnBrk="1" hangingPunct="1">
              <a:lnSpc>
                <a:spcPct val="90000"/>
              </a:lnSpc>
              <a:buFontTx/>
              <a:buBlip>
                <a:blip r:embed="rId3"/>
              </a:buBlip>
            </a:pPr>
            <a:r>
              <a:rPr lang="en-GB" dirty="0" smtClean="0"/>
              <a:t>Make creation of dynamic, produced websites dramatically faster and easier</a:t>
            </a:r>
          </a:p>
          <a:p>
            <a:pPr lvl="1" defTabSz="914400" eaLnBrk="1" hangingPunct="1">
              <a:lnSpc>
                <a:spcPct val="90000"/>
              </a:lnSpc>
              <a:buFontTx/>
              <a:buBlip>
                <a:blip r:embed="rId3"/>
              </a:buBlip>
            </a:pPr>
            <a:r>
              <a:rPr lang="en-GB" dirty="0" smtClean="0">
                <a:latin typeface="Microsoft Sans Serif" pitchFamily="34" charset="0"/>
              </a:rPr>
              <a:t>Lower amount of costly custom code</a:t>
            </a:r>
          </a:p>
          <a:p>
            <a:pPr lvl="1" defTabSz="914400" eaLnBrk="1" hangingPunct="1">
              <a:lnSpc>
                <a:spcPct val="90000"/>
              </a:lnSpc>
              <a:buFontTx/>
              <a:buBlip>
                <a:blip r:embed="rId3"/>
              </a:buBlip>
            </a:pPr>
            <a:r>
              <a:rPr lang="en-GB" dirty="0" smtClean="0">
                <a:latin typeface="Microsoft Sans Serif" pitchFamily="34" charset="0"/>
              </a:rPr>
              <a:t>Provide great OOB experience</a:t>
            </a:r>
          </a:p>
          <a:p>
            <a:pPr lvl="1" defTabSz="914400" eaLnBrk="1" hangingPunct="1">
              <a:lnSpc>
                <a:spcPct val="90000"/>
              </a:lnSpc>
              <a:buFontTx/>
              <a:buBlip>
                <a:blip r:embed="rId3"/>
              </a:buBlip>
            </a:pPr>
            <a:r>
              <a:rPr lang="en-GB" dirty="0" smtClean="0">
                <a:latin typeface="Microsoft Sans Serif" pitchFamily="34" charset="0"/>
              </a:rPr>
              <a:t>Improve user experience across all features</a:t>
            </a:r>
            <a:endParaRPr lang="en-GB"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Title 616449"/>
          <p:cNvSpPr>
            <a:spLocks noGrp="1" noChangeArrowheads="1"/>
          </p:cNvSpPr>
          <p:nvPr>
            <p:ph type="title"/>
          </p:nvPr>
        </p:nvSpPr>
        <p:spPr>
          <a:xfrm>
            <a:off x="457200" y="90488"/>
            <a:ext cx="8458200" cy="1143000"/>
          </a:xfrm>
        </p:spPr>
        <p:txBody>
          <a:bodyPr/>
          <a:lstStyle/>
          <a:p>
            <a:pPr marL="0" indent="0" defTabSz="914400" eaLnBrk="1" hangingPunct="1"/>
            <a:r>
              <a:rPr lang="nl-BE" dirty="0" smtClean="0"/>
              <a:t>Creating A Publishing Portal</a:t>
            </a:r>
            <a:endParaRPr lang="en-US" dirty="0" smtClean="0"/>
          </a:p>
        </p:txBody>
      </p:sp>
      <p:sp>
        <p:nvSpPr>
          <p:cNvPr id="616451" name="Text Placeholder 616450"/>
          <p:cNvSpPr>
            <a:spLocks noGrp="1" noChangeArrowheads="1"/>
          </p:cNvSpPr>
          <p:nvPr>
            <p:ph type="body" idx="1"/>
          </p:nvPr>
        </p:nvSpPr>
        <p:spPr/>
        <p:txBody>
          <a:bodyPr/>
          <a:lstStyle/>
          <a:p>
            <a:pPr>
              <a:buFontTx/>
              <a:buBlip>
                <a:blip r:embed="rId3"/>
              </a:buBlip>
            </a:pPr>
            <a:r>
              <a:rPr lang="nl-BE" dirty="0" smtClean="0">
                <a:latin typeface="Microsoft Sans Serif" pitchFamily="34" charset="0"/>
              </a:rPr>
              <a:t>Creating with WSS Central Administration</a:t>
            </a:r>
          </a:p>
          <a:p>
            <a:pPr lvl="1" defTabSz="914400" eaLnBrk="1" hangingPunct="1">
              <a:buFontTx/>
              <a:buBlip>
                <a:blip r:embed="rId3"/>
              </a:buBlip>
            </a:pPr>
            <a:r>
              <a:rPr lang="nl-BE" dirty="0" smtClean="0">
                <a:latin typeface="Microsoft Sans Serif" pitchFamily="34" charset="0"/>
              </a:rPr>
              <a:t>Create a site collection based on Publishing Portal</a:t>
            </a:r>
          </a:p>
        </p:txBody>
      </p:sp>
      <p:pic>
        <p:nvPicPr>
          <p:cNvPr id="6" name="Picture 5" descr="F06xx01.bmp"/>
          <p:cNvPicPr/>
          <p:nvPr/>
        </p:nvPicPr>
        <p:blipFill>
          <a:blip r:embed="rId4" cstate="print"/>
          <a:stretch>
            <a:fillRect/>
          </a:stretch>
        </p:blipFill>
        <p:spPr>
          <a:xfrm>
            <a:off x="4076700" y="3124200"/>
            <a:ext cx="4610100" cy="3352800"/>
          </a:xfrm>
          <a:prstGeom prst="rect">
            <a:avLst/>
          </a:prstGeom>
        </p:spPr>
      </p:pic>
      <p:pic>
        <p:nvPicPr>
          <p:cNvPr id="23553" name="Picture 1"/>
          <p:cNvPicPr>
            <a:picLocks noChangeAspect="1" noChangeArrowheads="1"/>
          </p:cNvPicPr>
          <p:nvPr/>
        </p:nvPicPr>
        <p:blipFill>
          <a:blip r:embed="rId5" cstate="print"/>
          <a:srcRect/>
          <a:stretch>
            <a:fillRect/>
          </a:stretch>
        </p:blipFill>
        <p:spPr bwMode="auto">
          <a:xfrm>
            <a:off x="457200" y="3657600"/>
            <a:ext cx="2590800" cy="1710183"/>
          </a:xfrm>
          <a:prstGeom prst="rect">
            <a:avLst/>
          </a:prstGeom>
          <a:noFill/>
          <a:ln w="9525">
            <a:solidFill>
              <a:schemeClr val="tx1"/>
            </a:solidFill>
            <a:miter lim="800000"/>
            <a:headEnd/>
            <a:tailEnd/>
          </a:ln>
          <a:effectLst/>
        </p:spPr>
      </p:pic>
      <p:cxnSp>
        <p:nvCxnSpPr>
          <p:cNvPr id="9" name="Straight Arrow Connector 8"/>
          <p:cNvCxnSpPr/>
          <p:nvPr/>
        </p:nvCxnSpPr>
        <p:spPr>
          <a:xfrm>
            <a:off x="3124200" y="4162425"/>
            <a:ext cx="838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itle 632833"/>
          <p:cNvSpPr>
            <a:spLocks noGrp="1" noChangeArrowheads="1"/>
          </p:cNvSpPr>
          <p:nvPr>
            <p:ph type="title"/>
          </p:nvPr>
        </p:nvSpPr>
        <p:spPr/>
        <p:txBody>
          <a:bodyPr/>
          <a:lstStyle/>
          <a:p>
            <a:r>
              <a:rPr lang="nl-BE" smtClean="0"/>
              <a:t>Site Hierarchy</a:t>
            </a:r>
            <a:endParaRPr lang="en-US" smtClean="0"/>
          </a:p>
        </p:txBody>
      </p:sp>
      <p:sp>
        <p:nvSpPr>
          <p:cNvPr id="632835" name="Text Placeholder 632834"/>
          <p:cNvSpPr>
            <a:spLocks noGrp="1" noChangeArrowheads="1"/>
          </p:cNvSpPr>
          <p:nvPr>
            <p:ph type="body" idx="1"/>
          </p:nvPr>
        </p:nvSpPr>
        <p:spPr/>
        <p:txBody>
          <a:bodyPr/>
          <a:lstStyle/>
          <a:p>
            <a:r>
              <a:rPr lang="nl-BE" smtClean="0"/>
              <a:t>In the past a lot of confusion</a:t>
            </a:r>
            <a:endParaRPr lang="en-US" smtClean="0"/>
          </a:p>
          <a:p>
            <a:pPr lvl="1"/>
            <a:r>
              <a:rPr lang="nl-BE" smtClean="0"/>
              <a:t>Windows SharePoint Services 2003 </a:t>
            </a:r>
            <a:r>
              <a:rPr lang="nl-BE" smtClean="0">
                <a:sym typeface="Wingdings" pitchFamily="2" charset="2"/>
              </a:rPr>
              <a:t> sites</a:t>
            </a:r>
          </a:p>
          <a:p>
            <a:pPr lvl="1"/>
            <a:r>
              <a:rPr lang="nl-BE" smtClean="0"/>
              <a:t>SharePoint Portal Server 2003 </a:t>
            </a:r>
            <a:r>
              <a:rPr lang="nl-BE" smtClean="0">
                <a:sym typeface="Wingdings" pitchFamily="2" charset="2"/>
              </a:rPr>
              <a:t> </a:t>
            </a:r>
            <a:r>
              <a:rPr lang="nl-BE" smtClean="0"/>
              <a:t>areas</a:t>
            </a:r>
          </a:p>
          <a:p>
            <a:pPr lvl="1"/>
            <a:r>
              <a:rPr lang="nl-BE" smtClean="0"/>
              <a:t>Content Management Server 2002 </a:t>
            </a:r>
            <a:r>
              <a:rPr lang="nl-BE" smtClean="0">
                <a:sym typeface="Wingdings" pitchFamily="2" charset="2"/>
              </a:rPr>
              <a:t> channels</a:t>
            </a:r>
          </a:p>
          <a:p>
            <a:r>
              <a:rPr lang="nl-BE" smtClean="0"/>
              <a:t>In SharePoint 2007 everything is a site</a:t>
            </a:r>
          </a:p>
        </p:txBody>
      </p:sp>
      <p:pic>
        <p:nvPicPr>
          <p:cNvPr id="24579" name="Rectangle 24578"/>
          <p:cNvPicPr>
            <a:picLocks noChangeAspect="1" noChangeArrowheads="1"/>
          </p:cNvPicPr>
          <p:nvPr/>
        </p:nvPicPr>
        <p:blipFill>
          <a:blip r:embed="rId3" cstate="print"/>
          <a:srcRect/>
          <a:stretch>
            <a:fillRect/>
          </a:stretch>
        </p:blipFill>
        <p:spPr bwMode="auto">
          <a:xfrm>
            <a:off x="971550" y="3908425"/>
            <a:ext cx="7410450" cy="2644775"/>
          </a:xfrm>
          <a:prstGeom prst="rect">
            <a:avLst/>
          </a:prstGeom>
          <a:noFill/>
          <a:ln w="9525">
            <a:noFill/>
            <a:miter lim="800000"/>
            <a:headEnd/>
            <a:tailEnd/>
          </a:ln>
        </p:spPr>
      </p:pic>
      <p:sp>
        <p:nvSpPr>
          <p:cNvPr id="24580" name="Rectangle 24579"/>
          <p:cNvSpPr>
            <a:spLocks noChangeArrowheads="1"/>
          </p:cNvSpPr>
          <p:nvPr/>
        </p:nvSpPr>
        <p:spPr bwMode="auto">
          <a:xfrm>
            <a:off x="1371600" y="4267200"/>
            <a:ext cx="2362200" cy="457200"/>
          </a:xfrm>
          <a:prstGeom prst="rect">
            <a:avLst/>
          </a:prstGeom>
          <a:noFill/>
          <a:ln w="38100" algn="ctr">
            <a:solidFill>
              <a:srgbClr val="FF5050"/>
            </a:solidFill>
            <a:miter lim="800000"/>
            <a:headEnd/>
            <a:tailEnd type="none" w="lg" len="lg"/>
          </a:ln>
        </p:spPr>
        <p:txBody>
          <a:bodyPr wrap="none" anchor="ctr"/>
          <a:lstStyle/>
          <a:p>
            <a:endParaRPr lang="en-US" sz="1800">
              <a:solidFill>
                <a:srgbClr val="000000"/>
              </a:solidFill>
              <a:latin typeface="Arial" pitchFamily="34" charset="0"/>
            </a:endParaRPr>
          </a:p>
        </p:txBody>
      </p:sp>
      <p:sp>
        <p:nvSpPr>
          <p:cNvPr id="24581" name="Rectangle 24580"/>
          <p:cNvSpPr>
            <a:spLocks noChangeArrowheads="1"/>
          </p:cNvSpPr>
          <p:nvPr/>
        </p:nvSpPr>
        <p:spPr bwMode="auto">
          <a:xfrm>
            <a:off x="6248400" y="4572000"/>
            <a:ext cx="1828800" cy="381000"/>
          </a:xfrm>
          <a:prstGeom prst="rect">
            <a:avLst/>
          </a:prstGeom>
          <a:noFill/>
          <a:ln w="38100" algn="ctr">
            <a:solidFill>
              <a:srgbClr val="FF5050"/>
            </a:solidFill>
            <a:miter lim="800000"/>
            <a:headEnd/>
            <a:tailEnd type="none" w="lg" len="lg"/>
          </a:ln>
        </p:spPr>
        <p:txBody>
          <a:bodyPr wrap="none" anchor="ctr"/>
          <a:lstStyle/>
          <a:p>
            <a:endParaRPr lang="en-US" sz="18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Title 638977"/>
          <p:cNvSpPr>
            <a:spLocks noGrp="1" noChangeArrowheads="1"/>
          </p:cNvSpPr>
          <p:nvPr>
            <p:ph type="title"/>
          </p:nvPr>
        </p:nvSpPr>
        <p:spPr/>
        <p:txBody>
          <a:bodyPr/>
          <a:lstStyle/>
          <a:p>
            <a:pPr marL="0" indent="0" defTabSz="914400" eaLnBrk="1" hangingPunct="1"/>
            <a:r>
              <a:rPr lang="nl-BE" smtClean="0"/>
              <a:t>Navigation</a:t>
            </a:r>
            <a:endParaRPr lang="en-US" smtClean="0"/>
          </a:p>
        </p:txBody>
      </p:sp>
      <p:sp>
        <p:nvSpPr>
          <p:cNvPr id="638979" name="Text Placeholder 638978"/>
          <p:cNvSpPr>
            <a:spLocks noGrp="1" noChangeArrowheads="1"/>
          </p:cNvSpPr>
          <p:nvPr>
            <p:ph type="body" idx="1"/>
          </p:nvPr>
        </p:nvSpPr>
        <p:spPr>
          <a:xfrm>
            <a:off x="3429000" y="5410200"/>
            <a:ext cx="5410200" cy="1219200"/>
          </a:xfrm>
        </p:spPr>
        <p:txBody>
          <a:bodyPr>
            <a:normAutofit/>
          </a:bodyPr>
          <a:lstStyle/>
          <a:p>
            <a:pPr defTabSz="914400" eaLnBrk="1" hangingPunct="1">
              <a:lnSpc>
                <a:spcPct val="90000"/>
              </a:lnSpc>
              <a:buFontTx/>
              <a:buBlip>
                <a:blip r:embed="rId3"/>
              </a:buBlip>
            </a:pPr>
            <a:r>
              <a:rPr lang="en-US" sz="1600" dirty="0" smtClean="0"/>
              <a:t>Dynamic navigation based on site hierarchy</a:t>
            </a:r>
            <a:endParaRPr lang="en-US" sz="2000" dirty="0" smtClean="0"/>
          </a:p>
          <a:p>
            <a:pPr defTabSz="914400" eaLnBrk="1" hangingPunct="1">
              <a:lnSpc>
                <a:spcPct val="90000"/>
              </a:lnSpc>
              <a:buFontTx/>
              <a:buBlip>
                <a:blip r:embed="rId3"/>
              </a:buBlip>
            </a:pPr>
            <a:r>
              <a:rPr lang="en-US" sz="1600" dirty="0" smtClean="0"/>
              <a:t>Includes webs, pages and authored links</a:t>
            </a:r>
          </a:p>
          <a:p>
            <a:pPr defTabSz="914400" eaLnBrk="1" hangingPunct="1">
              <a:lnSpc>
                <a:spcPct val="90000"/>
              </a:lnSpc>
              <a:buFontTx/>
              <a:buBlip>
                <a:blip r:embed="rId3"/>
              </a:buBlip>
            </a:pPr>
            <a:r>
              <a:rPr lang="en-US" sz="1600" dirty="0" smtClean="0"/>
              <a:t>Navigation links trimmed based on security, workflow state and publishing schedule</a:t>
            </a:r>
          </a:p>
          <a:p>
            <a:pPr defTabSz="914400" eaLnBrk="1" hangingPunct="1">
              <a:lnSpc>
                <a:spcPct val="90000"/>
              </a:lnSpc>
              <a:buFontTx/>
              <a:buBlip>
                <a:blip r:embed="rId3"/>
              </a:buBlip>
            </a:pPr>
            <a:endParaRPr lang="en-US" sz="1800" dirty="0" smtClean="0"/>
          </a:p>
        </p:txBody>
      </p:sp>
      <p:pic>
        <p:nvPicPr>
          <p:cNvPr id="25603" name="Rectangle 25602"/>
          <p:cNvPicPr>
            <a:picLocks noChangeAspect="1" noChangeArrowheads="1"/>
          </p:cNvPicPr>
          <p:nvPr/>
        </p:nvPicPr>
        <p:blipFill>
          <a:blip r:embed="rId4" cstate="print"/>
          <a:srcRect/>
          <a:stretch>
            <a:fillRect/>
          </a:stretch>
        </p:blipFill>
        <p:spPr bwMode="auto">
          <a:xfrm>
            <a:off x="3505200" y="1371600"/>
            <a:ext cx="4422775" cy="3954463"/>
          </a:xfrm>
          <a:prstGeom prst="rect">
            <a:avLst/>
          </a:prstGeom>
          <a:noFill/>
          <a:ln w="9525">
            <a:noFill/>
            <a:miter lim="800000"/>
            <a:headEnd/>
            <a:tailEnd/>
          </a:ln>
        </p:spPr>
      </p:pic>
      <p:pic>
        <p:nvPicPr>
          <p:cNvPr id="25604" name="Rectangle 25603"/>
          <p:cNvPicPr>
            <a:picLocks noChangeAspect="1" noChangeArrowheads="1"/>
          </p:cNvPicPr>
          <p:nvPr/>
        </p:nvPicPr>
        <p:blipFill>
          <a:blip r:embed="rId5" cstate="print"/>
          <a:srcRect/>
          <a:stretch>
            <a:fillRect/>
          </a:stretch>
        </p:blipFill>
        <p:spPr bwMode="auto">
          <a:xfrm>
            <a:off x="533400" y="1371600"/>
            <a:ext cx="2466975" cy="4162425"/>
          </a:xfrm>
          <a:prstGeom prst="rect">
            <a:avLst/>
          </a:prstGeom>
          <a:noFill/>
          <a:ln w="9525">
            <a:noFill/>
            <a:miter lim="800000"/>
            <a:headEnd/>
            <a:tailEnd/>
          </a:ln>
        </p:spPr>
      </p:pic>
      <p:sp>
        <p:nvSpPr>
          <p:cNvPr id="25605" name="Right Arrow 25604"/>
          <p:cNvSpPr>
            <a:spLocks noChangeArrowheads="1"/>
          </p:cNvSpPr>
          <p:nvPr/>
        </p:nvSpPr>
        <p:spPr bwMode="auto">
          <a:xfrm>
            <a:off x="3048000" y="3276600"/>
            <a:ext cx="381000" cy="304800"/>
          </a:xfrm>
          <a:prstGeom prst="rightArrow">
            <a:avLst>
              <a:gd name="adj1" fmla="val 50000"/>
              <a:gd name="adj2" fmla="val 31250"/>
            </a:avLst>
          </a:prstGeom>
          <a:solidFill>
            <a:schemeClr val="bg1"/>
          </a:solidFill>
          <a:ln w="9525" algn="ctr">
            <a:solidFill>
              <a:schemeClr val="bg1"/>
            </a:solidFill>
            <a:miter lim="800000"/>
            <a:headEnd/>
            <a:tailEnd type="none" w="lg" len="lg"/>
          </a:ln>
        </p:spPr>
        <p:txBody>
          <a:bodyPr wrap="none" anchor="ctr"/>
          <a:lstStyle/>
          <a:p>
            <a:endParaRPr lang="en-US" sz="18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itle 633857"/>
          <p:cNvSpPr>
            <a:spLocks noGrp="1" noChangeArrowheads="1"/>
          </p:cNvSpPr>
          <p:nvPr>
            <p:ph type="title"/>
          </p:nvPr>
        </p:nvSpPr>
        <p:spPr/>
        <p:txBody>
          <a:bodyPr/>
          <a:lstStyle/>
          <a:p>
            <a:pPr marL="0" indent="0" defTabSz="914400" eaLnBrk="1" hangingPunct="1"/>
            <a:r>
              <a:rPr lang="nl-BE" smtClean="0"/>
              <a:t>Site Content and Structure</a:t>
            </a:r>
            <a:endParaRPr lang="en-US" smtClean="0"/>
          </a:p>
        </p:txBody>
      </p:sp>
      <p:pic>
        <p:nvPicPr>
          <p:cNvPr id="27650" name="Rectangle 27649"/>
          <p:cNvPicPr>
            <a:picLocks noChangeAspect="1" noChangeArrowheads="1"/>
          </p:cNvPicPr>
          <p:nvPr/>
        </p:nvPicPr>
        <p:blipFill>
          <a:blip r:embed="rId3" cstate="print"/>
          <a:srcRect/>
          <a:stretch>
            <a:fillRect/>
          </a:stretch>
        </p:blipFill>
        <p:spPr bwMode="auto">
          <a:xfrm>
            <a:off x="371475" y="1371600"/>
            <a:ext cx="8391525" cy="4825347"/>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itle 589825"/>
          <p:cNvSpPr>
            <a:spLocks noGrp="1" noChangeArrowheads="1"/>
          </p:cNvSpPr>
          <p:nvPr>
            <p:ph type="title"/>
          </p:nvPr>
        </p:nvSpPr>
        <p:spPr/>
        <p:txBody>
          <a:bodyPr/>
          <a:lstStyle/>
          <a:p>
            <a:r>
              <a:rPr lang="fr-BE" smtClean="0"/>
              <a:t>Page = Master Page + Page Layout</a:t>
            </a:r>
            <a:endParaRPr lang="en-GB" smtClean="0"/>
          </a:p>
        </p:txBody>
      </p:sp>
      <p:sp>
        <p:nvSpPr>
          <p:cNvPr id="589827" name="Text Placeholder 589826"/>
          <p:cNvSpPr>
            <a:spLocks noGrp="1" noChangeArrowheads="1"/>
          </p:cNvSpPr>
          <p:nvPr>
            <p:ph type="body" idx="1"/>
          </p:nvPr>
        </p:nvSpPr>
        <p:spPr>
          <a:xfrm>
            <a:off x="381000" y="1905000"/>
            <a:ext cx="3276600" cy="4648200"/>
          </a:xfrm>
        </p:spPr>
        <p:txBody>
          <a:bodyPr>
            <a:noAutofit/>
          </a:bodyPr>
          <a:lstStyle/>
          <a:p>
            <a:r>
              <a:rPr lang="en-GB" sz="1800" dirty="0" smtClean="0"/>
              <a:t>Master page defines banner and navigation</a:t>
            </a:r>
            <a:endParaRPr lang="en-US" sz="1800" dirty="0" smtClean="0"/>
          </a:p>
          <a:p>
            <a:endParaRPr lang="en-GB" sz="1800" dirty="0" smtClean="0"/>
          </a:p>
          <a:p>
            <a:r>
              <a:rPr lang="en-GB" sz="1800" dirty="0" smtClean="0"/>
              <a:t>Page layout ASPX defines how page content is rendered</a:t>
            </a:r>
          </a:p>
          <a:p>
            <a:endParaRPr lang="en-GB" sz="1800" dirty="0" smtClean="0"/>
          </a:p>
          <a:p>
            <a:r>
              <a:rPr lang="en-GB" sz="1800" dirty="0" smtClean="0"/>
              <a:t>Possible scenario</a:t>
            </a:r>
          </a:p>
          <a:p>
            <a:pPr marL="465138" lvl="1" indent="-117475"/>
            <a:r>
              <a:rPr lang="en-GB" sz="1400" dirty="0" smtClean="0"/>
              <a:t>1-3 Master pages</a:t>
            </a:r>
          </a:p>
          <a:p>
            <a:pPr marL="465138" lvl="1" indent="-117475"/>
            <a:r>
              <a:rPr lang="en-GB" sz="1400" dirty="0" smtClean="0"/>
              <a:t>10-25 Page Layouts</a:t>
            </a:r>
          </a:p>
          <a:p>
            <a:pPr marL="465138" lvl="1" indent="-117475"/>
            <a:r>
              <a:rPr lang="en-GB" sz="1400" dirty="0" smtClean="0"/>
              <a:t>10s of 1000s of Content Pages</a:t>
            </a:r>
          </a:p>
          <a:p>
            <a:endParaRPr lang="en-GB" sz="1800" dirty="0" smtClean="0"/>
          </a:p>
        </p:txBody>
      </p:sp>
      <p:grpSp>
        <p:nvGrpSpPr>
          <p:cNvPr id="2" name="Group 4"/>
          <p:cNvGrpSpPr>
            <a:grpSpLocks/>
          </p:cNvGrpSpPr>
          <p:nvPr/>
        </p:nvGrpSpPr>
        <p:grpSpPr bwMode="auto">
          <a:xfrm>
            <a:off x="3886200" y="1447800"/>
            <a:ext cx="4724400" cy="4648200"/>
            <a:chOff x="240" y="768"/>
            <a:chExt cx="3696" cy="3360"/>
          </a:xfrm>
        </p:grpSpPr>
        <p:sp>
          <p:nvSpPr>
            <p:cNvPr id="29700" name="Rectangle 29699"/>
            <p:cNvSpPr>
              <a:spLocks noChangeArrowheads="1"/>
            </p:cNvSpPr>
            <p:nvPr/>
          </p:nvSpPr>
          <p:spPr bwMode="auto">
            <a:xfrm>
              <a:off x="240" y="768"/>
              <a:ext cx="3696" cy="3360"/>
            </a:xfrm>
            <a:prstGeom prst="rect">
              <a:avLst/>
            </a:prstGeom>
            <a:solidFill>
              <a:schemeClr val="bg1"/>
            </a:solidFill>
            <a:ln w="9525" algn="ctr">
              <a:solidFill>
                <a:schemeClr val="bg1"/>
              </a:solidFill>
              <a:miter lim="800000"/>
              <a:headEnd/>
              <a:tailEnd type="none" w="lg" len="lg"/>
            </a:ln>
          </p:spPr>
          <p:txBody>
            <a:bodyPr wrap="none" anchor="ctr"/>
            <a:lstStyle/>
            <a:p>
              <a:endParaRPr lang="en-US" sz="1800">
                <a:solidFill>
                  <a:srgbClr val="000000"/>
                </a:solidFill>
                <a:latin typeface="Arial" pitchFamily="34" charset="0"/>
              </a:endParaRPr>
            </a:p>
          </p:txBody>
        </p:sp>
        <p:pic>
          <p:nvPicPr>
            <p:cNvPr id="29701" name="Rectangle 29700"/>
            <p:cNvPicPr>
              <a:picLocks noChangeAspect="1" noChangeArrowheads="1"/>
            </p:cNvPicPr>
            <p:nvPr/>
          </p:nvPicPr>
          <p:blipFill>
            <a:blip r:embed="rId3" cstate="print">
              <a:clrChange>
                <a:clrFrom>
                  <a:srgbClr val="FF8000"/>
                </a:clrFrom>
                <a:clrTo>
                  <a:srgbClr val="FF8000">
                    <a:alpha val="0"/>
                  </a:srgbClr>
                </a:clrTo>
              </a:clrChange>
            </a:blip>
            <a:srcRect/>
            <a:stretch>
              <a:fillRect/>
            </a:stretch>
          </p:blipFill>
          <p:spPr bwMode="auto">
            <a:xfrm>
              <a:off x="336" y="816"/>
              <a:ext cx="3548" cy="325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CPT_Slide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918341E25AD34FAABA08FA833A409F" ma:contentTypeVersion="1" ma:contentTypeDescription="Create a new document." ma:contentTypeScope="" ma:versionID="270de4c7801b75baae8d41dc2b5abf05">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 xmlns="c83d3ea4-1015-4b4b-bfa9-09fbcd7aa64d">3CC2HQU7XWNV-50-3</_dlc_DocId>
    <_dlc_DocIdUrl xmlns="c83d3ea4-1015-4b4b-bfa9-09fbcd7aa64d">
      <Url>http://intranet.sharepointblackops.com/Courses/SAB301/_layouts/DocIdRedir.aspx?ID=3CC2HQU7XWNV-50-3</Url>
      <Description>3CC2HQU7XWNV-50-3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61A10D7-D706-4CE4-9ACF-D790292F2A94}"/>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C9C0D51A-299D-4218-AD54-EC13BB0D4B75}"/>
</file>

<file path=docProps/app.xml><?xml version="1.0" encoding="utf-8"?>
<Properties xmlns="http://schemas.openxmlformats.org/officeDocument/2006/extended-properties" xmlns:vt="http://schemas.openxmlformats.org/officeDocument/2006/docPropsVTypes">
  <Template>CPT_Slide_Template</Template>
  <TotalTime>2</TotalTime>
  <Words>1947</Words>
  <Application>Microsoft Office PowerPoint</Application>
  <PresentationFormat>On-screen Show (4:3)</PresentationFormat>
  <Paragraphs>219</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CPT_Slide_Template</vt:lpstr>
      <vt:lpstr>Web Content Management using Publishing Portals</vt:lpstr>
      <vt:lpstr>Agenda</vt:lpstr>
      <vt:lpstr>MOSS WCM Features</vt:lpstr>
      <vt:lpstr>MOSS WCM Design Goals</vt:lpstr>
      <vt:lpstr>Creating A Publishing Portal</vt:lpstr>
      <vt:lpstr>Site Hierarchy</vt:lpstr>
      <vt:lpstr>Navigation</vt:lpstr>
      <vt:lpstr>Site Content and Structure</vt:lpstr>
      <vt:lpstr>Page = Master Page + Page Layout</vt:lpstr>
      <vt:lpstr>Page Layouts</vt:lpstr>
      <vt:lpstr>Steps to Create a New Page Layout</vt:lpstr>
      <vt:lpstr>Publishing Cycle</vt:lpstr>
      <vt:lpstr>WCM Web Parts</vt:lpstr>
      <vt:lpstr>Multilingual sites</vt:lpstr>
      <vt:lpstr>Site Variations</vt:lpstr>
      <vt:lpstr>Content Deployment</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Content Management using Publishing Portals</dc:title>
  <dc:creator>TedP</dc:creator>
  <cp:lastModifiedBy>TedP</cp:lastModifiedBy>
  <cp:revision>2</cp:revision>
  <dcterms:created xsi:type="dcterms:W3CDTF">2009-05-24T11:05:30Z</dcterms:created>
  <dcterms:modified xsi:type="dcterms:W3CDTF">2009-05-24T11:07:31Z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0x01010062918341E25AD34FAABA08FA833A409F</vt:lpwstr>
  </property>
  <property fmtid="{D5CDD505-2E9C-101B-9397-08002B2CF9AE}" pid="4" name="_dlc_DocIdItemGuid">
    <vt:lpwstr>59a86532-e125-42fe-ae51-906483a0e018</vt:lpwstr>
  </property>
</Properties>
</file>