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6.xml" ContentType="application/vnd.openxmlformats-officedocument.presentationml.slide+xml"/>
  <Override PartName="/ppt/slides/slide17.xml" ContentType="application/vnd.openxmlformats-officedocument.presentationml.slide+xml"/>
  <Override PartName="/ppt/presentation.xml" ContentType="application/vnd.openxmlformats-officedocument.presentationml.presentation.main+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1.xml" ContentType="application/vnd.openxmlformats-officedocument.customXmlProperties+xml"/>
  <Override PartName="/customXml/itemProps3.xml" ContentType="application/vnd.openxmlformats-officedocument.customXmlProperties+xml"/>
  <Override PartName="/customXml/itemProps2.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6946" autoAdjust="0"/>
    <p:restoredTop sz="90033" autoAdjust="0"/>
  </p:normalViewPr>
  <p:slideViewPr>
    <p:cSldViewPr>
      <p:cViewPr varScale="1">
        <p:scale>
          <a:sx n="94" d="100"/>
          <a:sy n="94" d="100"/>
        </p:scale>
        <p:origin x="-81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24"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customXml" Target="../customXml/item4.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10 - Business Data Catalog (BDC)</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10 - Business Data Catalog (BDC)</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8" name="Date Placeholder 7"/>
          <p:cNvSpPr>
            <a:spLocks noGrp="1"/>
          </p:cNvSpPr>
          <p:nvPr>
            <p:ph type="dt" idx="11"/>
          </p:nvPr>
        </p:nvSpPr>
        <p:spPr/>
        <p:txBody>
          <a:bodyPr/>
          <a:lstStyle/>
          <a:p>
            <a:r>
              <a:rPr lang="en-US" smtClean="0"/>
              <a:t>8/27/2007</a:t>
            </a:r>
            <a:endParaRPr lang="en-US"/>
          </a:p>
        </p:txBody>
      </p:sp>
      <p:sp>
        <p:nvSpPr>
          <p:cNvPr id="9" name="Header Placeholder 8"/>
          <p:cNvSpPr>
            <a:spLocks noGrp="1"/>
          </p:cNvSpPr>
          <p:nvPr>
            <p:ph type="hdr" sz="quarter" idx="12"/>
          </p:nvPr>
        </p:nvSpPr>
        <p:spPr/>
        <p:txBody>
          <a:bodyPr/>
          <a:lstStyle/>
          <a:p>
            <a:r>
              <a:rPr lang="en-US" smtClean="0"/>
              <a:t>10 - Business Data Catalog (BDC)</a:t>
            </a:r>
            <a:endParaRPr lang="en-US"/>
          </a:p>
        </p:txBody>
      </p:sp>
      <p:sp>
        <p:nvSpPr>
          <p:cNvPr id="10" name="Footer Placeholder 9"/>
          <p:cNvSpPr>
            <a:spLocks noGrp="1"/>
          </p:cNvSpPr>
          <p:nvPr>
            <p:ph type="ftr" sz="quarter" idx="13"/>
          </p:nvPr>
        </p:nvSpPr>
        <p:spPr/>
        <p:txBody>
          <a:bodyPr/>
          <a:lstStyle/>
          <a:p>
            <a:r>
              <a:rPr lang="en-US" smtClean="0"/>
              <a:t>© 2009 Critical Path Training, LLC - All Rights Reserved</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2</a:t>
            </a:fld>
            <a:endParaRPr lang="en-US"/>
          </a:p>
        </p:txBody>
      </p:sp>
      <p:sp>
        <p:nvSpPr>
          <p:cNvPr id="5" name="Date Placeholder 4"/>
          <p:cNvSpPr>
            <a:spLocks noGrp="1"/>
          </p:cNvSpPr>
          <p:nvPr>
            <p:ph type="dt" idx="11"/>
          </p:nvPr>
        </p:nvSpPr>
        <p:spPr/>
        <p:txBody>
          <a:bodyPr/>
          <a:lstStyle/>
          <a:p>
            <a:r>
              <a:rPr lang="en-US" smtClean="0"/>
              <a:t>3/5/2007</a:t>
            </a:r>
            <a:endParaRPr lang="en-US"/>
          </a:p>
        </p:txBody>
      </p:sp>
      <p:sp>
        <p:nvSpPr>
          <p:cNvPr id="6" name="Header Placeholder 5"/>
          <p:cNvSpPr>
            <a:spLocks noGrp="1"/>
          </p:cNvSpPr>
          <p:nvPr>
            <p:ph type="hdr" sz="quarter" idx="12"/>
          </p:nvPr>
        </p:nvSpPr>
        <p:spPr/>
        <p:txBody>
          <a:bodyPr/>
          <a:lstStyle/>
          <a:p>
            <a:r>
              <a:rPr lang="en-US" smtClean="0"/>
              <a:t>10 - Business Data Catalog (BDC)</a:t>
            </a:r>
            <a:endParaRPr lang="en-US"/>
          </a:p>
        </p:txBody>
      </p:sp>
      <p:sp>
        <p:nvSpPr>
          <p:cNvPr id="7" name="Footer Placeholder 6"/>
          <p:cNvSpPr>
            <a:spLocks noGrp="1"/>
          </p:cNvSpPr>
          <p:nvPr>
            <p:ph type="ftr" sz="quarter" idx="13"/>
          </p:nvPr>
        </p:nvSpPr>
        <p:spPr/>
        <p:txBody>
          <a:bodyPr/>
          <a:lstStyle/>
          <a:p>
            <a:r>
              <a:rPr lang="en-US" smtClean="0"/>
              <a:t>© 2009 Critical Path Training, LLC - All Rights Reserved</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dt" sz="quarter" idx="1"/>
          </p:nvPr>
        </p:nvSpPr>
        <p:spPr>
          <a:noFill/>
        </p:spPr>
        <p:txBody>
          <a:bodyPr/>
          <a:lstStyle/>
          <a:p>
            <a:fld id="{4B1939E9-95B9-45AD-90BC-A74AB46737CA}" type="datetime8">
              <a:rPr lang="en-US" smtClean="0"/>
              <a:pPr/>
              <a:t>5/24/2009 7:07 AM</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Rot="1" noChangeAspect="1" noChangeArrowheads="1" noTextEdit="1"/>
          </p:cNvSpPr>
          <p:nvPr>
            <p:ph type="sldImg"/>
          </p:nvPr>
        </p:nvSpPr>
        <p:spPr>
          <a:ln/>
        </p:spPr>
      </p:sp>
      <p:sp>
        <p:nvSpPr>
          <p:cNvPr id="823299" name="Rectangle 3"/>
          <p:cNvSpPr>
            <a:spLocks noGrp="1" noChangeArrowheads="1"/>
          </p:cNvSpPr>
          <p:nvPr>
            <p:ph type="body" idx="1"/>
          </p:nvPr>
        </p:nvSpPr>
        <p:spPr/>
        <p:txBody>
          <a:bodyPr/>
          <a:lstStyle/>
          <a:p>
            <a:r>
              <a:rPr lang="en-US" b="1" u="sng"/>
              <a:t>Instructor Notes</a:t>
            </a:r>
            <a:endParaRPr lang="en-US"/>
          </a:p>
          <a:p>
            <a:r>
              <a:rPr lang="en-US"/>
              <a:t>This slide shows an example of how BDC metadata is defined inside an XML file. If you have time to do a demonstration, you should consider showing students how to upload a predefined XML file with BDC metadata to create a new application.</a:t>
            </a:r>
          </a:p>
          <a:p>
            <a:r>
              <a:rPr lang="en-US"/>
              <a:t>Next, show them how to surface BDC data use the Business Data Web Parts such as the Business Data List Web Part. If you want to do one more thing, show students how to configure a BDC application as a content source and then demonstrate how MOSS search can find results from a BDC data source.</a:t>
            </a:r>
          </a:p>
        </p:txBody>
      </p:sp>
      <p:sp>
        <p:nvSpPr>
          <p:cNvPr id="4" name="Footer Placeholder 3"/>
          <p:cNvSpPr>
            <a:spLocks noGrp="1"/>
          </p:cNvSpPr>
          <p:nvPr>
            <p:ph type="ftr" sz="quarter" idx="10"/>
          </p:nvPr>
        </p:nvSpPr>
        <p:spPr/>
        <p:txBody>
          <a:bodyPr/>
          <a:lstStyle/>
          <a:p>
            <a:r>
              <a:rPr lang="en-US" smtClean="0"/>
              <a:t>© 2009 Critical Path Training, LLC - All Rights Reserved</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17</a:t>
            </a:fld>
            <a:endParaRPr lang="en-US"/>
          </a:p>
        </p:txBody>
      </p:sp>
      <p:sp>
        <p:nvSpPr>
          <p:cNvPr id="5" name="Date Placeholder 4"/>
          <p:cNvSpPr>
            <a:spLocks noGrp="1"/>
          </p:cNvSpPr>
          <p:nvPr>
            <p:ph type="dt" idx="11"/>
          </p:nvPr>
        </p:nvSpPr>
        <p:spPr/>
        <p:txBody>
          <a:bodyPr/>
          <a:lstStyle/>
          <a:p>
            <a:r>
              <a:rPr lang="en-US" smtClean="0"/>
              <a:t>3/5/2007</a:t>
            </a:r>
            <a:endParaRPr lang="en-US"/>
          </a:p>
        </p:txBody>
      </p:sp>
      <p:sp>
        <p:nvSpPr>
          <p:cNvPr id="6" name="Header Placeholder 5"/>
          <p:cNvSpPr>
            <a:spLocks noGrp="1"/>
          </p:cNvSpPr>
          <p:nvPr>
            <p:ph type="hdr" sz="quarter" idx="12"/>
          </p:nvPr>
        </p:nvSpPr>
        <p:spPr/>
        <p:txBody>
          <a:bodyPr/>
          <a:lstStyle/>
          <a:p>
            <a:r>
              <a:rPr lang="en-US" smtClean="0"/>
              <a:t>10 - Business Data Catalog (BDC)</a:t>
            </a:r>
            <a:endParaRPr lang="en-US"/>
          </a:p>
        </p:txBody>
      </p:sp>
      <p:sp>
        <p:nvSpPr>
          <p:cNvPr id="7" name="Footer Placeholder 6"/>
          <p:cNvSpPr>
            <a:spLocks noGrp="1"/>
          </p:cNvSpPr>
          <p:nvPr>
            <p:ph type="ftr" sz="quarter" idx="13"/>
          </p:nvPr>
        </p:nvSpPr>
        <p:spPr/>
        <p:txBody>
          <a:bodyPr/>
          <a:lstStyle/>
          <a:p>
            <a:r>
              <a:rPr lang="en-US" smtClean="0"/>
              <a:t>© 2009 Critical Path Training, LLC - All Rights Reserved</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mossbdcmetadatamanager.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simego.co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Leveraging the </a:t>
            </a:r>
            <a:br>
              <a:rPr lang="en-US" dirty="0" smtClean="0"/>
            </a:br>
            <a:r>
              <a:rPr lang="en-US" dirty="0" smtClean="0"/>
              <a:t>Business Data Catalog</a:t>
            </a:r>
          </a:p>
        </p:txBody>
      </p:sp>
      <p:sp>
        <p:nvSpPr>
          <p:cNvPr id="3" name="Subtitle 2"/>
          <p:cNvSpPr>
            <a:spLocks noGrp="1"/>
          </p:cNvSpPr>
          <p:nvPr>
            <p:ph type="subTitle" idx="1"/>
          </p:nvPr>
        </p:nvSpPr>
        <p:spPr/>
        <p:txBody>
          <a:bodyPr/>
          <a:lstStyle/>
          <a:p>
            <a:r>
              <a:rPr lang="en-US" dirty="0" smtClean="0"/>
              <a:t>Surfacing backend data in SharePoint Server sites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Actions to an Entity</a:t>
            </a:r>
            <a:endParaRPr lang="en-US" dirty="0"/>
          </a:p>
        </p:txBody>
      </p:sp>
      <p:pic>
        <p:nvPicPr>
          <p:cNvPr id="4" name="Picture 3" descr="F04xx08"/>
          <p:cNvPicPr/>
          <p:nvPr/>
        </p:nvPicPr>
        <p:blipFill>
          <a:blip r:embed="rId2" cstate="print"/>
          <a:srcRect/>
          <a:stretch>
            <a:fillRect/>
          </a:stretch>
        </p:blipFill>
        <p:spPr bwMode="auto">
          <a:xfrm>
            <a:off x="1447800" y="1676400"/>
            <a:ext cx="6324600" cy="4495800"/>
          </a:xfrm>
          <a:prstGeom prst="rect">
            <a:avLst/>
          </a:prstGeom>
          <a:noFill/>
          <a:ln w="9525">
            <a:solidFill>
              <a:schemeClr val="tx1"/>
            </a:solid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Administrating Security</a:t>
            </a:r>
            <a:endParaRPr lang="en-US" dirty="0"/>
          </a:p>
        </p:txBody>
      </p:sp>
      <p:pic>
        <p:nvPicPr>
          <p:cNvPr id="4" name="Picture 3" descr="F04xx09"/>
          <p:cNvPicPr/>
          <p:nvPr/>
        </p:nvPicPr>
        <p:blipFill>
          <a:blip r:embed="rId2" cstate="print"/>
          <a:srcRect/>
          <a:stretch>
            <a:fillRect/>
          </a:stretch>
        </p:blipFill>
        <p:spPr bwMode="auto">
          <a:xfrm>
            <a:off x="1066800" y="1676400"/>
            <a:ext cx="7086600" cy="4267200"/>
          </a:xfrm>
          <a:prstGeom prst="rect">
            <a:avLst/>
          </a:prstGeom>
          <a:noFill/>
          <a:ln w="9525">
            <a:solidFill>
              <a:schemeClr val="tx1"/>
            </a:solid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BDC Web Parts</a:t>
            </a:r>
            <a:endParaRPr lang="en-US" dirty="0"/>
          </a:p>
        </p:txBody>
      </p:sp>
      <p:pic>
        <p:nvPicPr>
          <p:cNvPr id="4" name="Picture 3" descr="F04xx10"/>
          <p:cNvPicPr/>
          <p:nvPr/>
        </p:nvPicPr>
        <p:blipFill>
          <a:blip r:embed="rId2" cstate="print"/>
          <a:srcRect/>
          <a:stretch>
            <a:fillRect/>
          </a:stretch>
        </p:blipFill>
        <p:spPr bwMode="auto">
          <a:xfrm>
            <a:off x="304800" y="1219200"/>
            <a:ext cx="3886200" cy="4343400"/>
          </a:xfrm>
          <a:prstGeom prst="rect">
            <a:avLst/>
          </a:prstGeom>
          <a:noFill/>
          <a:ln w="9525">
            <a:solidFill>
              <a:schemeClr val="tx1"/>
            </a:solidFill>
            <a:miter lim="800000"/>
            <a:headEnd/>
            <a:tailEnd/>
          </a:ln>
        </p:spPr>
      </p:pic>
      <p:pic>
        <p:nvPicPr>
          <p:cNvPr id="5" name="Picture 4" descr="F04xx12"/>
          <p:cNvPicPr/>
          <p:nvPr/>
        </p:nvPicPr>
        <p:blipFill>
          <a:blip r:embed="rId3" cstate="print"/>
          <a:srcRect/>
          <a:stretch>
            <a:fillRect/>
          </a:stretch>
        </p:blipFill>
        <p:spPr bwMode="auto">
          <a:xfrm>
            <a:off x="4724400" y="3048000"/>
            <a:ext cx="3962400" cy="1042670"/>
          </a:xfrm>
          <a:prstGeom prst="rect">
            <a:avLst/>
          </a:prstGeom>
          <a:noFill/>
          <a:ln w="9525">
            <a:solidFill>
              <a:schemeClr val="tx1"/>
            </a:solidFill>
            <a:miter lim="800000"/>
            <a:headEnd/>
            <a:tailEnd/>
          </a:ln>
        </p:spPr>
      </p:pic>
      <p:cxnSp>
        <p:nvCxnSpPr>
          <p:cNvPr id="7" name="Straight Arrow Connector 6"/>
          <p:cNvCxnSpPr/>
          <p:nvPr/>
        </p:nvCxnSpPr>
        <p:spPr>
          <a:xfrm>
            <a:off x="2847975" y="3532187"/>
            <a:ext cx="1752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BDC Web Parts</a:t>
            </a:r>
            <a:endParaRPr lang="en-US" dirty="0"/>
          </a:p>
        </p:txBody>
      </p:sp>
      <p:pic>
        <p:nvPicPr>
          <p:cNvPr id="4" name="Picture 3" descr="F04xx14"/>
          <p:cNvPicPr/>
          <p:nvPr/>
        </p:nvPicPr>
        <p:blipFill>
          <a:blip r:embed="rId2" cstate="print"/>
          <a:srcRect/>
          <a:stretch>
            <a:fillRect/>
          </a:stretch>
        </p:blipFill>
        <p:spPr bwMode="auto">
          <a:xfrm>
            <a:off x="304800" y="1295400"/>
            <a:ext cx="5252085" cy="3561080"/>
          </a:xfrm>
          <a:prstGeom prst="rect">
            <a:avLst/>
          </a:prstGeom>
          <a:noFill/>
          <a:ln w="9525">
            <a:solidFill>
              <a:schemeClr val="tx1"/>
            </a:solidFill>
            <a:miter lim="800000"/>
            <a:headEnd/>
            <a:tailEnd/>
          </a:ln>
        </p:spPr>
      </p:pic>
      <p:pic>
        <p:nvPicPr>
          <p:cNvPr id="5" name="Picture 4" descr="F04xx13"/>
          <p:cNvPicPr/>
          <p:nvPr/>
        </p:nvPicPr>
        <p:blipFill>
          <a:blip r:embed="rId3" cstate="print"/>
          <a:srcRect/>
          <a:stretch>
            <a:fillRect/>
          </a:stretch>
        </p:blipFill>
        <p:spPr bwMode="auto">
          <a:xfrm>
            <a:off x="4876800" y="5029200"/>
            <a:ext cx="3921443" cy="1620203"/>
          </a:xfrm>
          <a:prstGeom prst="rect">
            <a:avLst/>
          </a:prstGeom>
          <a:noFill/>
          <a:ln w="9525">
            <a:solidFill>
              <a:schemeClr val="tx1"/>
            </a:solidFill>
            <a:miter lim="800000"/>
            <a:headEnd/>
            <a:tailEnd/>
          </a:ln>
        </p:spPr>
      </p:pic>
      <p:cxnSp>
        <p:nvCxnSpPr>
          <p:cNvPr id="7" name="Straight Arrow Connector 6"/>
          <p:cNvCxnSpPr/>
          <p:nvPr/>
        </p:nvCxnSpPr>
        <p:spPr>
          <a:xfrm>
            <a:off x="2590800" y="2133600"/>
            <a:ext cx="3200400" cy="3048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Connecting Web Parts with Associations</a:t>
            </a:r>
            <a:endParaRPr lang="en-US" sz="2800" dirty="0"/>
          </a:p>
        </p:txBody>
      </p:sp>
      <p:pic>
        <p:nvPicPr>
          <p:cNvPr id="4" name="Content Placeholder 3" descr="F04xx16"/>
          <p:cNvPicPr>
            <a:picLocks noGrp="1"/>
          </p:cNvPicPr>
          <p:nvPr>
            <p:ph idx="1"/>
          </p:nvPr>
        </p:nvPicPr>
        <p:blipFill>
          <a:blip r:embed="rId2" cstate="print"/>
          <a:srcRect/>
          <a:stretch>
            <a:fillRect/>
          </a:stretch>
        </p:blipFill>
        <p:spPr bwMode="auto">
          <a:xfrm>
            <a:off x="886873" y="1371600"/>
            <a:ext cx="7342727" cy="5181600"/>
          </a:xfrm>
          <a:prstGeom prst="rect">
            <a:avLst/>
          </a:prstGeom>
          <a:noFill/>
          <a:ln w="9525">
            <a:solidFill>
              <a:schemeClr val="tx1"/>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through BDC Applications</a:t>
            </a:r>
            <a:endParaRPr lang="en-US" dirty="0"/>
          </a:p>
        </p:txBody>
      </p:sp>
      <p:pic>
        <p:nvPicPr>
          <p:cNvPr id="4" name="Picture 3" descr="F04xx18"/>
          <p:cNvPicPr/>
          <p:nvPr/>
        </p:nvPicPr>
        <p:blipFill>
          <a:blip r:embed="rId2" cstate="print"/>
          <a:srcRect/>
          <a:stretch>
            <a:fillRect/>
          </a:stretch>
        </p:blipFill>
        <p:spPr bwMode="auto">
          <a:xfrm>
            <a:off x="1447800" y="1524000"/>
            <a:ext cx="5867400" cy="4572000"/>
          </a:xfrm>
          <a:prstGeom prst="rect">
            <a:avLst/>
          </a:prstGeom>
          <a:noFill/>
          <a:ln w="9525">
            <a:solidFill>
              <a:schemeClr val="tx1"/>
            </a:solid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BDC Columns to WSS Lists</a:t>
            </a:r>
            <a:endParaRPr lang="en-US" dirty="0"/>
          </a:p>
        </p:txBody>
      </p:sp>
      <p:pic>
        <p:nvPicPr>
          <p:cNvPr id="4" name="Picture 3" descr="F04xx19"/>
          <p:cNvPicPr/>
          <p:nvPr/>
        </p:nvPicPr>
        <p:blipFill>
          <a:blip r:embed="rId2" cstate="print"/>
          <a:srcRect/>
          <a:stretch>
            <a:fillRect/>
          </a:stretch>
        </p:blipFill>
        <p:spPr bwMode="auto">
          <a:xfrm>
            <a:off x="2133600" y="1600200"/>
            <a:ext cx="5257800" cy="4415790"/>
          </a:xfrm>
          <a:prstGeom prst="rect">
            <a:avLst/>
          </a:prstGeom>
          <a:noFill/>
          <a:ln w="9525">
            <a:solidFill>
              <a:schemeClr val="tx1"/>
            </a:solid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Motivation for the BDC</a:t>
            </a:r>
          </a:p>
          <a:p>
            <a:r>
              <a:rPr lang="en-US" dirty="0" smtClean="0"/>
              <a:t>Application Definition Files</a:t>
            </a:r>
          </a:p>
          <a:p>
            <a:r>
              <a:rPr lang="en-US" dirty="0" smtClean="0"/>
              <a:t>Application, Entities, Methods and Associations</a:t>
            </a:r>
          </a:p>
          <a:p>
            <a:r>
              <a:rPr lang="en-US" dirty="0" smtClean="0"/>
              <a:t>Using the built-in BDC Web Parts</a:t>
            </a:r>
          </a:p>
          <a:p>
            <a:r>
              <a:rPr lang="en-US" dirty="0" smtClean="0"/>
              <a:t>BDC integration with MOSS search</a:t>
            </a:r>
          </a:p>
          <a:p>
            <a:r>
              <a:rPr lang="en-US" dirty="0" smtClean="0"/>
              <a:t>Creating custom BDC Web Parts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Motivation for the BDC</a:t>
            </a:r>
          </a:p>
          <a:p>
            <a:r>
              <a:rPr lang="en-US" dirty="0" smtClean="0"/>
              <a:t>Application Definition Files</a:t>
            </a:r>
          </a:p>
          <a:p>
            <a:r>
              <a:rPr lang="en-US" dirty="0" smtClean="0"/>
              <a:t>Application, Entities, Methods and Associations</a:t>
            </a:r>
          </a:p>
          <a:p>
            <a:r>
              <a:rPr lang="en-US" dirty="0" smtClean="0"/>
              <a:t>Using the built-in BDC Web Parts</a:t>
            </a:r>
          </a:p>
          <a:p>
            <a:r>
              <a:rPr lang="en-US" dirty="0" smtClean="0"/>
              <a:t>BDC integration with MOSS search</a:t>
            </a:r>
          </a:p>
          <a:p>
            <a:r>
              <a:rPr lang="en-US" dirty="0" smtClean="0"/>
              <a:t>Creating custom BDC Web Parts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sym typeface="Wingdings" pitchFamily="2" charset="2"/>
              </a:rPr>
              <a:t>Design Motivations</a:t>
            </a:r>
            <a:endParaRPr lang="en-US">
              <a:sym typeface="Wingdings" pitchFamily="2" charset="2"/>
            </a:endParaRPr>
          </a:p>
        </p:txBody>
      </p:sp>
      <p:sp>
        <p:nvSpPr>
          <p:cNvPr id="4" name="Content Placeholder 3"/>
          <p:cNvSpPr>
            <a:spLocks noGrp="1"/>
          </p:cNvSpPr>
          <p:nvPr>
            <p:ph sz="quarter" idx="10"/>
          </p:nvPr>
        </p:nvSpPr>
        <p:spPr/>
        <p:txBody>
          <a:bodyPr/>
          <a:lstStyle/>
          <a:p>
            <a:r>
              <a:rPr lang="en-US" smtClean="0">
                <a:sym typeface="Wingdings" pitchFamily="2" charset="2"/>
              </a:rPr>
              <a:t>Reduce the need for custom front-end code</a:t>
            </a:r>
          </a:p>
          <a:p>
            <a:pPr lvl="1"/>
            <a:r>
              <a:rPr lang="en-US" smtClean="0">
                <a:sym typeface="Wingdings" pitchFamily="2" charset="2"/>
              </a:rPr>
              <a:t>Reuse SOA investments already in place</a:t>
            </a:r>
          </a:p>
          <a:p>
            <a:r>
              <a:rPr lang="en-US" smtClean="0">
                <a:sym typeface="Wingdings" pitchFamily="2" charset="2"/>
              </a:rPr>
              <a:t>Create manageable method for reusing data</a:t>
            </a:r>
          </a:p>
          <a:p>
            <a:pPr lvl="1"/>
            <a:r>
              <a:rPr lang="en-US" smtClean="0">
                <a:sym typeface="Wingdings" pitchFamily="2" charset="2"/>
              </a:rPr>
              <a:t>Centralized deployment</a:t>
            </a:r>
          </a:p>
          <a:p>
            <a:pPr lvl="1"/>
            <a:r>
              <a:rPr lang="en-US" smtClean="0">
                <a:sym typeface="Wingdings" pitchFamily="2" charset="2"/>
              </a:rPr>
              <a:t>Centralized data security</a:t>
            </a:r>
          </a:p>
          <a:p>
            <a:pPr lvl="1"/>
            <a:r>
              <a:rPr lang="en-US" smtClean="0">
                <a:sym typeface="Wingdings" pitchFamily="2" charset="2"/>
              </a:rPr>
              <a:t>Low latency</a:t>
            </a:r>
          </a:p>
          <a:p>
            <a:r>
              <a:rPr lang="en-US" smtClean="0">
                <a:sym typeface="Wingdings" pitchFamily="2" charset="2"/>
              </a:rPr>
              <a:t>Designed for portal &amp; collaboration scenarios</a:t>
            </a:r>
          </a:p>
          <a:p>
            <a:pPr lvl="1"/>
            <a:r>
              <a:rPr lang="en-US" smtClean="0">
                <a:sym typeface="Wingdings" pitchFamily="2" charset="2"/>
              </a:rPr>
              <a:t>Data query, indexing, personalization</a:t>
            </a:r>
          </a:p>
          <a:p>
            <a:r>
              <a:rPr lang="en-US" smtClean="0">
                <a:sym typeface="Wingdings" pitchFamily="2" charset="2"/>
              </a:rPr>
              <a:t>The BDC is not about:  transactions, workflow, data transformation, adapters, precomposition</a:t>
            </a:r>
            <a:endParaRPr lang="en-US" dirty="0" smtClean="0">
              <a:sym typeface="Wingdings" pitchFamily="2" charset="2"/>
            </a:endParaRPr>
          </a:p>
        </p:txBody>
      </p:sp>
    </p:spTree>
  </p:cSld>
  <p:clrMapOvr>
    <a:masterClrMapping/>
  </p:clrMapOvr>
  <p:transition advTm="72878">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BDC Architecture</a:t>
            </a:r>
            <a:endParaRPr lang="en-US" dirty="0"/>
          </a:p>
        </p:txBody>
      </p:sp>
      <p:pic>
        <p:nvPicPr>
          <p:cNvPr id="4" name="Picture 3" descr="F04xx03"/>
          <p:cNvPicPr/>
          <p:nvPr/>
        </p:nvPicPr>
        <p:blipFill>
          <a:blip r:embed="rId2" cstate="print"/>
          <a:srcRect/>
          <a:stretch>
            <a:fillRect/>
          </a:stretch>
        </p:blipFill>
        <p:spPr bwMode="auto">
          <a:xfrm>
            <a:off x="1524000" y="1371600"/>
            <a:ext cx="5943600" cy="5105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p:txBody>
          <a:bodyPr/>
          <a:lstStyle/>
          <a:p>
            <a:r>
              <a:rPr lang="en-US" dirty="0" smtClean="0"/>
              <a:t>Application Definition Files</a:t>
            </a:r>
            <a:endParaRPr lang="en-US" dirty="0"/>
          </a:p>
        </p:txBody>
      </p:sp>
      <p:sp>
        <p:nvSpPr>
          <p:cNvPr id="822275" name="Rectangle 3"/>
          <p:cNvSpPr>
            <a:spLocks noGrp="1" noChangeArrowheads="1"/>
          </p:cNvSpPr>
          <p:nvPr>
            <p:ph type="body" idx="1"/>
          </p:nvPr>
        </p:nvSpPr>
        <p:spPr/>
        <p:txBody>
          <a:bodyPr/>
          <a:lstStyle/>
          <a:p>
            <a:endParaRPr lang="en-US"/>
          </a:p>
        </p:txBody>
      </p:sp>
      <p:sp>
        <p:nvSpPr>
          <p:cNvPr id="822276" name="Rectangle 4"/>
          <p:cNvSpPr>
            <a:spLocks noChangeArrowheads="1"/>
          </p:cNvSpPr>
          <p:nvPr/>
        </p:nvSpPr>
        <p:spPr bwMode="auto">
          <a:xfrm>
            <a:off x="152400" y="1163638"/>
            <a:ext cx="8915400" cy="5465762"/>
          </a:xfrm>
          <a:prstGeom prst="rect">
            <a:avLst/>
          </a:prstGeom>
          <a:solidFill>
            <a:schemeClr val="bg1"/>
          </a:solidFill>
          <a:ln w="9525">
            <a:solidFill>
              <a:schemeClr val="tx1"/>
            </a:solidFill>
            <a:miter lim="800000"/>
            <a:headEnd/>
            <a:tailEnd type="none" w="lg" len="lg"/>
          </a:ln>
          <a:effectLst/>
        </p:spPr>
        <p:txBody>
          <a:bodyPr>
            <a:spAutoFit/>
          </a:bodyPr>
          <a:lstStyle/>
          <a:p>
            <a:pPr>
              <a:lnSpc>
                <a:spcPct val="95000"/>
              </a:lnSpc>
            </a:pPr>
            <a:r>
              <a:rPr lang="en-US" sz="1200" b="1" noProof="1">
                <a:solidFill>
                  <a:srgbClr val="0000FF"/>
                </a:solidFill>
                <a:latin typeface="Lucida Console" pitchFamily="49" charset="0"/>
              </a:rPr>
              <a:t>&lt;?</a:t>
            </a:r>
            <a:r>
              <a:rPr lang="en-US" sz="1200" b="1" noProof="1">
                <a:solidFill>
                  <a:srgbClr val="800000"/>
                </a:solidFill>
                <a:latin typeface="Lucida Console" pitchFamily="49" charset="0"/>
              </a:rPr>
              <a:t>xml</a:t>
            </a: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version</a:t>
            </a:r>
            <a:r>
              <a:rPr lang="en-US" sz="1200" b="1" noProof="1">
                <a:solidFill>
                  <a:srgbClr val="0000FF"/>
                </a:solidFill>
                <a:latin typeface="Lucida Console" pitchFamily="49" charset="0"/>
              </a:rPr>
              <a:t>="1.0" </a:t>
            </a:r>
            <a:r>
              <a:rPr lang="en-US" sz="1200" b="1" noProof="1">
                <a:solidFill>
                  <a:srgbClr val="FF0000"/>
                </a:solidFill>
                <a:latin typeface="Lucida Console" pitchFamily="49" charset="0"/>
              </a:rPr>
              <a:t>encoding</a:t>
            </a:r>
            <a:r>
              <a:rPr lang="en-US" sz="1200" b="1" noProof="1">
                <a:solidFill>
                  <a:srgbClr val="0000FF"/>
                </a:solidFill>
                <a:latin typeface="Lucida Console" pitchFamily="49" charset="0"/>
              </a:rPr>
              <a:t>="utf-8" </a:t>
            </a:r>
            <a:r>
              <a:rPr lang="en-US" sz="1200" b="1" noProof="1">
                <a:solidFill>
                  <a:srgbClr val="FF0000"/>
                </a:solidFill>
                <a:latin typeface="Lucida Console" pitchFamily="49" charset="0"/>
              </a:rPr>
              <a:t>standalone</a:t>
            </a:r>
            <a:r>
              <a:rPr lang="en-US" sz="1200" b="1" noProof="1">
                <a:solidFill>
                  <a:srgbClr val="0000FF"/>
                </a:solidFill>
                <a:latin typeface="Lucida Console" pitchFamily="49" charset="0"/>
              </a:rPr>
              <a:t>="yes"?&gt;</a:t>
            </a:r>
          </a:p>
          <a:p>
            <a:pPr>
              <a:lnSpc>
                <a:spcPct val="95000"/>
              </a:lnSpc>
            </a:pPr>
            <a:r>
              <a:rPr lang="en-US" sz="1200" b="1" noProof="1">
                <a:solidFill>
                  <a:srgbClr val="0000FF"/>
                </a:solidFill>
                <a:latin typeface="Lucida Console" pitchFamily="49" charset="0"/>
              </a:rPr>
              <a:t>&lt;</a:t>
            </a:r>
            <a:r>
              <a:rPr lang="en-US" sz="1200" b="1" noProof="1">
                <a:solidFill>
                  <a:srgbClr val="800000"/>
                </a:solidFill>
                <a:latin typeface="Lucida Console" pitchFamily="49" charset="0"/>
              </a:rPr>
              <a:t>LobSystem</a:t>
            </a: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xmlns:xsi</a:t>
            </a:r>
            <a:r>
              <a:rPr lang="en-US" sz="1200" b="1" noProof="1">
                <a:solidFill>
                  <a:srgbClr val="0000FF"/>
                </a:solidFill>
                <a:latin typeface="Lucida Console" pitchFamily="49" charset="0"/>
              </a:rPr>
              <a:t>="http://www.w3.org/2001/XMLSchema-instance" </a:t>
            </a:r>
          </a:p>
          <a:p>
            <a:pPr>
              <a:lnSpc>
                <a:spcPct val="95000"/>
              </a:lnSpc>
            </a:pPr>
            <a:r>
              <a:rPr lang="en-US" sz="1200" b="1">
                <a:solidFill>
                  <a:srgbClr val="FF0000"/>
                </a:solidFill>
                <a:latin typeface="Lucida Console" pitchFamily="49" charset="0"/>
              </a:rPr>
              <a:t> </a:t>
            </a:r>
            <a:r>
              <a:rPr lang="en-US" sz="1200" b="1" noProof="1">
                <a:solidFill>
                  <a:srgbClr val="FF0000"/>
                </a:solidFill>
                <a:latin typeface="Lucida Console" pitchFamily="49" charset="0"/>
              </a:rPr>
              <a:t>xsi:schemaLocation</a:t>
            </a:r>
            <a:r>
              <a:rPr lang="en-US" sz="1200" b="1" noProof="1">
                <a:solidFill>
                  <a:srgbClr val="0000FF"/>
                </a:solidFill>
                <a:latin typeface="Lucida Console" pitchFamily="49" charset="0"/>
              </a:rPr>
              <a:t>="http://schemas.microsoft.com/office/sps/2005/bdcMetadata BDCMetadata.xsd" </a:t>
            </a:r>
          </a:p>
          <a:p>
            <a:pPr>
              <a:lnSpc>
                <a:spcPct val="95000"/>
              </a:lnSpc>
            </a:pPr>
            <a:r>
              <a:rPr lang="en-US" sz="1200" b="1">
                <a:solidFill>
                  <a:srgbClr val="FF0000"/>
                </a:solidFill>
                <a:latin typeface="Lucida Console" pitchFamily="49" charset="0"/>
              </a:rPr>
              <a:t> </a:t>
            </a:r>
            <a:r>
              <a:rPr lang="en-US" sz="1200" b="1" noProof="1">
                <a:solidFill>
                  <a:srgbClr val="FF0000"/>
                </a:solidFill>
                <a:latin typeface="Lucida Console" pitchFamily="49" charset="0"/>
              </a:rPr>
              <a:t>Type</a:t>
            </a:r>
            <a:r>
              <a:rPr lang="en-US" sz="1200" b="1" noProof="1">
                <a:solidFill>
                  <a:srgbClr val="0000FF"/>
                </a:solidFill>
                <a:latin typeface="Lucida Console" pitchFamily="49" charset="0"/>
              </a:rPr>
              <a:t>="Database" </a:t>
            </a:r>
            <a:r>
              <a:rPr lang="en-US" sz="1200" b="1" noProof="1">
                <a:solidFill>
                  <a:srgbClr val="FF0000"/>
                </a:solidFill>
                <a:latin typeface="Lucida Console" pitchFamily="49" charset="0"/>
              </a:rPr>
              <a:t>Version</a:t>
            </a:r>
            <a:r>
              <a:rPr lang="en-US" sz="1200" b="1" noProof="1">
                <a:solidFill>
                  <a:srgbClr val="0000FF"/>
                </a:solidFill>
                <a:latin typeface="Lucida Console" pitchFamily="49" charset="0"/>
              </a:rPr>
              <a:t>="1.0.0.0" </a:t>
            </a:r>
            <a:r>
              <a:rPr lang="en-US" sz="1200" b="1" noProof="1">
                <a:solidFill>
                  <a:srgbClr val="FF0000"/>
                </a:solidFill>
                <a:latin typeface="Lucida Console" pitchFamily="49" charset="0"/>
              </a:rPr>
              <a:t>Name</a:t>
            </a:r>
            <a:r>
              <a:rPr lang="en-US" sz="1200" b="1" noProof="1">
                <a:solidFill>
                  <a:srgbClr val="0000FF"/>
                </a:solidFill>
                <a:latin typeface="Lucida Console" pitchFamily="49" charset="0"/>
              </a:rPr>
              <a:t>="AdventureWorksSample" </a:t>
            </a:r>
          </a:p>
          <a:p>
            <a:pPr>
              <a:lnSpc>
                <a:spcPct val="95000"/>
              </a:lnSpc>
            </a:pPr>
            <a:r>
              <a:rPr lang="en-US" sz="1200" b="1">
                <a:solidFill>
                  <a:srgbClr val="FF0000"/>
                </a:solidFill>
                <a:latin typeface="Lucida Console" pitchFamily="49" charset="0"/>
              </a:rPr>
              <a:t> </a:t>
            </a:r>
            <a:r>
              <a:rPr lang="en-US" sz="1200" b="1" noProof="1">
                <a:solidFill>
                  <a:srgbClr val="FF0000"/>
                </a:solidFill>
                <a:latin typeface="Lucida Console" pitchFamily="49" charset="0"/>
              </a:rPr>
              <a:t>xmlns</a:t>
            </a:r>
            <a:r>
              <a:rPr lang="en-US" sz="1200" b="1" noProof="1">
                <a:solidFill>
                  <a:srgbClr val="0000FF"/>
                </a:solidFill>
                <a:latin typeface="Lucida Console" pitchFamily="49" charset="0"/>
              </a:rPr>
              <a:t>="http://schemas.microsoft.com/office/sps/2005/bdcMetadata"&gt;</a:t>
            </a:r>
          </a:p>
          <a:p>
            <a:pPr>
              <a:lnSpc>
                <a:spcPct val="95000"/>
              </a:lnSpc>
            </a:pPr>
            <a:r>
              <a:rPr lang="en-US" sz="1200" b="1" noProof="1">
                <a:solidFill>
                  <a:srgbClr val="0000FF"/>
                </a:solidFill>
                <a:latin typeface="Lucida Console" pitchFamily="49" charset="0"/>
              </a:rPr>
              <a:t> </a:t>
            </a:r>
            <a:endParaRPr lang="en-US" sz="1200" b="1">
              <a:solidFill>
                <a:srgbClr val="0000FF"/>
              </a:solidFill>
              <a:latin typeface="Lucida Console" pitchFamily="49" charset="0"/>
            </a:endParaRP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LobSystemInstances</a:t>
            </a:r>
            <a:r>
              <a:rPr lang="en-US" sz="1200" b="1" noProof="1">
                <a:solidFill>
                  <a:srgbClr val="0000FF"/>
                </a:solidFill>
                <a:latin typeface="Lucida Console" pitchFamily="49" charset="0"/>
              </a:rPr>
              <a:t>&gt;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LobSystemInstance</a:t>
            </a: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Name</a:t>
            </a:r>
            <a:r>
              <a:rPr lang="en-US" sz="1200" b="1" noProof="1">
                <a:solidFill>
                  <a:srgbClr val="0000FF"/>
                </a:solidFill>
                <a:latin typeface="Lucida Console" pitchFamily="49" charset="0"/>
              </a:rPr>
              <a:t>="AdventureWorksSample"&gt;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Properties</a:t>
            </a:r>
            <a:r>
              <a:rPr lang="en-US" sz="1200" b="1" noProof="1">
                <a:solidFill>
                  <a:srgbClr val="0000FF"/>
                </a:solidFill>
                <a:latin typeface="Lucida Console" pitchFamily="49" charset="0"/>
              </a:rPr>
              <a:t>&gt;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Property</a:t>
            </a: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Name</a:t>
            </a:r>
            <a:r>
              <a:rPr lang="en-US" sz="1200" b="1" noProof="1">
                <a:solidFill>
                  <a:srgbClr val="0000FF"/>
                </a:solidFill>
                <a:latin typeface="Lucida Console" pitchFamily="49" charset="0"/>
              </a:rPr>
              <a:t>="AuthenticationMode" </a:t>
            </a:r>
            <a:r>
              <a:rPr lang="en-US" sz="1200" b="1" noProof="1">
                <a:solidFill>
                  <a:srgbClr val="FF0000"/>
                </a:solidFill>
                <a:latin typeface="Lucida Console" pitchFamily="49" charset="0"/>
              </a:rPr>
              <a:t>Type</a:t>
            </a:r>
            <a:r>
              <a:rPr lang="en-US" sz="1200" b="1" noProof="1">
                <a:solidFill>
                  <a:srgbClr val="0000FF"/>
                </a:solidFill>
                <a:latin typeface="Lucida Console" pitchFamily="49" charset="0"/>
              </a:rPr>
              <a:t>="System.String"&gt;PassThrough&lt;/</a:t>
            </a:r>
            <a:r>
              <a:rPr lang="en-US" sz="1200" b="1" noProof="1">
                <a:solidFill>
                  <a:srgbClr val="800000"/>
                </a:solidFill>
                <a:latin typeface="Lucida Console" pitchFamily="49" charset="0"/>
              </a:rPr>
              <a:t>Property</a:t>
            </a:r>
            <a:r>
              <a:rPr lang="en-US" sz="1200" b="1" noProof="1">
                <a:solidFill>
                  <a:srgbClr val="0000FF"/>
                </a:solidFill>
                <a:latin typeface="Lucida Console" pitchFamily="49" charset="0"/>
              </a:rPr>
              <a:t>&gt;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Property</a:t>
            </a: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Name</a:t>
            </a:r>
            <a:r>
              <a:rPr lang="en-US" sz="1200" b="1" noProof="1">
                <a:solidFill>
                  <a:srgbClr val="0000FF"/>
                </a:solidFill>
                <a:latin typeface="Lucida Console" pitchFamily="49" charset="0"/>
              </a:rPr>
              <a:t>="DatabaseAccessProvider" </a:t>
            </a:r>
            <a:r>
              <a:rPr lang="en-US" sz="1200" b="1" noProof="1">
                <a:solidFill>
                  <a:srgbClr val="FF0000"/>
                </a:solidFill>
                <a:latin typeface="Lucida Console" pitchFamily="49" charset="0"/>
              </a:rPr>
              <a:t>Type</a:t>
            </a:r>
            <a:r>
              <a:rPr lang="en-US" sz="1200" b="1" noProof="1">
                <a:solidFill>
                  <a:srgbClr val="0000FF"/>
                </a:solidFill>
                <a:latin typeface="Lucida Console" pitchFamily="49" charset="0"/>
              </a:rPr>
              <a:t>="System.String"&gt;SqlServer&lt;/</a:t>
            </a:r>
            <a:r>
              <a:rPr lang="en-US" sz="1200" b="1" noProof="1">
                <a:solidFill>
                  <a:srgbClr val="800000"/>
                </a:solidFill>
                <a:latin typeface="Lucida Console" pitchFamily="49" charset="0"/>
              </a:rPr>
              <a:t>Property</a:t>
            </a:r>
            <a:r>
              <a:rPr lang="en-US" sz="1200" b="1" noProof="1">
                <a:solidFill>
                  <a:srgbClr val="0000FF"/>
                </a:solidFill>
                <a:latin typeface="Lucida Console" pitchFamily="49" charset="0"/>
              </a:rPr>
              <a:t>&gt;</a:t>
            </a:r>
          </a:p>
          <a:p>
            <a:pPr>
              <a:lnSpc>
                <a:spcPct val="95000"/>
              </a:lnSpc>
            </a:pPr>
            <a:r>
              <a:rPr lang="en-US" sz="1200" b="1">
                <a:solidFill>
                  <a:srgbClr val="0000FF"/>
                </a:solidFill>
                <a:latin typeface="Lucida Console" pitchFamily="49" charset="0"/>
              </a:rPr>
              <a:t>      </a:t>
            </a:r>
            <a:r>
              <a:rPr lang="en-US" sz="1200" b="1" noProof="1">
                <a:solidFill>
                  <a:srgbClr val="0000FF"/>
                </a:solidFill>
                <a:latin typeface="Lucida Console" pitchFamily="49" charset="0"/>
              </a:rPr>
              <a:t>&lt;/</a:t>
            </a:r>
            <a:r>
              <a:rPr lang="en-US" sz="1200" b="1" noProof="1">
                <a:solidFill>
                  <a:srgbClr val="800000"/>
                </a:solidFill>
                <a:latin typeface="Lucida Console" pitchFamily="49" charset="0"/>
              </a:rPr>
              <a:t>Properties</a:t>
            </a:r>
            <a:r>
              <a:rPr lang="en-US" sz="1200" b="1" noProof="1">
                <a:solidFill>
                  <a:srgbClr val="0000FF"/>
                </a:solidFill>
                <a:latin typeface="Lucida Console" pitchFamily="49" charset="0"/>
              </a:rPr>
              <a:t>&gt;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LobSystemInstance</a:t>
            </a:r>
            <a:r>
              <a:rPr lang="en-US" sz="1200" b="1" noProof="1">
                <a:solidFill>
                  <a:srgbClr val="0000FF"/>
                </a:solidFill>
                <a:latin typeface="Lucida Console" pitchFamily="49" charset="0"/>
              </a:rPr>
              <a:t>&gt;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LobSystemInstances</a:t>
            </a:r>
            <a:r>
              <a:rPr lang="en-US" sz="1200" b="1" noProof="1">
                <a:solidFill>
                  <a:srgbClr val="0000FF"/>
                </a:solidFill>
                <a:latin typeface="Lucida Console" pitchFamily="49" charset="0"/>
              </a:rPr>
              <a:t>&gt;</a:t>
            </a:r>
          </a:p>
          <a:p>
            <a:pPr>
              <a:lnSpc>
                <a:spcPct val="95000"/>
              </a:lnSpc>
            </a:pPr>
            <a:r>
              <a:rPr lang="en-US" sz="1200" b="1" noProof="1">
                <a:solidFill>
                  <a:srgbClr val="0000FF"/>
                </a:solidFill>
                <a:latin typeface="Lucida Console" pitchFamily="49" charset="0"/>
              </a:rPr>
              <a:t> </a:t>
            </a:r>
            <a:endParaRPr lang="en-US" sz="1200" b="1">
              <a:solidFill>
                <a:srgbClr val="0000FF"/>
              </a:solidFill>
              <a:latin typeface="Lucida Console" pitchFamily="49" charset="0"/>
            </a:endParaRP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Entities</a:t>
            </a:r>
            <a:r>
              <a:rPr lang="en-US" sz="1200" b="1" noProof="1">
                <a:solidFill>
                  <a:srgbClr val="0000FF"/>
                </a:solidFill>
                <a:latin typeface="Lucida Console" pitchFamily="49" charset="0"/>
              </a:rPr>
              <a:t>&gt;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Entity</a:t>
            </a: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EstimatedInstanceCount</a:t>
            </a:r>
            <a:r>
              <a:rPr lang="en-US" sz="1200" b="1" noProof="1">
                <a:solidFill>
                  <a:srgbClr val="0000FF"/>
                </a:solidFill>
                <a:latin typeface="Lucida Console" pitchFamily="49" charset="0"/>
              </a:rPr>
              <a:t>="10000" </a:t>
            </a:r>
            <a:r>
              <a:rPr lang="en-US" sz="1200" b="1" noProof="1">
                <a:solidFill>
                  <a:srgbClr val="FF0000"/>
                </a:solidFill>
                <a:latin typeface="Lucida Console" pitchFamily="49" charset="0"/>
              </a:rPr>
              <a:t>Name</a:t>
            </a:r>
            <a:r>
              <a:rPr lang="en-US" sz="1200" b="1" noProof="1">
                <a:solidFill>
                  <a:srgbClr val="0000FF"/>
                </a:solidFill>
                <a:latin typeface="Lucida Console" pitchFamily="49" charset="0"/>
              </a:rPr>
              <a:t>="Product"/&gt;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Entity</a:t>
            </a: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EstimatedInstanceCount</a:t>
            </a:r>
            <a:r>
              <a:rPr lang="en-US" sz="1200" b="1" noProof="1">
                <a:solidFill>
                  <a:srgbClr val="0000FF"/>
                </a:solidFill>
                <a:latin typeface="Lucida Console" pitchFamily="49" charset="0"/>
              </a:rPr>
              <a:t>="10000" </a:t>
            </a:r>
            <a:r>
              <a:rPr lang="en-US" sz="1200" b="1" noProof="1">
                <a:solidFill>
                  <a:srgbClr val="FF0000"/>
                </a:solidFill>
                <a:latin typeface="Lucida Console" pitchFamily="49" charset="0"/>
              </a:rPr>
              <a:t>Name</a:t>
            </a:r>
            <a:r>
              <a:rPr lang="en-US" sz="1200" b="1" noProof="1">
                <a:solidFill>
                  <a:srgbClr val="0000FF"/>
                </a:solidFill>
                <a:latin typeface="Lucida Console" pitchFamily="49" charset="0"/>
              </a:rPr>
              <a:t>="SalesOrder"/&gt;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Entity</a:t>
            </a: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EstimatedInstanceCount</a:t>
            </a:r>
            <a:r>
              <a:rPr lang="en-US" sz="1200" b="1" noProof="1">
                <a:solidFill>
                  <a:srgbClr val="0000FF"/>
                </a:solidFill>
                <a:latin typeface="Lucida Console" pitchFamily="49" charset="0"/>
              </a:rPr>
              <a:t>="10000" </a:t>
            </a:r>
            <a:r>
              <a:rPr lang="en-US" sz="1200" b="1" noProof="1">
                <a:solidFill>
                  <a:srgbClr val="FF0000"/>
                </a:solidFill>
                <a:latin typeface="Lucida Console" pitchFamily="49" charset="0"/>
              </a:rPr>
              <a:t>Name</a:t>
            </a:r>
            <a:r>
              <a:rPr lang="en-US" sz="1200" b="1" noProof="1">
                <a:solidFill>
                  <a:srgbClr val="0000FF"/>
                </a:solidFill>
                <a:latin typeface="Lucida Console" pitchFamily="49" charset="0"/>
              </a:rPr>
              <a:t>="Customer"/&gt;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Entities</a:t>
            </a:r>
            <a:r>
              <a:rPr lang="en-US" sz="1200" b="1" noProof="1">
                <a:solidFill>
                  <a:srgbClr val="0000FF"/>
                </a:solidFill>
                <a:latin typeface="Lucida Console" pitchFamily="49" charset="0"/>
              </a:rPr>
              <a:t>&gt;</a:t>
            </a:r>
          </a:p>
          <a:p>
            <a:pPr>
              <a:lnSpc>
                <a:spcPct val="95000"/>
              </a:lnSpc>
            </a:pPr>
            <a:endParaRPr lang="en-US" sz="1200" b="1">
              <a:solidFill>
                <a:srgbClr val="0000FF"/>
              </a:solidFill>
              <a:latin typeface="Lucida Console" pitchFamily="49" charset="0"/>
            </a:endParaRP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Associations</a:t>
            </a:r>
            <a:r>
              <a:rPr lang="en-US" sz="1200" b="1" noProof="1">
                <a:solidFill>
                  <a:srgbClr val="0000FF"/>
                </a:solidFill>
                <a:latin typeface="Lucida Console" pitchFamily="49" charset="0"/>
              </a:rPr>
              <a:t>&gt;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Association</a:t>
            </a: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AssociationMethodEntityName</a:t>
            </a:r>
            <a:r>
              <a:rPr lang="en-US" sz="1200" b="1" noProof="1">
                <a:solidFill>
                  <a:srgbClr val="0000FF"/>
                </a:solidFill>
                <a:latin typeface="Lucida Console" pitchFamily="49" charset="0"/>
              </a:rPr>
              <a:t>="Customer" </a:t>
            </a:r>
          </a:p>
          <a:p>
            <a:pPr>
              <a:lnSpc>
                <a:spcPct val="95000"/>
              </a:lnSpc>
            </a:pP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AssociationMethodName</a:t>
            </a:r>
            <a:r>
              <a:rPr lang="en-US" sz="1200" b="1" noProof="1">
                <a:solidFill>
                  <a:srgbClr val="0000FF"/>
                </a:solidFill>
                <a:latin typeface="Lucida Console" pitchFamily="49" charset="0"/>
              </a:rPr>
              <a:t>="GetSalesOrdersForCustomer" </a:t>
            </a:r>
          </a:p>
          <a:p>
            <a:pPr>
              <a:lnSpc>
                <a:spcPct val="95000"/>
              </a:lnSpc>
            </a:pP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AssociationMethodReturnParameterName</a:t>
            </a:r>
            <a:r>
              <a:rPr lang="en-US" sz="1200" b="1" noProof="1">
                <a:solidFill>
                  <a:srgbClr val="0000FF"/>
                </a:solidFill>
                <a:latin typeface="Lucida Console" pitchFamily="49" charset="0"/>
              </a:rPr>
              <a:t>="SalesOrders" </a:t>
            </a:r>
          </a:p>
          <a:p>
            <a:pPr>
              <a:lnSpc>
                <a:spcPct val="95000"/>
              </a:lnSpc>
            </a:pP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Name</a:t>
            </a:r>
            <a:r>
              <a:rPr lang="en-US" sz="1200" b="1" noProof="1">
                <a:solidFill>
                  <a:srgbClr val="0000FF"/>
                </a:solidFill>
                <a:latin typeface="Lucida Console" pitchFamily="49" charset="0"/>
              </a:rPr>
              <a:t>="CustomerToSalesOrder" </a:t>
            </a:r>
            <a:r>
              <a:rPr lang="en-US" sz="1200" b="1" noProof="1">
                <a:solidFill>
                  <a:srgbClr val="FF0000"/>
                </a:solidFill>
                <a:latin typeface="Lucida Console" pitchFamily="49" charset="0"/>
              </a:rPr>
              <a:t>IsCached</a:t>
            </a:r>
            <a:r>
              <a:rPr lang="en-US" sz="1200" b="1" noProof="1">
                <a:solidFill>
                  <a:srgbClr val="0000FF"/>
                </a:solidFill>
                <a:latin typeface="Lucida Console" pitchFamily="49" charset="0"/>
              </a:rPr>
              <a:t>="true"&gt;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SourceEntity</a:t>
            </a: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Name</a:t>
            </a:r>
            <a:r>
              <a:rPr lang="en-US" sz="1200" b="1" noProof="1">
                <a:solidFill>
                  <a:srgbClr val="0000FF"/>
                </a:solidFill>
                <a:latin typeface="Lucida Console" pitchFamily="49" charset="0"/>
              </a:rPr>
              <a:t>="Customer" /&gt;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DestinationEntity</a:t>
            </a:r>
            <a:r>
              <a:rPr lang="en-US" sz="1200" b="1" noProof="1">
                <a:solidFill>
                  <a:srgbClr val="0000FF"/>
                </a:solidFill>
                <a:latin typeface="Lucida Console" pitchFamily="49" charset="0"/>
              </a:rPr>
              <a:t> </a:t>
            </a:r>
            <a:r>
              <a:rPr lang="en-US" sz="1200" b="1" noProof="1">
                <a:solidFill>
                  <a:srgbClr val="FF0000"/>
                </a:solidFill>
                <a:latin typeface="Lucida Console" pitchFamily="49" charset="0"/>
              </a:rPr>
              <a:t>Name</a:t>
            </a:r>
            <a:r>
              <a:rPr lang="en-US" sz="1200" b="1" noProof="1">
                <a:solidFill>
                  <a:srgbClr val="0000FF"/>
                </a:solidFill>
                <a:latin typeface="Lucida Console" pitchFamily="49" charset="0"/>
              </a:rPr>
              <a:t>="SalesOrder" /&gt;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Association</a:t>
            </a:r>
            <a:r>
              <a:rPr lang="en-US" sz="1200" b="1" noProof="1">
                <a:solidFill>
                  <a:srgbClr val="0000FF"/>
                </a:solidFill>
                <a:latin typeface="Lucida Console" pitchFamily="49" charset="0"/>
              </a:rPr>
              <a:t>&gt;</a:t>
            </a:r>
          </a:p>
          <a:p>
            <a:pPr>
              <a:lnSpc>
                <a:spcPct val="95000"/>
              </a:lnSpc>
            </a:pPr>
            <a:r>
              <a:rPr lang="en-US" sz="1200" b="1" noProof="1">
                <a:solidFill>
                  <a:srgbClr val="0000FF"/>
                </a:solidFill>
                <a:latin typeface="Lucida Console" pitchFamily="49" charset="0"/>
              </a:rPr>
              <a:t>  &lt;/</a:t>
            </a:r>
            <a:r>
              <a:rPr lang="en-US" sz="1200" b="1" noProof="1">
                <a:solidFill>
                  <a:srgbClr val="800000"/>
                </a:solidFill>
                <a:latin typeface="Lucida Console" pitchFamily="49" charset="0"/>
              </a:rPr>
              <a:t>Associations</a:t>
            </a:r>
            <a:r>
              <a:rPr lang="en-US" sz="1200" b="1" noProof="1">
                <a:solidFill>
                  <a:srgbClr val="0000FF"/>
                </a:solidFill>
                <a:latin typeface="Lucida Console" pitchFamily="49" charset="0"/>
              </a:rPr>
              <a:t>&gt;</a:t>
            </a:r>
          </a:p>
          <a:p>
            <a:pPr>
              <a:lnSpc>
                <a:spcPct val="95000"/>
              </a:lnSpc>
            </a:pPr>
            <a:r>
              <a:rPr lang="en-US" sz="1200" b="1" noProof="1">
                <a:solidFill>
                  <a:srgbClr val="0000FF"/>
                </a:solidFill>
                <a:latin typeface="Lucida Console" pitchFamily="49" charset="0"/>
              </a:rPr>
              <a:t>&lt;/</a:t>
            </a:r>
            <a:r>
              <a:rPr lang="en-US" sz="1200" b="1" noProof="1">
                <a:solidFill>
                  <a:srgbClr val="800000"/>
                </a:solidFill>
                <a:latin typeface="Lucida Console" pitchFamily="49" charset="0"/>
              </a:rPr>
              <a:t>LobSystem</a:t>
            </a:r>
            <a:r>
              <a:rPr lang="en-US" sz="1200" b="1" noProof="1">
                <a:solidFill>
                  <a:srgbClr val="0000FF"/>
                </a:solidFill>
                <a:latin typeface="Lucida Console" pitchFamily="49" charset="0"/>
              </a:rPr>
              <a:t>&gt;</a:t>
            </a:r>
            <a:endParaRPr lang="en-US" sz="1200" b="1">
              <a:solidFill>
                <a:schemeClr val="tx1"/>
              </a:solidFill>
              <a:latin typeface="Lucida Console"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Tools for Building Definitions</a:t>
            </a:r>
            <a:endParaRPr lang="en-US"/>
          </a:p>
        </p:txBody>
      </p:sp>
      <p:sp>
        <p:nvSpPr>
          <p:cNvPr id="3" name="Text Placeholder 2"/>
          <p:cNvSpPr>
            <a:spLocks noGrp="1"/>
          </p:cNvSpPr>
          <p:nvPr>
            <p:ph idx="1"/>
          </p:nvPr>
        </p:nvSpPr>
        <p:spPr/>
        <p:txBody>
          <a:bodyPr>
            <a:normAutofit lnSpcReduction="10000"/>
          </a:bodyPr>
          <a:lstStyle/>
          <a:p>
            <a:r>
              <a:rPr lang="en-US" dirty="0" smtClean="0"/>
              <a:t>BDC Meta Man</a:t>
            </a:r>
            <a:endParaRPr lang="en-US" dirty="0" smtClean="0">
              <a:hlinkClick r:id="rId3"/>
            </a:endParaRPr>
          </a:p>
          <a:p>
            <a:pPr lvl="1"/>
            <a:r>
              <a:rPr lang="en-US" dirty="0" smtClean="0">
                <a:solidFill>
                  <a:schemeClr val="tx1"/>
                </a:solidFill>
                <a:hlinkClick r:id="rId3"/>
              </a:rPr>
              <a:t>http://www.bdcmetaman.com/</a:t>
            </a:r>
            <a:endParaRPr lang="en-US" dirty="0" smtClean="0">
              <a:solidFill>
                <a:schemeClr val="tx1"/>
              </a:solidFill>
            </a:endParaRPr>
          </a:p>
          <a:p>
            <a:pPr lvl="1"/>
            <a:r>
              <a:rPr lang="en-US" dirty="0" smtClean="0"/>
              <a:t>Free version for SQL Server data sources</a:t>
            </a:r>
          </a:p>
          <a:p>
            <a:pPr lvl="1"/>
            <a:r>
              <a:rPr lang="en-US" dirty="0" smtClean="0"/>
              <a:t>Licensed version adds Web service, Oracle, ODBC</a:t>
            </a:r>
          </a:p>
          <a:p>
            <a:pPr lvl="2"/>
            <a:r>
              <a:rPr lang="en-US" dirty="0" smtClean="0"/>
              <a:t>Action builder</a:t>
            </a:r>
          </a:p>
          <a:p>
            <a:pPr lvl="2"/>
            <a:r>
              <a:rPr lang="en-US" dirty="0" smtClean="0"/>
              <a:t>Visual designer</a:t>
            </a:r>
          </a:p>
          <a:p>
            <a:pPr lvl="2"/>
            <a:r>
              <a:rPr lang="en-US" dirty="0" smtClean="0"/>
              <a:t>Multiple entity support</a:t>
            </a:r>
          </a:p>
          <a:p>
            <a:pPr lvl="2"/>
            <a:r>
              <a:rPr lang="en-US" dirty="0" smtClean="0"/>
              <a:t>Configuration of </a:t>
            </a:r>
            <a:r>
              <a:rPr lang="en-US" dirty="0" err="1" smtClean="0"/>
              <a:t>LOBSystems</a:t>
            </a:r>
            <a:r>
              <a:rPr lang="en-US" dirty="0" smtClean="0"/>
              <a:t>, </a:t>
            </a:r>
            <a:r>
              <a:rPr lang="en-US" dirty="0" err="1" smtClean="0"/>
              <a:t>LOBSystemInstances</a:t>
            </a:r>
            <a:r>
              <a:rPr lang="en-US" dirty="0" smtClean="0"/>
              <a:t>, Entities, Methods, etc.</a:t>
            </a:r>
          </a:p>
          <a:p>
            <a:r>
              <a:rPr lang="en-US" dirty="0" err="1" smtClean="0"/>
              <a:t>Simego</a:t>
            </a:r>
            <a:r>
              <a:rPr lang="en-US" dirty="0" smtClean="0"/>
              <a:t> MOSS BDC Design Studio</a:t>
            </a:r>
          </a:p>
          <a:p>
            <a:pPr lvl="1"/>
            <a:r>
              <a:rPr lang="en-US" dirty="0" smtClean="0">
                <a:hlinkClick r:id="rId4"/>
              </a:rPr>
              <a:t>http://www.simego.com/#MOSS</a:t>
            </a:r>
            <a:endParaRPr lang="en-US" dirty="0" smtClean="0"/>
          </a:p>
          <a:p>
            <a:r>
              <a:rPr lang="en-US" dirty="0" smtClean="0"/>
              <a:t>Various efforts on </a:t>
            </a:r>
            <a:r>
              <a:rPr lang="en-US" dirty="0" err="1" smtClean="0"/>
              <a:t>CodePlex</a:t>
            </a:r>
            <a:r>
              <a:rPr lang="en-US" dirty="0" smtClean="0"/>
              <a:t>, </a:t>
            </a:r>
            <a:r>
              <a:rPr lang="en-US" dirty="0" err="1" smtClean="0"/>
              <a:t>GotDotNet</a:t>
            </a:r>
            <a:endParaRPr lang="en-US" dirty="0" smtClean="0"/>
          </a:p>
          <a:p>
            <a:r>
              <a:rPr lang="en-US" dirty="0" smtClean="0"/>
              <a:t>Some SDK-delivered functionality is in the works</a:t>
            </a:r>
          </a:p>
        </p:txBody>
      </p:sp>
    </p:spTree>
  </p:cSld>
  <p:clrMapOvr>
    <a:masterClrMapping/>
  </p:clrMapOvr>
  <p:transition advTm="255472"/>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Application Definition Files</a:t>
            </a:r>
            <a:endParaRPr lang="en-US" dirty="0"/>
          </a:p>
        </p:txBody>
      </p:sp>
      <p:pic>
        <p:nvPicPr>
          <p:cNvPr id="5" name="Picture 4" descr="F04xx05"/>
          <p:cNvPicPr/>
          <p:nvPr/>
        </p:nvPicPr>
        <p:blipFill>
          <a:blip r:embed="rId2" cstate="print"/>
          <a:srcRect/>
          <a:stretch>
            <a:fillRect/>
          </a:stretch>
        </p:blipFill>
        <p:spPr bwMode="auto">
          <a:xfrm>
            <a:off x="1641158" y="1564005"/>
            <a:ext cx="5750242" cy="4608195"/>
          </a:xfrm>
          <a:prstGeom prst="rect">
            <a:avLst/>
          </a:prstGeom>
          <a:noFill/>
          <a:ln w="9525">
            <a:solidFill>
              <a:schemeClr val="tx1"/>
            </a:solid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Administration of BDC Applications</a:t>
            </a:r>
            <a:endParaRPr lang="en-US" dirty="0"/>
          </a:p>
        </p:txBody>
      </p:sp>
      <p:pic>
        <p:nvPicPr>
          <p:cNvPr id="4" name="Picture 3" descr="F04xx06"/>
          <p:cNvPicPr/>
          <p:nvPr/>
        </p:nvPicPr>
        <p:blipFill>
          <a:blip r:embed="rId2" cstate="print"/>
          <a:srcRect/>
          <a:stretch>
            <a:fillRect/>
          </a:stretch>
        </p:blipFill>
        <p:spPr bwMode="auto">
          <a:xfrm>
            <a:off x="1371600" y="1524000"/>
            <a:ext cx="6248400" cy="4800600"/>
          </a:xfrm>
          <a:prstGeom prst="rect">
            <a:avLst/>
          </a:prstGeom>
          <a:noFill/>
          <a:ln w="9525">
            <a:solidFill>
              <a:schemeClr val="tx1"/>
            </a:solid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Examining BDC Application Entities</a:t>
            </a:r>
            <a:endParaRPr lang="en-US" dirty="0"/>
          </a:p>
        </p:txBody>
      </p:sp>
      <p:pic>
        <p:nvPicPr>
          <p:cNvPr id="4" name="Picture 3" descr="F04xx07"/>
          <p:cNvPicPr/>
          <p:nvPr/>
        </p:nvPicPr>
        <p:blipFill>
          <a:blip r:embed="rId2" cstate="print"/>
          <a:srcRect/>
          <a:stretch>
            <a:fillRect/>
          </a:stretch>
        </p:blipFill>
        <p:spPr bwMode="auto">
          <a:xfrm>
            <a:off x="1447800" y="1447800"/>
            <a:ext cx="6019800" cy="5029200"/>
          </a:xfrm>
          <a:prstGeom prst="rect">
            <a:avLst/>
          </a:prstGeom>
          <a:noFill/>
          <a:ln w="9525">
            <a:solidFill>
              <a:schemeClr val="tx1"/>
            </a:solidFill>
            <a:miter lim="800000"/>
            <a:headEnd/>
            <a:tailEnd/>
          </a:ln>
        </p:spPr>
      </p:pic>
    </p:spTree>
  </p:cSld>
  <p:clrMapOvr>
    <a:masterClrMapping/>
  </p:clrMapOvr>
</p:sld>
</file>

<file path=ppt/theme/theme1.xml><?xml version="1.0" encoding="utf-8"?>
<a:theme xmlns:a="http://schemas.openxmlformats.org/drawingml/2006/main" name="CPT_Slide_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918341E25AD34FAABA08FA833A409F" ma:contentTypeVersion="1" ma:contentTypeDescription="Create a new document." ma:contentTypeScope="" ma:versionID="270de4c7801b75baae8d41dc2b5abf05">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 xmlns="c83d3ea4-1015-4b4b-bfa9-09fbcd7aa64d">3CC2HQU7XWNV-50-4</_dlc_DocId>
    <_dlc_DocIdUrl xmlns="c83d3ea4-1015-4b4b-bfa9-09fbcd7aa64d">
      <Url>http://intranet.sharepointblackops.com/Courses/SAB301/_layouts/DocIdRedir.aspx?ID=3CC2HQU7XWNV-50-4</Url>
      <Description>3CC2HQU7XWNV-50-4</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22CD5039-5330-4B71-B518-AF0381CAA86A}"/>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CCC7BDB8-F9DC-48F3-8B38-227D00F5F4B9}"/>
</file>

<file path=docProps/app.xml><?xml version="1.0" encoding="utf-8"?>
<Properties xmlns="http://schemas.openxmlformats.org/officeDocument/2006/extended-properties" xmlns:vt="http://schemas.openxmlformats.org/officeDocument/2006/docPropsVTypes">
  <Template>CPT_Slide_Template</Template>
  <TotalTime>1</TotalTime>
  <Words>634</Words>
  <Application>Microsoft Office PowerPoint</Application>
  <PresentationFormat>On-screen Show (4:3)</PresentationFormat>
  <Paragraphs>100</Paragraphs>
  <Slides>17</Slides>
  <Notes>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CPT_Slide_Template</vt:lpstr>
      <vt:lpstr>Leveraging the  Business Data Catalog</vt:lpstr>
      <vt:lpstr>Agenda</vt:lpstr>
      <vt:lpstr>Design Motivations</vt:lpstr>
      <vt:lpstr>BDC Architecture</vt:lpstr>
      <vt:lpstr>Application Definition Files</vt:lpstr>
      <vt:lpstr>Tools for Building Definitions</vt:lpstr>
      <vt:lpstr>Importing Application Definition Files</vt:lpstr>
      <vt:lpstr>Administration of BDC Applications</vt:lpstr>
      <vt:lpstr>Examining BDC Application Entities</vt:lpstr>
      <vt:lpstr>Adding Actions to an Entity</vt:lpstr>
      <vt:lpstr>Administrating Security</vt:lpstr>
      <vt:lpstr>Using BDC Web Parts</vt:lpstr>
      <vt:lpstr>Editing BDC Web Parts</vt:lpstr>
      <vt:lpstr>Connecting Web Parts with Associations</vt:lpstr>
      <vt:lpstr>Searching through BDC Applications</vt:lpstr>
      <vt:lpstr>Adding BDC Columns to WSS Lists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the  Business Data Catalog</dc:title>
  <dc:creator>TedP</dc:creator>
  <cp:lastModifiedBy>TedP</cp:lastModifiedBy>
  <cp:revision>2</cp:revision>
  <dcterms:created xsi:type="dcterms:W3CDTF">2009-05-24T11:07:50Z</dcterms:created>
  <dcterms:modified xsi:type="dcterms:W3CDTF">2009-05-24T11:08:57Z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0x01010062918341E25AD34FAABA08FA833A409F</vt:lpwstr>
  </property>
  <property fmtid="{D5CDD505-2E9C-101B-9397-08002B2CF9AE}" pid="4" name="_dlc_DocIdItemGuid">
    <vt:lpwstr>f5a8579e-2893-4a23-8c93-f153e65da24e</vt:lpwstr>
  </property>
</Properties>
</file>