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946" autoAdjust="0"/>
    <p:restoredTop sz="90033" autoAdjust="0"/>
  </p:normalViewPr>
  <p:slideViewPr>
    <p:cSldViewPr>
      <p:cViewPr varScale="1">
        <p:scale>
          <a:sx n="93" d="100"/>
          <a:sy n="93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2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11 - Excel Services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11 - Excel Services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11 - Excel Services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11 - Excel Services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6080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48130" name="Rectangle 4812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u="sng" dirty="0"/>
              <a:t>Instructor Notes</a:t>
            </a:r>
            <a:endParaRPr lang="nl-BE" dirty="0">
              <a:latin typeface="Arial" charset="0"/>
            </a:endParaRPr>
          </a:p>
          <a:p>
            <a:pPr eaLnBrk="1" hangingPunct="1"/>
            <a:r>
              <a:rPr lang="nl-BE" dirty="0">
                <a:latin typeface="Arial" charset="0"/>
              </a:rPr>
              <a:t>Try to interact with the audience here and ask questions that relate to the needs and challenges discussed on the slide.</a:t>
            </a:r>
          </a:p>
          <a:p>
            <a:pPr eaLnBrk="1" hangingPunct="1"/>
            <a:endParaRPr lang="nl-BE" dirty="0">
              <a:latin typeface="Arial" charset="0"/>
            </a:endParaRPr>
          </a:p>
          <a:p>
            <a:pPr eaLnBrk="1" hangingPunct="1"/>
            <a:r>
              <a:rPr lang="nl-BE" dirty="0">
                <a:latin typeface="Arial" charset="0"/>
              </a:rPr>
              <a:t>What are you doing with Excel?</a:t>
            </a:r>
          </a:p>
          <a:p>
            <a:pPr eaLnBrk="1" hangingPunct="1"/>
            <a:r>
              <a:rPr lang="nl-BE" dirty="0">
                <a:latin typeface="Arial" charset="0"/>
              </a:rPr>
              <a:t>How do you collaborate on a spreadsheet (e.g. Some sales data) in your company?</a:t>
            </a:r>
          </a:p>
          <a:p>
            <a:pPr eaLnBrk="1" hangingPunct="1"/>
            <a:r>
              <a:rPr lang="nl-BE" dirty="0">
                <a:latin typeface="Arial" charset="0"/>
              </a:rPr>
              <a:t>Do you leverage the charting and calculation features of Excel?</a:t>
            </a:r>
          </a:p>
          <a:p>
            <a:pPr eaLnBrk="1" hangingPunct="1"/>
            <a:r>
              <a:rPr lang="nl-BE" dirty="0">
                <a:latin typeface="Arial" charset="0"/>
              </a:rPr>
              <a:t>Do you distribute Excel spreadsheets to your customers as part of your solution?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47104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49154" name="Rectangle 4915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u="sng"/>
              <a:t>Instructor Notes</a:t>
            </a:r>
            <a:endParaRPr lang="nl-BE">
              <a:latin typeface="Arial" charset="0"/>
            </a:endParaRPr>
          </a:p>
          <a:p>
            <a:pPr eaLnBrk="1" hangingPunct="1"/>
            <a:r>
              <a:rPr lang="nl-BE">
                <a:latin typeface="Arial" charset="0"/>
              </a:rPr>
              <a:t>Overview of what Excel Services is all about:</a:t>
            </a:r>
          </a:p>
          <a:p>
            <a:pPr eaLnBrk="1" hangingPunct="1"/>
            <a:endParaRPr lang="nl-BE">
              <a:latin typeface="Arial" charset="0"/>
            </a:endParaRPr>
          </a:p>
          <a:p>
            <a:pPr eaLnBrk="1" hangingPunct="1">
              <a:buFontTx/>
              <a:buAutoNum type="arabicPeriod"/>
            </a:pPr>
            <a:r>
              <a:rPr lang="nl-BE">
                <a:latin typeface="Arial" charset="0"/>
              </a:rPr>
              <a:t>Somebody creates an Excel spreadsheet</a:t>
            </a:r>
          </a:p>
          <a:p>
            <a:pPr eaLnBrk="1" hangingPunct="1">
              <a:buFontTx/>
              <a:buAutoNum type="arabicPeriod"/>
            </a:pPr>
            <a:r>
              <a:rPr lang="nl-BE">
                <a:latin typeface="Arial" charset="0"/>
              </a:rPr>
              <a:t>Publishes it to a SharePoint server where Excel Services is activated (point that Excel Services is a service provided by the Shared Service Provider)</a:t>
            </a:r>
          </a:p>
          <a:p>
            <a:pPr eaLnBrk="1" hangingPunct="1">
              <a:buFontTx/>
              <a:buAutoNum type="arabicPeriod"/>
            </a:pPr>
            <a:r>
              <a:rPr lang="nl-BE">
                <a:latin typeface="Arial" charset="0"/>
              </a:rPr>
              <a:t>Users can get a thin client view of the spreadsheet in their browser with the possibility of doing limited interaction with the spreadsheets</a:t>
            </a:r>
          </a:p>
          <a:p>
            <a:pPr eaLnBrk="1" hangingPunct="1">
              <a:buFontTx/>
              <a:buAutoNum type="arabicPeriod"/>
            </a:pPr>
            <a:r>
              <a:rPr lang="nl-BE">
                <a:latin typeface="Arial" charset="0"/>
              </a:rPr>
              <a:t>Via Web parts we can take snapshots (e.g a chart or a set of data) and use it somewhere else</a:t>
            </a:r>
          </a:p>
          <a:p>
            <a:pPr eaLnBrk="1" hangingPunct="1">
              <a:buFontTx/>
              <a:buAutoNum type="arabicPeriod"/>
            </a:pPr>
            <a:r>
              <a:rPr lang="nl-BE">
                <a:latin typeface="Arial" charset="0"/>
              </a:rPr>
              <a:t>A Web service can be consumed remotely by custom applications – these can interact (sending data, letting excel calculate, and getting results) with the spreadsheet in a programmatic way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</a:t>
            </a:r>
            <a:r>
              <a:rPr lang="en-US" baseline="0" dirty="0" smtClean="0"/>
              <a:t> Notes: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new features of Excel 2007 and the ability to use the compatibility pack to create the .</a:t>
            </a:r>
            <a:r>
              <a:rPr lang="en-US" baseline="0" dirty="0" err="1" smtClean="0"/>
              <a:t>xlsx</a:t>
            </a:r>
            <a:r>
              <a:rPr lang="en-US" baseline="0" dirty="0" smtClean="0"/>
              <a:t> format with Excel 2003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Excel Services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1200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3250" name="Rectangle 5324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u="sng"/>
              <a:t>Instructor Notes</a:t>
            </a:r>
            <a:r>
              <a:rPr lang="nl-BE">
                <a:latin typeface="Arial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nl-BE">
                <a:latin typeface="Arial" charset="0"/>
              </a:rPr>
              <a:t>Here are the steps to enable a spreadsheet for Web Access</a:t>
            </a:r>
          </a:p>
          <a:p>
            <a:pPr eaLnBrk="1" hangingPunct="1"/>
            <a:endParaRPr lang="nl-BE">
              <a:latin typeface="Arial" charset="0"/>
            </a:endParaRPr>
          </a:p>
          <a:p>
            <a:pPr eaLnBrk="1" hangingPunct="1"/>
            <a:r>
              <a:rPr lang="nl-BE">
                <a:latin typeface="Arial" charset="0"/>
              </a:rPr>
              <a:t>Before talking about the steps that need to be done in Excel itself, talk about step 2 where an administrator has to add the URL to the doc lib (or possibly to the entire site) as a trusted file location. </a:t>
            </a:r>
          </a:p>
          <a:p>
            <a:pPr eaLnBrk="1" hangingPunct="1"/>
            <a:endParaRPr lang="nl-BE">
              <a:latin typeface="Arial" charset="0"/>
            </a:endParaRPr>
          </a:p>
          <a:p>
            <a:pPr eaLnBrk="1" hangingPunct="1"/>
            <a:r>
              <a:rPr lang="nl-BE">
                <a:latin typeface="Arial" charset="0"/>
              </a:rPr>
              <a:t>Next discuss what needs to be done in Excel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taken</a:t>
            </a:r>
            <a:r>
              <a:rPr lang="en-US" baseline="0" dirty="0" smtClean="0"/>
              <a:t> from http://msdn2.microsoft.com/en-us/library/ms496823.aspx, for more information.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Excel Services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11 - Excel Services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11 - Excel Services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  <p:sldLayoutId id="2147483658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Publishing Spreadsheets</a:t>
            </a:r>
            <a:br>
              <a:rPr lang="en-US" dirty="0" smtClean="0"/>
            </a:br>
            <a:r>
              <a:rPr lang="en-US" dirty="0" smtClean="0"/>
              <a:t>with Excel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Running Excel spreadsheets on the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Workbooks that will not render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and frozen panes </a:t>
            </a:r>
          </a:p>
          <a:p>
            <a:r>
              <a:rPr lang="en-US" dirty="0" smtClean="0"/>
              <a:t>Headers and footers </a:t>
            </a:r>
          </a:p>
          <a:p>
            <a:r>
              <a:rPr lang="en-US" dirty="0" smtClean="0"/>
              <a:t>Page layout view </a:t>
            </a:r>
          </a:p>
          <a:p>
            <a:r>
              <a:rPr lang="en-US" dirty="0" smtClean="0"/>
              <a:t>Cell patterns </a:t>
            </a:r>
          </a:p>
          <a:p>
            <a:r>
              <a:rPr lang="en-US" dirty="0" smtClean="0"/>
              <a:t>Zoom </a:t>
            </a:r>
          </a:p>
          <a:p>
            <a:r>
              <a:rPr lang="en-US" dirty="0" smtClean="0"/>
              <a:t>Microsoft SQL Server Analysis Services' member properties in ScreenTips </a:t>
            </a:r>
          </a:p>
          <a:p>
            <a:r>
              <a:rPr lang="en-US" dirty="0" smtClean="0"/>
              <a:t>Some cell formatting, such as diagonal borders and border types not supported by HTML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Web Access Web Part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Part to view Excel workbooks on a page</a:t>
            </a:r>
          </a:p>
          <a:p>
            <a:pPr lvl="1"/>
            <a:r>
              <a:rPr lang="en-US" dirty="0" smtClean="0"/>
              <a:t>Entire Workbook</a:t>
            </a:r>
          </a:p>
          <a:p>
            <a:pPr lvl="1"/>
            <a:r>
              <a:rPr lang="en-US" dirty="0" smtClean="0"/>
              <a:t>Specified range of cells</a:t>
            </a:r>
          </a:p>
          <a:p>
            <a:pPr lvl="1"/>
            <a:r>
              <a:rPr lang="en-US" dirty="0" smtClean="0"/>
              <a:t>Named Item</a:t>
            </a:r>
          </a:p>
          <a:p>
            <a:pPr lvl="1"/>
            <a:endParaRPr lang="en-US" dirty="0"/>
          </a:p>
        </p:txBody>
      </p:sp>
      <p:pic>
        <p:nvPicPr>
          <p:cNvPr id="4" name="Picture 3" descr="excelwebacc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3352800"/>
            <a:ext cx="4647619" cy="33047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 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the limited viewing of a workbook from Excel Services</a:t>
            </a:r>
            <a:endParaRPr lang="en-US" dirty="0"/>
          </a:p>
          <a:p>
            <a:r>
              <a:rPr lang="en-US" dirty="0" smtClean="0"/>
              <a:t>Items such as private information, formulas, and hidden data are removed</a:t>
            </a:r>
          </a:p>
          <a:p>
            <a:endParaRPr lang="en-US" dirty="0" smtClean="0"/>
          </a:p>
        </p:txBody>
      </p:sp>
      <p:pic>
        <p:nvPicPr>
          <p:cNvPr id="5" name="Picture 4" descr="snapsh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790" y="3809995"/>
            <a:ext cx="2607143" cy="186904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438400" y="45720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Services Architecture</a:t>
            </a:r>
          </a:p>
          <a:p>
            <a:r>
              <a:rPr lang="en-US" dirty="0" smtClean="0"/>
              <a:t>Configuring Trusted Locations</a:t>
            </a:r>
          </a:p>
          <a:p>
            <a:r>
              <a:rPr lang="en-US" dirty="0" smtClean="0"/>
              <a:t>Publishing spreadsheets that render as HTML</a:t>
            </a:r>
          </a:p>
          <a:p>
            <a:r>
              <a:rPr lang="en-US" dirty="0" smtClean="0"/>
              <a:t>Using Data Connections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Services Architecture</a:t>
            </a:r>
          </a:p>
          <a:p>
            <a:r>
              <a:rPr lang="en-US" dirty="0" smtClean="0"/>
              <a:t>Configuring Trusted Locations</a:t>
            </a:r>
          </a:p>
          <a:p>
            <a:r>
              <a:rPr lang="en-US" dirty="0" smtClean="0"/>
              <a:t>Publishing spreadsheets that render as HTML</a:t>
            </a:r>
          </a:p>
          <a:p>
            <a:r>
              <a:rPr lang="en-US" dirty="0" smtClean="0"/>
              <a:t>Using Data Connections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 We Need Excel Services?</a:t>
            </a:r>
          </a:p>
        </p:txBody>
      </p:sp>
      <p:sp>
        <p:nvSpPr>
          <p:cNvPr id="9218" name="Text Placeholder 921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Common customer requirements/complains</a:t>
            </a:r>
          </a:p>
          <a:p>
            <a:pPr lvl="1"/>
            <a:r>
              <a:rPr lang="en-GB" dirty="0" smtClean="0"/>
              <a:t>Distributing spreadsheets to users creates many copies</a:t>
            </a:r>
          </a:p>
          <a:p>
            <a:pPr lvl="1"/>
            <a:r>
              <a:rPr lang="en-GB" dirty="0" smtClean="0"/>
              <a:t>Excel doesn’t play well in the BI dashboard and reporting world</a:t>
            </a:r>
          </a:p>
          <a:p>
            <a:pPr lvl="1"/>
            <a:r>
              <a:rPr lang="en-GB" dirty="0" smtClean="0"/>
              <a:t>It’s difficult to protect proprietary information in spreadsheets</a:t>
            </a:r>
          </a:p>
          <a:p>
            <a:pPr lvl="1"/>
            <a:r>
              <a:rPr lang="en-GB" dirty="0" smtClean="0"/>
              <a:t>Incorporating Excel logic into applications is hard</a:t>
            </a:r>
          </a:p>
          <a:p>
            <a:pPr lvl="1"/>
            <a:r>
              <a:rPr lang="en-GB" dirty="0" smtClean="0"/>
              <a:t>Excel was designed as a desktop application</a:t>
            </a:r>
            <a:br>
              <a:rPr lang="en-GB" dirty="0" smtClean="0"/>
            </a:br>
            <a:r>
              <a:rPr lang="en-GB" sz="1800" i="1" dirty="0" smtClean="0"/>
              <a:t>(read: Excel really stinks as a server-side application)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fr-BE" dirty="0" smtClean="0">
                <a:latin typeface="Tahoma" charset="0"/>
              </a:rPr>
              <a:t>Excel Services</a:t>
            </a:r>
            <a:endParaRPr lang="en-GB" sz="2000" dirty="0" smtClean="0">
              <a:solidFill>
                <a:srgbClr val="FF9900"/>
              </a:solidFill>
              <a:latin typeface="Tahoma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83000" y="1865311"/>
            <a:ext cx="3784238" cy="2082800"/>
            <a:chOff x="1680" y="896"/>
            <a:chExt cx="2314" cy="1312"/>
          </a:xfrm>
        </p:grpSpPr>
        <p:sp>
          <p:nvSpPr>
            <p:cNvPr id="10267" name="Rectangle 10266"/>
            <p:cNvSpPr>
              <a:spLocks noChangeArrowheads="1"/>
            </p:cNvSpPr>
            <p:nvPr/>
          </p:nvSpPr>
          <p:spPr bwMode="auto">
            <a:xfrm>
              <a:off x="1769" y="1585"/>
              <a:ext cx="645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5000"/>
                </a:lnSpc>
                <a:spcAft>
                  <a:spcPct val="25000"/>
                </a:spcAft>
              </a:pPr>
              <a:r>
                <a:rPr lang="en-US" sz="1200">
                  <a:latin typeface="Arial" charset="0"/>
                  <a:cs typeface="Arial" charset="0"/>
                </a:rPr>
                <a:t>Calculated data and charts</a:t>
              </a:r>
            </a:p>
          </p:txBody>
        </p:sp>
        <p:sp>
          <p:nvSpPr>
            <p:cNvPr id="10268" name="Straight Connector 10267"/>
            <p:cNvSpPr>
              <a:spLocks noChangeShapeType="1"/>
            </p:cNvSpPr>
            <p:nvPr/>
          </p:nvSpPr>
          <p:spPr bwMode="auto">
            <a:xfrm flipV="1">
              <a:off x="1680" y="1569"/>
              <a:ext cx="1098" cy="639"/>
            </a:xfrm>
            <a:prstGeom prst="line">
              <a:avLst/>
            </a:prstGeom>
            <a:noFill/>
            <a:ln w="38100" algn="ctr">
              <a:solidFill>
                <a:schemeClr val="tx2"/>
              </a:solidFill>
              <a:round/>
              <a:headEnd type="non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Rectangle 10268"/>
            <p:cNvSpPr>
              <a:spLocks noChangeArrowheads="1"/>
            </p:cNvSpPr>
            <p:nvPr/>
          </p:nvSpPr>
          <p:spPr bwMode="auto">
            <a:xfrm>
              <a:off x="3426" y="923"/>
              <a:ext cx="568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  <a:spcAft>
                  <a:spcPct val="25000"/>
                </a:spcAft>
              </a:pPr>
              <a:r>
                <a:rPr lang="en-US" sz="1600">
                  <a:latin typeface="Arial" charset="0"/>
                  <a:cs typeface="Arial" charset="0"/>
                </a:rPr>
                <a:t>Browser</a:t>
              </a:r>
            </a:p>
          </p:txBody>
        </p:sp>
        <p:grpSp>
          <p:nvGrpSpPr>
            <p:cNvPr id="3" name="Group 9"/>
            <p:cNvGrpSpPr>
              <a:grpSpLocks noChangeAspect="1"/>
            </p:cNvGrpSpPr>
            <p:nvPr/>
          </p:nvGrpSpPr>
          <p:grpSpPr bwMode="auto">
            <a:xfrm>
              <a:off x="2444" y="896"/>
              <a:ext cx="857" cy="644"/>
              <a:chOff x="0" y="791"/>
              <a:chExt cx="4474" cy="3359"/>
            </a:xfrm>
          </p:grpSpPr>
          <p:pic>
            <p:nvPicPr>
              <p:cNvPr id="10272" name="Rectangle 1027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791"/>
                <a:ext cx="4474" cy="3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273" name="Rectangle 10272"/>
              <p:cNvSpPr>
                <a:spLocks noChangeAspect="1" noChangeArrowheads="1"/>
              </p:cNvSpPr>
              <p:nvPr/>
            </p:nvSpPr>
            <p:spPr bwMode="auto">
              <a:xfrm>
                <a:off x="3311" y="1028"/>
                <a:ext cx="842" cy="1213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GB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0274" name="Rectangle 10273"/>
              <p:cNvSpPr>
                <a:spLocks noChangeAspect="1" noChangeArrowheads="1"/>
              </p:cNvSpPr>
              <p:nvPr/>
            </p:nvSpPr>
            <p:spPr bwMode="auto">
              <a:xfrm>
                <a:off x="30" y="1038"/>
                <a:ext cx="842" cy="1213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GB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683000" y="4408487"/>
            <a:ext cx="3257550" cy="1916113"/>
            <a:chOff x="1680" y="2498"/>
            <a:chExt cx="2052" cy="1207"/>
          </a:xfrm>
        </p:grpSpPr>
        <p:sp>
          <p:nvSpPr>
            <p:cNvPr id="10262" name="Rectangle 10261"/>
            <p:cNvSpPr>
              <a:spLocks noChangeArrowheads="1"/>
            </p:cNvSpPr>
            <p:nvPr/>
          </p:nvSpPr>
          <p:spPr bwMode="auto">
            <a:xfrm>
              <a:off x="2437" y="3515"/>
              <a:ext cx="1295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  <a:spcAft>
                  <a:spcPct val="25000"/>
                </a:spcAft>
              </a:pPr>
              <a:r>
                <a:rPr lang="en-US" sz="1600">
                  <a:latin typeface="Arial" charset="0"/>
                  <a:cs typeface="Arial" charset="0"/>
                </a:rPr>
                <a:t>Custom Applications</a:t>
              </a:r>
            </a:p>
          </p:txBody>
        </p:sp>
        <p:sp>
          <p:nvSpPr>
            <p:cNvPr id="10263" name="Straight Connector 10262"/>
            <p:cNvSpPr>
              <a:spLocks noChangeShapeType="1"/>
            </p:cNvSpPr>
            <p:nvPr/>
          </p:nvSpPr>
          <p:spPr bwMode="auto">
            <a:xfrm>
              <a:off x="1680" y="2544"/>
              <a:ext cx="1056" cy="480"/>
            </a:xfrm>
            <a:prstGeom prst="line">
              <a:avLst/>
            </a:prstGeom>
            <a:noFill/>
            <a:ln w="38100" algn="ctr">
              <a:solidFill>
                <a:schemeClr val="tx2"/>
              </a:solidFill>
              <a:round/>
              <a:headEnd type="non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Rectangle 10264"/>
            <p:cNvSpPr>
              <a:spLocks noChangeArrowheads="1"/>
            </p:cNvSpPr>
            <p:nvPr/>
          </p:nvSpPr>
          <p:spPr bwMode="auto">
            <a:xfrm>
              <a:off x="2075" y="2498"/>
              <a:ext cx="954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5000"/>
                </a:lnSpc>
                <a:spcAft>
                  <a:spcPct val="25000"/>
                </a:spcAft>
              </a:pPr>
              <a:r>
                <a:rPr lang="en-US" sz="1200">
                  <a:latin typeface="Arial" charset="0"/>
                  <a:cs typeface="Arial" charset="0"/>
                </a:rPr>
                <a:t>Spreadsheets/</a:t>
              </a:r>
              <a:br>
                <a:rPr lang="en-US" sz="1200">
                  <a:latin typeface="Arial" charset="0"/>
                  <a:cs typeface="Arial" charset="0"/>
                </a:rPr>
              </a:br>
              <a:r>
                <a:rPr lang="en-US" sz="1200">
                  <a:latin typeface="Arial" charset="0"/>
                  <a:cs typeface="Arial" charset="0"/>
                </a:rPr>
                <a:t>Calculated data</a:t>
              </a:r>
            </a:p>
          </p:txBody>
        </p:sp>
        <p:pic>
          <p:nvPicPr>
            <p:cNvPr id="10266" name="Rectangle 1026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1" y="2737"/>
              <a:ext cx="763" cy="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155700" y="3048000"/>
            <a:ext cx="3810000" cy="2309813"/>
            <a:chOff x="88" y="1641"/>
            <a:chExt cx="2400" cy="1455"/>
          </a:xfrm>
        </p:grpSpPr>
        <p:sp>
          <p:nvSpPr>
            <p:cNvPr id="10256" name="Rectangle 10255"/>
            <p:cNvSpPr>
              <a:spLocks noChangeArrowheads="1"/>
            </p:cNvSpPr>
            <p:nvPr/>
          </p:nvSpPr>
          <p:spPr bwMode="auto">
            <a:xfrm>
              <a:off x="88" y="2776"/>
              <a:ext cx="240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5000"/>
                </a:lnSpc>
                <a:spcAft>
                  <a:spcPct val="25000"/>
                </a:spcAft>
              </a:pPr>
              <a:r>
                <a:rPr lang="en-US" sz="1600" dirty="0">
                  <a:latin typeface="Arial" charset="0"/>
                  <a:cs typeface="Arial" charset="0"/>
                </a:rPr>
                <a:t>Office SharePoint </a:t>
              </a:r>
              <a:r>
                <a:rPr lang="en-US" sz="1600" dirty="0" smtClean="0">
                  <a:latin typeface="Arial" charset="0"/>
                  <a:cs typeface="Arial" charset="0"/>
                </a:rPr>
                <a:t>Server</a:t>
              </a:r>
              <a:r>
                <a:rPr lang="en-US" sz="1600" dirty="0">
                  <a:latin typeface="Arial" charset="0"/>
                  <a:cs typeface="Arial" charset="0"/>
                </a:rPr>
                <a:t/>
              </a:r>
              <a:br>
                <a:rPr lang="en-US" sz="1600" dirty="0">
                  <a:latin typeface="Arial" charset="0"/>
                  <a:cs typeface="Arial" charset="0"/>
                </a:rPr>
              </a:br>
              <a:r>
                <a:rPr lang="en-US" sz="1600" dirty="0">
                  <a:latin typeface="Arial" charset="0"/>
                  <a:cs typeface="Arial" charset="0"/>
                </a:rPr>
                <a:t>&amp; Excel Services</a:t>
              </a:r>
            </a:p>
          </p:txBody>
        </p: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1098" y="1857"/>
              <a:ext cx="810" cy="925"/>
              <a:chOff x="2252" y="2404"/>
              <a:chExt cx="1134" cy="1357"/>
            </a:xfrm>
          </p:grpSpPr>
          <p:pic>
            <p:nvPicPr>
              <p:cNvPr id="10260" name="Rectangle 10259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52" y="2404"/>
                <a:ext cx="877" cy="12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61" name="Rectangle 10260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429" y="3043"/>
                <a:ext cx="957" cy="7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0258" name="Straight Connector 10257"/>
            <p:cNvSpPr>
              <a:spLocks noChangeShapeType="1"/>
            </p:cNvSpPr>
            <p:nvPr/>
          </p:nvSpPr>
          <p:spPr bwMode="auto">
            <a:xfrm>
              <a:off x="416" y="1641"/>
              <a:ext cx="624" cy="384"/>
            </a:xfrm>
            <a:prstGeom prst="line">
              <a:avLst/>
            </a:prstGeom>
            <a:noFill/>
            <a:ln w="38100" algn="ctr">
              <a:solidFill>
                <a:schemeClr val="tx2"/>
              </a:solidFill>
              <a:round/>
              <a:headEnd type="non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Rectangle 10258"/>
            <p:cNvSpPr>
              <a:spLocks noChangeArrowheads="1"/>
            </p:cNvSpPr>
            <p:nvPr/>
          </p:nvSpPr>
          <p:spPr bwMode="auto">
            <a:xfrm>
              <a:off x="906" y="1680"/>
              <a:ext cx="714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  <a:spcAft>
                  <a:spcPct val="25000"/>
                </a:spcAft>
              </a:pPr>
              <a:r>
                <a:rPr lang="en-US" sz="1200">
                  <a:latin typeface="Arial" charset="0"/>
                  <a:cs typeface="Arial" charset="0"/>
                </a:rPr>
                <a:t>Spreadsheets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533400" y="1658937"/>
            <a:ext cx="1930400" cy="1312863"/>
            <a:chOff x="0" y="1286"/>
            <a:chExt cx="1216" cy="827"/>
          </a:xfrm>
        </p:grpSpPr>
        <p:sp>
          <p:nvSpPr>
            <p:cNvPr id="10252" name="Rectangle 10251"/>
            <p:cNvSpPr>
              <a:spLocks noChangeArrowheads="1"/>
            </p:cNvSpPr>
            <p:nvPr/>
          </p:nvSpPr>
          <p:spPr bwMode="auto">
            <a:xfrm>
              <a:off x="187" y="1769"/>
              <a:ext cx="754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  <a:spcAft>
                  <a:spcPct val="25000"/>
                </a:spcAft>
              </a:pPr>
              <a:r>
                <a:rPr lang="en-US" sz="1600">
                  <a:latin typeface="Arial" charset="0"/>
                  <a:cs typeface="Arial" charset="0"/>
                </a:rPr>
                <a:t>Excel 2007</a:t>
              </a:r>
            </a:p>
          </p:txBody>
        </p:sp>
        <p:sp>
          <p:nvSpPr>
            <p:cNvPr id="10253" name="Rectangle 10252"/>
            <p:cNvSpPr>
              <a:spLocks noChangeArrowheads="1"/>
            </p:cNvSpPr>
            <p:nvPr/>
          </p:nvSpPr>
          <p:spPr bwMode="auto">
            <a:xfrm>
              <a:off x="0" y="1939"/>
              <a:ext cx="12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85000"/>
                </a:lnSpc>
                <a:spcAft>
                  <a:spcPct val="25000"/>
                </a:spcAft>
                <a:buClr>
                  <a:schemeClr val="tx2"/>
                </a:buClr>
                <a:buFont typeface="Wingdings" pitchFamily="2" charset="2"/>
                <a:buNone/>
              </a:pPr>
              <a:r>
                <a:rPr lang="en-US" sz="1400">
                  <a:latin typeface="Arial" charset="0"/>
                  <a:cs typeface="Arial" charset="0"/>
                </a:rPr>
                <a:t>Design and author</a:t>
              </a:r>
            </a:p>
          </p:txBody>
        </p:sp>
        <p:pic>
          <p:nvPicPr>
            <p:cNvPr id="10254" name="Rectangle 1025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7" y="1286"/>
              <a:ext cx="459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3683000" y="3875088"/>
            <a:ext cx="4775200" cy="1065213"/>
            <a:chOff x="1680" y="2162"/>
            <a:chExt cx="3008" cy="671"/>
          </a:xfrm>
        </p:grpSpPr>
        <p:sp>
          <p:nvSpPr>
            <p:cNvPr id="10248" name="Straight Connector 10247"/>
            <p:cNvSpPr>
              <a:spLocks noChangeShapeType="1"/>
            </p:cNvSpPr>
            <p:nvPr/>
          </p:nvSpPr>
          <p:spPr bwMode="auto">
            <a:xfrm flipV="1">
              <a:off x="1680" y="2350"/>
              <a:ext cx="2171" cy="2"/>
            </a:xfrm>
            <a:prstGeom prst="line">
              <a:avLst/>
            </a:prstGeom>
            <a:noFill/>
            <a:ln w="38100" algn="ctr">
              <a:solidFill>
                <a:schemeClr val="tx2"/>
              </a:solidFill>
              <a:round/>
              <a:headEnd type="none" w="lg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Rectangle 10248"/>
            <p:cNvSpPr>
              <a:spLocks noChangeArrowheads="1"/>
            </p:cNvSpPr>
            <p:nvPr/>
          </p:nvSpPr>
          <p:spPr bwMode="auto">
            <a:xfrm>
              <a:off x="2016" y="2208"/>
              <a:ext cx="1824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  <a:spcAft>
                  <a:spcPct val="25000"/>
                </a:spcAft>
              </a:pPr>
              <a:r>
                <a:rPr lang="en-US" sz="1200">
                  <a:latin typeface="Arial" charset="0"/>
                  <a:cs typeface="Arial" charset="0"/>
                </a:rPr>
                <a:t>Spreadsheets/snapshots</a:t>
              </a:r>
            </a:p>
          </p:txBody>
        </p:sp>
        <p:pic>
          <p:nvPicPr>
            <p:cNvPr id="10250" name="Rectangle 1024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42" y="2162"/>
              <a:ext cx="459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1" name="Rectangle 10250"/>
            <p:cNvSpPr>
              <a:spLocks noChangeArrowheads="1"/>
            </p:cNvSpPr>
            <p:nvPr/>
          </p:nvSpPr>
          <p:spPr bwMode="auto">
            <a:xfrm>
              <a:off x="3934" y="2643"/>
              <a:ext cx="754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  <a:spcAft>
                  <a:spcPct val="25000"/>
                </a:spcAft>
              </a:pPr>
              <a:r>
                <a:rPr lang="en-US" sz="1600">
                  <a:latin typeface="Arial" charset="0"/>
                  <a:cs typeface="Arial" charset="0"/>
                </a:rPr>
                <a:t>Excel 2007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2007</a:t>
            </a:r>
            <a:endParaRPr lang="en-US" dirty="0"/>
          </a:p>
        </p:txBody>
      </p:sp>
      <p:pic>
        <p:nvPicPr>
          <p:cNvPr id="4" name="Content Placeholder 3" descr="box_Excel07_592x805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666716" y="1447800"/>
            <a:ext cx="3810568" cy="51816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Trusted Locations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90800"/>
            <a:ext cx="6019048" cy="232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sz="2800" smtClean="0">
                <a:latin typeface="Tahoma" charset="0"/>
              </a:rPr>
              <a:t>Walk Through of using Excel Services</a:t>
            </a:r>
            <a:endParaRPr lang="en-US" sz="2400" smtClean="0">
              <a:solidFill>
                <a:srgbClr val="FF9900"/>
              </a:solidFill>
              <a:latin typeface="Tahoma" charset="0"/>
            </a:endParaRPr>
          </a:p>
        </p:txBody>
      </p:sp>
      <p:sp>
        <p:nvSpPr>
          <p:cNvPr id="14338" name="Text Placeholder 1433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00600"/>
          </a:xfrm>
          <a:noFill/>
        </p:spPr>
        <p:txBody>
          <a:bodyPr/>
          <a:lstStyle/>
          <a:p>
            <a:pPr defTabSz="914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latin typeface="Tahoma" charset="0"/>
              </a:rPr>
              <a:t>Add the URL of the document library as trusted location</a:t>
            </a:r>
          </a:p>
          <a:p>
            <a:pPr lvl="1" defTabSz="9144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 smtClean="0">
                <a:latin typeface="Tahoma" charset="0"/>
              </a:rPr>
              <a:t>SharePoint Central Administration</a:t>
            </a:r>
          </a:p>
          <a:p>
            <a:pPr lvl="1" defTabSz="9144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 smtClean="0">
                <a:latin typeface="Tahoma" charset="0"/>
              </a:rPr>
              <a:t>In Application Management, configure the Farm’s core services</a:t>
            </a:r>
          </a:p>
          <a:p>
            <a:pPr lvl="1" defTabSz="9144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 smtClean="0">
                <a:latin typeface="Tahoma" charset="0"/>
              </a:rPr>
              <a:t>In Excel Services Management, add </a:t>
            </a:r>
            <a:br>
              <a:rPr lang="en-US" sz="1800" dirty="0" smtClean="0">
                <a:latin typeface="Tahoma" charset="0"/>
              </a:rPr>
            </a:br>
            <a:r>
              <a:rPr lang="en-US" sz="1800" dirty="0" smtClean="0">
                <a:latin typeface="Tahoma" charset="0"/>
              </a:rPr>
              <a:t>the URL of the doc lib as a trusted file </a:t>
            </a:r>
            <a:br>
              <a:rPr lang="en-US" sz="1800" dirty="0" smtClean="0">
                <a:latin typeface="Tahoma" charset="0"/>
              </a:rPr>
            </a:br>
            <a:r>
              <a:rPr lang="en-US" sz="1800" dirty="0" smtClean="0">
                <a:latin typeface="Tahoma" charset="0"/>
              </a:rPr>
              <a:t>location</a:t>
            </a:r>
            <a:endParaRPr lang="en-US" sz="2400" dirty="0" smtClean="0">
              <a:latin typeface="Tahoma" charset="0"/>
            </a:endParaRPr>
          </a:p>
          <a:p>
            <a:pPr defTabSz="914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latin typeface="Tahoma" charset="0"/>
              </a:rPr>
              <a:t>In Excel 2007, publish to </a:t>
            </a:r>
            <a:br>
              <a:rPr lang="en-US" sz="2400" dirty="0" smtClean="0">
                <a:latin typeface="Tahoma" charset="0"/>
              </a:rPr>
            </a:br>
            <a:r>
              <a:rPr lang="en-US" sz="2400" dirty="0" smtClean="0">
                <a:latin typeface="Tahoma" charset="0"/>
              </a:rPr>
              <a:t>Office Server</a:t>
            </a:r>
          </a:p>
          <a:p>
            <a:pPr lvl="1" defTabSz="9144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 smtClean="0">
                <a:latin typeface="Tahoma" charset="0"/>
              </a:rPr>
              <a:t>Decide what worksheets to publish</a:t>
            </a:r>
          </a:p>
          <a:p>
            <a:pPr lvl="1" defTabSz="9144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 smtClean="0">
                <a:latin typeface="Tahoma" charset="0"/>
              </a:rPr>
              <a:t>Named ranges can be dynamically </a:t>
            </a:r>
            <a:br>
              <a:rPr lang="en-US" sz="1800" dirty="0" smtClean="0">
                <a:latin typeface="Tahoma" charset="0"/>
              </a:rPr>
            </a:br>
            <a:r>
              <a:rPr lang="en-US" sz="1800" dirty="0" smtClean="0">
                <a:latin typeface="Tahoma" charset="0"/>
              </a:rPr>
              <a:t>populated with values in the browser</a:t>
            </a:r>
          </a:p>
          <a:p>
            <a:pPr lvl="1" defTabSz="9144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 smtClean="0">
                <a:latin typeface="Tahoma" charset="0"/>
              </a:rPr>
              <a:t>Give the URL of a document library</a:t>
            </a:r>
            <a:endParaRPr lang="en-US" sz="2400" dirty="0" smtClean="0">
              <a:latin typeface="Tahoma" charset="0"/>
            </a:endParaRPr>
          </a:p>
          <a:p>
            <a:pPr defTabSz="914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latin typeface="Tahoma" charset="0"/>
              </a:rPr>
              <a:t>Users now have Web access </a:t>
            </a:r>
            <a:br>
              <a:rPr lang="en-US" sz="2400" dirty="0" smtClean="0">
                <a:latin typeface="Tahoma" charset="0"/>
              </a:rPr>
            </a:br>
            <a:r>
              <a:rPr lang="en-US" sz="2400" dirty="0" smtClean="0">
                <a:latin typeface="Tahoma" charset="0"/>
              </a:rPr>
              <a:t>to the spreadsheet</a:t>
            </a:r>
          </a:p>
        </p:txBody>
      </p:sp>
      <p:pic>
        <p:nvPicPr>
          <p:cNvPr id="14339" name="Rectangle 143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743200"/>
            <a:ext cx="334803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the creator of the document to determine what cells can be edited by the user viewing the workbook in Excel services.</a:t>
            </a:r>
          </a:p>
          <a:p>
            <a:endParaRPr lang="en-US" dirty="0"/>
          </a:p>
        </p:txBody>
      </p:sp>
      <p:pic>
        <p:nvPicPr>
          <p:cNvPr id="4" name="Picture 3" descr="paramet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3048000"/>
            <a:ext cx="5209524" cy="32095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Features will not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 smtClean="0"/>
              <a:t>Code</a:t>
            </a:r>
            <a:endParaRPr lang="en-US" dirty="0" smtClean="0"/>
          </a:p>
          <a:p>
            <a:r>
              <a:rPr lang="en-US" dirty="0" smtClean="0"/>
              <a:t>Information Rights Management (IRM) protection. </a:t>
            </a:r>
          </a:p>
          <a:p>
            <a:r>
              <a:rPr lang="en-US" dirty="0" smtClean="0"/>
              <a:t>ActiveX controls. </a:t>
            </a:r>
          </a:p>
          <a:p>
            <a:r>
              <a:rPr lang="en-US" dirty="0" smtClean="0"/>
              <a:t>Embedded smart tags. </a:t>
            </a:r>
          </a:p>
          <a:p>
            <a:r>
              <a:rPr lang="en-US" dirty="0" smtClean="0"/>
              <a:t>PivotTables report with multiple consolidation ranges. </a:t>
            </a:r>
          </a:p>
          <a:p>
            <a:r>
              <a:rPr lang="en-US" dirty="0" smtClean="0"/>
              <a:t>External references (workbooks that contain links to other workbooks). </a:t>
            </a:r>
          </a:p>
          <a:p>
            <a:r>
              <a:rPr lang="en-US" dirty="0" smtClean="0"/>
              <a:t>Workbooks saved in formula view. </a:t>
            </a:r>
          </a:p>
          <a:p>
            <a:r>
              <a:rPr lang="en-US" dirty="0" smtClean="0"/>
              <a:t>XML expansion packs. </a:t>
            </a:r>
          </a:p>
          <a:p>
            <a:r>
              <a:rPr lang="en-US" dirty="0" smtClean="0"/>
              <a:t>XML maps. </a:t>
            </a:r>
          </a:p>
          <a:p>
            <a:r>
              <a:rPr lang="en-US" dirty="0" smtClean="0"/>
              <a:t>Data validation. </a:t>
            </a:r>
          </a:p>
          <a:p>
            <a:r>
              <a:rPr lang="en-US" dirty="0" smtClean="0"/>
              <a:t>Query tables, SharePoint lists, Web queries, and text queries. </a:t>
            </a:r>
          </a:p>
          <a:p>
            <a:r>
              <a:rPr lang="en-US" dirty="0" smtClean="0"/>
              <a:t>Workbooks that reference add-ins. </a:t>
            </a:r>
          </a:p>
          <a:p>
            <a:r>
              <a:rPr lang="en-US" dirty="0" smtClean="0"/>
              <a:t>Workbooks that use the </a:t>
            </a:r>
            <a:r>
              <a:rPr lang="en-US" b="1" dirty="0" smtClean="0"/>
              <a:t>RTD()</a:t>
            </a:r>
            <a:r>
              <a:rPr lang="en-US" dirty="0" smtClean="0"/>
              <a:t> function. </a:t>
            </a:r>
          </a:p>
          <a:p>
            <a:r>
              <a:rPr lang="en-US" dirty="0" smtClean="0"/>
              <a:t>Workbooks that use workbook and worksheet protection. </a:t>
            </a:r>
          </a:p>
          <a:p>
            <a:r>
              <a:rPr lang="en-US" dirty="0" smtClean="0"/>
              <a:t>Embedded pictures or clip art. </a:t>
            </a:r>
          </a:p>
          <a:p>
            <a:r>
              <a:rPr lang="en-US" dirty="0" smtClean="0"/>
              <a:t>Cell and sheet background pictures. </a:t>
            </a:r>
          </a:p>
          <a:p>
            <a:r>
              <a:rPr lang="en-US" dirty="0" smtClean="0"/>
              <a:t>AutoShapes and WordArt. </a:t>
            </a:r>
          </a:p>
          <a:p>
            <a:r>
              <a:rPr lang="en-US" dirty="0" smtClean="0"/>
              <a:t>Ink annotations. </a:t>
            </a:r>
          </a:p>
          <a:p>
            <a:r>
              <a:rPr lang="en-US" dirty="0" smtClean="0"/>
              <a:t>Organization charts and diagrams.</a:t>
            </a:r>
          </a:p>
          <a:p>
            <a:r>
              <a:rPr lang="en-US" dirty="0" smtClean="0"/>
              <a:t>DDE links.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PT_Slide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918341E25AD34FAABA08FA833A409F" ma:contentTypeVersion="1" ma:contentTypeDescription="Create a new document." ma:contentTypeScope="" ma:versionID="270de4c7801b75baae8d41dc2b5abf05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3CC2HQU7XWNV-50-5</_dlc_DocId>
    <_dlc_DocIdUrl xmlns="c83d3ea4-1015-4b4b-bfa9-09fbcd7aa64d">
      <Url>http://intranet.sharepointblackops.com/Courses/SAB301/_layouts/DocIdRedir.aspx?ID=3CC2HQU7XWNV-50-5</Url>
      <Description>3CC2HQU7XWNV-50-5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5796F97-BFD8-4101-AD5C-6ACA9F8EFFCC}"/>
</file>

<file path=customXml/itemProps2.xml><?xml version="1.0" encoding="utf-8"?>
<ds:datastoreItem xmlns:ds="http://schemas.openxmlformats.org/officeDocument/2006/customXml" ds:itemID="{A5547237-B119-45CA-BEFC-A2DA2BDB03E7}"/>
</file>

<file path=customXml/itemProps3.xml><?xml version="1.0" encoding="utf-8"?>
<ds:datastoreItem xmlns:ds="http://schemas.openxmlformats.org/officeDocument/2006/customXml" ds:itemID="{6034B84F-8F8E-48B7-9EFF-C7DE1A66BD73}"/>
</file>

<file path=customXml/itemProps4.xml><?xml version="1.0" encoding="utf-8"?>
<ds:datastoreItem xmlns:ds="http://schemas.openxmlformats.org/officeDocument/2006/customXml" ds:itemID="{38FF450E-EBB4-4707-B425-FED61E718210}"/>
</file>

<file path=docProps/app.xml><?xml version="1.0" encoding="utf-8"?>
<Properties xmlns="http://schemas.openxmlformats.org/officeDocument/2006/extended-properties" xmlns:vt="http://schemas.openxmlformats.org/officeDocument/2006/docPropsVTypes">
  <Template>CPT_Slide_Template</Template>
  <TotalTime>0</TotalTime>
  <Words>783</Words>
  <Application>Microsoft Office PowerPoint</Application>
  <PresentationFormat>On-screen Show (4:3)</PresentationFormat>
  <Paragraphs>130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CPT_Slide_Template</vt:lpstr>
      <vt:lpstr>Publishing Spreadsheets with Excel Services</vt:lpstr>
      <vt:lpstr>Agenda</vt:lpstr>
      <vt:lpstr>Why Do We Need Excel Services?</vt:lpstr>
      <vt:lpstr>Excel Services</vt:lpstr>
      <vt:lpstr>Excel 2007</vt:lpstr>
      <vt:lpstr>Configuring Trusted Locations</vt:lpstr>
      <vt:lpstr>Walk Through of using Excel Services</vt:lpstr>
      <vt:lpstr>Parameters</vt:lpstr>
      <vt:lpstr>Excel Features will not load</vt:lpstr>
      <vt:lpstr>Workbooks that will not render</vt:lpstr>
      <vt:lpstr>Excel Web Access Web Part</vt:lpstr>
      <vt:lpstr>Snap Shot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Spreadsheets with Excel Services</dc:title>
  <dc:creator>TedP</dc:creator>
  <cp:lastModifiedBy>TedP</cp:lastModifiedBy>
  <cp:revision>2</cp:revision>
  <dcterms:created xsi:type="dcterms:W3CDTF">2009-05-24T11:09:06Z</dcterms:created>
  <dcterms:modified xsi:type="dcterms:W3CDTF">2009-05-24T11:12:44Z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0x01010062918341E25AD34FAABA08FA833A409F</vt:lpwstr>
  </property>
  <property fmtid="{D5CDD505-2E9C-101B-9397-08002B2CF9AE}" pid="4" name="_dlc_DocIdItemGuid">
    <vt:lpwstr>5f7448b6-35e7-4e88-ac22-d2039f442d94</vt:lpwstr>
  </property>
</Properties>
</file>