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46" autoAdjust="0"/>
    <p:restoredTop sz="90033" autoAdjust="0"/>
  </p:normalViewPr>
  <p:slideViewPr>
    <p:cSldViewPr>
      <p:cViewPr varScale="1">
        <p:scale>
          <a:sx n="93" d="100"/>
          <a:sy n="9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Report Center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Report Center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Report Center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0656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4754" name="Rectangle 7475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endParaRPr lang="fr-BE">
              <a:latin typeface="Arial" charset="0"/>
            </a:endParaRPr>
          </a:p>
          <a:p>
            <a:pPr eaLnBrk="1"/>
            <a:r>
              <a:rPr lang="fr-BE">
                <a:latin typeface="Arial" charset="0"/>
              </a:rPr>
              <a:t>Discuss the various display options, possible value resources and then the extensibility.</a:t>
            </a:r>
          </a:p>
          <a:p>
            <a:pPr eaLnBrk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Report Center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Report Center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144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3490" name="Rectangle 6348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endParaRPr lang="nl-BE">
              <a:latin typeface="Arial" charset="0"/>
            </a:endParaRPr>
          </a:p>
          <a:p>
            <a:pPr eaLnBrk="1" hangingPunct="1"/>
            <a:r>
              <a:rPr lang="nl-BE">
                <a:latin typeface="Arial" charset="0"/>
              </a:rPr>
              <a:t>Second part of the presentation.</a:t>
            </a:r>
          </a:p>
          <a:p>
            <a:pPr eaLnBrk="1" hangingPunct="1"/>
            <a:endParaRPr lang="nl-BE">
              <a:latin typeface="Arial" charset="0"/>
            </a:endParaRPr>
          </a:p>
          <a:p>
            <a:pPr eaLnBrk="1" hangingPunct="1"/>
            <a:r>
              <a:rPr lang="nl-BE">
                <a:latin typeface="Arial" charset="0"/>
              </a:rPr>
              <a:t>Cover the goals here of the Report Center. Stress that it</a:t>
            </a:r>
            <a:r>
              <a:rPr lang="fr-BE">
                <a:latin typeface="Arial" charset="0"/>
              </a:rPr>
              <a:t>’s goal is to </a:t>
            </a:r>
            <a:r>
              <a:rPr lang="nl-BE">
                <a:latin typeface="Arial" charset="0"/>
              </a:rPr>
              <a:t>be the place </a:t>
            </a:r>
            <a:r>
              <a:rPr lang="fr-BE">
                <a:latin typeface="Arial" charset="0"/>
              </a:rPr>
              <a:t>to visit </a:t>
            </a:r>
            <a:r>
              <a:rPr lang="nl-BE">
                <a:latin typeface="Arial" charset="0"/>
              </a:rPr>
              <a:t>for anybody who wants to do reporting or business intelligence in Office 2007 server.</a:t>
            </a:r>
            <a:endParaRPr lang="fr-BE">
              <a:latin typeface="Arial" charset="0"/>
            </a:endParaRPr>
          </a:p>
          <a:p>
            <a:pPr eaLnBrk="1" hangingPunct="1"/>
            <a:endParaRPr lang="fr-BE">
              <a:latin typeface="Arial" charset="0"/>
            </a:endParaRPr>
          </a:p>
          <a:p>
            <a:pPr eaLnBrk="1" hangingPunct="1"/>
            <a:r>
              <a:rPr lang="fr-BE">
                <a:latin typeface="Arial" charset="0"/>
              </a:rPr>
              <a:t>We deliver Report Center as a site template in Office 2007 server and we immediately create an instance of it and integrate it in the portal you can create.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2464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4514" name="Rectangle 6451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u="sng"/>
              <a:t>Instructor Notes</a:t>
            </a:r>
            <a:endParaRPr lang="nl-BE">
              <a:latin typeface="Arial" charset="0"/>
            </a:endParaRPr>
          </a:p>
          <a:p>
            <a:pPr eaLnBrk="1" hangingPunct="1"/>
            <a:r>
              <a:rPr lang="nl-BE">
                <a:latin typeface="Arial" charset="0"/>
              </a:rPr>
              <a:t>Reports can be created and delivered via SQL Server Reporting Services. How do we integrate </a:t>
            </a:r>
            <a:r>
              <a:rPr lang="fr-BE">
                <a:latin typeface="Arial" charset="0"/>
              </a:rPr>
              <a:t>in Office 2007 </a:t>
            </a:r>
            <a:r>
              <a:rPr lang="nl-BE">
                <a:latin typeface="Arial" charset="0"/>
              </a:rPr>
              <a:t>with Reporting Services?</a:t>
            </a:r>
            <a:endParaRPr lang="fr-BE">
              <a:latin typeface="Arial" charset="0"/>
            </a:endParaRPr>
          </a:p>
          <a:p>
            <a:pPr eaLnBrk="1" hangingPunct="1"/>
            <a:endParaRPr lang="fr-BE">
              <a:latin typeface="Arial" charset="0"/>
            </a:endParaRPr>
          </a:p>
          <a:p>
            <a:pPr eaLnBrk="1" hangingPunct="1"/>
            <a:r>
              <a:rPr lang="fr-BE">
                <a:latin typeface="Arial" charset="0"/>
              </a:rPr>
              <a:t>Goal is full integration with WSS and Office 2007 Report Center. </a:t>
            </a:r>
          </a:p>
          <a:p>
            <a:pPr eaLnBrk="1" hangingPunct="1"/>
            <a:endParaRPr lang="nl-BE">
              <a:latin typeface="Arial" charset="0"/>
            </a:endParaRPr>
          </a:p>
          <a:p>
            <a:pPr eaLnBrk="1" hangingPunct="1">
              <a:buFontTx/>
              <a:buChar char="-"/>
            </a:pPr>
            <a:r>
              <a:rPr lang="nl-BE">
                <a:latin typeface="Arial" charset="0"/>
              </a:rPr>
              <a:t>Special library called the Report Library</a:t>
            </a:r>
          </a:p>
          <a:p>
            <a:pPr eaLnBrk="1" hangingPunct="1">
              <a:buFontTx/>
              <a:buChar char="-"/>
            </a:pPr>
            <a:r>
              <a:rPr lang="en-GB">
                <a:latin typeface="Arial" charset="0"/>
              </a:rPr>
              <a:t>Web part that can display a report and filter web parts that can be connected to it to slice the 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3488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7586" name="Rectangle 67585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sz="1000" b="1" u="sng" dirty="0"/>
              <a:t>Instructor Notes</a:t>
            </a:r>
            <a:endParaRPr lang="fr-BE" sz="1000" dirty="0">
              <a:latin typeface="Arial" charset="0"/>
            </a:endParaRPr>
          </a:p>
          <a:p>
            <a:pPr eaLnBrk="1"/>
            <a:r>
              <a:rPr lang="fr-BE" sz="1000" dirty="0">
                <a:latin typeface="Arial" charset="0"/>
              </a:rPr>
              <a:t>Reports (SQL Server </a:t>
            </a:r>
            <a:r>
              <a:rPr lang="fr-BE" sz="1000" dirty="0" err="1">
                <a:latin typeface="Arial" charset="0"/>
              </a:rPr>
              <a:t>Reporting</a:t>
            </a:r>
            <a:r>
              <a:rPr lang="fr-BE" sz="1000" dirty="0">
                <a:latin typeface="Arial" charset="0"/>
              </a:rPr>
              <a:t> Services, Excel-</a:t>
            </a:r>
            <a:r>
              <a:rPr lang="fr-BE" sz="1000" dirty="0" err="1">
                <a:latin typeface="Arial" charset="0"/>
              </a:rPr>
              <a:t>based</a:t>
            </a:r>
            <a:r>
              <a:rPr lang="fr-BE" sz="1000" dirty="0">
                <a:latin typeface="Arial" charset="0"/>
              </a:rPr>
              <a:t>, or </a:t>
            </a:r>
            <a:r>
              <a:rPr lang="fr-BE" sz="1000" dirty="0" err="1">
                <a:latin typeface="Arial" charset="0"/>
              </a:rPr>
              <a:t>something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completely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else</a:t>
            </a:r>
            <a:r>
              <a:rPr lang="fr-BE" sz="1000" dirty="0">
                <a:latin typeface="Arial" charset="0"/>
              </a:rPr>
              <a:t>) </a:t>
            </a:r>
            <a:r>
              <a:rPr lang="fr-BE" sz="1000" dirty="0" err="1">
                <a:latin typeface="Arial" charset="0"/>
              </a:rPr>
              <a:t>can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be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stored</a:t>
            </a:r>
            <a:r>
              <a:rPr lang="fr-BE" sz="1000" dirty="0">
                <a:latin typeface="Arial" charset="0"/>
              </a:rPr>
              <a:t> in a normal document </a:t>
            </a:r>
            <a:r>
              <a:rPr lang="fr-BE" sz="1000" dirty="0" err="1">
                <a:latin typeface="Arial" charset="0"/>
              </a:rPr>
              <a:t>library</a:t>
            </a:r>
            <a:r>
              <a:rPr lang="fr-BE" sz="1000" dirty="0">
                <a:latin typeface="Arial" charset="0"/>
              </a:rPr>
              <a:t>. </a:t>
            </a:r>
            <a:r>
              <a:rPr lang="fr-BE" sz="1000" dirty="0" err="1">
                <a:latin typeface="Arial" charset="0"/>
              </a:rPr>
              <a:t>However</a:t>
            </a:r>
            <a:r>
              <a:rPr lang="fr-BE" sz="1000" dirty="0">
                <a:latin typeface="Arial" charset="0"/>
              </a:rPr>
              <a:t>, </a:t>
            </a:r>
            <a:r>
              <a:rPr lang="fr-BE" sz="1000" dirty="0" err="1">
                <a:latin typeface="Arial" charset="0"/>
              </a:rPr>
              <a:t>there</a:t>
            </a:r>
            <a:r>
              <a:rPr lang="fr-BE" sz="1000" dirty="0">
                <a:latin typeface="Arial" charset="0"/>
              </a:rPr>
              <a:t> are </a:t>
            </a:r>
            <a:r>
              <a:rPr lang="fr-BE" sz="1000" dirty="0" err="1">
                <a:latin typeface="Arial" charset="0"/>
              </a:rPr>
              <a:t>some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specific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needs</a:t>
            </a:r>
            <a:r>
              <a:rPr lang="fr-BE" sz="1000" dirty="0">
                <a:latin typeface="Arial" charset="0"/>
              </a:rPr>
              <a:t> for reports. </a:t>
            </a:r>
            <a:r>
              <a:rPr lang="fr-BE" sz="1000" dirty="0" err="1">
                <a:latin typeface="Arial" charset="0"/>
              </a:rPr>
              <a:t>Maintaining</a:t>
            </a:r>
            <a:r>
              <a:rPr lang="fr-BE" sz="1000" dirty="0">
                <a:latin typeface="Arial" charset="0"/>
              </a:rPr>
              <a:t> a </a:t>
            </a:r>
            <a:r>
              <a:rPr lang="fr-BE" sz="1000" dirty="0" err="1">
                <a:latin typeface="Arial" charset="0"/>
              </a:rPr>
              <a:t>history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is</a:t>
            </a:r>
            <a:r>
              <a:rPr lang="fr-BE" sz="1000" dirty="0">
                <a:latin typeface="Arial" charset="0"/>
              </a:rPr>
              <a:t> important as </a:t>
            </a:r>
            <a:r>
              <a:rPr lang="fr-BE" sz="1000" dirty="0" err="1">
                <a:latin typeface="Arial" charset="0"/>
              </a:rPr>
              <a:t>well</a:t>
            </a:r>
            <a:r>
              <a:rPr lang="fr-BE" sz="1000" dirty="0">
                <a:latin typeface="Arial" charset="0"/>
              </a:rPr>
              <a:t> as the </a:t>
            </a:r>
            <a:r>
              <a:rPr lang="fr-BE" sz="1000" dirty="0" err="1">
                <a:latin typeface="Arial" charset="0"/>
              </a:rPr>
              <a:t>fact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that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you</a:t>
            </a:r>
            <a:r>
              <a:rPr lang="fr-BE" sz="1000" dirty="0">
                <a:latin typeface="Arial" charset="0"/>
              </a:rPr>
              <a:t> probable </a:t>
            </a:r>
            <a:r>
              <a:rPr lang="fr-BE" sz="1000" dirty="0" err="1">
                <a:latin typeface="Arial" charset="0"/>
              </a:rPr>
              <a:t>want</a:t>
            </a:r>
            <a:r>
              <a:rPr lang="fr-BE" sz="1000" dirty="0">
                <a:latin typeface="Arial" charset="0"/>
              </a:rPr>
              <a:t> to store </a:t>
            </a:r>
            <a:r>
              <a:rPr lang="fr-BE" sz="1000" dirty="0" err="1">
                <a:latin typeface="Arial" charset="0"/>
              </a:rPr>
              <a:t>different</a:t>
            </a:r>
            <a:r>
              <a:rPr lang="fr-BE" sz="1000" dirty="0">
                <a:latin typeface="Arial" charset="0"/>
              </a:rPr>
              <a:t> instances of the </a:t>
            </a:r>
            <a:r>
              <a:rPr lang="fr-BE" sz="1000" dirty="0" err="1">
                <a:latin typeface="Arial" charset="0"/>
              </a:rPr>
              <a:t>same</a:t>
            </a:r>
            <a:r>
              <a:rPr lang="fr-BE" sz="1000" dirty="0">
                <a:latin typeface="Arial" charset="0"/>
              </a:rPr>
              <a:t> report. For </a:t>
            </a:r>
            <a:r>
              <a:rPr lang="fr-BE" sz="1000" dirty="0" err="1">
                <a:latin typeface="Arial" charset="0"/>
              </a:rPr>
              <a:t>example</a:t>
            </a:r>
            <a:r>
              <a:rPr lang="fr-BE" sz="1000" dirty="0">
                <a:latin typeface="Arial" charset="0"/>
              </a:rPr>
              <a:t>, </a:t>
            </a:r>
            <a:r>
              <a:rPr lang="fr-BE" sz="1000" dirty="0" err="1">
                <a:latin typeface="Arial" charset="0"/>
              </a:rPr>
              <a:t>you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can</a:t>
            </a:r>
            <a:r>
              <a:rPr lang="fr-BE" sz="1000" dirty="0">
                <a:latin typeface="Arial" charset="0"/>
              </a:rPr>
              <a:t> have a sales report </a:t>
            </a:r>
            <a:r>
              <a:rPr lang="fr-BE" sz="1000" dirty="0" err="1">
                <a:latin typeface="Arial" charset="0"/>
              </a:rPr>
              <a:t>generated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daily</a:t>
            </a:r>
            <a:r>
              <a:rPr lang="fr-BE" sz="1000" dirty="0">
                <a:latin typeface="Arial" charset="0"/>
              </a:rPr>
              <a:t>. The report </a:t>
            </a:r>
            <a:r>
              <a:rPr lang="fr-BE" sz="1000" dirty="0" err="1">
                <a:latin typeface="Arial" charset="0"/>
              </a:rPr>
              <a:t>is</a:t>
            </a:r>
            <a:r>
              <a:rPr lang="fr-BE" sz="1000" dirty="0">
                <a:latin typeface="Arial" charset="0"/>
              </a:rPr>
              <a:t> the </a:t>
            </a:r>
            <a:r>
              <a:rPr lang="fr-BE" sz="1000" dirty="0" err="1">
                <a:latin typeface="Arial" charset="0"/>
              </a:rPr>
              <a:t>same</a:t>
            </a:r>
            <a:r>
              <a:rPr lang="fr-BE" sz="1000" dirty="0">
                <a:latin typeface="Arial" charset="0"/>
              </a:rPr>
              <a:t> but the data changes.</a:t>
            </a:r>
          </a:p>
          <a:p>
            <a:pPr eaLnBrk="1"/>
            <a:endParaRPr lang="fr-BE" sz="1000" dirty="0">
              <a:latin typeface="Arial" charset="0"/>
            </a:endParaRPr>
          </a:p>
          <a:p>
            <a:pPr eaLnBrk="1"/>
            <a:r>
              <a:rPr lang="fr-BE" sz="1000" dirty="0">
                <a:latin typeface="Arial" charset="0"/>
              </a:rPr>
              <a:t>Talk about how </a:t>
            </a:r>
            <a:r>
              <a:rPr lang="fr-BE" sz="1000" dirty="0" err="1">
                <a:latin typeface="Arial" charset="0"/>
              </a:rPr>
              <a:t>today</a:t>
            </a:r>
            <a:r>
              <a:rPr lang="fr-BE" sz="1000" dirty="0">
                <a:latin typeface="Arial" charset="0"/>
              </a:rPr>
              <a:t> reports </a:t>
            </a:r>
            <a:r>
              <a:rPr lang="fr-BE" sz="1000" dirty="0" err="1">
                <a:latin typeface="Arial" charset="0"/>
              </a:rPr>
              <a:t>can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be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stored</a:t>
            </a:r>
            <a:r>
              <a:rPr lang="fr-BE" sz="1000" dirty="0">
                <a:latin typeface="Arial" charset="0"/>
              </a:rPr>
              <a:t> in WSS v2 -&gt; a document </a:t>
            </a:r>
            <a:r>
              <a:rPr lang="fr-BE" sz="1000" dirty="0" err="1">
                <a:latin typeface="Arial" charset="0"/>
              </a:rPr>
              <a:t>library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with</a:t>
            </a:r>
            <a:r>
              <a:rPr lang="fr-BE" sz="1000" dirty="0">
                <a:latin typeface="Arial" charset="0"/>
              </a:rPr>
              <a:t> an entry per report instance </a:t>
            </a:r>
            <a:r>
              <a:rPr lang="fr-BE" sz="1000" dirty="0" err="1">
                <a:latin typeface="Arial" charset="0"/>
              </a:rPr>
              <a:t>ending</a:t>
            </a:r>
            <a:r>
              <a:rPr lang="fr-BE" sz="1000" dirty="0">
                <a:latin typeface="Arial" charset="0"/>
              </a:rPr>
              <a:t> up </a:t>
            </a:r>
            <a:r>
              <a:rPr lang="fr-BE" sz="1000" dirty="0" err="1">
                <a:latin typeface="Arial" charset="0"/>
              </a:rPr>
              <a:t>quickly</a:t>
            </a:r>
            <a:r>
              <a:rPr lang="fr-BE" sz="1000" dirty="0">
                <a:latin typeface="Arial" charset="0"/>
              </a:rPr>
              <a:t> to large document </a:t>
            </a:r>
            <a:r>
              <a:rPr lang="fr-BE" sz="1000" dirty="0" err="1">
                <a:latin typeface="Arial" charset="0"/>
              </a:rPr>
              <a:t>libraries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that</a:t>
            </a:r>
            <a:r>
              <a:rPr lang="fr-BE" sz="1000" dirty="0">
                <a:latin typeface="Arial" charset="0"/>
              </a:rPr>
              <a:t> are not </a:t>
            </a:r>
            <a:r>
              <a:rPr lang="fr-BE" sz="1000" dirty="0" err="1">
                <a:latin typeface="Arial" charset="0"/>
              </a:rPr>
              <a:t>easy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anymore</a:t>
            </a:r>
            <a:r>
              <a:rPr lang="fr-BE" sz="1000" dirty="0">
                <a:latin typeface="Arial" charset="0"/>
              </a:rPr>
              <a:t> to </a:t>
            </a:r>
            <a:r>
              <a:rPr lang="fr-BE" sz="1000" dirty="0" err="1">
                <a:latin typeface="Arial" charset="0"/>
              </a:rPr>
              <a:t>maintain</a:t>
            </a:r>
            <a:r>
              <a:rPr lang="fr-BE" sz="1000" dirty="0">
                <a:latin typeface="Arial" charset="0"/>
              </a:rPr>
              <a:t>.</a:t>
            </a:r>
          </a:p>
          <a:p>
            <a:pPr eaLnBrk="1"/>
            <a:endParaRPr lang="fr-BE" sz="1000" dirty="0">
              <a:latin typeface="Arial" charset="0"/>
            </a:endParaRPr>
          </a:p>
          <a:p>
            <a:pPr eaLnBrk="1"/>
            <a:r>
              <a:rPr lang="fr-BE" sz="1000" dirty="0">
                <a:latin typeface="Arial" charset="0"/>
              </a:rPr>
              <a:t>To </a:t>
            </a:r>
            <a:r>
              <a:rPr lang="fr-BE" sz="1000" dirty="0" err="1">
                <a:latin typeface="Arial" charset="0"/>
              </a:rPr>
              <a:t>meet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these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needs</a:t>
            </a:r>
            <a:r>
              <a:rPr lang="fr-BE" sz="1000" dirty="0">
                <a:latin typeface="Arial" charset="0"/>
              </a:rPr>
              <a:t>, </a:t>
            </a:r>
            <a:r>
              <a:rPr lang="fr-BE" sz="1000" dirty="0" err="1">
                <a:latin typeface="Arial" charset="0"/>
              </a:rPr>
              <a:t>we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introduce</a:t>
            </a:r>
            <a:r>
              <a:rPr lang="fr-BE" sz="1000" dirty="0">
                <a:latin typeface="Arial" charset="0"/>
              </a:rPr>
              <a:t> the Report Library in Office 2007 server - a </a:t>
            </a:r>
            <a:r>
              <a:rPr lang="fr-BE" sz="1000" dirty="0" err="1">
                <a:latin typeface="Arial" charset="0"/>
              </a:rPr>
              <a:t>library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containing</a:t>
            </a:r>
            <a:r>
              <a:rPr lang="fr-BE" sz="1000" dirty="0">
                <a:latin typeface="Arial" charset="0"/>
              </a:rPr>
              <a:t> the </a:t>
            </a:r>
            <a:r>
              <a:rPr lang="fr-BE" sz="1000" dirty="0" err="1">
                <a:latin typeface="Arial" charset="0"/>
              </a:rPr>
              <a:t>necessary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functionalities</a:t>
            </a:r>
            <a:r>
              <a:rPr lang="fr-BE" sz="1000" dirty="0">
                <a:latin typeface="Arial" charset="0"/>
              </a:rPr>
              <a:t> for </a:t>
            </a:r>
            <a:r>
              <a:rPr lang="fr-BE" sz="1000" dirty="0" err="1">
                <a:latin typeface="Arial" charset="0"/>
              </a:rPr>
              <a:t>storing</a:t>
            </a:r>
            <a:r>
              <a:rPr lang="fr-BE" sz="1000" dirty="0">
                <a:latin typeface="Arial" charset="0"/>
              </a:rPr>
              <a:t>, </a:t>
            </a:r>
            <a:r>
              <a:rPr lang="fr-BE" sz="1000" dirty="0" err="1">
                <a:latin typeface="Arial" charset="0"/>
              </a:rPr>
              <a:t>managing</a:t>
            </a:r>
            <a:r>
              <a:rPr lang="fr-BE" sz="1000" dirty="0">
                <a:latin typeface="Arial" charset="0"/>
              </a:rPr>
              <a:t> and </a:t>
            </a:r>
            <a:r>
              <a:rPr lang="fr-BE" sz="1000" dirty="0" err="1">
                <a:latin typeface="Arial" charset="0"/>
              </a:rPr>
              <a:t>making</a:t>
            </a:r>
            <a:r>
              <a:rPr lang="fr-BE" sz="1000" dirty="0">
                <a:latin typeface="Arial" charset="0"/>
              </a:rPr>
              <a:t> report instances </a:t>
            </a:r>
            <a:r>
              <a:rPr lang="fr-BE" sz="1000" dirty="0" err="1">
                <a:latin typeface="Arial" charset="0"/>
              </a:rPr>
              <a:t>available</a:t>
            </a:r>
            <a:r>
              <a:rPr lang="fr-BE" sz="1000" dirty="0">
                <a:latin typeface="Arial" charset="0"/>
              </a:rPr>
              <a:t>. By default, </a:t>
            </a:r>
            <a:r>
              <a:rPr lang="fr-BE" sz="1000" dirty="0" err="1">
                <a:latin typeface="Arial" charset="0"/>
              </a:rPr>
              <a:t>it</a:t>
            </a:r>
            <a:r>
              <a:rPr lang="fr-BE" sz="1000" dirty="0">
                <a:latin typeface="Arial" charset="0"/>
              </a:rPr>
              <a:t> shows the </a:t>
            </a:r>
            <a:r>
              <a:rPr lang="fr-BE" sz="1000" dirty="0" err="1">
                <a:latin typeface="Arial" charset="0"/>
              </a:rPr>
              <a:t>current</a:t>
            </a:r>
            <a:r>
              <a:rPr lang="fr-BE" sz="1000" dirty="0">
                <a:latin typeface="Arial" charset="0"/>
              </a:rPr>
              <a:t> version of the report, but the </a:t>
            </a:r>
            <a:r>
              <a:rPr lang="fr-BE" sz="1000" dirty="0" err="1">
                <a:latin typeface="Arial" charset="0"/>
              </a:rPr>
              <a:t>history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is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available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at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any</a:t>
            </a:r>
            <a:r>
              <a:rPr lang="fr-BE" sz="1000" dirty="0">
                <a:latin typeface="Arial" charset="0"/>
              </a:rPr>
              <a:t> moment. </a:t>
            </a:r>
            <a:r>
              <a:rPr lang="fr-BE" sz="1000" dirty="0" err="1">
                <a:latin typeface="Arial" charset="0"/>
              </a:rPr>
              <a:t>Search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will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take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these</a:t>
            </a:r>
            <a:r>
              <a:rPr lang="fr-BE" sz="1000" dirty="0">
                <a:latin typeface="Arial" charset="0"/>
              </a:rPr>
              <a:t> instances </a:t>
            </a:r>
            <a:r>
              <a:rPr lang="fr-BE" sz="1000" dirty="0" err="1">
                <a:latin typeface="Arial" charset="0"/>
              </a:rPr>
              <a:t>also</a:t>
            </a:r>
            <a:r>
              <a:rPr lang="fr-BE" sz="1000" dirty="0">
                <a:latin typeface="Arial" charset="0"/>
              </a:rPr>
              <a:t> in </a:t>
            </a:r>
            <a:r>
              <a:rPr lang="fr-BE" sz="1000" dirty="0" err="1">
                <a:latin typeface="Arial" charset="0"/>
              </a:rPr>
              <a:t>account</a:t>
            </a:r>
            <a:r>
              <a:rPr lang="fr-BE" sz="1000" dirty="0">
                <a:latin typeface="Arial" charset="0"/>
              </a:rPr>
              <a:t>. </a:t>
            </a:r>
            <a:r>
              <a:rPr lang="fr-BE" sz="1000" dirty="0" err="1">
                <a:latin typeface="Arial" charset="0"/>
              </a:rPr>
              <a:t>Views</a:t>
            </a:r>
            <a:r>
              <a:rPr lang="fr-BE" sz="1000" dirty="0">
                <a:latin typeface="Arial" charset="0"/>
              </a:rPr>
              <a:t> on </a:t>
            </a:r>
            <a:r>
              <a:rPr lang="fr-BE" sz="1000" dirty="0" err="1">
                <a:latin typeface="Arial" charset="0"/>
              </a:rPr>
              <a:t>these</a:t>
            </a:r>
            <a:r>
              <a:rPr lang="fr-BE" sz="1000" dirty="0">
                <a:latin typeface="Arial" charset="0"/>
              </a:rPr>
              <a:t> instances </a:t>
            </a:r>
            <a:r>
              <a:rPr lang="fr-BE" sz="1000" dirty="0" err="1">
                <a:latin typeface="Arial" charset="0"/>
              </a:rPr>
              <a:t>can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be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created</a:t>
            </a:r>
            <a:r>
              <a:rPr lang="fr-BE" sz="1000" dirty="0">
                <a:latin typeface="Arial" charset="0"/>
              </a:rPr>
              <a:t>. </a:t>
            </a:r>
          </a:p>
          <a:p>
            <a:pPr eaLnBrk="1"/>
            <a:endParaRPr lang="fr-BE" sz="1000" dirty="0">
              <a:latin typeface="Arial" charset="0"/>
            </a:endParaRPr>
          </a:p>
          <a:p>
            <a:pPr eaLnBrk="1"/>
            <a:r>
              <a:rPr lang="fr-BE" sz="1000" dirty="0">
                <a:latin typeface="Arial" charset="0"/>
              </a:rPr>
              <a:t>Reports </a:t>
            </a:r>
            <a:r>
              <a:rPr lang="fr-BE" sz="1000" dirty="0" err="1">
                <a:latin typeface="Arial" charset="0"/>
              </a:rPr>
              <a:t>often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contain</a:t>
            </a:r>
            <a:r>
              <a:rPr lang="fr-BE" sz="1000" dirty="0">
                <a:latin typeface="Arial" charset="0"/>
              </a:rPr>
              <a:t> a lot of </a:t>
            </a:r>
            <a:r>
              <a:rPr lang="fr-BE" sz="1000" dirty="0" err="1">
                <a:latin typeface="Arial" charset="0"/>
              </a:rPr>
              <a:t>metadata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storing</a:t>
            </a:r>
            <a:r>
              <a:rPr lang="fr-BE" sz="1000" dirty="0">
                <a:latin typeface="Arial" charset="0"/>
              </a:rPr>
              <a:t> the </a:t>
            </a:r>
            <a:r>
              <a:rPr lang="fr-BE" sz="1000" dirty="0" err="1">
                <a:latin typeface="Arial" charset="0"/>
              </a:rPr>
              <a:t>context</a:t>
            </a:r>
            <a:r>
              <a:rPr lang="fr-BE" sz="1000" dirty="0">
                <a:latin typeface="Arial" charset="0"/>
              </a:rPr>
              <a:t> of the report. A profile page </a:t>
            </a:r>
            <a:r>
              <a:rPr lang="fr-BE" sz="1000" dirty="0" err="1">
                <a:latin typeface="Arial" charset="0"/>
              </a:rPr>
              <a:t>can</a:t>
            </a:r>
            <a:r>
              <a:rPr lang="fr-BE" sz="1000" dirty="0">
                <a:latin typeface="Arial" charset="0"/>
              </a:rPr>
              <a:t> display </a:t>
            </a:r>
            <a:r>
              <a:rPr lang="fr-BE" sz="1000" dirty="0" err="1">
                <a:latin typeface="Arial" charset="0"/>
              </a:rPr>
              <a:t>this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metadata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when</a:t>
            </a:r>
            <a:r>
              <a:rPr lang="fr-BE" sz="1000" dirty="0">
                <a:latin typeface="Arial" charset="0"/>
              </a:rPr>
              <a:t> the report instance </a:t>
            </a:r>
            <a:r>
              <a:rPr lang="fr-BE" sz="1000" dirty="0" err="1">
                <a:latin typeface="Arial" charset="0"/>
              </a:rPr>
              <a:t>is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visualized</a:t>
            </a:r>
            <a:r>
              <a:rPr lang="fr-BE" sz="1000" dirty="0">
                <a:latin typeface="Arial" charset="0"/>
              </a:rPr>
              <a:t> to the user.</a:t>
            </a:r>
          </a:p>
          <a:p>
            <a:pPr eaLnBrk="1"/>
            <a:endParaRPr lang="fr-BE" sz="1000" dirty="0">
              <a:latin typeface="Arial" charset="0"/>
            </a:endParaRPr>
          </a:p>
          <a:p>
            <a:pPr eaLnBrk="1"/>
            <a:r>
              <a:rPr lang="fr-BE" sz="1000" dirty="0">
                <a:latin typeface="Arial" charset="0"/>
              </a:rPr>
              <a:t>The Report Center </a:t>
            </a:r>
            <a:r>
              <a:rPr lang="fr-BE" sz="1000" dirty="0" err="1">
                <a:latin typeface="Arial" charset="0"/>
              </a:rPr>
              <a:t>already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contains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such</a:t>
            </a:r>
            <a:r>
              <a:rPr lang="fr-BE" sz="1000" dirty="0">
                <a:latin typeface="Arial" charset="0"/>
              </a:rPr>
              <a:t> a </a:t>
            </a:r>
            <a:r>
              <a:rPr lang="fr-BE" sz="1000" dirty="0" err="1">
                <a:latin typeface="Arial" charset="0"/>
              </a:rPr>
              <a:t>library</a:t>
            </a:r>
            <a:r>
              <a:rPr lang="fr-BE" sz="1000" dirty="0">
                <a:latin typeface="Arial" charset="0"/>
              </a:rPr>
              <a:t>, but </a:t>
            </a:r>
            <a:r>
              <a:rPr lang="fr-BE" sz="1000" dirty="0" err="1">
                <a:latin typeface="Arial" charset="0"/>
              </a:rPr>
              <a:t>you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can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actually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create</a:t>
            </a:r>
            <a:r>
              <a:rPr lang="fr-BE" sz="1000" dirty="0">
                <a:latin typeface="Arial" charset="0"/>
              </a:rPr>
              <a:t> an instance of the </a:t>
            </a:r>
            <a:r>
              <a:rPr lang="fr-BE" sz="1000" dirty="0" err="1">
                <a:latin typeface="Arial" charset="0"/>
              </a:rPr>
              <a:t>list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template</a:t>
            </a:r>
            <a:r>
              <a:rPr lang="fr-BE" sz="1000" dirty="0">
                <a:latin typeface="Arial" charset="0"/>
              </a:rPr>
              <a:t> </a:t>
            </a:r>
            <a:r>
              <a:rPr lang="fr-BE" sz="1000" dirty="0" err="1">
                <a:latin typeface="Arial" charset="0"/>
              </a:rPr>
              <a:t>anywhere</a:t>
            </a:r>
            <a:r>
              <a:rPr lang="fr-BE" sz="1000" dirty="0">
                <a:latin typeface="Arial" charset="0"/>
              </a:rPr>
              <a:t>.</a:t>
            </a:r>
            <a:endParaRPr lang="en-GB" sz="10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6560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0658" name="Rectangle 70657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endParaRPr lang="fr-BE">
              <a:latin typeface="Arial" charset="0"/>
            </a:endParaRPr>
          </a:p>
          <a:p>
            <a:pPr eaLnBrk="1"/>
            <a:r>
              <a:rPr lang="fr-BE">
                <a:latin typeface="Arial" charset="0"/>
              </a:rPr>
              <a:t>Introduce Key Performance indicators as  instrument in organizations to visualize how well we are doing in various domains (sales, customer satisfaction, …)</a:t>
            </a:r>
          </a:p>
          <a:p>
            <a:pPr eaLnBrk="1"/>
            <a:endParaRPr lang="fr-BE">
              <a:latin typeface="Arial" charset="0"/>
            </a:endParaRPr>
          </a:p>
          <a:p>
            <a:pPr eaLnBrk="1"/>
            <a:r>
              <a:rPr lang="fr-BE">
                <a:latin typeface="Arial" charset="0"/>
              </a:rPr>
              <a:t>OOB, we deliver an initial infrastructure with a KPI web part and list that can be further expanded with a profile page displaying associated metadata . KPI list instances can be parts of a dashboard.</a:t>
            </a:r>
          </a:p>
          <a:p>
            <a:pPr eaLnBrk="1"/>
            <a:endParaRPr lang="fr-BE">
              <a:latin typeface="Arial" charset="0"/>
            </a:endParaRPr>
          </a:p>
          <a:p>
            <a:pPr eaLnBrk="1"/>
            <a:r>
              <a:rPr lang="fr-BE">
                <a:latin typeface="Arial" charset="0"/>
              </a:rPr>
              <a:t>Discuss the four types of KPIs</a:t>
            </a:r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Report Center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8608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2706" name="Rectangle 72705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/>
            <a:r>
              <a:rPr lang="en-US" b="1" u="sng"/>
              <a:t>Instructor Notes</a:t>
            </a:r>
            <a:endParaRPr lang="fr-BE">
              <a:latin typeface="Arial" charset="0"/>
            </a:endParaRPr>
          </a:p>
          <a:p>
            <a:pPr eaLnBrk="1"/>
            <a:r>
              <a:rPr lang="fr-BE">
                <a:latin typeface="Arial" charset="0"/>
              </a:rPr>
              <a:t>Template to get you started – 2 types -&gt; KPI / Generic</a:t>
            </a:r>
          </a:p>
          <a:p>
            <a:pPr eaLnBrk="1"/>
            <a:r>
              <a:rPr lang="fr-BE">
                <a:latin typeface="Arial" charset="0"/>
              </a:rPr>
              <a:t>You fill up the zones with Web parts displaying all kinds of BI components (reports,  excel snapshots, filter web parts, …)</a:t>
            </a:r>
          </a:p>
          <a:p>
            <a:pPr eaLnBrk="1"/>
            <a:endParaRPr lang="fr-BE">
              <a:latin typeface="Arial" charset="0"/>
            </a:endParaRPr>
          </a:p>
          <a:p>
            <a:pPr eaLnBrk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69632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3730" name="Rectangle 73729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endParaRPr lang="fr-BE">
              <a:latin typeface="Arial" charset="0"/>
            </a:endParaRPr>
          </a:p>
          <a:p>
            <a:pPr eaLnBrk="1"/>
            <a:r>
              <a:rPr lang="fr-BE">
                <a:latin typeface="Arial" charset="0"/>
              </a:rPr>
              <a:t>Very important on a dashboard. Filtering can be explicit (initiated by the user - eg to drill down in data) or done behind the scenes (eg based on your user profile data  - department, responsibilities, region, …)</a:t>
            </a:r>
          </a:p>
          <a:p>
            <a:pPr eaLnBrk="1"/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Dashboards</a:t>
            </a:r>
            <a:br>
              <a:rPr lang="en-US" dirty="0" smtClean="0"/>
            </a:br>
            <a:r>
              <a:rPr lang="en-US" dirty="0" smtClean="0"/>
              <a:t>with Report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BI Solutions with SharePoint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>
                <a:latin typeface="Tahoma" charset="0"/>
              </a:rPr>
              <a:t>Filtering Web Parts</a:t>
            </a:r>
            <a:endParaRPr lang="en-US" sz="2400" dirty="0" smtClean="0">
              <a:solidFill>
                <a:srgbClr val="FF9900"/>
              </a:solidFill>
              <a:latin typeface="Tahoma" charset="0"/>
            </a:endParaRPr>
          </a:p>
        </p:txBody>
      </p:sp>
      <p:sp>
        <p:nvSpPr>
          <p:cNvPr id="33794" name="Text Placeholder 3379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17638"/>
            <a:ext cx="4129088" cy="2065337"/>
          </a:xfrm>
          <a:noFill/>
        </p:spPr>
        <p:txBody>
          <a:bodyPr>
            <a:spAutoFit/>
          </a:bodyPr>
          <a:lstStyle/>
          <a:p>
            <a:pPr defTabSz="914400" eaLnBrk="1" hangingPunct="1">
              <a:buFontTx/>
              <a:buNone/>
            </a:pPr>
            <a:r>
              <a:rPr lang="en-US" sz="2200" b="1" u="sng" smtClean="0">
                <a:latin typeface="Tahoma" charset="0"/>
              </a:rPr>
              <a:t>Display options</a:t>
            </a:r>
          </a:p>
          <a:p>
            <a:pPr defTabSz="914400" eaLnBrk="1" hangingPunct="1"/>
            <a:r>
              <a:rPr lang="en-US" sz="2200" smtClean="0">
                <a:latin typeface="Tahoma" charset="0"/>
              </a:rPr>
              <a:t>Type in value</a:t>
            </a:r>
          </a:p>
          <a:p>
            <a:pPr defTabSz="914400" eaLnBrk="1" hangingPunct="1"/>
            <a:r>
              <a:rPr lang="en-US" sz="2200" smtClean="0">
                <a:latin typeface="Tahoma" charset="0"/>
              </a:rPr>
              <a:t>Pick from list</a:t>
            </a:r>
          </a:p>
          <a:p>
            <a:pPr defTabSz="914400" eaLnBrk="1" hangingPunct="1"/>
            <a:r>
              <a:rPr lang="en-US" sz="2200" smtClean="0">
                <a:latin typeface="Tahoma" charset="0"/>
              </a:rPr>
              <a:t>Tree view</a:t>
            </a:r>
          </a:p>
          <a:p>
            <a:pPr defTabSz="914400" eaLnBrk="1" hangingPunct="1"/>
            <a:r>
              <a:rPr lang="en-US" sz="2200" smtClean="0">
                <a:latin typeface="Tahoma" charset="0"/>
              </a:rPr>
              <a:t>Hidden</a:t>
            </a:r>
          </a:p>
        </p:txBody>
      </p:sp>
      <p:sp>
        <p:nvSpPr>
          <p:cNvPr id="33795" name="Rectangle 33794"/>
          <p:cNvSpPr>
            <a:spLocks noChangeArrowheads="1"/>
          </p:cNvSpPr>
          <p:nvPr/>
        </p:nvSpPr>
        <p:spPr bwMode="auto">
          <a:xfrm>
            <a:off x="4662488" y="1417638"/>
            <a:ext cx="4129087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b="1" u="sng"/>
              <a:t>Filter value sources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User entered value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Manual list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SharePoint list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Analysis Services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Bus. Data Catalog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SharePoint profile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/>
              <a:t>Query string</a:t>
            </a:r>
          </a:p>
        </p:txBody>
      </p:sp>
      <p:sp>
        <p:nvSpPr>
          <p:cNvPr id="33796" name="Rectangle 33795"/>
          <p:cNvSpPr>
            <a:spLocks noChangeArrowheads="1"/>
          </p:cNvSpPr>
          <p:nvPr/>
        </p:nvSpPr>
        <p:spPr bwMode="auto">
          <a:xfrm>
            <a:off x="366713" y="3794125"/>
            <a:ext cx="4129087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 u="sng"/>
              <a:t>Extensibility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/>
              <a:t>Custom providers &amp; consumers</a:t>
            </a:r>
          </a:p>
          <a:p>
            <a:pPr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GB"/>
              <a:t>Standard interfaces that ship in WSS</a:t>
            </a:r>
          </a:p>
          <a:p>
            <a:pPr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Center site template</a:t>
            </a:r>
          </a:p>
          <a:p>
            <a:r>
              <a:rPr lang="en-US" dirty="0" smtClean="0"/>
              <a:t>Creating Dashboards</a:t>
            </a:r>
          </a:p>
          <a:p>
            <a:r>
              <a:rPr lang="en-US" dirty="0" smtClean="0"/>
              <a:t>Key Performance Indicators (KPIs)</a:t>
            </a:r>
          </a:p>
          <a:p>
            <a:r>
              <a:rPr lang="en-US" dirty="0" smtClean="0"/>
              <a:t>Filters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Report Center site template</a:t>
            </a:r>
          </a:p>
          <a:p>
            <a:r>
              <a:rPr lang="en-US" dirty="0" smtClean="0"/>
              <a:t>Creating Dashboards</a:t>
            </a:r>
          </a:p>
          <a:p>
            <a:r>
              <a:rPr lang="en-US" dirty="0" smtClean="0"/>
              <a:t>Key Performance Indicators (KPIs)</a:t>
            </a:r>
          </a:p>
          <a:p>
            <a:r>
              <a:rPr lang="en-US" dirty="0" smtClean="0"/>
              <a:t>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Report Center</a:t>
            </a:r>
            <a:endParaRPr lang="en-GB" dirty="0" smtClean="0"/>
          </a:p>
        </p:txBody>
      </p:sp>
      <p:sp>
        <p:nvSpPr>
          <p:cNvPr id="24578" name="Text Placeholder 2457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Office 2007, </a:t>
            </a:r>
            <a:r>
              <a:rPr lang="en-GB" dirty="0" smtClean="0"/>
              <a:t>SharePoint Server become the hub for BI on the server</a:t>
            </a:r>
          </a:p>
          <a:p>
            <a:pPr lvl="1"/>
            <a:r>
              <a:rPr lang="en-GB" dirty="0" smtClean="0"/>
              <a:t>Excel Services and Reporting Services in the portal</a:t>
            </a:r>
          </a:p>
          <a:p>
            <a:pPr lvl="1"/>
            <a:r>
              <a:rPr lang="en-GB" dirty="0" smtClean="0"/>
              <a:t>Out-of-the-box BI portal experience</a:t>
            </a:r>
          </a:p>
          <a:p>
            <a:pPr lvl="1"/>
            <a:r>
              <a:rPr lang="en-GB" dirty="0" smtClean="0"/>
              <a:t>Dashboards, KPIs, and Report Libraries</a:t>
            </a:r>
          </a:p>
          <a:p>
            <a:pPr lvl="1"/>
            <a:r>
              <a:rPr lang="en-GB" dirty="0" smtClean="0"/>
              <a:t>Integrated with Portal, Collaboration, Enterprise Content Management and Workflow functionality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Reporting Services </a:t>
            </a:r>
          </a:p>
        </p:txBody>
      </p:sp>
      <p:sp>
        <p:nvSpPr>
          <p:cNvPr id="25602" name="Text Placeholder 2560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 with WSS to enable publishing, viewing, and management of reports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Microsoft Office SharePoint Server light up</a:t>
            </a:r>
          </a:p>
          <a:p>
            <a:pPr lvl="1"/>
            <a:r>
              <a:rPr lang="en-US" dirty="0" smtClean="0"/>
              <a:t>Report library integration</a:t>
            </a:r>
          </a:p>
          <a:p>
            <a:pPr lvl="1"/>
            <a:r>
              <a:rPr lang="en-US" dirty="0" smtClean="0"/>
              <a:t>Dashboards and filter Web Parts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Integration is interesting because…</a:t>
            </a:r>
          </a:p>
          <a:p>
            <a:pPr lvl="1"/>
            <a:r>
              <a:rPr lang="en-US" dirty="0" smtClean="0"/>
              <a:t>New capabilities for Reporting Services users</a:t>
            </a:r>
          </a:p>
          <a:p>
            <a:pPr lvl="1"/>
            <a:r>
              <a:rPr lang="en-US" dirty="0" smtClean="0"/>
              <a:t>Great example of deep integration for ISVs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Storing Reports</a:t>
            </a:r>
            <a:endParaRPr lang="en-GB" smtClean="0"/>
          </a:p>
        </p:txBody>
      </p:sp>
      <p:sp>
        <p:nvSpPr>
          <p:cNvPr id="26626" name="Text Placeholder 266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Reports have more specific needs than documents</a:t>
            </a:r>
          </a:p>
          <a:p>
            <a:pPr lvl="1"/>
            <a:r>
              <a:rPr lang="en-US" sz="2000" dirty="0" smtClean="0"/>
              <a:t>History is very important</a:t>
            </a:r>
          </a:p>
          <a:p>
            <a:pPr lvl="1"/>
            <a:r>
              <a:rPr lang="en-US" sz="2000" dirty="0" smtClean="0"/>
              <a:t>Many instances of the same report can exist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Therefore, Office Server adds a Report Library template </a:t>
            </a:r>
          </a:p>
          <a:p>
            <a:pPr lvl="1"/>
            <a:r>
              <a:rPr lang="en-US" sz="2000" dirty="0" smtClean="0"/>
              <a:t>Displays current spreadsheet / report by default</a:t>
            </a:r>
          </a:p>
          <a:p>
            <a:pPr lvl="1"/>
            <a:r>
              <a:rPr lang="en-US" sz="2000" dirty="0" smtClean="0"/>
              <a:t>History available via search and list views</a:t>
            </a:r>
          </a:p>
          <a:p>
            <a:pPr lvl="1"/>
            <a:r>
              <a:rPr lang="en-US" sz="2000" dirty="0" smtClean="0"/>
              <a:t>Custom profile page</a:t>
            </a:r>
          </a:p>
          <a:p>
            <a:pPr lvl="1"/>
            <a:r>
              <a:rPr lang="en-US" sz="2000" dirty="0" smtClean="0"/>
              <a:t>Can be part of Report Center</a:t>
            </a:r>
          </a:p>
          <a:p>
            <a:pPr lvl="1"/>
            <a:r>
              <a:rPr lang="en-US" sz="2000" dirty="0" smtClean="0"/>
              <a:t>A list template that can be used anywhere</a:t>
            </a:r>
          </a:p>
        </p:txBody>
      </p:sp>
      <p:pic>
        <p:nvPicPr>
          <p:cNvPr id="26627" name="Rectangle 266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810000"/>
            <a:ext cx="1865313" cy="19812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fr-BE" smtClean="0">
                <a:latin typeface="Tahoma" charset="0"/>
              </a:rPr>
              <a:t>Key Performance Indicators</a:t>
            </a:r>
            <a:endParaRPr lang="en-GB" smtClean="0">
              <a:latin typeface="Tahoma" charset="0"/>
            </a:endParaRPr>
          </a:p>
        </p:txBody>
      </p:sp>
      <p:sp>
        <p:nvSpPr>
          <p:cNvPr id="29698" name="Text Placeholder 2969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>
              <a:lnSpc>
                <a:spcPct val="80000"/>
              </a:lnSpc>
            </a:pPr>
            <a:r>
              <a:rPr lang="fr-BE" sz="2200" u="sng" dirty="0" smtClean="0">
                <a:latin typeface="Tahoma" charset="0"/>
              </a:rPr>
              <a:t>Goals</a:t>
            </a:r>
            <a:endParaRPr lang="en-GB" sz="2200" u="sng" dirty="0" smtClean="0">
              <a:latin typeface="Tahoma" charset="0"/>
            </a:endParaRPr>
          </a:p>
          <a:p>
            <a:pPr lvl="1" defTabSz="914400" eaLnBrk="1" hangingPunct="1">
              <a:lnSpc>
                <a:spcPct val="80000"/>
              </a:lnSpc>
            </a:pPr>
            <a:r>
              <a:rPr lang="fr-BE" sz="1800" dirty="0" err="1" smtClean="0">
                <a:latin typeface="Tahoma" charset="0"/>
              </a:rPr>
              <a:t>KPIs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can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be</a:t>
            </a:r>
            <a:r>
              <a:rPr lang="fr-BE" sz="1800" dirty="0" smtClean="0">
                <a:latin typeface="Tahoma" charset="0"/>
              </a:rPr>
              <a:t> an important instrument in the </a:t>
            </a:r>
            <a:r>
              <a:rPr lang="fr-BE" sz="1800" dirty="0" err="1" smtClean="0">
                <a:latin typeface="Tahoma" charset="0"/>
              </a:rPr>
              <a:t>organization</a:t>
            </a:r>
            <a:r>
              <a:rPr lang="fr-BE" sz="1800" dirty="0" smtClean="0">
                <a:latin typeface="Tahoma" charset="0"/>
              </a:rPr>
              <a:t>, </a:t>
            </a:r>
            <a:r>
              <a:rPr lang="fr-BE" sz="1800" dirty="0" err="1" smtClean="0">
                <a:latin typeface="Tahoma" charset="0"/>
              </a:rPr>
              <a:t>so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let’s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make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it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easier</a:t>
            </a:r>
            <a:r>
              <a:rPr lang="fr-BE" sz="1800" dirty="0" smtClean="0">
                <a:latin typeface="Tahoma" charset="0"/>
              </a:rPr>
              <a:t> to </a:t>
            </a:r>
            <a:r>
              <a:rPr lang="fr-BE" sz="1800" dirty="0" err="1" smtClean="0">
                <a:latin typeface="Tahoma" charset="0"/>
              </a:rPr>
              <a:t>create</a:t>
            </a:r>
            <a:r>
              <a:rPr lang="fr-BE" sz="1800" dirty="0" smtClean="0">
                <a:latin typeface="Tahoma" charset="0"/>
              </a:rPr>
              <a:t> </a:t>
            </a:r>
            <a:r>
              <a:rPr lang="fr-BE" sz="1800" dirty="0" err="1" smtClean="0">
                <a:latin typeface="Tahoma" charset="0"/>
              </a:rPr>
              <a:t>them</a:t>
            </a:r>
            <a:endParaRPr lang="fr-BE" sz="1800" dirty="0" smtClean="0">
              <a:latin typeface="Tahoma" charset="0"/>
            </a:endParaRPr>
          </a:p>
          <a:p>
            <a:pPr lvl="1" defTabSz="914400" eaLnBrk="1" hangingPunct="1">
              <a:lnSpc>
                <a:spcPct val="80000"/>
              </a:lnSpc>
            </a:pPr>
            <a:r>
              <a:rPr lang="en-GB" sz="1800" dirty="0" smtClean="0">
                <a:latin typeface="Tahoma" charset="0"/>
              </a:rPr>
              <a:t>And let’s use the environment we already know – the portal and team sites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GB" sz="1800" dirty="0" smtClean="0">
                <a:latin typeface="Tahoma" charset="0"/>
              </a:rPr>
              <a:t>Support KPI types from simple to enterprise class</a:t>
            </a:r>
            <a:br>
              <a:rPr lang="en-GB" sz="1800" dirty="0" smtClean="0">
                <a:latin typeface="Tahoma" charset="0"/>
              </a:rPr>
            </a:br>
            <a:endParaRPr lang="en-GB" sz="1800" dirty="0" smtClean="0">
              <a:latin typeface="Tahoma" charset="0"/>
            </a:endParaRPr>
          </a:p>
          <a:p>
            <a:pPr defTabSz="914400" eaLnBrk="1" hangingPunct="1">
              <a:lnSpc>
                <a:spcPct val="80000"/>
              </a:lnSpc>
            </a:pPr>
            <a:r>
              <a:rPr lang="en-GB" sz="2200" u="sng" dirty="0" smtClean="0">
                <a:latin typeface="Tahoma" charset="0"/>
              </a:rPr>
              <a:t>Types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Manually entered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SharePoint list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Excel workbook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SQL Server Analysis Services</a:t>
            </a:r>
            <a:br>
              <a:rPr lang="en-US" sz="1800" dirty="0" smtClean="0">
                <a:latin typeface="Tahoma" charset="0"/>
              </a:rPr>
            </a:br>
            <a:endParaRPr lang="en-US" sz="1800" dirty="0" smtClean="0">
              <a:latin typeface="Tahoma" charset="0"/>
            </a:endParaRPr>
          </a:p>
          <a:p>
            <a:pPr defTabSz="914400" eaLnBrk="1" hangingPunct="1">
              <a:lnSpc>
                <a:spcPct val="80000"/>
              </a:lnSpc>
            </a:pPr>
            <a:r>
              <a:rPr lang="en-US" sz="2200" u="sng" dirty="0" smtClean="0">
                <a:latin typeface="Tahoma" charset="0"/>
              </a:rPr>
              <a:t>Technologies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KPI web part &amp; list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Customizable KPI profile page</a:t>
            </a:r>
          </a:p>
          <a:p>
            <a:pPr lvl="1" defTabSz="914400" eaLnBrk="1" hangingPunct="1">
              <a:lnSpc>
                <a:spcPct val="80000"/>
              </a:lnSpc>
            </a:pPr>
            <a:r>
              <a:rPr lang="en-US" sz="1800" dirty="0" smtClean="0">
                <a:latin typeface="Tahoma" charset="0"/>
              </a:rPr>
              <a:t>Dashboard template focused on KPIs</a:t>
            </a:r>
          </a:p>
          <a:p>
            <a:pPr lvl="1" defTabSz="914400" eaLnBrk="1" hangingPunct="1">
              <a:lnSpc>
                <a:spcPct val="80000"/>
              </a:lnSpc>
            </a:pPr>
            <a:endParaRPr lang="en-GB" sz="1800" dirty="0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 Web Parts</a:t>
            </a:r>
            <a:endParaRPr lang="en-US" dirty="0"/>
          </a:p>
        </p:txBody>
      </p:sp>
      <p:pic>
        <p:nvPicPr>
          <p:cNvPr id="4" name="Content Placeholder 3" descr="KPI Detail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3581400"/>
            <a:ext cx="7676191" cy="1809524"/>
          </a:xfrm>
        </p:spPr>
      </p:pic>
      <p:pic>
        <p:nvPicPr>
          <p:cNvPr id="5" name="Picture 4" descr="KPI indicato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1600200"/>
            <a:ext cx="7761905" cy="11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Dashboards</a:t>
            </a:r>
            <a:endParaRPr lang="en-GB" smtClean="0"/>
          </a:p>
        </p:txBody>
      </p:sp>
      <p:sp>
        <p:nvSpPr>
          <p:cNvPr id="31746" name="Text Placeholder 317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Dashboards are SharePoint pages</a:t>
            </a:r>
          </a:p>
          <a:p>
            <a:r>
              <a:rPr lang="en-US" smtClean="0"/>
              <a:t>Dashboard pages are in same document library as spreadsheets and reports</a:t>
            </a:r>
          </a:p>
          <a:p>
            <a:r>
              <a:rPr lang="en-US" smtClean="0"/>
              <a:t>Types</a:t>
            </a:r>
          </a:p>
          <a:p>
            <a:pPr lvl="1"/>
            <a:r>
              <a:rPr lang="en-US" smtClean="0"/>
              <a:t>Generic dashboard</a:t>
            </a:r>
          </a:p>
          <a:p>
            <a:pPr lvl="1"/>
            <a:r>
              <a:rPr lang="en-US" smtClean="0"/>
              <a:t>KPI focused</a:t>
            </a:r>
          </a:p>
          <a:p>
            <a:endParaRPr lang="en-GB" smtClean="0"/>
          </a:p>
        </p:txBody>
      </p:sp>
      <p:sp>
        <p:nvSpPr>
          <p:cNvPr id="31747" name="Rectangle 31746"/>
          <p:cNvSpPr>
            <a:spLocks noGrp="1" noChangeAspect="1" noChangeArrowheads="1"/>
          </p:cNvSpPr>
          <p:nvPr isPhoto="1"/>
        </p:nvSpPr>
        <p:spPr bwMode="auto">
          <a:xfrm>
            <a:off x="4191000" y="3162300"/>
            <a:ext cx="4419600" cy="33147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GB" sz="18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>
                <a:latin typeface="Tahoma" charset="0"/>
              </a:rPr>
              <a:t>Filtering</a:t>
            </a:r>
            <a:endParaRPr lang="en-US" sz="2400" dirty="0" smtClean="0">
              <a:solidFill>
                <a:srgbClr val="FF9900"/>
              </a:solidFill>
              <a:latin typeface="Tahoma" charset="0"/>
            </a:endParaRPr>
          </a:p>
        </p:txBody>
      </p:sp>
      <p:sp>
        <p:nvSpPr>
          <p:cNvPr id="32770" name="Text Placeholder 3276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14400" eaLnBrk="1" hangingPunct="1"/>
            <a:r>
              <a:rPr lang="en-US" smtClean="0">
                <a:latin typeface="Tahoma" charset="0"/>
              </a:rPr>
              <a:t>Filtering is the natural next step after building a dashboard</a:t>
            </a:r>
          </a:p>
          <a:p>
            <a:pPr defTabSz="914400" eaLnBrk="1" hangingPunct="1"/>
            <a:r>
              <a:rPr lang="en-US" smtClean="0">
                <a:latin typeface="Tahoma" charset="0"/>
              </a:rPr>
              <a:t>Filter for eastern region, last quarter</a:t>
            </a:r>
          </a:p>
          <a:p>
            <a:pPr defTabSz="914400" eaLnBrk="1" hangingPunct="1"/>
            <a:r>
              <a:rPr lang="en-US" smtClean="0">
                <a:latin typeface="Tahoma" charset="0"/>
              </a:rPr>
              <a:t>Automatically show just </a:t>
            </a:r>
            <a:r>
              <a:rPr lang="en-US" i="1" smtClean="0">
                <a:latin typeface="Tahoma" charset="0"/>
              </a:rPr>
              <a:t>your</a:t>
            </a:r>
            <a:r>
              <a:rPr lang="en-US" smtClean="0">
                <a:latin typeface="Tahoma" charset="0"/>
              </a:rPr>
              <a:t> customers when you load page</a:t>
            </a:r>
          </a:p>
          <a:p>
            <a:pPr defTabSz="914400" eaLnBrk="1" hangingPunct="1"/>
            <a:r>
              <a:rPr lang="en-US" smtClean="0">
                <a:latin typeface="Tahoma" charset="0"/>
              </a:rPr>
              <a:t>Accept values from query string</a:t>
            </a:r>
          </a:p>
          <a:p>
            <a:pPr lvl="1" defTabSz="914400" eaLnBrk="1" hangingPunct="1"/>
            <a:r>
              <a:rPr lang="en-US" smtClean="0">
                <a:latin typeface="Tahoma" charset="0"/>
              </a:rPr>
              <a:t>http://server/dashboard.aspx?Product=452</a:t>
            </a:r>
            <a:endParaRPr lang="en-GB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3CC2HQU7XWNV-50-6</_dlc_DocId>
    <_dlc_DocIdUrl xmlns="c83d3ea4-1015-4b4b-bfa9-09fbcd7aa64d">
      <Url>http://intranet.sharepointblackops.com/Courses/SAB301/_layouts/DocIdRedir.aspx?ID=3CC2HQU7XWNV-50-6</Url>
      <Description>3CC2HQU7XWNV-50-6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BD5E358-F476-42D9-997F-44723B1DA1B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D7EAC01C-E43B-4A8C-998F-923C28E1EE9E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</TotalTime>
  <Words>886</Words>
  <Application>Microsoft Office PowerPoint</Application>
  <PresentationFormat>On-screen Show (4:3)</PresentationFormat>
  <Paragraphs>132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CPT_Slide_Template</vt:lpstr>
      <vt:lpstr>Creating Dashboards with Report Center</vt:lpstr>
      <vt:lpstr>Agenda</vt:lpstr>
      <vt:lpstr>Report Center</vt:lpstr>
      <vt:lpstr>SQL Server Reporting Services </vt:lpstr>
      <vt:lpstr>Storing Reports</vt:lpstr>
      <vt:lpstr>Key Performance Indicators</vt:lpstr>
      <vt:lpstr>KPI Web Parts</vt:lpstr>
      <vt:lpstr>Dashboards</vt:lpstr>
      <vt:lpstr>Filtering</vt:lpstr>
      <vt:lpstr>Filtering Web Parts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Dashboards with Report Center</dc:title>
  <dc:creator>TedP</dc:creator>
  <cp:lastModifiedBy>TedP</cp:lastModifiedBy>
  <cp:revision>1</cp:revision>
  <dcterms:created xsi:type="dcterms:W3CDTF">2009-05-24T11:10:56Z</dcterms:created>
  <dcterms:modified xsi:type="dcterms:W3CDTF">2009-05-24T11:12:37Z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55f33bde-53cd-43f9-b675-979bc1202665</vt:lpwstr>
  </property>
</Properties>
</file>