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gif" ContentType="image/gif"/>
  <Override PartName="/ppt/slides/slide26.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slides/slide2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20.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1.xml" ContentType="application/vnd.openxmlformats-officedocument.customXml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4"/>
  </p:notesMasterIdLst>
  <p:handoutMasterIdLst>
    <p:handoutMasterId r:id="rId35"/>
  </p:handoutMasterIdLst>
  <p:sldIdLst>
    <p:sldId id="261" r:id="rId6"/>
    <p:sldId id="262" r:id="rId7"/>
    <p:sldId id="263" r:id="rId8"/>
    <p:sldId id="264" r:id="rId9"/>
    <p:sldId id="286" r:id="rId10"/>
    <p:sldId id="287" r:id="rId11"/>
    <p:sldId id="288" r:id="rId12"/>
    <p:sldId id="265" r:id="rId13"/>
    <p:sldId id="266" r:id="rId14"/>
    <p:sldId id="267" r:id="rId15"/>
    <p:sldId id="268" r:id="rId16"/>
    <p:sldId id="285" r:id="rId17"/>
    <p:sldId id="269" r:id="rId18"/>
    <p:sldId id="270" r:id="rId19"/>
    <p:sldId id="271" r:id="rId20"/>
    <p:sldId id="272" r:id="rId21"/>
    <p:sldId id="273" r:id="rId22"/>
    <p:sldId id="274" r:id="rId23"/>
    <p:sldId id="284" r:id="rId24"/>
    <p:sldId id="275" r:id="rId25"/>
    <p:sldId id="276" r:id="rId26"/>
    <p:sldId id="277" r:id="rId27"/>
    <p:sldId id="278" r:id="rId28"/>
    <p:sldId id="279" r:id="rId29"/>
    <p:sldId id="280" r:id="rId30"/>
    <p:sldId id="281" r:id="rId31"/>
    <p:sldId id="282" r:id="rId32"/>
    <p:sldId id="283"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xmlns="">
          <a:srgbClr xmlns:mc="http://schemas.openxmlformats.org/markup-compatibility/2006" xmlns:a14="http://schemas.microsoft.com/office/drawing/2010/main" val="FF0000" mc:Ignorable=""/>
        </p14:laserClr>
      </p:ext>
      <p:ext uri="{2FDB2607-1784-4EEB-B798-7EB5836EED8A}">
        <p14:showMediaCtrls xmlns:p14="http://schemas.microsoft.com/office/powerpoint/2010/main" xmlns="" val="1"/>
      </p:ext>
    </p:extLst>
  </p:showPr>
  <p:clrMru>
    <a:srgbClr val="4C2710"/>
    <a:srgbClr val="87451D"/>
    <a:srgbClr val="1F100B"/>
    <a:srgbClr val="9F002D"/>
    <a:srgbClr val="002100"/>
    <a:srgbClr val="2E391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46" autoAdjust="0"/>
    <p:restoredTop sz="88277" autoAdjust="0"/>
  </p:normalViewPr>
  <p:slideViewPr>
    <p:cSldViewPr>
      <p:cViewPr varScale="1">
        <p:scale>
          <a:sx n="99" d="100"/>
          <a:sy n="99" d="100"/>
        </p:scale>
        <p:origin x="-125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14" y="-9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40" Type="http://schemas.openxmlformats.org/officeDocument/2006/relationships/customXml" Target="../customXml/item5.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smtClean="0"/>
              <a:t>01 - Introduction to SharePoint Branding</a:t>
            </a:r>
            <a:endParaRPr lang="en-US"/>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dirty="0" smtClean="0"/>
              <a:t>v3.0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xmlns="" val="312018852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26560" cy="320040"/>
          </a:xfrm>
          <a:prstGeom prst="rect">
            <a:avLst/>
          </a:prstGeom>
        </p:spPr>
        <p:txBody>
          <a:bodyPr vert="horz" lIns="96661" tIns="48331" rIns="96661" bIns="48331" rtlCol="0"/>
          <a:lstStyle>
            <a:lvl1pPr algn="l">
              <a:defRPr sz="1300"/>
            </a:lvl1pPr>
          </a:lstStyle>
          <a:p>
            <a:r>
              <a:rPr lang="en-US" smtClean="0"/>
              <a:t>01 - Introduction to SharePoint Branding</a:t>
            </a:r>
            <a:endParaRPr lang="en-US"/>
          </a:p>
        </p:txBody>
      </p:sp>
      <p:sp>
        <p:nvSpPr>
          <p:cNvPr id="3" name="Date Placeholder 2"/>
          <p:cNvSpPr>
            <a:spLocks noGrp="1"/>
          </p:cNvSpPr>
          <p:nvPr>
            <p:ph type="dt" idx="1"/>
          </p:nvPr>
        </p:nvSpPr>
        <p:spPr>
          <a:xfrm>
            <a:off x="4143587" y="0"/>
            <a:ext cx="3169920" cy="320040"/>
          </a:xfrm>
          <a:prstGeom prst="rect">
            <a:avLst/>
          </a:prstGeom>
        </p:spPr>
        <p:txBody>
          <a:bodyPr vert="horz" lIns="96661" tIns="48331" rIns="96661" bIns="48331" rtlCol="0"/>
          <a:lstStyle>
            <a:lvl1pPr algn="r">
              <a:defRPr sz="1300"/>
            </a:lvl1pPr>
          </a:lstStyle>
          <a:p>
            <a:r>
              <a:rPr lang="en-US" smtClean="0"/>
              <a:t>v1.0</a:t>
            </a:r>
            <a:endParaRPr lang="en-US"/>
          </a:p>
        </p:txBody>
      </p:sp>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281160"/>
            <a:ext cx="4145280" cy="318374"/>
          </a:xfrm>
          <a:prstGeom prst="rect">
            <a:avLst/>
          </a:prstGeom>
        </p:spPr>
        <p:txBody>
          <a:bodyPr vert="horz" lIns="96661" tIns="48331" rIns="96661" bIns="48331" rtlCol="0" anchor="b"/>
          <a:lstStyle>
            <a:lvl1pPr algn="l">
              <a:defRPr sz="1300"/>
            </a:lvl1pPr>
          </a:lstStyle>
          <a:p>
            <a:r>
              <a:rPr lang="en-US" smtClean="0"/>
              <a:t>© 2009 Critical Path Training, LLC - All Rights Reserved</a:t>
            </a:r>
            <a:endParaRPr lang="en-US"/>
          </a:p>
        </p:txBody>
      </p:sp>
      <p:sp>
        <p:nvSpPr>
          <p:cNvPr id="7" name="Slide Number Placeholder 6"/>
          <p:cNvSpPr>
            <a:spLocks noGrp="1"/>
          </p:cNvSpPr>
          <p:nvPr>
            <p:ph type="sldNum" sz="quarter" idx="5"/>
          </p:nvPr>
        </p:nvSpPr>
        <p:spPr>
          <a:xfrm>
            <a:off x="4143587" y="9281159"/>
            <a:ext cx="3169920" cy="318374"/>
          </a:xfrm>
          <a:prstGeom prst="rect">
            <a:avLst/>
          </a:prstGeom>
        </p:spPr>
        <p:txBody>
          <a:bodyPr vert="horz" lIns="96661" tIns="48331" rIns="96661" bIns="48331" rtlCol="0" anchor="b"/>
          <a:lstStyle>
            <a:lvl1pPr algn="r">
              <a:defRPr sz="1300"/>
            </a:lvl1pPr>
          </a:lstStyle>
          <a:p>
            <a:fld id="{073E6628-0705-4E34-90AA-D61A964D0AFD}" type="slidenum">
              <a:rPr lang="en-US" smtClean="0"/>
              <a:pPr/>
              <a:t>‹#›</a:t>
            </a:fld>
            <a:endParaRPr lang="en-US"/>
          </a:p>
        </p:txBody>
      </p:sp>
    </p:spTree>
    <p:extLst>
      <p:ext uri="{BB962C8B-B14F-4D97-AF65-F5344CB8AC3E}">
        <p14:creationId xmlns:p14="http://schemas.microsoft.com/office/powerpoint/2010/main" xmlns="" val="124822675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3E6628-0705-4E34-90AA-D61A964D0AFD}" type="slidenum">
              <a:rPr lang="en-US" smtClean="0"/>
              <a:pPr/>
              <a:t>1</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
        <p:nvSpPr>
          <p:cNvPr id="8" name="Date Placeholder 7"/>
          <p:cNvSpPr>
            <a:spLocks noGrp="1"/>
          </p:cNvSpPr>
          <p:nvPr>
            <p:ph type="dt" idx="11"/>
          </p:nvPr>
        </p:nvSpPr>
        <p:spPr/>
        <p:txBody>
          <a:bodyPr/>
          <a:lstStyle/>
          <a:p>
            <a:r>
              <a:rPr lang="en-US" dirty="0" smtClean="0"/>
              <a:t>8/26/2008</a:t>
            </a:r>
            <a:endParaRPr lang="en-US" dirty="0"/>
          </a:p>
        </p:txBody>
      </p:sp>
      <p:sp>
        <p:nvSpPr>
          <p:cNvPr id="9" name="Header Placeholder 8"/>
          <p:cNvSpPr>
            <a:spLocks noGrp="1"/>
          </p:cNvSpPr>
          <p:nvPr>
            <p:ph type="hdr" sz="quarter" idx="12"/>
          </p:nvPr>
        </p:nvSpPr>
        <p:spPr/>
        <p:txBody>
          <a:bodyPr/>
          <a:lstStyle/>
          <a:p>
            <a:r>
              <a:rPr lang="en-US" smtClean="0"/>
              <a:t>01 - Introduction to SharePoint Branding</a:t>
            </a:r>
            <a:endParaRPr lang="en-US"/>
          </a:p>
        </p:txBody>
      </p:sp>
      <p:sp>
        <p:nvSpPr>
          <p:cNvPr id="10" name="Footer Placeholder 9"/>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 this tripped me up,</a:t>
            </a:r>
            <a:r>
              <a:rPr lang="en-US" baseline="0" dirty="0" smtClean="0"/>
              <a:t> can’t look on the server for this</a:t>
            </a:r>
          </a:p>
          <a:p>
            <a:r>
              <a:rPr lang="en-US" baseline="0" dirty="0" smtClean="0"/>
              <a:t>Demo in web UI and in SPD</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13</a:t>
            </a:fld>
            <a:endParaRPr lang="en-US"/>
          </a:p>
        </p:txBody>
      </p:sp>
    </p:spTree>
    <p:extLst>
      <p:ext uri="{BB962C8B-B14F-4D97-AF65-F5344CB8AC3E}">
        <p14:creationId xmlns:p14="http://schemas.microsoft.com/office/powerpoint/2010/main" xmlns="" val="147115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referred</a:t>
            </a:r>
            <a:r>
              <a:rPr lang="en-US" baseline="0" dirty="0" smtClean="0"/>
              <a:t> to as application pages. Live in the 12 folder or root folder in </a:t>
            </a:r>
            <a:r>
              <a:rPr lang="en-US" baseline="0" dirty="0" err="1" smtClean="0"/>
              <a:t>sharepoint</a:t>
            </a:r>
            <a:r>
              <a:rPr lang="en-US" baseline="0" dirty="0" smtClean="0"/>
              <a:t>. Important concept, will come up later when we talking creating our brand because these pages in 2007 do not receive custom style the same way as other pages on site. Demo show 12 folder</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14</a:t>
            </a:fld>
            <a:endParaRPr lang="en-US"/>
          </a:p>
        </p:txBody>
      </p:sp>
    </p:spTree>
    <p:extLst>
      <p:ext uri="{BB962C8B-B14F-4D97-AF65-F5344CB8AC3E}">
        <p14:creationId xmlns:p14="http://schemas.microsoft.com/office/powerpoint/2010/main" xmlns="" val="1527705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a:t>
            </a:r>
            <a:r>
              <a:rPr lang="en-US" baseline="0" dirty="0" smtClean="0"/>
              <a:t> customization better, application pages are the pre baked functionality and settings pages you will see in SharePoint. Show?</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15</a:t>
            </a:fld>
            <a:endParaRPr lang="en-US"/>
          </a:p>
        </p:txBody>
      </p:sp>
    </p:spTree>
    <p:extLst>
      <p:ext uri="{BB962C8B-B14F-4D97-AF65-F5344CB8AC3E}">
        <p14:creationId xmlns:p14="http://schemas.microsoft.com/office/powerpoint/2010/main" xmlns="" val="159134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importance of CSS in SharePoint and view</a:t>
            </a:r>
            <a:r>
              <a:rPr lang="en-US" baseline="0" dirty="0" smtClean="0"/>
              <a:t> source on the HTML</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16</a:t>
            </a:fld>
            <a:endParaRPr lang="en-US"/>
          </a:p>
        </p:txBody>
      </p:sp>
    </p:spTree>
    <p:extLst>
      <p:ext uri="{BB962C8B-B14F-4D97-AF65-F5344CB8AC3E}">
        <p14:creationId xmlns:p14="http://schemas.microsoft.com/office/powerpoint/2010/main" xmlns="" val="653913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about core.css,</a:t>
            </a:r>
            <a:r>
              <a:rPr lang="en-US" baseline="0" dirty="0" smtClean="0"/>
              <a:t> open it up and show it off. SPD customize core, SPD make new </a:t>
            </a:r>
            <a:r>
              <a:rPr lang="en-US" baseline="0" dirty="0" err="1" smtClean="0"/>
              <a:t>css</a:t>
            </a:r>
            <a:r>
              <a:rPr lang="en-US" baseline="0" dirty="0" smtClean="0"/>
              <a:t> activate with code or SPD, customize core.css in 12</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17</a:t>
            </a:fld>
            <a:endParaRPr lang="en-US"/>
          </a:p>
        </p:txBody>
      </p:sp>
    </p:spTree>
    <p:extLst>
      <p:ext uri="{BB962C8B-B14F-4D97-AF65-F5344CB8AC3E}">
        <p14:creationId xmlns:p14="http://schemas.microsoft.com/office/powerpoint/2010/main" xmlns="" val="988805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18</a:t>
            </a:fld>
            <a:endParaRPr lang="en-US"/>
          </a:p>
        </p:txBody>
      </p:sp>
    </p:spTree>
    <p:extLst>
      <p:ext uri="{BB962C8B-B14F-4D97-AF65-F5344CB8AC3E}">
        <p14:creationId xmlns:p14="http://schemas.microsoft.com/office/powerpoint/2010/main" xmlns="" val="1313885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themes</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19</a:t>
            </a:fld>
            <a:endParaRPr lang="en-US"/>
          </a:p>
        </p:txBody>
      </p:sp>
    </p:spTree>
    <p:extLst>
      <p:ext uri="{BB962C8B-B14F-4D97-AF65-F5344CB8AC3E}">
        <p14:creationId xmlns:p14="http://schemas.microsoft.com/office/powerpoint/2010/main" xmlns="" val="1313885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how master pages work in </a:t>
            </a:r>
            <a:r>
              <a:rPr lang="en-US" dirty="0" err="1" smtClean="0"/>
              <a:t>sharepoint</a:t>
            </a:r>
            <a:r>
              <a:rPr lang="en-US" dirty="0" smtClean="0"/>
              <a:t>, every page has one, sites</a:t>
            </a:r>
            <a:r>
              <a:rPr lang="en-US" baseline="0" dirty="0" smtClean="0"/>
              <a:t> can have more than one, styles the shell of the branding and decides where SharePoint functional controls are located on the screen</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20</a:t>
            </a:fld>
            <a:endParaRPr lang="en-US"/>
          </a:p>
        </p:txBody>
      </p:sp>
    </p:spTree>
    <p:extLst>
      <p:ext uri="{BB962C8B-B14F-4D97-AF65-F5344CB8AC3E}">
        <p14:creationId xmlns:p14="http://schemas.microsoft.com/office/powerpoint/2010/main" xmlns="" val="3453810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master pages</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21</a:t>
            </a:fld>
            <a:endParaRPr lang="en-US"/>
          </a:p>
        </p:txBody>
      </p:sp>
    </p:spTree>
    <p:extLst>
      <p:ext uri="{BB962C8B-B14F-4D97-AF65-F5344CB8AC3E}">
        <p14:creationId xmlns:p14="http://schemas.microsoft.com/office/powerpoint/2010/main" xmlns="" val="1727079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customization</a:t>
            </a:r>
            <a:r>
              <a:rPr lang="en-US" baseline="0" dirty="0" smtClean="0"/>
              <a:t> more</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22</a:t>
            </a:fld>
            <a:endParaRPr lang="en-US"/>
          </a:p>
        </p:txBody>
      </p:sp>
    </p:spTree>
    <p:extLst>
      <p:ext uri="{BB962C8B-B14F-4D97-AF65-F5344CB8AC3E}">
        <p14:creationId xmlns:p14="http://schemas.microsoft.com/office/powerpoint/2010/main" xmlns="" val="31903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12:00 – 3:30 EST</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2</a:t>
            </a:fld>
            <a:endParaRPr lang="en-US"/>
          </a:p>
        </p:txBody>
      </p:sp>
    </p:spTree>
    <p:extLst>
      <p:ext uri="{BB962C8B-B14F-4D97-AF65-F5344CB8AC3E}">
        <p14:creationId xmlns:p14="http://schemas.microsoft.com/office/powerpoint/2010/main" xmlns="" val="2054493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02753"/>
          <p:cNvSpPr>
            <a:spLocks noGrp="1" noRot="1" noChangeAspect="1" noTextEdit="1"/>
          </p:cNvSpPr>
          <p:nvPr>
            <p:ph type="sldImg"/>
          </p:nvPr>
        </p:nvSpPr>
        <p:spPr>
          <a:noFill/>
          <a:ln cap="flat">
            <a:headEnd type="none" w="med" len="med"/>
            <a:tailEnd type="none" w="med" len="med"/>
          </a:ln>
        </p:spPr>
      </p:sp>
      <p:sp>
        <p:nvSpPr>
          <p:cNvPr id="202755" name="Rectangle 202754"/>
          <p:cNvSpPr>
            <a:spLocks noGrp="1" noChangeArrowheads="1"/>
          </p:cNvSpPr>
          <p:nvPr>
            <p:ph type="body" idx="1"/>
          </p:nvPr>
        </p:nvSpPr>
        <p:spPr/>
        <p:txBody>
          <a:bodyPr/>
          <a:lstStyle/>
          <a:p>
            <a:pPr hangingPunct="1"/>
            <a:r>
              <a:rPr lang="en-US" dirty="0" smtClean="0">
                <a:latin typeface="Arial" pitchFamily="34" charset="0"/>
                <a:cs typeface="MS PGothic"/>
              </a:rPr>
              <a:t>MOSS is generally a better platform for hosting web content. WSS is geared towards</a:t>
            </a:r>
            <a:r>
              <a:rPr lang="en-US" baseline="0" dirty="0" smtClean="0">
                <a:latin typeface="Arial" pitchFamily="34" charset="0"/>
                <a:cs typeface="MS PGothic"/>
              </a:rPr>
              <a:t> publishing documents on the web. Because of this many designers prefer MOSS for heavily branded SharePoint sites</a:t>
            </a:r>
            <a:endParaRPr lang="en-US" dirty="0">
              <a:latin typeface="Arial" pitchFamily="34" charset="0"/>
              <a:cs typeface="MS PGothic"/>
            </a:endParaRPr>
          </a:p>
        </p:txBody>
      </p:sp>
      <p:sp>
        <p:nvSpPr>
          <p:cNvPr id="4" name="Date Placeholder 3"/>
          <p:cNvSpPr>
            <a:spLocks noGrp="1"/>
          </p:cNvSpPr>
          <p:nvPr>
            <p:ph type="dt" idx="10"/>
          </p:nvPr>
        </p:nvSpPr>
        <p:spPr/>
        <p:txBody>
          <a:bodyPr/>
          <a:lstStyle/>
          <a:p>
            <a:r>
              <a:rPr lang="en-US" smtClean="0"/>
              <a:t>9/24/2007</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25</a:t>
            </a:fld>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Introduction to SharePoint Branding</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02753"/>
          <p:cNvSpPr>
            <a:spLocks noGrp="1" noRot="1" noChangeAspect="1" noTextEdit="1"/>
          </p:cNvSpPr>
          <p:nvPr>
            <p:ph type="sldImg"/>
          </p:nvPr>
        </p:nvSpPr>
        <p:spPr>
          <a:noFill/>
          <a:ln cap="flat">
            <a:headEnd type="none" w="med" len="med"/>
            <a:tailEnd type="none" w="med" len="med"/>
          </a:ln>
        </p:spPr>
      </p:sp>
      <p:sp>
        <p:nvSpPr>
          <p:cNvPr id="202755" name="Rectangle 202754"/>
          <p:cNvSpPr>
            <a:spLocks noGrp="1" noChangeArrowheads="1"/>
          </p:cNvSpPr>
          <p:nvPr>
            <p:ph type="body" idx="1"/>
          </p:nvPr>
        </p:nvSpPr>
        <p:spPr/>
        <p:txBody>
          <a:bodyPr/>
          <a:lstStyle/>
          <a:p>
            <a:pPr hangingPunct="1"/>
            <a:r>
              <a:rPr lang="en-US" dirty="0" smtClean="0">
                <a:latin typeface="Arial" pitchFamily="34" charset="0"/>
                <a:cs typeface="MS PGothic"/>
              </a:rPr>
              <a:t>Demo publishing approvals and page layouts</a:t>
            </a:r>
            <a:endParaRPr lang="en-US" dirty="0">
              <a:latin typeface="Arial" pitchFamily="34" charset="0"/>
              <a:cs typeface="MS PGothic"/>
            </a:endParaRPr>
          </a:p>
        </p:txBody>
      </p:sp>
      <p:sp>
        <p:nvSpPr>
          <p:cNvPr id="4" name="Date Placeholder 3"/>
          <p:cNvSpPr>
            <a:spLocks noGrp="1"/>
          </p:cNvSpPr>
          <p:nvPr>
            <p:ph type="dt" idx="10"/>
          </p:nvPr>
        </p:nvSpPr>
        <p:spPr/>
        <p:txBody>
          <a:bodyPr/>
          <a:lstStyle/>
          <a:p>
            <a:r>
              <a:rPr lang="en-US" smtClean="0"/>
              <a:t>9/24/2007</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26</a:t>
            </a:fld>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Introduction to SharePoint Branding</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28</a:t>
            </a:fld>
            <a:endParaRPr lang="en-US"/>
          </a:p>
        </p:txBody>
      </p:sp>
      <p:sp>
        <p:nvSpPr>
          <p:cNvPr id="5" name="Date Placeholder 4"/>
          <p:cNvSpPr>
            <a:spLocks noGrp="1"/>
          </p:cNvSpPr>
          <p:nvPr>
            <p:ph type="dt" idx="11"/>
          </p:nvPr>
        </p:nvSpPr>
        <p:spPr/>
        <p:txBody>
          <a:bodyPr/>
          <a:lstStyle/>
          <a:p>
            <a:r>
              <a:rPr lang="en-US" smtClean="0"/>
              <a:t>8/26/2008</a:t>
            </a:r>
            <a:endParaRPr lang="en-US"/>
          </a:p>
        </p:txBody>
      </p:sp>
      <p:sp>
        <p:nvSpPr>
          <p:cNvPr id="6" name="Header Placeholder 5"/>
          <p:cNvSpPr>
            <a:spLocks noGrp="1"/>
          </p:cNvSpPr>
          <p:nvPr>
            <p:ph type="hdr" sz="quarter" idx="12"/>
          </p:nvPr>
        </p:nvSpPr>
        <p:spPr/>
        <p:txBody>
          <a:bodyPr/>
          <a:lstStyle/>
          <a:p>
            <a:r>
              <a:rPr lang="en-US" smtClean="0"/>
              <a:t>01 - Introduction to SharePoint Branding</a:t>
            </a:r>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16065"/>
          <p:cNvSpPr>
            <a:spLocks noGrp="1" noRot="1" noChangeAspect="1" noTextEdit="1"/>
          </p:cNvSpPr>
          <p:nvPr>
            <p:ph type="sldImg"/>
          </p:nvPr>
        </p:nvSpPr>
        <p:spPr>
          <a:noFill/>
          <a:ln cap="flat">
            <a:headEnd type="none" w="med" len="med"/>
            <a:tailEnd type="none" w="med" len="med"/>
          </a:ln>
        </p:spPr>
      </p:sp>
      <p:sp>
        <p:nvSpPr>
          <p:cNvPr id="216067" name="Rectangle 216066"/>
          <p:cNvSpPr>
            <a:spLocks noGrp="1" noChangeArrowheads="1"/>
          </p:cNvSpPr>
          <p:nvPr>
            <p:ph type="body" idx="1"/>
          </p:nvPr>
        </p:nvSpPr>
        <p:spPr/>
        <p:txBody>
          <a:bodyPr/>
          <a:lstStyle/>
          <a:p>
            <a:pPr hangingPunct="1"/>
            <a:r>
              <a:rPr lang="en-US" dirty="0" smtClean="0">
                <a:latin typeface="Arial" pitchFamily="34" charset="0"/>
                <a:cs typeface="MS PGothic"/>
              </a:rPr>
              <a:t>How do we feel about talking </a:t>
            </a:r>
            <a:r>
              <a:rPr lang="en-US" baseline="0" dirty="0" smtClean="0">
                <a:latin typeface="Arial" pitchFamily="34" charset="0"/>
                <a:cs typeface="MS PGothic"/>
              </a:rPr>
              <a:t>about some 2010 things especially big changes</a:t>
            </a:r>
            <a:endParaRPr lang="en-US" dirty="0">
              <a:latin typeface="Arial" pitchFamily="34" charset="0"/>
              <a:cs typeface="MS PGothic"/>
            </a:endParaRPr>
          </a:p>
        </p:txBody>
      </p:sp>
      <p:sp>
        <p:nvSpPr>
          <p:cNvPr id="4" name="Date Placeholder 3"/>
          <p:cNvSpPr>
            <a:spLocks noGrp="1"/>
          </p:cNvSpPr>
          <p:nvPr>
            <p:ph type="dt" idx="10"/>
          </p:nvPr>
        </p:nvSpPr>
        <p:spPr/>
        <p:txBody>
          <a:bodyPr/>
          <a:lstStyle/>
          <a:p>
            <a:r>
              <a:rPr lang="en-US" smtClean="0"/>
              <a:t>10/22/2007</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3</a:t>
            </a:fld>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Introduction to SharePoint Branding</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73E6628-0705-4E34-90AA-D61A964D0AFD}" type="slidenum">
              <a:rPr lang="en-US" smtClean="0"/>
              <a:pPr/>
              <a:t>4</a:t>
            </a:fld>
            <a:endParaRPr lang="en-US"/>
          </a:p>
        </p:txBody>
      </p:sp>
      <p:sp>
        <p:nvSpPr>
          <p:cNvPr id="5" name="Date Placeholder 4"/>
          <p:cNvSpPr>
            <a:spLocks noGrp="1"/>
          </p:cNvSpPr>
          <p:nvPr>
            <p:ph type="dt" idx="11"/>
          </p:nvPr>
        </p:nvSpPr>
        <p:spPr/>
        <p:txBody>
          <a:bodyPr/>
          <a:lstStyle/>
          <a:p>
            <a:r>
              <a:rPr lang="en-US" smtClean="0"/>
              <a:t>8/26/2008</a:t>
            </a:r>
            <a:endParaRPr lang="en-US"/>
          </a:p>
        </p:txBody>
      </p:sp>
      <p:sp>
        <p:nvSpPr>
          <p:cNvPr id="6" name="Header Placeholder 5"/>
          <p:cNvSpPr>
            <a:spLocks noGrp="1"/>
          </p:cNvSpPr>
          <p:nvPr>
            <p:ph type="hdr" sz="quarter" idx="12"/>
          </p:nvPr>
        </p:nvSpPr>
        <p:spPr/>
        <p:txBody>
          <a:bodyPr/>
          <a:lstStyle/>
          <a:p>
            <a:r>
              <a:rPr lang="en-US" smtClean="0"/>
              <a:t>01 - Introduction to SharePoint Branding</a:t>
            </a:r>
            <a:endParaRPr lang="en-US"/>
          </a:p>
        </p:txBody>
      </p:sp>
      <p:sp>
        <p:nvSpPr>
          <p:cNvPr id="7" name="Footer Placeholder 6"/>
          <p:cNvSpPr>
            <a:spLocks noGrp="1"/>
          </p:cNvSpPr>
          <p:nvPr>
            <p:ph type="ftr" sz="quarter" idx="13"/>
          </p:nvPr>
        </p:nvSpPr>
        <p:spPr/>
        <p:txBody>
          <a:bodyPr/>
          <a:lstStyle/>
          <a:p>
            <a:r>
              <a:rPr lang="en-US" smtClean="0"/>
              <a:t>© 2008 Ted Pattison Group, Inc - All Rights Reserved</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Hopefully everyone knows this already</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5</a:t>
            </a:fld>
            <a:endParaRPr lang="en-US"/>
          </a:p>
        </p:txBody>
      </p:sp>
    </p:spTree>
    <p:extLst>
      <p:ext uri="{BB962C8B-B14F-4D97-AF65-F5344CB8AC3E}">
        <p14:creationId xmlns:p14="http://schemas.microsoft.com/office/powerpoint/2010/main" xmlns="" val="3642639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75105"/>
          <p:cNvSpPr>
            <a:spLocks noGrp="1" noRot="1" noChangeAspect="1" noTextEdit="1"/>
          </p:cNvSpPr>
          <p:nvPr>
            <p:ph type="sldImg"/>
          </p:nvPr>
        </p:nvSpPr>
        <p:spPr>
          <a:noFill/>
          <a:ln cap="flat">
            <a:headEnd type="none" w="med" len="med"/>
            <a:tailEnd type="none" w="med" len="med"/>
          </a:ln>
        </p:spPr>
      </p:sp>
      <p:sp>
        <p:nvSpPr>
          <p:cNvPr id="175107" name="Rectangle 175106"/>
          <p:cNvSpPr>
            <a:spLocks noGrp="1" noChangeArrowheads="1"/>
          </p:cNvSpPr>
          <p:nvPr>
            <p:ph type="body" idx="1"/>
          </p:nvPr>
        </p:nvSpPr>
        <p:spPr/>
        <p:txBody>
          <a:bodyPr/>
          <a:lstStyle/>
          <a:p>
            <a:pPr hangingPunct="1"/>
            <a:r>
              <a:rPr lang="en-US" dirty="0" smtClean="0">
                <a:latin typeface="Arial" pitchFamily="34" charset="0"/>
                <a:cs typeface="MS PGothic"/>
              </a:rPr>
              <a:t>What does ted cover here</a:t>
            </a:r>
            <a:endParaRPr lang="en-US" dirty="0">
              <a:latin typeface="Arial" pitchFamily="34" charset="0"/>
              <a:cs typeface="MS PGothic"/>
            </a:endParaRPr>
          </a:p>
        </p:txBody>
      </p:sp>
      <p:sp>
        <p:nvSpPr>
          <p:cNvPr id="4" name="Date Placeholder 3"/>
          <p:cNvSpPr>
            <a:spLocks noGrp="1"/>
          </p:cNvSpPr>
          <p:nvPr>
            <p:ph type="dt" idx="10"/>
          </p:nvPr>
        </p:nvSpPr>
        <p:spPr/>
        <p:txBody>
          <a:bodyPr/>
          <a:lstStyle/>
          <a:p>
            <a:r>
              <a:rPr lang="en-US" smtClean="0"/>
              <a:t>10/22/2007</a:t>
            </a:r>
            <a:endParaRPr lang="en-US"/>
          </a:p>
        </p:txBody>
      </p:sp>
      <p:sp>
        <p:nvSpPr>
          <p:cNvPr id="5" name="Slide Number Placeholder 4"/>
          <p:cNvSpPr>
            <a:spLocks noGrp="1"/>
          </p:cNvSpPr>
          <p:nvPr>
            <p:ph type="sldNum" sz="quarter" idx="11"/>
          </p:nvPr>
        </p:nvSpPr>
        <p:spPr/>
        <p:txBody>
          <a:bodyPr/>
          <a:lstStyle/>
          <a:p>
            <a:fld id="{073E6628-0705-4E34-90AA-D61A964D0AFD}" type="slidenum">
              <a:rPr lang="en-US" smtClean="0"/>
              <a:pPr/>
              <a:t>8</a:t>
            </a:fld>
            <a:endParaRPr lang="en-US"/>
          </a:p>
        </p:txBody>
      </p:sp>
      <p:sp>
        <p:nvSpPr>
          <p:cNvPr id="6" name="Footer Placeholder 5"/>
          <p:cNvSpPr>
            <a:spLocks noGrp="1"/>
          </p:cNvSpPr>
          <p:nvPr>
            <p:ph type="ftr" sz="quarter" idx="12"/>
          </p:nvPr>
        </p:nvSpPr>
        <p:spPr/>
        <p:txBody>
          <a:bodyPr/>
          <a:lstStyle/>
          <a:p>
            <a:r>
              <a:rPr lang="en-US" smtClean="0"/>
              <a:t>© 2007 Ted Pattison Group, Inc - All Rights Reserved</a:t>
            </a:r>
            <a:endParaRPr lang="en-US"/>
          </a:p>
        </p:txBody>
      </p:sp>
      <p:sp>
        <p:nvSpPr>
          <p:cNvPr id="7" name="Header Placeholder 6"/>
          <p:cNvSpPr>
            <a:spLocks noGrp="1"/>
          </p:cNvSpPr>
          <p:nvPr>
            <p:ph type="hdr" sz="quarter" idx="13"/>
          </p:nvPr>
        </p:nvSpPr>
        <p:spPr/>
        <p:txBody>
          <a:bodyPr/>
          <a:lstStyle/>
          <a:p>
            <a:r>
              <a:rPr lang="en-US" smtClean="0"/>
              <a:t>01 - Introduction to SharePoint Branding</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Ted?</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9</a:t>
            </a:fld>
            <a:endParaRPr lang="en-US"/>
          </a:p>
        </p:txBody>
      </p:sp>
    </p:spTree>
    <p:extLst>
      <p:ext uri="{BB962C8B-B14F-4D97-AF65-F5344CB8AC3E}">
        <p14:creationId xmlns:p14="http://schemas.microsoft.com/office/powerpoint/2010/main" xmlns="" val="261253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an IIS Website each time, will hold site</a:t>
            </a:r>
            <a:r>
              <a:rPr lang="en-US" baseline="0" dirty="0" smtClean="0"/>
              <a:t> collections and sites. Can use ports or host name (may require edits to a host file or some setup on the network). Demo creating one?</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10</a:t>
            </a:fld>
            <a:endParaRPr lang="en-US"/>
          </a:p>
        </p:txBody>
      </p:sp>
    </p:spTree>
    <p:extLst>
      <p:ext uri="{BB962C8B-B14F-4D97-AF65-F5344CB8AC3E}">
        <p14:creationId xmlns:p14="http://schemas.microsoft.com/office/powerpoint/2010/main" xmlns="" val="3570392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Site collections are often used</a:t>
            </a:r>
            <a:r>
              <a:rPr lang="en-US" baseline="0" dirty="0" smtClean="0"/>
              <a:t> to segment off security permissions or for data maintenance reasons. Demo creating one?</a:t>
            </a:r>
            <a:endParaRPr lang="en-US" dirty="0"/>
          </a:p>
        </p:txBody>
      </p:sp>
      <p:sp>
        <p:nvSpPr>
          <p:cNvPr id="4" name="Header Placeholder 3"/>
          <p:cNvSpPr>
            <a:spLocks noGrp="1"/>
          </p:cNvSpPr>
          <p:nvPr>
            <p:ph type="hdr" sz="quarter" idx="10"/>
          </p:nvPr>
        </p:nvSpPr>
        <p:spPr/>
        <p:txBody>
          <a:bodyPr/>
          <a:lstStyle/>
          <a:p>
            <a:r>
              <a:rPr lang="en-US" smtClean="0"/>
              <a:t>01 - Introduction to SharePoint Branding</a:t>
            </a:r>
            <a:endParaRPr lang="en-US"/>
          </a:p>
        </p:txBody>
      </p:sp>
      <p:sp>
        <p:nvSpPr>
          <p:cNvPr id="5" name="Date Placeholder 4"/>
          <p:cNvSpPr>
            <a:spLocks noGrp="1"/>
          </p:cNvSpPr>
          <p:nvPr>
            <p:ph type="dt" idx="11"/>
          </p:nvPr>
        </p:nvSpPr>
        <p:spPr/>
        <p:txBody>
          <a:bodyPr/>
          <a:lstStyle/>
          <a:p>
            <a:r>
              <a:rPr lang="en-US" smtClean="0"/>
              <a:t>v1.0</a:t>
            </a:r>
            <a:endParaRPr lang="en-US"/>
          </a:p>
        </p:txBody>
      </p:sp>
      <p:sp>
        <p:nvSpPr>
          <p:cNvPr id="6" name="Footer Placeholder 5"/>
          <p:cNvSpPr>
            <a:spLocks noGrp="1"/>
          </p:cNvSpPr>
          <p:nvPr>
            <p:ph type="ftr" sz="quarter" idx="12"/>
          </p:nvPr>
        </p:nvSpPr>
        <p:spPr/>
        <p:txBody>
          <a:bodyPr/>
          <a:lstStyle/>
          <a:p>
            <a:r>
              <a:rPr lang="en-US" smtClean="0"/>
              <a:t>© 2009 Critical Path Training, LLC - All Rights Reserved</a:t>
            </a:r>
            <a:endParaRPr lang="en-US"/>
          </a:p>
        </p:txBody>
      </p:sp>
      <p:sp>
        <p:nvSpPr>
          <p:cNvPr id="7" name="Slide Number Placeholder 6"/>
          <p:cNvSpPr>
            <a:spLocks noGrp="1"/>
          </p:cNvSpPr>
          <p:nvPr>
            <p:ph type="sldNum" sz="quarter" idx="13"/>
          </p:nvPr>
        </p:nvSpPr>
        <p:spPr/>
        <p:txBody>
          <a:bodyPr/>
          <a:lstStyle/>
          <a:p>
            <a:fld id="{073E6628-0705-4E34-90AA-D61A964D0AFD}" type="slidenum">
              <a:rPr lang="en-US" smtClean="0"/>
              <a:pPr/>
              <a:t>11</a:t>
            </a:fld>
            <a:endParaRPr lang="en-US"/>
          </a:p>
        </p:txBody>
      </p:sp>
    </p:spTree>
    <p:extLst>
      <p:ext uri="{BB962C8B-B14F-4D97-AF65-F5344CB8AC3E}">
        <p14:creationId xmlns:p14="http://schemas.microsoft.com/office/powerpoint/2010/main" xmlns="" val="3798295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36" name="Picture 12"/>
          <p:cNvPicPr>
            <a:picLocks noChangeAspect="1" noChangeArrowheads="1"/>
          </p:cNvPicPr>
          <p:nvPr userDrawn="1"/>
        </p:nvPicPr>
        <p:blipFill>
          <a:blip r:embed="rId2" cstate="print"/>
          <a:srcRect/>
          <a:stretch>
            <a:fillRect/>
          </a:stretch>
        </p:blipFill>
        <p:spPr bwMode="auto">
          <a:xfrm>
            <a:off x="0" y="0"/>
            <a:ext cx="7315200" cy="1447800"/>
          </a:xfrm>
          <a:prstGeom prst="rect">
            <a:avLst/>
          </a:prstGeom>
          <a:noFill/>
          <a:ln w="9525">
            <a:noFill/>
            <a:miter lim="800000"/>
            <a:headEnd/>
            <a:tailEnd/>
          </a:ln>
          <a:effectLst/>
        </p:spPr>
      </p:pic>
      <p:pic>
        <p:nvPicPr>
          <p:cNvPr id="61442" name="Picture 2" descr="http://intranet.sharepointblackops.com/CriticalPath/Logo%20Concepts/booth/booth_image_hi_res.jpg"/>
          <p:cNvPicPr>
            <a:picLocks noChangeAspect="1" noChangeArrowheads="1"/>
          </p:cNvPicPr>
          <p:nvPr userDrawn="1"/>
        </p:nvPicPr>
        <p:blipFill>
          <a:blip r:embed="rId3" cstate="print">
            <a:lum bright="30000" contrast="40000"/>
          </a:blip>
          <a:srcRect t="7500" b="7500"/>
          <a:stretch>
            <a:fillRect/>
          </a:stretch>
        </p:blipFill>
        <p:spPr bwMode="auto">
          <a:xfrm>
            <a:off x="0" y="1447800"/>
            <a:ext cx="9144000" cy="5410200"/>
          </a:xfrm>
          <a:prstGeom prst="rect">
            <a:avLst/>
          </a:prstGeom>
          <a:noFill/>
        </p:spPr>
      </p:pic>
      <p:sp>
        <p:nvSpPr>
          <p:cNvPr id="11" name="Rectangle 10"/>
          <p:cNvSpPr/>
          <p:nvPr userDrawn="1"/>
        </p:nvSpPr>
        <p:spPr bwMode="gray">
          <a:xfrm>
            <a:off x="0" y="1402080"/>
            <a:ext cx="91440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itle 1"/>
          <p:cNvSpPr>
            <a:spLocks noGrp="1"/>
          </p:cNvSpPr>
          <p:nvPr>
            <p:ph type="ctrTitle"/>
          </p:nvPr>
        </p:nvSpPr>
        <p:spPr bwMode="gray">
          <a:xfrm>
            <a:off x="304800" y="1600200"/>
            <a:ext cx="8534400" cy="1066800"/>
          </a:xfrm>
        </p:spPr>
        <p:txBody>
          <a:bodyPr anchor="b" anchorCtr="0"/>
          <a:lstStyle>
            <a:lvl1pPr algn="ctr">
              <a:defRPr sz="3200">
                <a:solidFill>
                  <a:srgbClr val="1F100B"/>
                </a:solidFill>
              </a:defRPr>
            </a:lvl1pPr>
          </a:lstStyle>
          <a:p>
            <a:r>
              <a:rPr lang="en-US" smtClean="0"/>
              <a:t>Click to edit Master title style</a:t>
            </a:r>
            <a:endParaRPr lang="en-US" dirty="0"/>
          </a:p>
        </p:txBody>
      </p:sp>
      <p:sp>
        <p:nvSpPr>
          <p:cNvPr id="6" name="Subtitle 2"/>
          <p:cNvSpPr>
            <a:spLocks noGrp="1"/>
          </p:cNvSpPr>
          <p:nvPr>
            <p:ph type="subTitle" idx="1"/>
          </p:nvPr>
        </p:nvSpPr>
        <p:spPr bwMode="gray">
          <a:xfrm>
            <a:off x="304800" y="2667000"/>
            <a:ext cx="8534400" cy="1143000"/>
          </a:xfrm>
        </p:spPr>
        <p:txBody>
          <a:bodyPr anchor="t" anchorCtr="0">
            <a:normAutofit/>
          </a:bodyPr>
          <a:lstStyle>
            <a:lvl1pPr marL="0" indent="0" algn="ctr">
              <a:buNone/>
              <a:defRPr sz="2400">
                <a:solidFill>
                  <a:srgbClr val="4C271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2"/>
          <p:cNvPicPr>
            <a:picLocks noChangeAspect="1" noChangeArrowheads="1"/>
          </p:cNvPicPr>
          <p:nvPr userDrawn="1"/>
        </p:nvPicPr>
        <p:blipFill>
          <a:blip r:embed="rId4" cstate="print"/>
          <a:srcRect/>
          <a:stretch>
            <a:fillRect/>
          </a:stretch>
        </p:blipFill>
        <p:spPr bwMode="auto">
          <a:xfrm>
            <a:off x="7532333" y="152400"/>
            <a:ext cx="1459267" cy="1143000"/>
          </a:xfrm>
          <a:prstGeom prst="rect">
            <a:avLst/>
          </a:prstGeom>
          <a:noFill/>
          <a:ln w="9525">
            <a:noFill/>
            <a:miter lim="800000"/>
            <a:headEnd/>
            <a:tailEnd/>
          </a:ln>
          <a:effectLst/>
        </p:spPr>
      </p:pic>
      <p:sp>
        <p:nvSpPr>
          <p:cNvPr id="9" name="Rectangle 8"/>
          <p:cNvSpPr/>
          <p:nvPr userDrawn="1"/>
        </p:nvSpPr>
        <p:spPr bwMode="black">
          <a:xfrm>
            <a:off x="0" y="0"/>
            <a:ext cx="9144000" cy="6858000"/>
          </a:xfrm>
          <a:prstGeom prst="rect">
            <a:avLst/>
          </a:prstGeom>
          <a:noFill/>
          <a:ln w="38100">
            <a:solidFill>
              <a:schemeClr val="tx1"/>
            </a:solid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bwMode="gray">
          <a:xfrm>
            <a:off x="7315200" y="0"/>
            <a:ext cx="45719" cy="1447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800"/>
            <a:ext cx="8382000" cy="5181600"/>
          </a:xfrm>
        </p:spPr>
        <p:txBody>
          <a:bodyPr/>
          <a:lstStyle>
            <a:lvl1pPr>
              <a:spcBef>
                <a:spcPts val="600"/>
              </a:spcBef>
              <a:spcAft>
                <a:spcPts val="200"/>
              </a:spcAft>
              <a:defRPr/>
            </a:lvl1pPr>
            <a:lvl2pPr>
              <a:spcBef>
                <a:spcPts val="300"/>
              </a:spcBef>
              <a:spcAft>
                <a:spcPts val="300"/>
              </a:spcAft>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able Placeholder 5"/>
          <p:cNvSpPr>
            <a:spLocks noGrp="1"/>
          </p:cNvSpPr>
          <p:nvPr>
            <p:ph type="tbl" sz="quarter" idx="11"/>
          </p:nvPr>
        </p:nvSpPr>
        <p:spPr>
          <a:xfrm>
            <a:off x="457200" y="1600200"/>
            <a:ext cx="8229600" cy="4953000"/>
          </a:xfrm>
        </p:spPr>
        <p:txBody>
          <a:bodyPr/>
          <a:lstStyle/>
          <a:p>
            <a:r>
              <a:rPr lang="en-US" smtClean="0"/>
              <a:t>Click icon to add table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2479453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quarter" idx="10"/>
          </p:nvPr>
        </p:nvSpPr>
        <p:spPr>
          <a:xfrm>
            <a:off x="381000" y="1447800"/>
            <a:ext cx="83058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xmlns="">
                <a:solidFill>
                  <a:srgbClr xmlns:mc="http://schemas.openxmlformats.org/markup-compatibility/2006" val="FFFFFF" mc:Ignorable=""/>
                </a:solidFill>
              </a14:hiddenFill>
            </a:ext>
          </a:extLst>
        </p:spPr>
      </p:pic>
      <p:sp>
        <p:nvSpPr>
          <p:cNvPr id="4" name="Title 3"/>
          <p:cNvSpPr>
            <a:spLocks noGrp="1"/>
          </p:cNvSpPr>
          <p:nvPr>
            <p:ph type="title" hasCustomPrompt="1"/>
          </p:nvPr>
        </p:nvSpPr>
        <p:spPr>
          <a:xfrm>
            <a:off x="304800" y="1600200"/>
            <a:ext cx="8610600" cy="838200"/>
          </a:xfrm>
        </p:spPr>
        <p:txBody>
          <a:bodyPr>
            <a:scene3d>
              <a:camera prst="perspectiveRelaxedModerately"/>
              <a:lightRig rig="threePt" dir="t"/>
            </a:scene3d>
            <a:sp3d extrusionH="57150">
              <a:bevelT w="82550" h="38100" prst="coolSlant"/>
            </a:sp3d>
          </a:bodyPr>
          <a:lstStyle>
            <a:lvl1pPr algn="r">
              <a:defRPr sz="6000" b="1">
                <a:solidFill>
                  <a:schemeClr val="accent4">
                    <a:lumMod val="40000"/>
                    <a:lumOff val="60000"/>
                  </a:schemeClr>
                </a:solidFill>
                <a:effectLst>
                  <a:reflection blurRad="6350" stA="50000" endA="300" endPos="50000" dist="29997" dir="5400000" sy="-100000" algn="bl" rotWithShape="0"/>
                </a:effectLst>
                <a:latin typeface="Copperplate Gothic Bold" pitchFamily="34" charset="0"/>
              </a:defRPr>
            </a:lvl1pPr>
          </a:lstStyle>
          <a:p>
            <a:r>
              <a:rPr lang="en-US" dirty="0" smtClean="0"/>
              <a:t>DEMO</a:t>
            </a:r>
            <a:endParaRPr lang="en-US" dirty="0"/>
          </a:p>
        </p:txBody>
      </p:sp>
      <p:sp>
        <p:nvSpPr>
          <p:cNvPr id="6" name="Text Placeholder 5"/>
          <p:cNvSpPr>
            <a:spLocks noGrp="1"/>
          </p:cNvSpPr>
          <p:nvPr>
            <p:ph type="body" sz="quarter" idx="10" hasCustomPrompt="1"/>
          </p:nvPr>
        </p:nvSpPr>
        <p:spPr>
          <a:xfrm>
            <a:off x="381000" y="3886200"/>
            <a:ext cx="7010400" cy="1066800"/>
          </a:xfrm>
        </p:spPr>
        <p:txBody>
          <a:bodyPr/>
          <a:lstStyle>
            <a:lvl1pPr marL="0" indent="0">
              <a:buNone/>
              <a:defRPr lang="en-US" dirty="0">
                <a:solidFill>
                  <a:schemeClr val="bg1"/>
                </a:solidFill>
              </a:defRPr>
            </a:lvl1pPr>
          </a:lstStyle>
          <a:p>
            <a:pPr lvl="0"/>
            <a:r>
              <a:rPr lang="en-US" dirty="0" smtClean="0"/>
              <a:t>Click to enter demo title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2" name="Picture 2" descr="C:\Users\andrew\Desktop\iStock_000006411881Large.jpg"/>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9152338" cy="6858000"/>
          </a:xfrm>
          <a:prstGeom prst="rect">
            <a:avLst/>
          </a:prstGeom>
          <a:extLst>
            <a:ext uri="{909E8E84-426E-40DD-AFC4-6F175D3DCCD1}">
              <a14:hiddenFill xmlns:a14="http://schemas.microsoft.com/office/drawing/2010/main" xmlns="">
                <a:solidFill>
                  <a:srgbClr xmlns:mc="http://schemas.openxmlformats.org/markup-compatibility/2006" val="FFFFFF" mc:Ignorable=""/>
                </a:solidFill>
              </a14:hiddenFill>
            </a:ext>
          </a:extLst>
        </p:spPr>
      </p:pic>
      <p:sp>
        <p:nvSpPr>
          <p:cNvPr id="6" name="Text Placeholder 5"/>
          <p:cNvSpPr>
            <a:spLocks noGrp="1"/>
          </p:cNvSpPr>
          <p:nvPr>
            <p:ph type="body" sz="quarter" idx="10" hasCustomPrompt="1"/>
          </p:nvPr>
        </p:nvSpPr>
        <p:spPr>
          <a:xfrm>
            <a:off x="381000" y="3886200"/>
            <a:ext cx="7772400" cy="1066800"/>
          </a:xfrm>
        </p:spPr>
        <p:txBody>
          <a:bodyPr/>
          <a:lstStyle>
            <a:lvl1pPr marL="0" indent="0">
              <a:buNone/>
              <a:defRPr lang="en-US" b="1" dirty="0">
                <a:solidFill>
                  <a:schemeClr val="bg1"/>
                </a:solidFill>
                <a:latin typeface="Arial Black" pitchFamily="34" charset="0"/>
              </a:defRPr>
            </a:lvl1pPr>
          </a:lstStyle>
          <a:p>
            <a:pPr lvl="0"/>
            <a:r>
              <a:rPr lang="en-US" dirty="0" smtClean="0"/>
              <a:t>Click To Enter Name Of New Section</a:t>
            </a:r>
            <a:endParaRPr lang="en-US" dirty="0"/>
          </a:p>
        </p:txBody>
      </p:sp>
    </p:spTree>
    <p:extLst>
      <p:ext uri="{BB962C8B-B14F-4D97-AF65-F5344CB8AC3E}">
        <p14:creationId xmlns:p14="http://schemas.microsoft.com/office/powerpoint/2010/main" xmlns="" val="420440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24" name="Text Placeholder 23"/>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10"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7" r:id="rId5"/>
    <p:sldLayoutId id="2147483655" r:id="rId6"/>
    <p:sldLayoutId id="2147483659" r:id="rId7"/>
    <p:sldLayoutId id="2147483660" r:id="rId8"/>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679450" indent="3175" algn="l" defTabSz="914400" rtl="0" eaLnBrk="1" latinLnBrk="0" hangingPunct="1">
        <a:spcBef>
          <a:spcPct val="20000"/>
        </a:spcBef>
        <a:buFontTx/>
        <a:buNone/>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Introduction to</a:t>
            </a:r>
            <a:br>
              <a:rPr lang="en-US" b="1" dirty="0" smtClean="0"/>
            </a:br>
            <a:r>
              <a:rPr lang="en-US" b="1" dirty="0" smtClean="0"/>
              <a:t>SharePoint Branding</a:t>
            </a:r>
            <a:endParaRPr lang="en-US" dirty="0"/>
          </a:p>
        </p:txBody>
      </p:sp>
      <p:sp>
        <p:nvSpPr>
          <p:cNvPr id="3" name="Subtitle 2"/>
          <p:cNvSpPr>
            <a:spLocks noGrp="1"/>
          </p:cNvSpPr>
          <p:nvPr>
            <p:ph type="subTitle" idx="1"/>
          </p:nvPr>
        </p:nvSpPr>
        <p:spPr/>
        <p:txBody>
          <a:bodyPr>
            <a:normAutofit/>
          </a:bodyPr>
          <a:lstStyle/>
          <a:p>
            <a:r>
              <a:rPr lang="en-US" sz="2400" dirty="0" smtClean="0"/>
              <a:t>SharePoint sites don't have to look like SharePoint sites</a:t>
            </a:r>
            <a:endParaRPr 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a:t>
            </a:r>
            <a:endParaRPr lang="en-US" dirty="0"/>
          </a:p>
        </p:txBody>
      </p:sp>
      <p:sp>
        <p:nvSpPr>
          <p:cNvPr id="3" name="Content Placeholder 2"/>
          <p:cNvSpPr>
            <a:spLocks noGrp="1"/>
          </p:cNvSpPr>
          <p:nvPr>
            <p:ph idx="1"/>
          </p:nvPr>
        </p:nvSpPr>
        <p:spPr/>
        <p:txBody>
          <a:bodyPr/>
          <a:lstStyle/>
          <a:p>
            <a:r>
              <a:rPr lang="en-US" dirty="0" smtClean="0"/>
              <a:t>Web Applications provide HTTP entry points</a:t>
            </a:r>
          </a:p>
          <a:p>
            <a:pPr lvl="1"/>
            <a:r>
              <a:rPr lang="en-US" dirty="0" smtClean="0"/>
              <a:t>Web Applications based on IIS Web sites</a:t>
            </a:r>
          </a:p>
          <a:p>
            <a:pPr lvl="1"/>
            <a:r>
              <a:rPr lang="en-US" dirty="0" smtClean="0"/>
              <a:t>Web Application defines one or more URL spaces</a:t>
            </a:r>
            <a:endParaRPr lang="en-US" sz="1800" b="1" dirty="0" smtClean="0">
              <a:solidFill>
                <a:schemeClr val="tx2">
                  <a:lumMod val="75000"/>
                </a:schemeClr>
              </a:solidFill>
            </a:endParaRPr>
          </a:p>
          <a:p>
            <a:pPr lvl="1"/>
            <a:r>
              <a:rPr lang="en-US" dirty="0" smtClean="0"/>
              <a:t>Web Application security configured independently</a:t>
            </a:r>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709817" y="3361267"/>
            <a:ext cx="7062583" cy="32816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Collections and Sites</a:t>
            </a:r>
            <a:endParaRPr lang="en-US" dirty="0"/>
          </a:p>
        </p:txBody>
      </p:sp>
      <p:sp>
        <p:nvSpPr>
          <p:cNvPr id="3" name="Content Placeholder 2"/>
          <p:cNvSpPr>
            <a:spLocks noGrp="1"/>
          </p:cNvSpPr>
          <p:nvPr>
            <p:ph idx="1"/>
          </p:nvPr>
        </p:nvSpPr>
        <p:spPr/>
        <p:txBody>
          <a:bodyPr/>
          <a:lstStyle/>
          <a:p>
            <a:r>
              <a:rPr lang="en-US" dirty="0" smtClean="0"/>
              <a:t>Sites are partitioned using Site Collections</a:t>
            </a:r>
          </a:p>
          <a:p>
            <a:pPr lvl="1"/>
            <a:r>
              <a:rPr lang="en-US" dirty="0" smtClean="0"/>
              <a:t>Site collection is scope for administrative privileges</a:t>
            </a:r>
          </a:p>
          <a:p>
            <a:pPr lvl="1"/>
            <a:r>
              <a:rPr lang="en-US" dirty="0" smtClean="0"/>
              <a:t>Site collection always contains top-level site</a:t>
            </a:r>
          </a:p>
          <a:p>
            <a:pPr lvl="1"/>
            <a:r>
              <a:rPr lang="en-US" dirty="0" smtClean="0"/>
              <a:t>Site collection may contain hierarchy of child sites</a:t>
            </a:r>
          </a:p>
          <a:p>
            <a:pPr lvl="1"/>
            <a:r>
              <a:rPr lang="en-US" dirty="0" smtClean="0"/>
              <a:t>Web application can support 1000s of site collections</a:t>
            </a:r>
            <a:endParaRPr lang="en-US" dirty="0"/>
          </a:p>
        </p:txBody>
      </p:sp>
      <p:pic>
        <p:nvPicPr>
          <p:cNvPr id="3075" name="Picture 3"/>
          <p:cNvPicPr>
            <a:picLocks noChangeAspect="1" noChangeArrowheads="1"/>
          </p:cNvPicPr>
          <p:nvPr/>
        </p:nvPicPr>
        <p:blipFill>
          <a:blip r:embed="rId3" cstate="print"/>
          <a:srcRect/>
          <a:stretch>
            <a:fillRect/>
          </a:stretch>
        </p:blipFill>
        <p:spPr bwMode="auto">
          <a:xfrm>
            <a:off x="1295400" y="3886200"/>
            <a:ext cx="642103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Sites</a:t>
            </a:r>
            <a:endParaRPr lang="en-US" dirty="0"/>
          </a:p>
        </p:txBody>
      </p:sp>
      <p:sp>
        <p:nvSpPr>
          <p:cNvPr id="3" name="Content Placeholder 2"/>
          <p:cNvSpPr>
            <a:spLocks noGrp="1"/>
          </p:cNvSpPr>
          <p:nvPr>
            <p:ph idx="1"/>
          </p:nvPr>
        </p:nvSpPr>
        <p:spPr/>
        <p:txBody>
          <a:bodyPr/>
          <a:lstStyle/>
          <a:p>
            <a:r>
              <a:rPr lang="en-US" dirty="0" smtClean="0"/>
              <a:t>Sites in WSS are known as Team Sites</a:t>
            </a:r>
          </a:p>
          <a:p>
            <a:r>
              <a:rPr lang="en-US" dirty="0" smtClean="0"/>
              <a:t>They are best suited for managing web based documents</a:t>
            </a:r>
          </a:p>
          <a:p>
            <a:r>
              <a:rPr lang="en-US" dirty="0" smtClean="0"/>
              <a:t>Also includes the concept of Web Part Pages for creating traditional web </a:t>
            </a:r>
            <a:r>
              <a:rPr lang="en-US" smtClean="0"/>
              <a:t>page content</a:t>
            </a:r>
            <a:endParaRPr lang="en-US"/>
          </a:p>
        </p:txBody>
      </p:sp>
    </p:spTree>
    <p:extLst>
      <p:ext uri="{BB962C8B-B14F-4D97-AF65-F5344CB8AC3E}">
        <p14:creationId xmlns:p14="http://schemas.microsoft.com/office/powerpoint/2010/main" xmlns="" val="2622348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Virtual File System of a Site</a:t>
            </a:r>
            <a:endParaRPr lang="en-US" dirty="0"/>
          </a:p>
        </p:txBody>
      </p:sp>
      <p:sp>
        <p:nvSpPr>
          <p:cNvPr id="3" name="Content Placeholder 2"/>
          <p:cNvSpPr>
            <a:spLocks noGrp="1"/>
          </p:cNvSpPr>
          <p:nvPr>
            <p:ph idx="1"/>
          </p:nvPr>
        </p:nvSpPr>
        <p:spPr>
          <a:xfrm>
            <a:off x="381000" y="1295400"/>
            <a:ext cx="4267200" cy="5334000"/>
          </a:xfrm>
        </p:spPr>
        <p:txBody>
          <a:bodyPr>
            <a:normAutofit/>
          </a:bodyPr>
          <a:lstStyle/>
          <a:p>
            <a:r>
              <a:rPr lang="en-US" sz="2400" dirty="0" smtClean="0"/>
              <a:t>Site is a virtual file system</a:t>
            </a:r>
          </a:p>
          <a:p>
            <a:pPr lvl="1"/>
            <a:r>
              <a:rPr lang="en-US" sz="2000" dirty="0" smtClean="0"/>
              <a:t>made up of folders and files</a:t>
            </a:r>
          </a:p>
          <a:p>
            <a:pPr lvl="1"/>
            <a:r>
              <a:rPr lang="en-US" sz="2000" dirty="0" smtClean="0"/>
              <a:t>Pages are files</a:t>
            </a:r>
          </a:p>
          <a:p>
            <a:pPr lvl="1"/>
            <a:r>
              <a:rPr lang="en-US" sz="2000" dirty="0" smtClean="0"/>
              <a:t>Documents are files</a:t>
            </a:r>
          </a:p>
          <a:p>
            <a:pPr lvl="1"/>
            <a:r>
              <a:rPr lang="en-US" sz="2000" dirty="0" smtClean="0"/>
              <a:t>Stored in content database</a:t>
            </a:r>
          </a:p>
          <a:p>
            <a:pPr lvl="1"/>
            <a:endParaRPr lang="en-US" sz="2000" dirty="0" smtClean="0"/>
          </a:p>
          <a:p>
            <a:r>
              <a:rPr lang="en-US" sz="2400" dirty="0" smtClean="0"/>
              <a:t>How can you look at it?</a:t>
            </a:r>
          </a:p>
          <a:p>
            <a:pPr lvl="1"/>
            <a:r>
              <a:rPr lang="en-US" sz="2000" dirty="0" smtClean="0"/>
              <a:t>SharePoint Designer</a:t>
            </a:r>
          </a:p>
          <a:p>
            <a:pPr lvl="1"/>
            <a:r>
              <a:rPr lang="en-US" sz="2000" dirty="0" smtClean="0"/>
              <a:t>Windows Explorer (</a:t>
            </a:r>
            <a:r>
              <a:rPr lang="en-US" sz="2000" dirty="0" err="1" smtClean="0"/>
              <a:t>WebDav</a:t>
            </a:r>
            <a:r>
              <a:rPr lang="en-US" sz="2000" dirty="0" smtClean="0"/>
              <a:t>)</a:t>
            </a:r>
          </a:p>
        </p:txBody>
      </p:sp>
      <p:pic>
        <p:nvPicPr>
          <p:cNvPr id="37891" name="Picture 3"/>
          <p:cNvPicPr>
            <a:picLocks noChangeAspect="1" noChangeArrowheads="1"/>
          </p:cNvPicPr>
          <p:nvPr/>
        </p:nvPicPr>
        <p:blipFill>
          <a:blip r:embed="rId3" cstate="print"/>
          <a:srcRect/>
          <a:stretch>
            <a:fillRect/>
          </a:stretch>
        </p:blipFill>
        <p:spPr bwMode="auto">
          <a:xfrm>
            <a:off x="4724400" y="1324606"/>
            <a:ext cx="4114800" cy="5304794"/>
          </a:xfrm>
          <a:prstGeom prst="rect">
            <a:avLst/>
          </a:prstGeom>
          <a:noFill/>
          <a:ln w="952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_layouts Virtual Directory</a:t>
            </a:r>
            <a:endParaRPr lang="en-US" dirty="0"/>
          </a:p>
        </p:txBody>
      </p:sp>
      <p:sp>
        <p:nvSpPr>
          <p:cNvPr id="3" name="Content Placeholder 2"/>
          <p:cNvSpPr>
            <a:spLocks noGrp="1"/>
          </p:cNvSpPr>
          <p:nvPr>
            <p:ph idx="1"/>
          </p:nvPr>
        </p:nvSpPr>
        <p:spPr/>
        <p:txBody>
          <a:bodyPr/>
          <a:lstStyle/>
          <a:p>
            <a:r>
              <a:rPr lang="en-US" dirty="0" smtClean="0"/>
              <a:t>Files in </a:t>
            </a:r>
            <a:r>
              <a:rPr lang="en-US" sz="2400" b="1" dirty="0" smtClean="0">
                <a:latin typeface="Lucida Console" pitchFamily="49" charset="0"/>
              </a:rPr>
              <a:t>_layouts</a:t>
            </a:r>
            <a:r>
              <a:rPr lang="en-US" dirty="0" smtClean="0"/>
              <a:t> directory accessible to all sites</a:t>
            </a:r>
          </a:p>
          <a:p>
            <a:pPr lvl="1"/>
            <a:r>
              <a:rPr lang="en-US" dirty="0" smtClean="0"/>
              <a:t>_layouts provides access to common resources</a:t>
            </a:r>
          </a:p>
          <a:p>
            <a:pPr lvl="1"/>
            <a:r>
              <a:rPr lang="en-US" dirty="0" smtClean="0"/>
              <a:t>_layouts contains files for images, CSS and JavaScript</a:t>
            </a:r>
          </a:p>
          <a:p>
            <a:pPr lvl="1"/>
            <a:r>
              <a:rPr lang="en-US" dirty="0" smtClean="0"/>
              <a:t>_layouts contains Application Pages</a:t>
            </a:r>
          </a:p>
          <a:p>
            <a:pPr lvl="1"/>
            <a:endParaRPr lang="en-US" dirty="0" smtClean="0"/>
          </a:p>
          <a:p>
            <a:r>
              <a:rPr lang="en-US" dirty="0" smtClean="0"/>
              <a:t>All these URLS resolve to the same page</a:t>
            </a:r>
          </a:p>
          <a:p>
            <a:pPr lvl="4"/>
            <a:r>
              <a:rPr lang="en-US" sz="1400" dirty="0" smtClean="0"/>
              <a:t>http://Litwareinc.com/_layouts/settings.aspx</a:t>
            </a:r>
          </a:p>
          <a:p>
            <a:pPr lvl="4"/>
            <a:r>
              <a:rPr lang="en-US" sz="1400" dirty="0" smtClean="0"/>
              <a:t>http://Litwareinc.com/sites/Vendors/_layouts/settings.aspx</a:t>
            </a:r>
          </a:p>
          <a:p>
            <a:pPr lvl="4"/>
            <a:r>
              <a:rPr lang="en-US" sz="1400" dirty="0" smtClean="0"/>
              <a:t>http://Litwareinc.com:1001/sites/Accounting/_layouts/settings.aspx</a:t>
            </a:r>
          </a:p>
          <a:p>
            <a:pPr lvl="2"/>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Pages Versus Application Pages</a:t>
            </a:r>
            <a:endParaRPr lang="en-US" dirty="0"/>
          </a:p>
        </p:txBody>
      </p:sp>
      <p:sp>
        <p:nvSpPr>
          <p:cNvPr id="3" name="Content Placeholder 2"/>
          <p:cNvSpPr>
            <a:spLocks noGrp="1"/>
          </p:cNvSpPr>
          <p:nvPr>
            <p:ph idx="1"/>
          </p:nvPr>
        </p:nvSpPr>
        <p:spPr/>
        <p:txBody>
          <a:bodyPr/>
          <a:lstStyle/>
          <a:p>
            <a:r>
              <a:rPr lang="en-US" dirty="0" smtClean="0"/>
              <a:t>Site Pages exist within virtual file system of site</a:t>
            </a:r>
          </a:p>
          <a:p>
            <a:pPr lvl="1"/>
            <a:r>
              <a:rPr lang="en-US" dirty="0" smtClean="0"/>
              <a:t>They may or may not be ghosted (</a:t>
            </a:r>
            <a:r>
              <a:rPr lang="en-US" dirty="0" err="1" smtClean="0"/>
              <a:t>uncustomized</a:t>
            </a:r>
            <a:r>
              <a:rPr lang="en-US" dirty="0" smtClean="0"/>
              <a:t>)</a:t>
            </a:r>
          </a:p>
          <a:p>
            <a:pPr lvl="1"/>
            <a:r>
              <a:rPr lang="en-US" dirty="0" smtClean="0"/>
              <a:t>They support customization via Web Parts</a:t>
            </a:r>
          </a:p>
          <a:p>
            <a:pPr lvl="1"/>
            <a:r>
              <a:rPr lang="en-US" dirty="0" smtClean="0"/>
              <a:t>They support customization via SharePoint Designer</a:t>
            </a:r>
          </a:p>
          <a:p>
            <a:pPr lvl="1"/>
            <a:r>
              <a:rPr lang="en-US" dirty="0" smtClean="0"/>
              <a:t>Customized pages impact performance and security</a:t>
            </a:r>
          </a:p>
          <a:p>
            <a:pPr lvl="1"/>
            <a:endParaRPr lang="en-US" dirty="0" smtClean="0"/>
          </a:p>
          <a:p>
            <a:r>
              <a:rPr lang="en-US" dirty="0" smtClean="0"/>
              <a:t>Application Pages are deployed once per farm</a:t>
            </a:r>
          </a:p>
          <a:p>
            <a:pPr lvl="1"/>
            <a:r>
              <a:rPr lang="en-US" dirty="0" smtClean="0"/>
              <a:t>They do not support customization or Web Parts</a:t>
            </a:r>
          </a:p>
          <a:p>
            <a:pPr lvl="1"/>
            <a:r>
              <a:rPr lang="en-US" dirty="0" smtClean="0"/>
              <a:t>They are parsed/compiled as classic ASP.NET pages</a:t>
            </a:r>
          </a:p>
          <a:p>
            <a:pPr lvl="1"/>
            <a:r>
              <a:rPr lang="en-US" dirty="0" smtClean="0"/>
              <a:t>They run faster than Site Pages</a:t>
            </a:r>
          </a:p>
          <a:p>
            <a:pPr lvl="1"/>
            <a:r>
              <a:rPr lang="en-US" dirty="0" smtClean="0"/>
              <a:t>They always support code behind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Integration with CSS</a:t>
            </a:r>
            <a:endParaRPr lang="en-US" dirty="0"/>
          </a:p>
        </p:txBody>
      </p:sp>
      <p:sp>
        <p:nvSpPr>
          <p:cNvPr id="3" name="Content Placeholder 2"/>
          <p:cNvSpPr>
            <a:spLocks noGrp="1"/>
          </p:cNvSpPr>
          <p:nvPr>
            <p:ph idx="1"/>
          </p:nvPr>
        </p:nvSpPr>
        <p:spPr/>
        <p:txBody>
          <a:bodyPr/>
          <a:lstStyle/>
          <a:p>
            <a:r>
              <a:rPr lang="en-US" dirty="0" smtClean="0"/>
              <a:t>WSS supplies core.css</a:t>
            </a:r>
          </a:p>
          <a:p>
            <a:r>
              <a:rPr lang="en-US" dirty="0" smtClean="0"/>
              <a:t>Several approaches to extend &amp; override core.css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core.css</a:t>
            </a:r>
            <a:endParaRPr lang="en-US" dirty="0"/>
          </a:p>
        </p:txBody>
      </p:sp>
      <p:sp>
        <p:nvSpPr>
          <p:cNvPr id="3" name="Content Placeholder 2"/>
          <p:cNvSpPr>
            <a:spLocks noGrp="1"/>
          </p:cNvSpPr>
          <p:nvPr>
            <p:ph idx="1"/>
          </p:nvPr>
        </p:nvSpPr>
        <p:spPr/>
        <p:txBody>
          <a:bodyPr/>
          <a:lstStyle/>
          <a:p>
            <a:r>
              <a:rPr lang="en-US" dirty="0" smtClean="0"/>
              <a:t>All styles in WSS initially defined by core.css</a:t>
            </a:r>
          </a:p>
          <a:p>
            <a:pPr lvl="1"/>
            <a:r>
              <a:rPr lang="en-US" dirty="0" smtClean="0"/>
              <a:t>Located in </a:t>
            </a:r>
            <a:r>
              <a:rPr lang="en-US" sz="1800" b="1" dirty="0" smtClean="0">
                <a:latin typeface="Lucida Console" pitchFamily="49" charset="0"/>
              </a:rPr>
              <a:t>\TEMPLATE\LAYOUTS\1033\STYLES</a:t>
            </a:r>
          </a:p>
          <a:p>
            <a:pPr lvl="1"/>
            <a:r>
              <a:rPr lang="en-US" dirty="0" smtClean="0"/>
              <a:t>Contains over 4000 lines of CCS class definitions</a:t>
            </a:r>
          </a:p>
          <a:p>
            <a:pPr lvl="1"/>
            <a:r>
              <a:rPr lang="en-US" dirty="0" smtClean="0"/>
              <a:t>Classes used throughout standard WSS UI elements</a:t>
            </a:r>
          </a:p>
          <a:p>
            <a:endParaRPr lang="en-US" dirty="0" smtClean="0"/>
          </a:p>
          <a:p>
            <a:r>
              <a:rPr lang="en-US" dirty="0" smtClean="0"/>
              <a:t>Extending core.css</a:t>
            </a:r>
          </a:p>
          <a:p>
            <a:pPr lvl="1"/>
            <a:r>
              <a:rPr lang="en-US" dirty="0" smtClean="0"/>
              <a:t>Applying WSS styles (meant for end users)</a:t>
            </a:r>
          </a:p>
          <a:p>
            <a:pPr lvl="1"/>
            <a:r>
              <a:rPr lang="en-US" dirty="0" smtClean="0"/>
              <a:t>Applying custom CCS files (meant for developers)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Themes</a:t>
            </a:r>
            <a:endParaRPr lang="en-US" dirty="0"/>
          </a:p>
        </p:txBody>
      </p:sp>
      <p:sp>
        <p:nvSpPr>
          <p:cNvPr id="3" name="Content Placeholder 2"/>
          <p:cNvSpPr>
            <a:spLocks noGrp="1"/>
          </p:cNvSpPr>
          <p:nvPr>
            <p:ph idx="1"/>
          </p:nvPr>
        </p:nvSpPr>
        <p:spPr/>
        <p:txBody>
          <a:bodyPr>
            <a:normAutofit/>
          </a:bodyPr>
          <a:lstStyle/>
          <a:p>
            <a:r>
              <a:rPr lang="en-US" dirty="0" smtClean="0"/>
              <a:t>WSS provides set of out-of-box themes </a:t>
            </a:r>
          </a:p>
          <a:p>
            <a:pPr lvl="1"/>
            <a:r>
              <a:rPr lang="en-US" dirty="0" smtClean="0"/>
              <a:t>Collection of CSS file and graphics</a:t>
            </a:r>
          </a:p>
          <a:p>
            <a:pPr lvl="1"/>
            <a:r>
              <a:rPr lang="en-US" dirty="0" smtClean="0"/>
              <a:t>Provide a means for applying simple to somewhat sweeping design changes</a:t>
            </a:r>
          </a:p>
          <a:p>
            <a:pPr lvl="1"/>
            <a:r>
              <a:rPr lang="en-US" dirty="0" smtClean="0"/>
              <a:t>Out of the box themes are not very attractive and rarely match a corporate look and feel</a:t>
            </a:r>
          </a:p>
          <a:p>
            <a:pPr lvl="1"/>
            <a:r>
              <a:rPr lang="en-US" dirty="0" smtClean="0"/>
              <a:t>Microsoft release 10 new themes </a:t>
            </a:r>
            <a:r>
              <a:rPr lang="en-US" dirty="0" smtClean="0"/>
              <a:t>recently</a:t>
            </a:r>
          </a:p>
          <a:p>
            <a:pPr lvl="3"/>
            <a:r>
              <a:rPr lang="en-US" dirty="0" smtClean="0"/>
              <a:t>http://blog.drisgill.com/2009/03/microsoft-released-10-new-sharepoint.html</a:t>
            </a:r>
            <a:endParaRPr lang="en-US" dirty="0"/>
          </a:p>
          <a:p>
            <a:pPr lvl="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Themes</a:t>
            </a:r>
            <a:endParaRPr lang="en-US" dirty="0"/>
          </a:p>
        </p:txBody>
      </p:sp>
      <p:sp>
        <p:nvSpPr>
          <p:cNvPr id="3" name="Content Placeholder 2"/>
          <p:cNvSpPr>
            <a:spLocks noGrp="1"/>
          </p:cNvSpPr>
          <p:nvPr>
            <p:ph idx="1"/>
          </p:nvPr>
        </p:nvSpPr>
        <p:spPr/>
        <p:txBody>
          <a:bodyPr>
            <a:normAutofit/>
          </a:bodyPr>
          <a:lstStyle/>
          <a:p>
            <a:pPr lvl="1"/>
            <a:r>
              <a:rPr lang="en-US" dirty="0"/>
              <a:t>Theme files </a:t>
            </a:r>
            <a:r>
              <a:rPr lang="en-US" dirty="0" smtClean="0"/>
              <a:t>are deployed </a:t>
            </a:r>
            <a:r>
              <a:rPr lang="en-US" dirty="0"/>
              <a:t>to front-end Web server</a:t>
            </a:r>
          </a:p>
          <a:p>
            <a:pPr lvl="1"/>
            <a:r>
              <a:rPr lang="en-US" dirty="0"/>
              <a:t>WSS provides UI for users to apply themes</a:t>
            </a:r>
          </a:p>
          <a:p>
            <a:pPr lvl="1"/>
            <a:r>
              <a:rPr lang="en-US" dirty="0"/>
              <a:t>Changes to themes are made in the SharePoint root 12 folder</a:t>
            </a:r>
          </a:p>
          <a:p>
            <a:pPr lvl="1"/>
            <a:r>
              <a:rPr lang="en-US" dirty="0" smtClean="0"/>
              <a:t>SharePoint Designer can be used to rapidly test changes to themes before making permanent</a:t>
            </a:r>
            <a:endParaRPr lang="en-US" dirty="0"/>
          </a:p>
        </p:txBody>
      </p:sp>
    </p:spTree>
    <p:extLst>
      <p:ext uri="{BB962C8B-B14F-4D97-AF65-F5344CB8AC3E}">
        <p14:creationId xmlns:p14="http://schemas.microsoft.com/office/powerpoint/2010/main" xmlns="" val="3543351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Logistics</a:t>
            </a:r>
            <a:endParaRPr lang="en-US" dirty="0"/>
          </a:p>
        </p:txBody>
      </p:sp>
      <p:sp>
        <p:nvSpPr>
          <p:cNvPr id="3" name="Content Placeholder 2"/>
          <p:cNvSpPr>
            <a:spLocks noGrp="1"/>
          </p:cNvSpPr>
          <p:nvPr>
            <p:ph idx="1"/>
          </p:nvPr>
        </p:nvSpPr>
        <p:spPr/>
        <p:txBody>
          <a:bodyPr/>
          <a:lstStyle/>
          <a:p>
            <a:pPr marL="0" indent="0">
              <a:buNone/>
            </a:pPr>
            <a:r>
              <a:rPr lang="en-US" b="1" dirty="0"/>
              <a:t>Daily Schedule</a:t>
            </a:r>
          </a:p>
          <a:p>
            <a:pPr marL="0" indent="0">
              <a:buNone/>
            </a:pPr>
            <a:r>
              <a:rPr lang="en-US" i="1" dirty="0"/>
              <a:t>All times Eastern Time (GMT -0500)</a:t>
            </a:r>
            <a:endParaRPr lang="en-US" dirty="0"/>
          </a:p>
          <a:p>
            <a:pPr lvl="1"/>
            <a:r>
              <a:rPr lang="en-US" dirty="0"/>
              <a:t>Lecture: 12:00pm - 1:15pm </a:t>
            </a:r>
          </a:p>
          <a:p>
            <a:pPr lvl="1"/>
            <a:r>
              <a:rPr lang="en-US" dirty="0"/>
              <a:t>Q/A time: 1:15pm - 1:30pm </a:t>
            </a:r>
          </a:p>
          <a:p>
            <a:pPr lvl="1"/>
            <a:r>
              <a:rPr lang="en-US" dirty="0"/>
              <a:t>Break: 1:30pm - 2:00pm </a:t>
            </a:r>
          </a:p>
          <a:p>
            <a:pPr lvl="1"/>
            <a:r>
              <a:rPr lang="en-US" dirty="0"/>
              <a:t>Lecture: 2:00pm - 3:15pm </a:t>
            </a:r>
          </a:p>
          <a:p>
            <a:pPr lvl="1"/>
            <a:r>
              <a:rPr lang="en-US" dirty="0"/>
              <a:t>Q/A time: 3:15pm - 3:30pm</a:t>
            </a:r>
            <a:endParaRPr lang="en-US" dirty="0">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Pages in WSS</a:t>
            </a:r>
            <a:endParaRPr lang="en-US" dirty="0"/>
          </a:p>
        </p:txBody>
      </p:sp>
      <p:sp>
        <p:nvSpPr>
          <p:cNvPr id="3" name="Content Placeholder 2"/>
          <p:cNvSpPr>
            <a:spLocks noGrp="1"/>
          </p:cNvSpPr>
          <p:nvPr>
            <p:ph idx="1"/>
          </p:nvPr>
        </p:nvSpPr>
        <p:spPr/>
        <p:txBody>
          <a:bodyPr/>
          <a:lstStyle/>
          <a:p>
            <a:r>
              <a:rPr lang="en-US" dirty="0" smtClean="0"/>
              <a:t>Application pages (/_layouts) use </a:t>
            </a:r>
            <a:r>
              <a:rPr lang="en-US" dirty="0" err="1"/>
              <a:t>a</a:t>
            </a:r>
            <a:r>
              <a:rPr lang="en-US" dirty="0" err="1" smtClean="0"/>
              <a:t>pplication.master</a:t>
            </a:r>
            <a:endParaRPr lang="en-US" dirty="0" smtClean="0"/>
          </a:p>
          <a:p>
            <a:pPr lvl="1"/>
            <a:r>
              <a:rPr lang="en-US" dirty="0" smtClean="0"/>
              <a:t>Farm-wide master page</a:t>
            </a:r>
          </a:p>
          <a:p>
            <a:pPr lvl="1"/>
            <a:r>
              <a:rPr lang="en-US" dirty="0" smtClean="0"/>
              <a:t>Cannot be customized on per-site basis</a:t>
            </a:r>
          </a:p>
          <a:p>
            <a:pPr lvl="1"/>
            <a:endParaRPr lang="en-US" dirty="0" smtClean="0"/>
          </a:p>
          <a:p>
            <a:r>
              <a:rPr lang="en-US" dirty="0" smtClean="0"/>
              <a:t>Site Pages use </a:t>
            </a:r>
            <a:r>
              <a:rPr lang="en-US" dirty="0" err="1" smtClean="0"/>
              <a:t>default.master</a:t>
            </a:r>
            <a:r>
              <a:rPr lang="en-US" dirty="0" smtClean="0"/>
              <a:t> by default</a:t>
            </a:r>
          </a:p>
          <a:p>
            <a:pPr lvl="1"/>
            <a:r>
              <a:rPr lang="en-US" dirty="0" smtClean="0"/>
              <a:t>default.master is a page template</a:t>
            </a:r>
          </a:p>
          <a:p>
            <a:pPr lvl="1"/>
            <a:r>
              <a:rPr lang="en-US" dirty="0" smtClean="0"/>
              <a:t>default.master instance created in Master Page Gallery</a:t>
            </a:r>
          </a:p>
          <a:p>
            <a:pPr lvl="1"/>
            <a:r>
              <a:rPr lang="en-US" dirty="0" smtClean="0"/>
              <a:t>default.master can be customized on per-site basis</a:t>
            </a:r>
          </a:p>
          <a:p>
            <a:pPr lvl="1"/>
            <a:r>
              <a:rPr lang="en-US" dirty="0" smtClean="0"/>
              <a:t>default.master can be replaced with different template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Master Page Gallery</a:t>
            </a:r>
            <a:endParaRPr lang="en-US" dirty="0"/>
          </a:p>
        </p:txBody>
      </p:sp>
      <p:sp>
        <p:nvSpPr>
          <p:cNvPr id="7" name="Content Placeholder 6"/>
          <p:cNvSpPr>
            <a:spLocks noGrp="1"/>
          </p:cNvSpPr>
          <p:nvPr>
            <p:ph idx="1"/>
          </p:nvPr>
        </p:nvSpPr>
        <p:spPr/>
        <p:txBody>
          <a:bodyPr/>
          <a:lstStyle/>
          <a:p>
            <a:r>
              <a:rPr lang="en-US" dirty="0" smtClean="0"/>
              <a:t>Each site has a Master Page Gallery</a:t>
            </a:r>
          </a:p>
          <a:p>
            <a:pPr lvl="1"/>
            <a:r>
              <a:rPr lang="en-US" dirty="0" smtClean="0"/>
              <a:t>Instance of default.master automatically provisioned</a:t>
            </a:r>
          </a:p>
          <a:p>
            <a:pPr lvl="1"/>
            <a:r>
              <a:rPr lang="en-US" dirty="0" smtClean="0"/>
              <a:t>default.master can be customized on per-site basis</a:t>
            </a:r>
          </a:p>
          <a:p>
            <a:pPr lvl="1"/>
            <a:endParaRPr lang="en-US" dirty="0"/>
          </a:p>
        </p:txBody>
      </p:sp>
      <p:pic>
        <p:nvPicPr>
          <p:cNvPr id="8" name="Picture 2"/>
          <p:cNvPicPr>
            <a:picLocks noChangeAspect="1" noChangeArrowheads="1"/>
          </p:cNvPicPr>
          <p:nvPr/>
        </p:nvPicPr>
        <p:blipFill>
          <a:blip r:embed="rId3" cstate="print"/>
          <a:srcRect/>
          <a:stretch>
            <a:fillRect/>
          </a:stretch>
        </p:blipFill>
        <p:spPr>
          <a:xfrm>
            <a:off x="1141567" y="3048000"/>
            <a:ext cx="7011833" cy="346803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Customization with SharePoint Designer </a:t>
            </a:r>
            <a:endParaRPr lang="en-US" sz="2800" dirty="0"/>
          </a:p>
        </p:txBody>
      </p:sp>
      <p:pic>
        <p:nvPicPr>
          <p:cNvPr id="1027" name="Picture 3"/>
          <p:cNvPicPr>
            <a:picLocks noChangeAspect="1" noChangeArrowheads="1"/>
          </p:cNvPicPr>
          <p:nvPr/>
        </p:nvPicPr>
        <p:blipFill>
          <a:blip r:embed="rId3" cstate="print"/>
          <a:srcRect/>
          <a:stretch>
            <a:fillRect/>
          </a:stretch>
        </p:blipFill>
        <p:spPr bwMode="auto">
          <a:xfrm>
            <a:off x="430581" y="1219200"/>
            <a:ext cx="8332419" cy="548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Feature?</a:t>
            </a:r>
            <a:endParaRPr lang="en-US" dirty="0"/>
          </a:p>
        </p:txBody>
      </p:sp>
      <p:sp>
        <p:nvSpPr>
          <p:cNvPr id="3" name="Content Placeholder 2"/>
          <p:cNvSpPr>
            <a:spLocks noGrp="1"/>
          </p:cNvSpPr>
          <p:nvPr>
            <p:ph idx="1"/>
          </p:nvPr>
        </p:nvSpPr>
        <p:spPr/>
        <p:txBody>
          <a:bodyPr>
            <a:normAutofit/>
          </a:bodyPr>
          <a:lstStyle/>
          <a:p>
            <a:r>
              <a:rPr lang="en-US" dirty="0" smtClean="0"/>
              <a:t>A building block for creating SharePoint solutions</a:t>
            </a:r>
          </a:p>
          <a:p>
            <a:pPr lvl="1"/>
            <a:r>
              <a:rPr lang="en-US" dirty="0" smtClean="0"/>
              <a:t>A unit of design, implementation and deployment</a:t>
            </a:r>
          </a:p>
          <a:p>
            <a:pPr lvl="1"/>
            <a:endParaRPr lang="en-US" dirty="0" smtClean="0"/>
          </a:p>
          <a:p>
            <a:r>
              <a:rPr lang="en-US" dirty="0" smtClean="0"/>
              <a:t>Features can contain elements</a:t>
            </a:r>
          </a:p>
          <a:p>
            <a:pPr lvl="1"/>
            <a:r>
              <a:rPr lang="en-US" dirty="0" smtClean="0"/>
              <a:t>e.g. menu items, links, list types and list instances</a:t>
            </a:r>
          </a:p>
          <a:p>
            <a:pPr lvl="1"/>
            <a:r>
              <a:rPr lang="en-US" dirty="0" smtClean="0"/>
              <a:t>Many other element types possible</a:t>
            </a:r>
          </a:p>
          <a:p>
            <a:pPr lvl="1"/>
            <a:endParaRPr lang="en-US" dirty="0" smtClean="0"/>
          </a:p>
          <a:p>
            <a:r>
              <a:rPr lang="en-US" dirty="0" smtClean="0"/>
              <a:t>Features can contain event handlers</a:t>
            </a:r>
          </a:p>
          <a:p>
            <a:pPr lvl="1"/>
            <a:r>
              <a:rPr lang="en-US" dirty="0" smtClean="0"/>
              <a:t>You can add any code which used WSS object model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View of Features</a:t>
            </a:r>
            <a:endParaRPr lang="en-US" dirty="0"/>
          </a:p>
        </p:txBody>
      </p:sp>
      <p:sp>
        <p:nvSpPr>
          <p:cNvPr id="3" name="Content Placeholder 2"/>
          <p:cNvSpPr>
            <a:spLocks noGrp="1"/>
          </p:cNvSpPr>
          <p:nvPr>
            <p:ph idx="1"/>
          </p:nvPr>
        </p:nvSpPr>
        <p:spPr>
          <a:xfrm>
            <a:off x="381000" y="1219200"/>
            <a:ext cx="8382000" cy="5181600"/>
          </a:xfrm>
        </p:spPr>
        <p:txBody>
          <a:bodyPr>
            <a:normAutofit/>
          </a:bodyPr>
          <a:lstStyle/>
          <a:p>
            <a:r>
              <a:rPr lang="en-US" sz="2600" dirty="0" smtClean="0"/>
              <a:t>Features support concept of activation/deactivation</a:t>
            </a:r>
            <a:endParaRPr lang="en-US" sz="2600" dirty="0"/>
          </a:p>
        </p:txBody>
      </p:sp>
      <p:pic>
        <p:nvPicPr>
          <p:cNvPr id="1027" name="Picture 3"/>
          <p:cNvPicPr>
            <a:picLocks noChangeAspect="1" noChangeArrowheads="1"/>
          </p:cNvPicPr>
          <p:nvPr/>
        </p:nvPicPr>
        <p:blipFill>
          <a:blip r:embed="rId2" cstate="print"/>
          <a:srcRect/>
          <a:stretch>
            <a:fillRect/>
          </a:stretch>
        </p:blipFill>
        <p:spPr bwMode="auto">
          <a:xfrm>
            <a:off x="304800" y="1981200"/>
            <a:ext cx="5822582" cy="4599636"/>
          </a:xfrm>
          <a:prstGeom prst="rect">
            <a:avLst/>
          </a:prstGeom>
          <a:noFill/>
          <a:ln w="9525">
            <a:noFill/>
            <a:miter lim="800000"/>
            <a:headEnd/>
            <a:tailEnd/>
          </a:ln>
          <a:effectLst/>
        </p:spPr>
      </p:pic>
      <p:sp>
        <p:nvSpPr>
          <p:cNvPr id="6" name="TextBox 5"/>
          <p:cNvSpPr txBox="1"/>
          <p:nvPr/>
        </p:nvSpPr>
        <p:spPr>
          <a:xfrm>
            <a:off x="6324600" y="2133600"/>
            <a:ext cx="2590800" cy="2800767"/>
          </a:xfrm>
          <a:prstGeom prst="rect">
            <a:avLst/>
          </a:prstGeom>
          <a:noFill/>
          <a:ln>
            <a:solidFill>
              <a:schemeClr val="tx1"/>
            </a:solidFill>
          </a:ln>
        </p:spPr>
        <p:txBody>
          <a:bodyPr wrap="square" rtlCol="0">
            <a:spAutoFit/>
          </a:bodyPr>
          <a:lstStyle/>
          <a:p>
            <a:r>
              <a:rPr lang="en-US" sz="1600" dirty="0" smtClean="0"/>
              <a:t>This is the site-level feature management page in a WSS farm where MOSS has been installed. </a:t>
            </a:r>
          </a:p>
          <a:p>
            <a:endParaRPr lang="en-US" sz="1600" dirty="0" smtClean="0"/>
          </a:p>
          <a:p>
            <a:r>
              <a:rPr lang="en-US" sz="1600" dirty="0" smtClean="0"/>
              <a:t>Much of the functionality of MOSS is enabled and disable by activating and deactivating features that have been developed by the MOSS team.</a:t>
            </a:r>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94561"/>
          <p:cNvSpPr>
            <a:spLocks noGrp="1" noChangeArrowheads="1"/>
          </p:cNvSpPr>
          <p:nvPr>
            <p:ph type="title"/>
          </p:nvPr>
        </p:nvSpPr>
        <p:spPr/>
        <p:txBody>
          <a:bodyPr/>
          <a:lstStyle/>
          <a:p>
            <a:r>
              <a:rPr lang="en-US" dirty="0" smtClean="0"/>
              <a:t>MOSS Support for WCM</a:t>
            </a:r>
          </a:p>
        </p:txBody>
      </p:sp>
      <p:sp>
        <p:nvSpPr>
          <p:cNvPr id="22" name="Text Placeholder 21"/>
          <p:cNvSpPr>
            <a:spLocks noGrp="1"/>
          </p:cNvSpPr>
          <p:nvPr>
            <p:ph type="body" idx="1"/>
          </p:nvPr>
        </p:nvSpPr>
        <p:spPr/>
        <p:txBody>
          <a:bodyPr/>
          <a:lstStyle/>
          <a:p>
            <a:r>
              <a:rPr lang="en-US" dirty="0" smtClean="0"/>
              <a:t>Microsoft Office SharePoint Server 2007 (MOSS) supports WCM via its Publishing features</a:t>
            </a:r>
          </a:p>
          <a:p>
            <a:pPr lvl="1"/>
            <a:r>
              <a:rPr lang="en-US" dirty="0" smtClean="0"/>
              <a:t>One feature is scoped at site-collection level</a:t>
            </a:r>
          </a:p>
          <a:p>
            <a:pPr lvl="1"/>
            <a:r>
              <a:rPr lang="en-US" dirty="0" smtClean="0"/>
              <a:t>Other feature scoped to site</a:t>
            </a:r>
          </a:p>
          <a:p>
            <a:endParaRPr lang="en-US" dirty="0" smtClean="0"/>
          </a:p>
          <a:p>
            <a:r>
              <a:rPr lang="en-US" dirty="0" smtClean="0"/>
              <a:t>What do the MOSS Publishing features do?</a:t>
            </a:r>
          </a:p>
          <a:p>
            <a:pPr lvl="1"/>
            <a:r>
              <a:rPr lang="en-US" dirty="0" smtClean="0"/>
              <a:t>Enable uploading and applying custom Alternate CCS files</a:t>
            </a:r>
          </a:p>
          <a:p>
            <a:pPr lvl="1"/>
            <a:r>
              <a:rPr lang="en-US" dirty="0" smtClean="0"/>
              <a:t>Enable uploading and applying of Master Pages</a:t>
            </a:r>
          </a:p>
          <a:p>
            <a:pPr lvl="1"/>
            <a:r>
              <a:rPr lang="en-US" dirty="0" smtClean="0"/>
              <a:t>Provide framework for content approval</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94561"/>
          <p:cNvSpPr>
            <a:spLocks noGrp="1" noChangeArrowheads="1"/>
          </p:cNvSpPr>
          <p:nvPr>
            <p:ph type="title"/>
          </p:nvPr>
        </p:nvSpPr>
        <p:spPr/>
        <p:txBody>
          <a:bodyPr/>
          <a:lstStyle/>
          <a:p>
            <a:r>
              <a:rPr lang="en-US" dirty="0" smtClean="0"/>
              <a:t>The MOSS Approval Process</a:t>
            </a:r>
          </a:p>
        </p:txBody>
      </p:sp>
      <p:sp>
        <p:nvSpPr>
          <p:cNvPr id="22" name="Text Placeholder 21"/>
          <p:cNvSpPr>
            <a:spLocks noGrp="1"/>
          </p:cNvSpPr>
          <p:nvPr>
            <p:ph type="body" idx="1"/>
          </p:nvPr>
        </p:nvSpPr>
        <p:spPr/>
        <p:txBody>
          <a:bodyPr/>
          <a:lstStyle/>
          <a:p>
            <a:r>
              <a:rPr lang="en-US" dirty="0" smtClean="0"/>
              <a:t>How does the MOSS approval process work?</a:t>
            </a:r>
          </a:p>
          <a:p>
            <a:pPr lvl="1"/>
            <a:r>
              <a:rPr lang="en-US" dirty="0" smtClean="0"/>
              <a:t>Publishing Pages created on demand by users</a:t>
            </a:r>
          </a:p>
          <a:p>
            <a:pPr lvl="1"/>
            <a:r>
              <a:rPr lang="en-US" dirty="0" smtClean="0"/>
              <a:t>Publishing Pages are created from Page Layouts </a:t>
            </a:r>
          </a:p>
          <a:p>
            <a:pPr lvl="1"/>
            <a:r>
              <a:rPr lang="en-US" dirty="0" smtClean="0"/>
              <a:t>Page Layouts are templates stored in MPG</a:t>
            </a:r>
          </a:p>
          <a:p>
            <a:pPr lvl="1"/>
            <a:r>
              <a:rPr lang="en-US" dirty="0" smtClean="0"/>
              <a:t>Publishing Pages are instances stored in Pages library</a:t>
            </a:r>
          </a:p>
          <a:p>
            <a:pPr lvl="1"/>
            <a:r>
              <a:rPr lang="en-US" dirty="0" smtClean="0"/>
              <a:t>Styles Library enabled approval for other types of files</a:t>
            </a:r>
            <a:br>
              <a:rPr lang="en-US" dirty="0" smtClean="0"/>
            </a:br>
            <a:r>
              <a:rPr lang="en-US" sz="1800" i="1" dirty="0" smtClean="0"/>
              <a:t>e.g. GIF files, JPG files, CSS files, JavaScript files, etc</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MOSS Publishing site</a:t>
            </a:r>
            <a:endParaRPr lang="en-US" dirty="0"/>
          </a:p>
        </p:txBody>
      </p:sp>
      <p:sp>
        <p:nvSpPr>
          <p:cNvPr id="3" name="Text Placeholder 2"/>
          <p:cNvSpPr>
            <a:spLocks noGrp="1"/>
          </p:cNvSpPr>
          <p:nvPr>
            <p:ph type="body" idx="1"/>
          </p:nvPr>
        </p:nvSpPr>
        <p:spPr/>
        <p:txBody>
          <a:bodyPr/>
          <a:lstStyle/>
          <a:p>
            <a:r>
              <a:rPr lang="en-US" dirty="0" smtClean="0"/>
              <a:t>Publishing feature (Site Collection Level)</a:t>
            </a:r>
          </a:p>
          <a:p>
            <a:pPr lvl="1"/>
            <a:r>
              <a:rPr lang="en-US" dirty="0" smtClean="0"/>
              <a:t>Activated once per site collection</a:t>
            </a:r>
          </a:p>
          <a:p>
            <a:pPr lvl="1"/>
            <a:endParaRPr lang="en-US" dirty="0" smtClean="0"/>
          </a:p>
          <a:p>
            <a:r>
              <a:rPr lang="en-US" dirty="0" smtClean="0"/>
              <a:t>Publishing feature (Site Level)</a:t>
            </a:r>
          </a:p>
          <a:p>
            <a:pPr lvl="1"/>
            <a:r>
              <a:rPr lang="en-US" dirty="0" smtClean="0"/>
              <a:t>Activated once for each site with publishing pages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WSS Fundamentals</a:t>
            </a:r>
          </a:p>
          <a:p>
            <a:r>
              <a:rPr lang="en-US" dirty="0" smtClean="0"/>
              <a:t>Anatomy of a Team Site </a:t>
            </a:r>
          </a:p>
          <a:p>
            <a:r>
              <a:rPr lang="en-US" dirty="0" smtClean="0"/>
              <a:t>Understanding the role of CSS and Themes </a:t>
            </a:r>
          </a:p>
          <a:p>
            <a:r>
              <a:rPr lang="en-US" dirty="0" smtClean="0"/>
              <a:t>SharePoint Integration with Master Pages</a:t>
            </a:r>
          </a:p>
          <a:p>
            <a:r>
              <a:rPr lang="en-US" dirty="0" smtClean="0"/>
              <a:t>Working with the SharePoint Designer</a:t>
            </a:r>
          </a:p>
          <a:p>
            <a:r>
              <a:rPr lang="en-US" dirty="0" smtClean="0"/>
              <a:t>Understanding Features</a:t>
            </a:r>
          </a:p>
          <a:p>
            <a:r>
              <a:rPr lang="en-US" dirty="0" smtClean="0"/>
              <a:t>WCM using the MOSS Publishing Features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itle 215041"/>
          <p:cNvSpPr>
            <a:spLocks noGrp="1" noChangeArrowheads="1"/>
          </p:cNvSpPr>
          <p:nvPr>
            <p:ph type="title"/>
          </p:nvPr>
        </p:nvSpPr>
        <p:spPr/>
        <p:txBody>
          <a:bodyPr/>
          <a:lstStyle/>
          <a:p>
            <a:r>
              <a:rPr lang="en-US" smtClean="0"/>
              <a:t>Student Questionnaire</a:t>
            </a:r>
          </a:p>
        </p:txBody>
      </p:sp>
      <p:sp>
        <p:nvSpPr>
          <p:cNvPr id="6" name="Content Placeholder 5"/>
          <p:cNvSpPr>
            <a:spLocks noGrp="1"/>
          </p:cNvSpPr>
          <p:nvPr>
            <p:ph idx="1"/>
          </p:nvPr>
        </p:nvSpPr>
        <p:spPr/>
        <p:txBody>
          <a:bodyPr/>
          <a:lstStyle/>
          <a:p>
            <a:r>
              <a:rPr lang="en-US" dirty="0" smtClean="0"/>
              <a:t>What's Your Name and Company?</a:t>
            </a:r>
          </a:p>
          <a:p>
            <a:r>
              <a:rPr lang="en-US" dirty="0" smtClean="0"/>
              <a:t>What languages have you used?</a:t>
            </a:r>
          </a:p>
          <a:p>
            <a:pPr lvl="1"/>
            <a:r>
              <a:rPr lang="en-US" sz="2000" dirty="0" smtClean="0"/>
              <a:t>HTML, XHTML, CSS and JavaScript</a:t>
            </a:r>
          </a:p>
          <a:p>
            <a:pPr lvl="1"/>
            <a:r>
              <a:rPr lang="en-US" sz="2000" dirty="0" smtClean="0"/>
              <a:t>XML, </a:t>
            </a:r>
            <a:r>
              <a:rPr lang="en-US" sz="2000" dirty="0" err="1" smtClean="0"/>
              <a:t>XPath</a:t>
            </a:r>
            <a:r>
              <a:rPr lang="en-US" sz="2000" dirty="0" smtClean="0"/>
              <a:t> and XSLT</a:t>
            </a:r>
          </a:p>
          <a:p>
            <a:pPr lvl="1"/>
            <a:r>
              <a:rPr lang="en-US" sz="2000" dirty="0" smtClean="0"/>
              <a:t>C# or VB.NET, ASP.NET Master Pages</a:t>
            </a:r>
          </a:p>
          <a:p>
            <a:r>
              <a:rPr lang="en-US" dirty="0" smtClean="0"/>
              <a:t>What design/branding tools have you used?</a:t>
            </a:r>
          </a:p>
          <a:p>
            <a:pPr lvl="1"/>
            <a:r>
              <a:rPr lang="en-US" sz="2000" dirty="0" smtClean="0"/>
              <a:t>SharePoint Designer</a:t>
            </a:r>
          </a:p>
          <a:p>
            <a:pPr lvl="1"/>
            <a:r>
              <a:rPr lang="en-US" sz="2000" dirty="0" smtClean="0"/>
              <a:t>Visual Studio and ASP.NET</a:t>
            </a:r>
          </a:p>
          <a:p>
            <a:pPr lvl="1"/>
            <a:r>
              <a:rPr lang="en-US" sz="2000" dirty="0" smtClean="0"/>
              <a:t>Adobe Photoshop or Microsoft Expression</a:t>
            </a:r>
          </a:p>
          <a:p>
            <a:pPr lvl="1"/>
            <a:r>
              <a:rPr lang="en-US" sz="2000" dirty="0" smtClean="0"/>
              <a:t>Legacy toolsets</a:t>
            </a:r>
            <a:r>
              <a:rPr lang="en-US" dirty="0" smtClean="0"/>
              <a:t/>
            </a:r>
            <a:br>
              <a:rPr lang="en-US" dirty="0" smtClean="0"/>
            </a:br>
            <a:r>
              <a:rPr lang="en-US" sz="1600" dirty="0" err="1" smtClean="0"/>
              <a:t>DreamWeaver</a:t>
            </a:r>
            <a:r>
              <a:rPr lang="en-US" sz="1600" dirty="0" smtClean="0"/>
              <a:t>, FrontPage, Visual InterDev, Visual Notepad, etc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smtClean="0"/>
              <a:t>WSS Fundamentals</a:t>
            </a:r>
          </a:p>
          <a:p>
            <a:r>
              <a:rPr lang="en-US" dirty="0" smtClean="0"/>
              <a:t>Anatomy of a Team Site </a:t>
            </a:r>
          </a:p>
          <a:p>
            <a:r>
              <a:rPr lang="en-US" dirty="0" smtClean="0"/>
              <a:t>Understanding the role of CSS and Themes </a:t>
            </a:r>
          </a:p>
          <a:p>
            <a:r>
              <a:rPr lang="en-US" dirty="0" smtClean="0"/>
              <a:t>SharePoint Integration with Master Pages</a:t>
            </a:r>
          </a:p>
          <a:p>
            <a:r>
              <a:rPr lang="en-US" dirty="0" smtClean="0"/>
              <a:t>Working with the SharePoint Designer</a:t>
            </a:r>
          </a:p>
          <a:p>
            <a:r>
              <a:rPr lang="en-US" dirty="0" smtClean="0"/>
              <a:t>Understanding Features</a:t>
            </a:r>
          </a:p>
          <a:p>
            <a:r>
              <a:rPr lang="en-US" dirty="0" smtClean="0"/>
              <a:t>WCM using the MOSS Publishing Features</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does Branding Mean?</a:t>
            </a:r>
            <a:endParaRPr lang="en-US" dirty="0"/>
          </a:p>
        </p:txBody>
      </p:sp>
      <p:sp>
        <p:nvSpPr>
          <p:cNvPr id="3" name="Content Placeholder 2"/>
          <p:cNvSpPr>
            <a:spLocks noGrp="1"/>
          </p:cNvSpPr>
          <p:nvPr>
            <p:ph idx="1"/>
          </p:nvPr>
        </p:nvSpPr>
        <p:spPr/>
        <p:txBody>
          <a:bodyPr/>
          <a:lstStyle/>
          <a:p>
            <a:r>
              <a:rPr lang="en-US" sz="2400" dirty="0"/>
              <a:t>Branding: </a:t>
            </a:r>
          </a:p>
          <a:p>
            <a:pPr lvl="1"/>
            <a:r>
              <a:rPr lang="en-US" dirty="0"/>
              <a:t>The act of building a specific image or identity that people recognize in relation to your </a:t>
            </a:r>
            <a:r>
              <a:rPr lang="en-US" dirty="0" smtClean="0"/>
              <a:t>company</a:t>
            </a:r>
          </a:p>
          <a:p>
            <a:pPr marL="347662" lvl="1" indent="0">
              <a:buNone/>
            </a:pPr>
            <a:endParaRPr lang="en-US" dirty="0"/>
          </a:p>
          <a:p>
            <a:r>
              <a:rPr lang="en-US" sz="2400" dirty="0"/>
              <a:t>Website Branding: </a:t>
            </a:r>
          </a:p>
          <a:p>
            <a:pPr lvl="1"/>
            <a:r>
              <a:rPr lang="en-US" dirty="0"/>
              <a:t>The colors, fonts, logos, and supporting graphics that make up the general look and feel of a corporate website</a:t>
            </a:r>
            <a:r>
              <a:rPr lang="en-US" dirty="0" smtClean="0"/>
              <a:t>.</a:t>
            </a:r>
          </a:p>
          <a:p>
            <a:pPr marL="347662" lvl="1" indent="0">
              <a:buNone/>
            </a:pPr>
            <a:endParaRPr lang="en-US" dirty="0"/>
          </a:p>
          <a:p>
            <a:r>
              <a:rPr lang="en-US" sz="2400" dirty="0"/>
              <a:t>Branding for SharePoint: </a:t>
            </a:r>
          </a:p>
          <a:p>
            <a:pPr lvl="1"/>
            <a:r>
              <a:rPr lang="en-US" dirty="0"/>
              <a:t>Master pages, page layouts, CSS, web parts, XSLT, images, etc.</a:t>
            </a:r>
          </a:p>
          <a:p>
            <a:endParaRPr lang="en-US" dirty="0"/>
          </a:p>
        </p:txBody>
      </p:sp>
    </p:spTree>
    <p:extLst>
      <p:ext uri="{BB962C8B-B14F-4D97-AF65-F5344CB8AC3E}">
        <p14:creationId xmlns:p14="http://schemas.microsoft.com/office/powerpoint/2010/main" xmlns="" val="379308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“Design”</a:t>
            </a:r>
            <a:endParaRPr lang="en-US" dirty="0"/>
          </a:p>
        </p:txBody>
      </p:sp>
      <p:sp>
        <p:nvSpPr>
          <p:cNvPr id="3" name="Content Placeholder 2"/>
          <p:cNvSpPr>
            <a:spLocks noGrp="1"/>
          </p:cNvSpPr>
          <p:nvPr>
            <p:ph idx="1"/>
          </p:nvPr>
        </p:nvSpPr>
        <p:spPr/>
        <p:txBody>
          <a:bodyPr/>
          <a:lstStyle/>
          <a:p>
            <a:r>
              <a:rPr lang="en-US" dirty="0"/>
              <a:t>The word “design” can often be confused with Software Design (planning for software development)</a:t>
            </a:r>
          </a:p>
          <a:p>
            <a:endParaRPr lang="en-US" dirty="0"/>
          </a:p>
        </p:txBody>
      </p:sp>
    </p:spTree>
    <p:extLst>
      <p:ext uri="{BB962C8B-B14F-4D97-AF65-F5344CB8AC3E}">
        <p14:creationId xmlns:p14="http://schemas.microsoft.com/office/powerpoint/2010/main" xmlns="" val="374239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SharePoint Editions</a:t>
            </a:r>
            <a:endParaRPr lang="en-US" dirty="0"/>
          </a:p>
        </p:txBody>
      </p:sp>
      <p:sp>
        <p:nvSpPr>
          <p:cNvPr id="3" name="Content Placeholder 2"/>
          <p:cNvSpPr>
            <a:spLocks noGrp="1"/>
          </p:cNvSpPr>
          <p:nvPr>
            <p:ph idx="1"/>
          </p:nvPr>
        </p:nvSpPr>
        <p:spPr/>
        <p:txBody>
          <a:bodyPr/>
          <a:lstStyle/>
          <a:p>
            <a:r>
              <a:rPr lang="en-US" sz="2400" dirty="0" smtClean="0"/>
              <a:t>Windows SharePoint Services 3.0 (WSS) is </a:t>
            </a:r>
            <a:r>
              <a:rPr lang="en-US" sz="2400" dirty="0"/>
              <a:t>the free version of SharePoint</a:t>
            </a:r>
          </a:p>
          <a:p>
            <a:pPr lvl="1"/>
            <a:r>
              <a:rPr lang="en-US" dirty="0"/>
              <a:t>Focused on collaboration with documents and light editing of web pages</a:t>
            </a:r>
          </a:p>
          <a:p>
            <a:r>
              <a:rPr lang="en-US" sz="2400" dirty="0" smtClean="0"/>
              <a:t>Microsoft Offices SharePoint </a:t>
            </a:r>
            <a:r>
              <a:rPr lang="en-US" sz="2400" dirty="0"/>
              <a:t>Server </a:t>
            </a:r>
            <a:r>
              <a:rPr lang="en-US" sz="2400" dirty="0" smtClean="0"/>
              <a:t>2007 (MOSS) </a:t>
            </a:r>
            <a:r>
              <a:rPr lang="en-US" sz="2400" dirty="0"/>
              <a:t>is the licensed version of SharePoint</a:t>
            </a:r>
          </a:p>
          <a:p>
            <a:pPr lvl="1"/>
            <a:r>
              <a:rPr lang="en-US" dirty="0"/>
              <a:t>Includes among other capabilities the Publishing Feature</a:t>
            </a:r>
          </a:p>
          <a:p>
            <a:pPr lvl="1"/>
            <a:r>
              <a:rPr lang="en-US" dirty="0"/>
              <a:t>Much better platform for creating a strongly branded web </a:t>
            </a:r>
            <a:r>
              <a:rPr lang="en-US" dirty="0" smtClean="0"/>
              <a:t>site</a:t>
            </a:r>
            <a:endParaRPr lang="en-US" dirty="0"/>
          </a:p>
        </p:txBody>
      </p:sp>
    </p:spTree>
    <p:extLst>
      <p:ext uri="{BB962C8B-B14F-4D97-AF65-F5344CB8AC3E}">
        <p14:creationId xmlns:p14="http://schemas.microsoft.com/office/powerpoint/2010/main" xmlns="" val="3203187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60769"/>
          <p:cNvSpPr>
            <a:spLocks noGrp="1" noChangeArrowheads="1"/>
          </p:cNvSpPr>
          <p:nvPr>
            <p:ph type="title"/>
          </p:nvPr>
        </p:nvSpPr>
        <p:spPr/>
        <p:txBody>
          <a:bodyPr/>
          <a:lstStyle/>
          <a:p>
            <a:r>
              <a:rPr lang="en-US" dirty="0" smtClean="0"/>
              <a:t>What is WSS?</a:t>
            </a:r>
          </a:p>
        </p:txBody>
      </p:sp>
      <p:sp>
        <p:nvSpPr>
          <p:cNvPr id="17" name="Content Placeholder 16"/>
          <p:cNvSpPr>
            <a:spLocks noGrp="1"/>
          </p:cNvSpPr>
          <p:nvPr>
            <p:ph idx="1"/>
          </p:nvPr>
        </p:nvSpPr>
        <p:spPr/>
        <p:txBody>
          <a:bodyPr/>
          <a:lstStyle/>
          <a:p>
            <a:r>
              <a:rPr lang="en-US" smtClean="0"/>
              <a:t>Windows SharePoint Services 3.0 (WSS)</a:t>
            </a:r>
          </a:p>
          <a:p>
            <a:pPr lvl="1"/>
            <a:r>
              <a:rPr lang="en-US" smtClean="0"/>
              <a:t>An engine for creating/running/managing sites</a:t>
            </a:r>
          </a:p>
          <a:p>
            <a:pPr lvl="1"/>
            <a:r>
              <a:rPr lang="en-US" smtClean="0"/>
              <a:t>Architecture designed to scale to 10,000s of sites</a:t>
            </a:r>
          </a:p>
          <a:p>
            <a:pPr lvl="1"/>
            <a:r>
              <a:rPr lang="en-US" smtClean="0"/>
              <a:t>Platform for building Web application and solutions</a:t>
            </a:r>
          </a:p>
          <a:p>
            <a:pPr lvl="1"/>
            <a:r>
              <a:rPr lang="en-US" smtClean="0"/>
              <a:t>Collaboration services included out-of-the-box</a:t>
            </a:r>
          </a:p>
          <a:p>
            <a:endParaRPr lang="en-US" smtClean="0"/>
          </a:p>
          <a:p>
            <a:endParaRPr lang="en-US" dirty="0"/>
          </a:p>
        </p:txBody>
      </p:sp>
      <p:sp>
        <p:nvSpPr>
          <p:cNvPr id="160777" name="Flowchart: Magnetic Disk 160776"/>
          <p:cNvSpPr>
            <a:spLocks noChangeArrowheads="1"/>
          </p:cNvSpPr>
          <p:nvPr/>
        </p:nvSpPr>
        <p:spPr bwMode="auto">
          <a:xfrm>
            <a:off x="7243762" y="4114800"/>
            <a:ext cx="1524000" cy="1335088"/>
          </a:xfrm>
          <a:prstGeom prst="flowChartMagneticDisk">
            <a:avLst/>
          </a:prstGeom>
          <a:solidFill>
            <a:srgbClr val="FFFF99"/>
          </a:solidFill>
          <a:ln w="9525" cap="flat" cmpd="sng" algn="ctr">
            <a:solidFill>
              <a:schemeClr val="tx1"/>
            </a:solidFill>
            <a:prstDash val="solid"/>
            <a:round/>
            <a:headEnd type="none" w="med" len="med"/>
            <a:tailEnd type="none" w="lg" len="lg"/>
          </a:ln>
          <a:effectLst>
            <a:outerShdw dist="35921" dir="2700000" algn="ctr" rotWithShape="0">
              <a:schemeClr val="bg2"/>
            </a:outerShdw>
          </a:effectLst>
        </p:spPr>
        <p:txBody>
          <a:bodyPr wrap="none" anchor="ctr"/>
          <a:lstStyle/>
          <a:p>
            <a:pPr algn="ctr"/>
            <a:endParaRPr lang="en-US" sz="1400" b="1">
              <a:solidFill>
                <a:schemeClr val="tx1"/>
              </a:solidFill>
              <a:latin typeface="Arial" pitchFamily="34" charset="0"/>
            </a:endParaRPr>
          </a:p>
          <a:p>
            <a:pPr algn="ctr"/>
            <a:r>
              <a:rPr lang="en-US" sz="1400" b="1" u="sng">
                <a:solidFill>
                  <a:schemeClr val="tx1"/>
                </a:solidFill>
                <a:latin typeface="Arial" pitchFamily="34" charset="0"/>
              </a:rPr>
              <a:t>SQL Server</a:t>
            </a:r>
          </a:p>
          <a:p>
            <a:pPr algn="ctr"/>
            <a:r>
              <a:rPr lang="en-US" sz="1000">
                <a:solidFill>
                  <a:schemeClr val="tx1"/>
                </a:solidFill>
                <a:latin typeface="Arial" pitchFamily="34" charset="0"/>
              </a:rPr>
              <a:t>SQL Server 2005</a:t>
            </a:r>
          </a:p>
          <a:p>
            <a:pPr algn="ctr"/>
            <a:r>
              <a:rPr lang="en-US" sz="1000">
                <a:solidFill>
                  <a:schemeClr val="tx1"/>
                </a:solidFill>
                <a:latin typeface="Arial" pitchFamily="34" charset="0"/>
              </a:rPr>
              <a:t>SQL Server 2000</a:t>
            </a:r>
          </a:p>
          <a:p>
            <a:pPr algn="ctr"/>
            <a:r>
              <a:rPr lang="en-US" sz="1000">
                <a:solidFill>
                  <a:schemeClr val="tx1"/>
                </a:solidFill>
                <a:latin typeface="Arial" pitchFamily="34" charset="0"/>
              </a:rPr>
              <a:t>SQL Express</a:t>
            </a:r>
          </a:p>
        </p:txBody>
      </p:sp>
      <p:sp>
        <p:nvSpPr>
          <p:cNvPr id="12292" name="Rectangle 160778"/>
          <p:cNvSpPr>
            <a:spLocks noChangeArrowheads="1"/>
          </p:cNvSpPr>
          <p:nvPr/>
        </p:nvSpPr>
        <p:spPr bwMode="auto">
          <a:xfrm>
            <a:off x="2520950" y="6051550"/>
            <a:ext cx="4037012" cy="425450"/>
          </a:xfrm>
          <a:prstGeom prst="rect">
            <a:avLst/>
          </a:prstGeom>
          <a:solidFill>
            <a:srgbClr val="FFCC99"/>
          </a:solidFill>
          <a:ln w="9525" algn="ctr">
            <a:solidFill>
              <a:schemeClr val="tx1"/>
            </a:solidFill>
            <a:miter lim="800000"/>
            <a:headEnd/>
            <a:tailEnd/>
          </a:ln>
        </p:spPr>
        <p:txBody>
          <a:bodyPr wrap="none" anchor="ctr"/>
          <a:lstStyle/>
          <a:p>
            <a:pPr algn="ctr"/>
            <a:r>
              <a:rPr lang="en-US" sz="1400" b="1">
                <a:solidFill>
                  <a:schemeClr val="tx1"/>
                </a:solidFill>
                <a:latin typeface="Arial" pitchFamily="34" charset="0"/>
              </a:rPr>
              <a:t>Windows Server 2003 (or later)</a:t>
            </a:r>
          </a:p>
        </p:txBody>
      </p:sp>
      <p:sp>
        <p:nvSpPr>
          <p:cNvPr id="12293" name="Rectangle 160779"/>
          <p:cNvSpPr>
            <a:spLocks noChangeArrowheads="1"/>
          </p:cNvSpPr>
          <p:nvPr/>
        </p:nvSpPr>
        <p:spPr bwMode="auto">
          <a:xfrm>
            <a:off x="2519362" y="5135563"/>
            <a:ext cx="4037013" cy="425450"/>
          </a:xfrm>
          <a:prstGeom prst="rect">
            <a:avLst/>
          </a:prstGeom>
          <a:solidFill>
            <a:srgbClr val="CCCCFF"/>
          </a:solidFill>
          <a:ln w="9525" algn="ctr">
            <a:solidFill>
              <a:schemeClr val="tx1"/>
            </a:solidFill>
            <a:miter lim="800000"/>
            <a:headEnd/>
            <a:tailEnd/>
          </a:ln>
        </p:spPr>
        <p:txBody>
          <a:bodyPr wrap="none" anchor="ctr"/>
          <a:lstStyle/>
          <a:p>
            <a:pPr algn="ctr"/>
            <a:r>
              <a:rPr lang="en-US" sz="1400" b="1">
                <a:solidFill>
                  <a:schemeClr val="tx1"/>
                </a:solidFill>
                <a:latin typeface="Arial" pitchFamily="34" charset="0"/>
              </a:rPr>
              <a:t>.NET FX 2.0 and ASP.NET 2.0</a:t>
            </a:r>
          </a:p>
        </p:txBody>
      </p:sp>
      <p:sp>
        <p:nvSpPr>
          <p:cNvPr id="12294" name="Rectangle 160780"/>
          <p:cNvSpPr>
            <a:spLocks noChangeArrowheads="1"/>
          </p:cNvSpPr>
          <p:nvPr/>
        </p:nvSpPr>
        <p:spPr bwMode="auto">
          <a:xfrm>
            <a:off x="2519362" y="5592763"/>
            <a:ext cx="4037013" cy="425450"/>
          </a:xfrm>
          <a:prstGeom prst="rect">
            <a:avLst/>
          </a:prstGeom>
          <a:solidFill>
            <a:srgbClr val="FFCCFF"/>
          </a:solidFill>
          <a:ln w="9525" algn="ctr">
            <a:solidFill>
              <a:schemeClr val="tx1"/>
            </a:solidFill>
            <a:miter lim="800000"/>
            <a:headEnd/>
            <a:tailEnd/>
          </a:ln>
        </p:spPr>
        <p:txBody>
          <a:bodyPr wrap="none" anchor="ctr"/>
          <a:lstStyle/>
          <a:p>
            <a:pPr algn="ctr"/>
            <a:r>
              <a:rPr lang="en-US" sz="1400" b="1">
                <a:solidFill>
                  <a:schemeClr val="tx1"/>
                </a:solidFill>
                <a:latin typeface="Arial" pitchFamily="34" charset="0"/>
              </a:rPr>
              <a:t>Internet Information Services 6.0 (or later)</a:t>
            </a:r>
          </a:p>
        </p:txBody>
      </p:sp>
      <p:sp>
        <p:nvSpPr>
          <p:cNvPr id="12295" name="Rectangle 160781"/>
          <p:cNvSpPr>
            <a:spLocks noChangeArrowheads="1"/>
          </p:cNvSpPr>
          <p:nvPr/>
        </p:nvSpPr>
        <p:spPr bwMode="auto">
          <a:xfrm>
            <a:off x="2519362" y="4525963"/>
            <a:ext cx="4038600" cy="577850"/>
          </a:xfrm>
          <a:prstGeom prst="rect">
            <a:avLst/>
          </a:prstGeom>
          <a:solidFill>
            <a:srgbClr val="66CCFF"/>
          </a:solidFill>
          <a:ln w="9525" algn="ctr">
            <a:solidFill>
              <a:schemeClr val="tx1"/>
            </a:solidFill>
            <a:miter lim="800000"/>
            <a:headEnd/>
            <a:tailEnd/>
          </a:ln>
        </p:spPr>
        <p:txBody>
          <a:bodyPr wrap="none" anchor="ctr"/>
          <a:lstStyle/>
          <a:p>
            <a:pPr algn="ctr"/>
            <a:r>
              <a:rPr lang="en-US" sz="1400" b="1">
                <a:solidFill>
                  <a:schemeClr val="tx1"/>
                </a:solidFill>
                <a:latin typeface="Arial" pitchFamily="34" charset="0"/>
              </a:rPr>
              <a:t>Windows SharePoint Services 3.0 (WSS)</a:t>
            </a:r>
          </a:p>
          <a:p>
            <a:pPr algn="ctr"/>
            <a:r>
              <a:rPr lang="en-US" sz="1000">
                <a:solidFill>
                  <a:schemeClr val="tx1"/>
                </a:solidFill>
                <a:latin typeface="Arial" pitchFamily="34" charset="0"/>
              </a:rPr>
              <a:t>Core Site and Workspace Services</a:t>
            </a:r>
          </a:p>
        </p:txBody>
      </p:sp>
      <p:sp>
        <p:nvSpPr>
          <p:cNvPr id="160784" name="Straight Connector 160783"/>
          <p:cNvSpPr>
            <a:spLocks noChangeShapeType="1"/>
          </p:cNvSpPr>
          <p:nvPr/>
        </p:nvSpPr>
        <p:spPr bwMode="auto">
          <a:xfrm>
            <a:off x="6634162" y="4800600"/>
            <a:ext cx="609600" cy="0"/>
          </a:xfrm>
          <a:prstGeom prst="line">
            <a:avLst/>
          </a:prstGeom>
          <a:ln>
            <a:headEnd type="triangle" w="med" len="med"/>
            <a:tailEnd type="triangle" w="med" len="med"/>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2297" name="Rectangle 160784"/>
          <p:cNvSpPr>
            <a:spLocks noChangeArrowheads="1"/>
          </p:cNvSpPr>
          <p:nvPr/>
        </p:nvSpPr>
        <p:spPr bwMode="auto">
          <a:xfrm>
            <a:off x="2519362" y="4114800"/>
            <a:ext cx="4038600" cy="381000"/>
          </a:xfrm>
          <a:prstGeom prst="rect">
            <a:avLst/>
          </a:prstGeom>
          <a:solidFill>
            <a:srgbClr val="19B2FF"/>
          </a:solidFill>
          <a:ln w="9525" algn="ctr">
            <a:solidFill>
              <a:schemeClr val="tx1"/>
            </a:solidFill>
            <a:miter lim="800000"/>
            <a:headEnd/>
            <a:tailEnd/>
          </a:ln>
        </p:spPr>
        <p:txBody>
          <a:bodyPr wrap="none" anchor="ctr"/>
          <a:lstStyle/>
          <a:p>
            <a:pPr algn="ctr"/>
            <a:r>
              <a:rPr lang="en-US" sz="1400" b="1">
                <a:solidFill>
                  <a:schemeClr val="tx1"/>
                </a:solidFill>
                <a:latin typeface="Arial" pitchFamily="34" charset="0"/>
              </a:rPr>
              <a:t>WSS Collaboration Services</a:t>
            </a:r>
            <a:endParaRPr lang="en-US" sz="1000">
              <a:solidFill>
                <a:schemeClr val="tx1"/>
              </a:solidFill>
              <a:latin typeface="Arial" pitchFamily="34" charset="0"/>
            </a:endParaRPr>
          </a:p>
        </p:txBody>
      </p:sp>
      <p:sp>
        <p:nvSpPr>
          <p:cNvPr id="160788" name="Straight Connector 160787"/>
          <p:cNvSpPr>
            <a:spLocks noChangeShapeType="1"/>
          </p:cNvSpPr>
          <p:nvPr/>
        </p:nvSpPr>
        <p:spPr bwMode="auto">
          <a:xfrm>
            <a:off x="1833562" y="4191000"/>
            <a:ext cx="533400" cy="152400"/>
          </a:xfrm>
          <a:prstGeom prst="line">
            <a:avLst/>
          </a:prstGeom>
          <a:ln>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60789" name="Straight Connector 160788"/>
          <p:cNvSpPr>
            <a:spLocks noChangeShapeType="1"/>
          </p:cNvSpPr>
          <p:nvPr/>
        </p:nvSpPr>
        <p:spPr bwMode="auto">
          <a:xfrm>
            <a:off x="1757362" y="4724400"/>
            <a:ext cx="609600" cy="0"/>
          </a:xfrm>
          <a:prstGeom prst="line">
            <a:avLst/>
          </a:prstGeom>
          <a:ln>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60790" name="Straight Connector 160789"/>
          <p:cNvSpPr>
            <a:spLocks noChangeShapeType="1"/>
          </p:cNvSpPr>
          <p:nvPr/>
        </p:nvSpPr>
        <p:spPr bwMode="auto">
          <a:xfrm flipV="1">
            <a:off x="1757362" y="5029200"/>
            <a:ext cx="533400" cy="304800"/>
          </a:xfrm>
          <a:prstGeom prst="line">
            <a:avLst/>
          </a:prstGeom>
          <a:ln>
            <a:headEnd type="none" w="med" len="med"/>
            <a:tailEnd type="triangle" w="lg" len="lg"/>
          </a:ln>
        </p:spPr>
        <p:style>
          <a:lnRef idx="3">
            <a:schemeClr val="dk1"/>
          </a:lnRef>
          <a:fillRef idx="0">
            <a:schemeClr val="dk1"/>
          </a:fillRef>
          <a:effectRef idx="2">
            <a:schemeClr val="dk1"/>
          </a:effectRef>
          <a:fontRef idx="minor">
            <a:schemeClr val="tx1"/>
          </a:fontRef>
        </p:style>
        <p:txBody>
          <a:bodyPr wrap="none" anchor="ctr"/>
          <a:lstStyle/>
          <a:p>
            <a:pPr>
              <a:defRPr/>
            </a:pPr>
            <a:endParaRPr lang="en-US" sz="1800" kern="0">
              <a:solidFill>
                <a:schemeClr val="tx1">
                  <a:alpha val="100000"/>
                </a:schemeClr>
              </a:solidFill>
              <a:latin typeface="Tahoma"/>
            </a:endParaRPr>
          </a:p>
        </p:txBody>
      </p:sp>
      <p:sp>
        <p:nvSpPr>
          <p:cNvPr id="160773" name="Rectangle 160772"/>
          <p:cNvSpPr>
            <a:spLocks noChangeArrowheads="1"/>
          </p:cNvSpPr>
          <p:nvPr/>
        </p:nvSpPr>
        <p:spPr bwMode="auto">
          <a:xfrm>
            <a:off x="304800" y="4038600"/>
            <a:ext cx="1604962" cy="381000"/>
          </a:xfrm>
          <a:prstGeom prst="rect">
            <a:avLst/>
          </a:prstGeom>
          <a:solidFill>
            <a:srgbClr val="CC66FF"/>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a:solidFill>
                  <a:schemeClr val="tx1"/>
                </a:solidFill>
                <a:latin typeface="Arial" pitchFamily="34" charset="0"/>
              </a:rPr>
              <a:t>Browser Clients</a:t>
            </a:r>
          </a:p>
        </p:txBody>
      </p:sp>
      <p:sp>
        <p:nvSpPr>
          <p:cNvPr id="160786" name="Rectangle 160785"/>
          <p:cNvSpPr>
            <a:spLocks noChangeArrowheads="1"/>
          </p:cNvSpPr>
          <p:nvPr/>
        </p:nvSpPr>
        <p:spPr bwMode="auto">
          <a:xfrm>
            <a:off x="304800" y="4572000"/>
            <a:ext cx="1604962" cy="381000"/>
          </a:xfrm>
          <a:prstGeom prst="rect">
            <a:avLst/>
          </a:prstGeom>
          <a:solidFill>
            <a:srgbClr val="FF9999"/>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a:solidFill>
                  <a:schemeClr val="tx1"/>
                </a:solidFill>
                <a:latin typeface="Arial" pitchFamily="34" charset="0"/>
              </a:rPr>
              <a:t>Office 2007 Clients</a:t>
            </a:r>
          </a:p>
        </p:txBody>
      </p:sp>
      <p:sp>
        <p:nvSpPr>
          <p:cNvPr id="160787" name="Rectangle 160786"/>
          <p:cNvSpPr>
            <a:spLocks noChangeArrowheads="1"/>
          </p:cNvSpPr>
          <p:nvPr/>
        </p:nvSpPr>
        <p:spPr bwMode="auto">
          <a:xfrm>
            <a:off x="304800" y="5105400"/>
            <a:ext cx="1604962" cy="381000"/>
          </a:xfrm>
          <a:prstGeom prst="rect">
            <a:avLst/>
          </a:prstGeom>
          <a:solidFill>
            <a:srgbClr val="CCFF99"/>
          </a:solidFill>
          <a:ln w="9525" cap="flat" cmpd="sng" algn="ctr">
            <a:solidFill>
              <a:schemeClr val="tx1"/>
            </a:solidFill>
            <a:prstDash val="solid"/>
            <a:miter lim="800000"/>
            <a:headEnd type="none" w="med" len="med"/>
            <a:tailEnd type="none" w="lg" len="lg"/>
          </a:ln>
          <a:effectLst>
            <a:outerShdw dist="35921" dir="2700000" algn="ctr" rotWithShape="0">
              <a:schemeClr val="bg2"/>
            </a:outerShdw>
          </a:effectLst>
        </p:spPr>
        <p:txBody>
          <a:bodyPr wrap="none" anchor="ctr"/>
          <a:lstStyle/>
          <a:p>
            <a:pPr algn="ctr"/>
            <a:r>
              <a:rPr lang="en-US" sz="1200" b="1">
                <a:solidFill>
                  <a:schemeClr val="tx1"/>
                </a:solidFill>
                <a:latin typeface="Arial" pitchFamily="34" charset="0"/>
              </a:rPr>
              <a:t>Office 2003 Clients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WSS Farm</a:t>
            </a:r>
            <a:endParaRPr lang="en-US" dirty="0"/>
          </a:p>
        </p:txBody>
      </p:sp>
      <p:sp>
        <p:nvSpPr>
          <p:cNvPr id="3" name="Content Placeholder 2"/>
          <p:cNvSpPr>
            <a:spLocks noGrp="1"/>
          </p:cNvSpPr>
          <p:nvPr>
            <p:ph idx="1"/>
          </p:nvPr>
        </p:nvSpPr>
        <p:spPr/>
        <p:txBody>
          <a:bodyPr/>
          <a:lstStyle/>
          <a:p>
            <a:r>
              <a:rPr lang="en-US" dirty="0" smtClean="0"/>
              <a:t>WSS deployment based on a farm</a:t>
            </a:r>
          </a:p>
          <a:p>
            <a:pPr lvl="1"/>
            <a:r>
              <a:rPr lang="en-US" dirty="0" smtClean="0"/>
              <a:t>Farm requires Web server(s) and database server</a:t>
            </a:r>
          </a:p>
          <a:p>
            <a:pPr lvl="1"/>
            <a:r>
              <a:rPr lang="en-US" dirty="0" smtClean="0"/>
              <a:t>Farm can be single server or multi-server</a:t>
            </a:r>
          </a:p>
          <a:p>
            <a:pPr lvl="1"/>
            <a:r>
              <a:rPr lang="en-US" dirty="0" smtClean="0"/>
              <a:t>Each farm has exactly one configuration database</a:t>
            </a:r>
          </a:p>
          <a:p>
            <a:pPr lvl="1"/>
            <a:endParaRPr lang="en-US" dirty="0"/>
          </a:p>
        </p:txBody>
      </p:sp>
      <p:pic>
        <p:nvPicPr>
          <p:cNvPr id="6" name="Picture 5" descr="Figure01-01.bmp"/>
          <p:cNvPicPr>
            <a:picLocks noChangeAspect="1"/>
          </p:cNvPicPr>
          <p:nvPr/>
        </p:nvPicPr>
        <p:blipFill>
          <a:blip r:embed="rId3" cstate="print"/>
          <a:stretch>
            <a:fillRect/>
          </a:stretch>
        </p:blipFill>
        <p:spPr>
          <a:xfrm>
            <a:off x="1143000" y="3429000"/>
            <a:ext cx="6858000" cy="319391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PT Lecture Templat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2_Default Design - DPE PPT Template 4">
    <a:dk1>
      <a:srgbClr val="000000"/>
    </a:dk1>
    <a:lt1>
      <a:srgbClr val="FFFFFF"/>
    </a:lt1>
    <a:dk2>
      <a:srgbClr val="000000"/>
    </a:dk2>
    <a:lt2>
      <a:srgbClr val="333333"/>
    </a:lt2>
    <a:accent1>
      <a:srgbClr val="BBE0E3"/>
    </a:accent1>
    <a:accent2>
      <a:srgbClr val="333399"/>
    </a:accent2>
    <a:accent3>
      <a:srgbClr val="FFFFFF"/>
    </a:accent3>
    <a:accent4>
      <a:srgbClr val="000000"/>
    </a:accent4>
    <a:accent5>
      <a:srgbClr val="DAEDEF"/>
    </a:accent5>
    <a:accent6>
      <a:srgbClr val="2D2D8A"/>
    </a:accent6>
    <a:hlink>
      <a:srgbClr val="CCFFFF"/>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_dlc_DocId xmlns="c83d3ea4-1015-4b4b-bfa9-09fbcd7aa64d">3CC2HQU7XWNV-56-5</_dlc_DocId>
    <_dlc_DocIdUrl xmlns="c83d3ea4-1015-4b4b-bfa9-09fbcd7aa64d">
      <Url>http://intranet.sharepointblackops.com/Courses/SBC301/_layouts/DocIdRedir.aspx?ID=3CC2HQU7XWNV-56-5</Url>
      <Description>3CC2HQU7XWNV-56-5</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7523FE71181A54587DB8B097B7E1B24" ma:contentTypeVersion="1" ma:contentTypeDescription="Create a new document." ma:contentTypeScope="" ma:versionID="51dff0d3e1a0f61684a1ba0e032e096f">
  <xsd:schema xmlns:xsd="http://www.w3.org/2001/XMLSchema" xmlns:xs="http://www.w3.org/2001/XMLSchema" xmlns:p="http://schemas.microsoft.com/office/2006/metadata/properties" xmlns:ns2="c83d3ea4-1015-4b4b-bfa9-09fbcd7aa64d" targetNamespace="http://schemas.microsoft.com/office/2006/metadata/properties" ma:root="true" ma:fieldsID="657c10e11796280bf933bed0654cd985" ns2:_="">
    <xsd:import namespace="c83d3ea4-1015-4b4b-bfa9-09fbcd7aa64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3d3ea4-1015-4b4b-bfa9-09fbcd7aa64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034B84F-8F8E-48B7-9EFF-C7DE1A66BD73}"/>
</file>

<file path=customXml/itemProps2.xml><?xml version="1.0" encoding="utf-8"?>
<ds:datastoreItem xmlns:ds="http://schemas.openxmlformats.org/officeDocument/2006/customXml" ds:itemID="{A5547237-B119-45CA-BEFC-A2DA2BDB03E7}"/>
</file>

<file path=customXml/itemProps3.xml><?xml version="1.0" encoding="utf-8"?>
<ds:datastoreItem xmlns:ds="http://schemas.openxmlformats.org/officeDocument/2006/customXml" ds:itemID="{41625090-6261-4DAF-9354-D44B503BA86A}"/>
</file>

<file path=customXml/itemProps4.xml><?xml version="1.0" encoding="utf-8"?>
<ds:datastoreItem xmlns:ds="http://schemas.openxmlformats.org/officeDocument/2006/customXml" ds:itemID="{8865FC99-B6BD-4E98-8312-F4F432C217EA}"/>
</file>

<file path=customXml/itemProps5.xml><?xml version="1.0" encoding="utf-8"?>
<ds:datastoreItem xmlns:ds="http://schemas.openxmlformats.org/officeDocument/2006/customXml" ds:itemID="{3A042E9F-962B-4A20-9B10-BF15D6F26ED2}"/>
</file>

<file path=docProps/app.xml><?xml version="1.0" encoding="utf-8"?>
<Properties xmlns="http://schemas.openxmlformats.org/officeDocument/2006/extended-properties" xmlns:vt="http://schemas.openxmlformats.org/officeDocument/2006/docPropsVTypes">
  <Template>CPT Lecture Template</Template>
  <TotalTime>505</TotalTime>
  <Words>1910</Words>
  <Application>Microsoft Office PowerPoint</Application>
  <PresentationFormat>On-screen Show (4:3)</PresentationFormat>
  <Paragraphs>310</Paragraphs>
  <Slides>28</Slides>
  <Notes>22</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CPT Lecture Template</vt:lpstr>
      <vt:lpstr>Introduction to SharePoint Branding</vt:lpstr>
      <vt:lpstr>Logistics</vt:lpstr>
      <vt:lpstr>Student Questionnaire</vt:lpstr>
      <vt:lpstr>Agenda</vt:lpstr>
      <vt:lpstr>What is does Branding Mean?</vt:lpstr>
      <vt:lpstr>Why not “Design”</vt:lpstr>
      <vt:lpstr>SharePoint Editions</vt:lpstr>
      <vt:lpstr>What is WSS?</vt:lpstr>
      <vt:lpstr>The WSS Farm</vt:lpstr>
      <vt:lpstr>Web Applications</vt:lpstr>
      <vt:lpstr>Site Collections and Sites</vt:lpstr>
      <vt:lpstr>Team Sites</vt:lpstr>
      <vt:lpstr>The Virtual File System of a Site</vt:lpstr>
      <vt:lpstr>The _layouts Virtual Directory</vt:lpstr>
      <vt:lpstr>Site Pages Versus Application Pages</vt:lpstr>
      <vt:lpstr>SharePoint Integration with CSS</vt:lpstr>
      <vt:lpstr>Understanding core.css</vt:lpstr>
      <vt:lpstr>SharePoint Themes</vt:lpstr>
      <vt:lpstr>SharePoint Themes</vt:lpstr>
      <vt:lpstr>Master Pages in WSS</vt:lpstr>
      <vt:lpstr>The Master Page Gallery</vt:lpstr>
      <vt:lpstr>Customization with SharePoint Designer </vt:lpstr>
      <vt:lpstr>What is a Feature?</vt:lpstr>
      <vt:lpstr>User’s View of Features</vt:lpstr>
      <vt:lpstr>MOSS Support for WCM</vt:lpstr>
      <vt:lpstr>The MOSS Approval Process</vt:lpstr>
      <vt:lpstr>Anatomy of a MOSS Publishing site</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SharePoint Branding</dc:title>
  <dc:creator>TedP</dc:creator>
  <cp:lastModifiedBy>Randy</cp:lastModifiedBy>
  <cp:revision>11</cp:revision>
  <dcterms:created xsi:type="dcterms:W3CDTF">2009-09-13T05:23:17Z</dcterms:created>
  <dcterms:modified xsi:type="dcterms:W3CDTF">2010-02-22T05:48:21Z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0x01010007523FE71181A54587DB8B097B7E1B24</vt:lpwstr>
  </property>
  <property fmtid="{D5CDD505-2E9C-101B-9397-08002B2CF9AE}" pid="4" name="_dlc_DocIdItemGuid">
    <vt:lpwstr>6f026e44-db7e-4735-b00a-3476ac531c03</vt:lpwstr>
  </property>
</Properties>
</file>