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3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57" r:id="rId6"/>
    <p:sldId id="258" r:id="rId7"/>
    <p:sldId id="259" r:id="rId8"/>
    <p:sldId id="260" r:id="rId9"/>
    <p:sldId id="261" r:id="rId10"/>
    <p:sldId id="262" r:id="rId11"/>
    <p:sldId id="263" r:id="rId12"/>
    <p:sldId id="264" r:id="rId13"/>
    <p:sldId id="286" r:id="rId14"/>
    <p:sldId id="265" r:id="rId15"/>
    <p:sldId id="287" r:id="rId16"/>
    <p:sldId id="266" r:id="rId17"/>
    <p:sldId id="288" r:id="rId18"/>
    <p:sldId id="267" r:id="rId19"/>
    <p:sldId id="268" r:id="rId20"/>
    <p:sldId id="270" r:id="rId21"/>
    <p:sldId id="271" r:id="rId22"/>
    <p:sldId id="272" r:id="rId23"/>
    <p:sldId id="269"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85435" autoAdjust="0"/>
  </p:normalViewPr>
  <p:slideViewPr>
    <p:cSldViewPr>
      <p:cViewPr varScale="1">
        <p:scale>
          <a:sx n="92" d="100"/>
          <a:sy n="92" d="100"/>
        </p:scale>
        <p:origin x="-48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4" d="100"/>
          <a:sy n="94" d="100"/>
        </p:scale>
        <p:origin x="-350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CSS Primer</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v3.0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8" name="Date Placeholder 7"/>
          <p:cNvSpPr>
            <a:spLocks noGrp="1"/>
          </p:cNvSpPr>
          <p:nvPr>
            <p:ph type="dt" idx="11"/>
          </p:nvPr>
        </p:nvSpPr>
        <p:spPr/>
        <p:txBody>
          <a:bodyPr/>
          <a:lstStyle/>
          <a:p>
            <a:r>
              <a:rPr lang="en-US" dirty="0" smtClean="0"/>
              <a:t>8/26/2008</a:t>
            </a:r>
            <a:endParaRPr lang="en-US" dirty="0"/>
          </a:p>
        </p:txBody>
      </p:sp>
      <p:sp>
        <p:nvSpPr>
          <p:cNvPr id="9" name="Header Placeholder 8"/>
          <p:cNvSpPr>
            <a:spLocks noGrp="1"/>
          </p:cNvSpPr>
          <p:nvPr>
            <p:ph type="hdr" sz="quarter" idx="12"/>
          </p:nvPr>
        </p:nvSpPr>
        <p:spPr/>
        <p:txBody>
          <a:bodyPr/>
          <a:lstStyle/>
          <a:p>
            <a:r>
              <a:rPr lang="en-US" smtClean="0"/>
              <a:t>02 - CSS Primer</a:t>
            </a:r>
            <a:endParaRPr lang="en-US" dirty="0"/>
          </a:p>
        </p:txBody>
      </p:sp>
      <p:sp>
        <p:nvSpPr>
          <p:cNvPr id="10" name="Footer Placeholder 9"/>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10</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11</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12</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13</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14</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a:t>
            </a:r>
            <a:r>
              <a:rPr lang="en-US" baseline="0" dirty="0" smtClean="0"/>
              <a:t> Origin refers to local browser / user style sheets</a:t>
            </a:r>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15</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nicer in 2010</a:t>
            </a:r>
            <a:endParaRPr lang="en-US" dirty="0"/>
          </a:p>
        </p:txBody>
      </p:sp>
      <p:sp>
        <p:nvSpPr>
          <p:cNvPr id="4" name="Header Placeholder 3"/>
          <p:cNvSpPr>
            <a:spLocks noGrp="1"/>
          </p:cNvSpPr>
          <p:nvPr>
            <p:ph type="hdr" sz="quarter" idx="10"/>
          </p:nvPr>
        </p:nvSpPr>
        <p:spPr/>
        <p:txBody>
          <a:bodyPr/>
          <a:lstStyle/>
          <a:p>
            <a:r>
              <a:rPr lang="en-US" smtClean="0"/>
              <a:t>02 - CSS Primer</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extLst>
      <p:ext uri="{BB962C8B-B14F-4D97-AF65-F5344CB8AC3E}">
        <p14:creationId xmlns="" xmlns:p14="http://schemas.microsoft.com/office/powerpoint/2010/main" val="36413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2010</a:t>
            </a:r>
            <a:r>
              <a:rPr lang="en-US" baseline="0" dirty="0" smtClean="0"/>
              <a:t> story</a:t>
            </a:r>
            <a:endParaRPr lang="en-US" dirty="0"/>
          </a:p>
        </p:txBody>
      </p:sp>
      <p:sp>
        <p:nvSpPr>
          <p:cNvPr id="4" name="Header Placeholder 3"/>
          <p:cNvSpPr>
            <a:spLocks noGrp="1"/>
          </p:cNvSpPr>
          <p:nvPr>
            <p:ph type="hdr" sz="quarter" idx="10"/>
          </p:nvPr>
        </p:nvSpPr>
        <p:spPr/>
        <p:txBody>
          <a:bodyPr/>
          <a:lstStyle/>
          <a:p>
            <a:r>
              <a:rPr lang="en-US" smtClean="0"/>
              <a:t>02 - CSS Primer</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30</a:t>
            </a:fld>
            <a:endParaRPr lang="en-US"/>
          </a:p>
        </p:txBody>
      </p:sp>
    </p:spTree>
    <p:extLst>
      <p:ext uri="{BB962C8B-B14F-4D97-AF65-F5344CB8AC3E}">
        <p14:creationId xmlns="" xmlns:p14="http://schemas.microsoft.com/office/powerpoint/2010/main" val="43034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32</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Modern web design</a:t>
            </a:r>
            <a:r>
              <a:rPr lang="en-US" baseline="0" dirty="0" smtClean="0"/>
              <a:t> standards dictate that whenever possible tables are used only for data, not for page layout. In SharePoint 2007, because we are working with HTML written for IE5.5 we often find that table based branding is more efficient</a:t>
            </a:r>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3</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4</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5</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ID’s are only used once, classes</a:t>
            </a:r>
            <a:r>
              <a:rPr lang="en-US" baseline="0" dirty="0" smtClean="0"/>
              <a:t> can be repeated throughout HTML</a:t>
            </a:r>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6</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7</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8</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E6628-0705-4E34-90AA-D61A964D0AFD}" type="slidenum">
              <a:rPr lang="en-US" smtClean="0"/>
              <a:pPr/>
              <a:t>9</a:t>
            </a:fld>
            <a:endParaRPr lang="en-US" dirty="0"/>
          </a:p>
        </p:txBody>
      </p:sp>
      <p:sp>
        <p:nvSpPr>
          <p:cNvPr id="5" name="Date Placeholder 4"/>
          <p:cNvSpPr>
            <a:spLocks noGrp="1"/>
          </p:cNvSpPr>
          <p:nvPr>
            <p:ph type="dt" idx="11"/>
          </p:nvPr>
        </p:nvSpPr>
        <p:spPr/>
        <p:txBody>
          <a:bodyPr/>
          <a:lstStyle/>
          <a:p>
            <a:r>
              <a:rPr lang="en-US" dirty="0" smtClean="0"/>
              <a:t>8/26/2008</a:t>
            </a:r>
            <a:endParaRPr lang="en-US" dirty="0"/>
          </a:p>
        </p:txBody>
      </p:sp>
      <p:sp>
        <p:nvSpPr>
          <p:cNvPr id="6" name="Header Placeholder 5"/>
          <p:cNvSpPr>
            <a:spLocks noGrp="1"/>
          </p:cNvSpPr>
          <p:nvPr>
            <p:ph type="hdr" sz="quarter" idx="12"/>
          </p:nvPr>
        </p:nvSpPr>
        <p:spPr/>
        <p:txBody>
          <a:bodyPr/>
          <a:lstStyle/>
          <a:p>
            <a:r>
              <a:rPr lang="en-US" smtClean="0"/>
              <a:t>02 - CSS Primer</a:t>
            </a:r>
            <a:endParaRPr lang="en-US" dirty="0"/>
          </a:p>
        </p:txBody>
      </p:sp>
      <p:sp>
        <p:nvSpPr>
          <p:cNvPr id="7" name="Footer Placeholder 6"/>
          <p:cNvSpPr>
            <a:spLocks noGrp="1"/>
          </p:cNvSpPr>
          <p:nvPr>
            <p:ph type="ftr" sz="quarter" idx="13"/>
          </p:nvPr>
        </p:nvSpPr>
        <p:spPr/>
        <p:txBody>
          <a:bodyPr/>
          <a:lstStyle/>
          <a:p>
            <a:r>
              <a:rPr lang="en-US" dirty="0" smtClean="0"/>
              <a:t>© 2008 Ted Pattison Group, Inc -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 xmlns:a14="http://schemas.microsoft.com/office/drawing/2010/main">
                <a:solidFill>
                  <a:srgbClr xmlns:mc="http://schemas.openxmlformats.org/markup-compatibility/2006" val="FFFFFF" mc:Ignorable=""/>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 xmlns:p14="http://schemas.microsoft.com/office/powerpoint/2010/main" val="42044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ddons.mozilla.org/en-US/firefox/addon/24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etfirebug.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y-debugbar.com/wiki/IETester/Home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my-debugbar.com/wiki/IETester/HomePag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org/TR/CSS21/propidx.html" TargetMode="External"/><Relationship Id="rId2" Type="http://schemas.openxmlformats.org/officeDocument/2006/relationships/hyperlink" Target="http://expression.microsoft.com/en-us/dd565874.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CSS Primer for </a:t>
            </a:r>
            <a:br>
              <a:rPr lang="en-US" b="1" dirty="0" smtClean="0"/>
            </a:br>
            <a:r>
              <a:rPr lang="en-US" b="1" dirty="0" smtClean="0"/>
              <a:t>SharePoint Designers</a:t>
            </a:r>
            <a:endParaRPr lang="en-US" dirty="0"/>
          </a:p>
        </p:txBody>
      </p:sp>
      <p:sp>
        <p:nvSpPr>
          <p:cNvPr id="3" name="Subtitle 2"/>
          <p:cNvSpPr>
            <a:spLocks noGrp="1"/>
          </p:cNvSpPr>
          <p:nvPr>
            <p:ph type="subTitle" idx="1"/>
          </p:nvPr>
        </p:nvSpPr>
        <p:spPr/>
        <p:txBody>
          <a:bodyPr/>
          <a:lstStyle/>
          <a:p>
            <a:r>
              <a:rPr lang="en-US" dirty="0" smtClean="0"/>
              <a:t>Working together with CSS and SharePoint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p:txBody>
          <a:bodyPr>
            <a:normAutofit fontScale="92500" lnSpcReduction="20000"/>
          </a:bodyPr>
          <a:lstStyle/>
          <a:p>
            <a:r>
              <a:rPr lang="en-US" smtClean="0"/>
              <a:t>Float</a:t>
            </a:r>
          </a:p>
          <a:p>
            <a:pPr lvl="1"/>
            <a:r>
              <a:rPr lang="en-US" smtClean="0"/>
              <a:t>The normal flow of a web page is from top to bottom</a:t>
            </a:r>
          </a:p>
          <a:p>
            <a:pPr lvl="1"/>
            <a:r>
              <a:rPr lang="en-US" smtClean="0"/>
              <a:t>Float can remove an element from this normal flow and move it to the far left or far right</a:t>
            </a:r>
          </a:p>
          <a:p>
            <a:pPr lvl="2"/>
            <a:r>
              <a:rPr lang="en-US" smtClean="0"/>
              <a:t>float: right;</a:t>
            </a:r>
          </a:p>
          <a:p>
            <a:r>
              <a:rPr lang="en-US" smtClean="0"/>
              <a:t>Position</a:t>
            </a:r>
          </a:p>
          <a:p>
            <a:pPr lvl="1"/>
            <a:r>
              <a:rPr lang="en-US" smtClean="0"/>
              <a:t>By default elements have a position of static, and flow normally down the page</a:t>
            </a:r>
          </a:p>
          <a:p>
            <a:pPr lvl="1"/>
            <a:r>
              <a:rPr lang="en-US" smtClean="0"/>
              <a:t>	Relative Position - Causes the element to be positioned relatively based on where it normally would be in the flow</a:t>
            </a:r>
          </a:p>
          <a:p>
            <a:pPr lvl="1"/>
            <a:r>
              <a:rPr lang="en-US" smtClean="0"/>
              <a:t>	Absolute Position - Causes the element to be positioned absolutely based on its parent.</a:t>
            </a:r>
          </a:p>
          <a:p>
            <a:pPr lvl="1"/>
            <a:r>
              <a:rPr lang="en-US" smtClean="0"/>
              <a:t>When position is set to relative or absolute you will want to set a top, bottom, left, or right value to control where the element moves.</a:t>
            </a:r>
          </a:p>
          <a:p>
            <a:pPr lvl="1"/>
            <a:endParaRPr lang="en-US" smtClean="0"/>
          </a:p>
          <a:p>
            <a:endParaRPr lang="en-US" smtClean="0"/>
          </a:p>
          <a:p>
            <a:pPr lvl="1"/>
            <a:endParaRPr lang="en-US"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p:txBody>
          <a:bodyPr>
            <a:normAutofit fontScale="70000" lnSpcReduction="20000"/>
          </a:bodyPr>
          <a:lstStyle/>
          <a:p>
            <a:r>
              <a:rPr lang="en-US" sz="3000" dirty="0" smtClean="0"/>
              <a:t>Backgrounds can be used to impart a lot of design change with little effort</a:t>
            </a:r>
          </a:p>
          <a:p>
            <a:pPr lvl="1"/>
            <a:r>
              <a:rPr lang="en-US" sz="2800" dirty="0" smtClean="0"/>
              <a:t>Background Color</a:t>
            </a:r>
          </a:p>
          <a:p>
            <a:pPr lvl="1">
              <a:buNone/>
            </a:pPr>
            <a:r>
              <a:rPr lang="en-US" sz="2800" dirty="0" smtClean="0"/>
              <a:t>	</a:t>
            </a:r>
            <a:r>
              <a:rPr lang="en-US" sz="2300" dirty="0" smtClean="0">
                <a:latin typeface="Consolas" pitchFamily="49" charset="0"/>
                <a:cs typeface="Consolas" pitchFamily="49" charset="0"/>
              </a:rPr>
              <a:t>background-color: blue;</a:t>
            </a:r>
            <a:endParaRPr lang="en-US" sz="2300" b="0" dirty="0" smtClean="0">
              <a:latin typeface="Consolas" pitchFamily="49" charset="0"/>
              <a:cs typeface="Consolas" pitchFamily="49" charset="0"/>
            </a:endParaRPr>
          </a:p>
          <a:p>
            <a:pPr lvl="1"/>
            <a:r>
              <a:rPr lang="en-US" sz="2800" dirty="0" smtClean="0"/>
              <a:t>Background Image</a:t>
            </a:r>
          </a:p>
          <a:p>
            <a:pPr lvl="2"/>
            <a:r>
              <a:rPr lang="en-US" sz="2300" b="0" dirty="0" smtClean="0">
                <a:latin typeface="Consolas" pitchFamily="49" charset="0"/>
              </a:rPr>
              <a:t>background-image: </a:t>
            </a:r>
            <a:r>
              <a:rPr lang="en-US" sz="2300" b="0" dirty="0" err="1" smtClean="0">
                <a:latin typeface="Consolas" pitchFamily="49" charset="0"/>
              </a:rPr>
              <a:t>url</a:t>
            </a:r>
            <a:r>
              <a:rPr lang="en-US" sz="2300" b="0" dirty="0" smtClean="0">
                <a:latin typeface="Consolas" pitchFamily="49" charset="0"/>
              </a:rPr>
              <a:t>(‘/images/myimage.gif’);</a:t>
            </a:r>
            <a:endParaRPr lang="en-US" sz="2300" dirty="0" smtClean="0"/>
          </a:p>
          <a:p>
            <a:pPr lvl="1"/>
            <a:r>
              <a:rPr lang="en-US" sz="2800" dirty="0" smtClean="0"/>
              <a:t>Background Repeat</a:t>
            </a:r>
          </a:p>
          <a:p>
            <a:pPr lvl="2"/>
            <a:r>
              <a:rPr lang="en-US" sz="2300" b="0" dirty="0" smtClean="0">
                <a:latin typeface="Consolas" pitchFamily="49" charset="0"/>
              </a:rPr>
              <a:t>background-repeat: repeat-x;</a:t>
            </a:r>
          </a:p>
          <a:p>
            <a:pPr lvl="2"/>
            <a:endParaRPr lang="en-US" sz="2300" dirty="0" smtClean="0"/>
          </a:p>
          <a:p>
            <a:r>
              <a:rPr lang="en-US" sz="3000" dirty="0" smtClean="0"/>
              <a:t>Borders can be set all in one shortcut property or they can be set per side</a:t>
            </a:r>
          </a:p>
          <a:p>
            <a:pPr lvl="2"/>
            <a:r>
              <a:rPr lang="en-US" sz="2300" b="0" dirty="0" smtClean="0">
                <a:latin typeface="Consolas" pitchFamily="49" charset="0"/>
              </a:rPr>
              <a:t>border: 1px solid green;</a:t>
            </a:r>
          </a:p>
          <a:p>
            <a:pPr lvl="2"/>
            <a:endParaRPr lang="en-US" sz="2300" b="0" dirty="0" smtClean="0">
              <a:latin typeface="Consolas" pitchFamily="49" charset="0"/>
            </a:endParaRPr>
          </a:p>
          <a:p>
            <a:pPr lvl="2"/>
            <a:r>
              <a:rPr lang="en-US" sz="2300" b="0" dirty="0" smtClean="0">
                <a:latin typeface="Consolas" pitchFamily="49" charset="0"/>
              </a:rPr>
              <a:t>border-left: 2px solid red;</a:t>
            </a:r>
          </a:p>
          <a:p>
            <a:pPr lvl="2"/>
            <a:r>
              <a:rPr lang="en-US" sz="2300" b="0" dirty="0" smtClean="0">
                <a:latin typeface="Consolas" pitchFamily="49" charset="0"/>
              </a:rPr>
              <a:t>border-right: 2px solid green;</a:t>
            </a:r>
          </a:p>
          <a:p>
            <a:pPr lvl="2"/>
            <a:r>
              <a:rPr lang="en-US" sz="2300" b="0" dirty="0" smtClean="0">
                <a:latin typeface="Consolas" pitchFamily="49" charset="0"/>
              </a:rPr>
              <a:t>border-top: 2px solid yellow;</a:t>
            </a:r>
          </a:p>
          <a:p>
            <a:pPr lvl="2"/>
            <a:r>
              <a:rPr lang="en-US" sz="2300" b="0" dirty="0" smtClean="0">
                <a:latin typeface="Consolas" pitchFamily="49" charset="0"/>
              </a:rPr>
              <a:t>border-bottom: 2px solid blue;</a:t>
            </a:r>
            <a:endParaRPr lang="en-US" sz="3000" b="0" dirty="0" smtClean="0">
              <a:latin typeface="Consolas" pitchFamily="49" charset="0"/>
            </a:endParaRPr>
          </a:p>
          <a:p>
            <a:pPr lvl="1"/>
            <a:endParaRPr lang="en-US" dirty="0" smtClean="0"/>
          </a:p>
          <a:p>
            <a:pPr lvl="1"/>
            <a:endParaRPr lang="en-US" dirty="0" smtClean="0"/>
          </a:p>
          <a:p>
            <a:pPr lvl="1"/>
            <a:endParaRPr lang="en-US" dirty="0" smtClean="0"/>
          </a:p>
          <a:p>
            <a:endParaRPr lang="en-US" dirty="0" smtClean="0"/>
          </a:p>
          <a:p>
            <a:pPr lvl="1"/>
            <a:endParaRPr lang="en-US" dirty="0" smtClean="0"/>
          </a:p>
          <a:p>
            <a:endParaRPr lang="en-US" dirty="0" smtClean="0"/>
          </a:p>
        </p:txBody>
      </p:sp>
    </p:spTree>
    <p:extLst>
      <p:ext uri="{BB962C8B-B14F-4D97-AF65-F5344CB8AC3E}">
        <p14:creationId xmlns="" xmlns:p14="http://schemas.microsoft.com/office/powerpoint/2010/main" val="8811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CSS Properties</a:t>
            </a:r>
          </a:p>
        </p:txBody>
      </p:sp>
      <p:sp>
        <p:nvSpPr>
          <p:cNvPr id="3" name="Content Placeholder 2"/>
          <p:cNvSpPr>
            <a:spLocks noGrp="1"/>
          </p:cNvSpPr>
          <p:nvPr>
            <p:ph idx="1"/>
          </p:nvPr>
        </p:nvSpPr>
        <p:spPr/>
        <p:txBody>
          <a:bodyPr>
            <a:normAutofit/>
          </a:bodyPr>
          <a:lstStyle/>
          <a:p>
            <a:r>
              <a:rPr lang="en-US" sz="2400" dirty="0" smtClean="0">
                <a:solidFill>
                  <a:schemeClr val="tx2"/>
                </a:solidFill>
              </a:rPr>
              <a:t>Padding</a:t>
            </a:r>
            <a:r>
              <a:rPr lang="en-US" sz="2400" dirty="0" smtClean="0"/>
              <a:t> is the spacing between an element and its border, </a:t>
            </a:r>
          </a:p>
          <a:p>
            <a:pPr lvl="1"/>
            <a:r>
              <a:rPr lang="en-US" sz="1800" dirty="0" smtClean="0"/>
              <a:t>background colors and images show in this area</a:t>
            </a:r>
          </a:p>
          <a:p>
            <a:pPr lvl="2"/>
            <a:r>
              <a:rPr lang="en-US" sz="1600" dirty="0" smtClean="0">
                <a:latin typeface="Consolas" pitchFamily="49" charset="0"/>
              </a:rPr>
              <a:t>padding-top: 1px;</a:t>
            </a:r>
          </a:p>
          <a:p>
            <a:r>
              <a:rPr lang="en-US" sz="2400" dirty="0" smtClean="0">
                <a:solidFill>
                  <a:schemeClr val="tx2"/>
                </a:solidFill>
              </a:rPr>
              <a:t>Margin</a:t>
            </a:r>
            <a:r>
              <a:rPr lang="en-US" sz="2400" dirty="0" smtClean="0"/>
              <a:t> is the spacing past the border </a:t>
            </a:r>
          </a:p>
          <a:p>
            <a:pPr lvl="1"/>
            <a:r>
              <a:rPr lang="en-US" sz="1800" dirty="0" smtClean="0"/>
              <a:t>It does not show background colors or images for the specific element </a:t>
            </a:r>
          </a:p>
          <a:p>
            <a:pPr lvl="1"/>
            <a:r>
              <a:rPr lang="en-US" sz="1800" dirty="0" smtClean="0"/>
              <a:t>Note that parent backgrounds will show through</a:t>
            </a:r>
          </a:p>
          <a:p>
            <a:pPr lvl="2"/>
            <a:r>
              <a:rPr lang="en-US" sz="1600" dirty="0" smtClean="0">
                <a:latin typeface="Consolas" pitchFamily="49" charset="0"/>
              </a:rPr>
              <a:t>margin-top: 1px;</a:t>
            </a:r>
          </a:p>
          <a:p>
            <a:endParaRPr lang="en-US" sz="2400" dirty="0" smtClean="0"/>
          </a:p>
          <a:p>
            <a:endParaRPr lang="en-US" sz="2400" dirty="0" smtClean="0"/>
          </a:p>
          <a:p>
            <a:pPr lvl="1"/>
            <a:endParaRPr lang="en-US" sz="2000" dirty="0" smtClean="0"/>
          </a:p>
          <a:p>
            <a:pPr lvl="1"/>
            <a:endParaRPr lang="en-US" sz="2000" dirty="0" smtClean="0"/>
          </a:p>
          <a:p>
            <a:endParaRPr lang="en-US" sz="2400" dirty="0" smtClean="0"/>
          </a:p>
          <a:p>
            <a:pPr lvl="1"/>
            <a:endParaRPr lang="en-US" sz="2000" dirty="0" smtClean="0"/>
          </a:p>
          <a:p>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CSS Properties</a:t>
            </a:r>
          </a:p>
        </p:txBody>
      </p:sp>
      <p:sp>
        <p:nvSpPr>
          <p:cNvPr id="3" name="Content Placeholder 2"/>
          <p:cNvSpPr>
            <a:spLocks noGrp="1"/>
          </p:cNvSpPr>
          <p:nvPr>
            <p:ph idx="1"/>
          </p:nvPr>
        </p:nvSpPr>
        <p:spPr/>
        <p:txBody>
          <a:bodyPr>
            <a:normAutofit/>
          </a:bodyPr>
          <a:lstStyle/>
          <a:p>
            <a:endParaRPr lang="en-US" sz="2400" dirty="0" smtClean="0"/>
          </a:p>
          <a:p>
            <a:pPr lvl="1"/>
            <a:endParaRPr lang="en-US" sz="2000" dirty="0" smtClean="0"/>
          </a:p>
          <a:p>
            <a:pPr lvl="1"/>
            <a:endParaRPr lang="en-US" sz="2000" dirty="0" smtClean="0"/>
          </a:p>
          <a:p>
            <a:endParaRPr lang="en-US" sz="2400" dirty="0" smtClean="0"/>
          </a:p>
          <a:p>
            <a:pPr lvl="1"/>
            <a:endParaRPr lang="en-US" sz="2000" dirty="0" smtClean="0"/>
          </a:p>
          <a:p>
            <a:endParaRPr lang="en-US" sz="2400" dirty="0" smtClean="0"/>
          </a:p>
        </p:txBody>
      </p:sp>
      <p:pic>
        <p:nvPicPr>
          <p:cNvPr id="4" name="Picture 2" descr="C:\Users\Randy\Desktop\MY BOOK\285800 ch07\figures\285800 f0709.png"/>
          <p:cNvPicPr>
            <a:picLocks noChangeAspect="1" noChangeArrowheads="1"/>
          </p:cNvPicPr>
          <p:nvPr/>
        </p:nvPicPr>
        <p:blipFill>
          <a:blip r:embed="rId3" cstate="print"/>
          <a:srcRect/>
          <a:stretch>
            <a:fillRect/>
          </a:stretch>
        </p:blipFill>
        <p:spPr bwMode="auto">
          <a:xfrm>
            <a:off x="1219200" y="1600200"/>
            <a:ext cx="6222439" cy="4521771"/>
          </a:xfrm>
          <a:prstGeom prst="rect">
            <a:avLst/>
          </a:prstGeom>
          <a:noFill/>
        </p:spPr>
      </p:pic>
    </p:spTree>
    <p:extLst>
      <p:ext uri="{BB962C8B-B14F-4D97-AF65-F5344CB8AC3E}">
        <p14:creationId xmlns="" xmlns:p14="http://schemas.microsoft.com/office/powerpoint/2010/main" val="4199476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Inheritance in CSS</a:t>
            </a:r>
          </a:p>
        </p:txBody>
      </p:sp>
      <p:sp>
        <p:nvSpPr>
          <p:cNvPr id="3" name="Content Placeholder 2"/>
          <p:cNvSpPr>
            <a:spLocks noGrp="1"/>
          </p:cNvSpPr>
          <p:nvPr>
            <p:ph idx="1"/>
          </p:nvPr>
        </p:nvSpPr>
        <p:spPr/>
        <p:txBody>
          <a:bodyPr>
            <a:normAutofit fontScale="92500" lnSpcReduction="10000"/>
          </a:bodyPr>
          <a:lstStyle/>
          <a:p>
            <a:r>
              <a:rPr lang="en-US" dirty="0" smtClean="0"/>
              <a:t>Inheritance allows CSS values to apply to descendant elements</a:t>
            </a:r>
          </a:p>
          <a:p>
            <a:pPr lvl="1"/>
            <a:r>
              <a:rPr lang="en-US" dirty="0" smtClean="0"/>
              <a:t>Not all of the CSS properties support inheritance </a:t>
            </a:r>
          </a:p>
          <a:p>
            <a:pPr lvl="1"/>
            <a:r>
              <a:rPr lang="en-US" dirty="0" smtClean="0"/>
              <a:t>Typically, the ones that do are the ones that affect text styling</a:t>
            </a:r>
          </a:p>
          <a:p>
            <a:pPr lvl="1"/>
            <a:r>
              <a:rPr lang="en-US" i="1" dirty="0" smtClean="0"/>
              <a:t>Reference for CSS properties that support inheritance</a:t>
            </a:r>
          </a:p>
          <a:p>
            <a:pPr lvl="2"/>
            <a:r>
              <a:rPr lang="en-US" dirty="0" smtClean="0">
                <a:hlinkClick r:id="rId3"/>
              </a:rPr>
              <a:t>http://www.w3.org/TR/CSS21/propidx.html</a:t>
            </a:r>
            <a:endParaRPr lang="en-US" i="1" dirty="0" smtClean="0"/>
          </a:p>
          <a:p>
            <a:pPr lvl="1">
              <a:buNone/>
            </a:pPr>
            <a:endParaRPr lang="en-US" i="1" dirty="0" smtClean="0"/>
          </a:p>
          <a:p>
            <a:r>
              <a:rPr lang="en-US" dirty="0" smtClean="0">
                <a:solidFill>
                  <a:schemeClr val="tx2"/>
                </a:solidFill>
              </a:rPr>
              <a:t>!important</a:t>
            </a:r>
            <a:r>
              <a:rPr lang="en-US" dirty="0" smtClean="0"/>
              <a:t> rule can be really important!</a:t>
            </a:r>
          </a:p>
          <a:p>
            <a:pPr lvl="1"/>
            <a:r>
              <a:rPr lang="en-US" sz="2400" dirty="0" smtClean="0"/>
              <a:t>!important </a:t>
            </a:r>
            <a:r>
              <a:rPr lang="en-US" dirty="0" smtClean="0"/>
              <a:t>rule takes precedence over standard cascade rules</a:t>
            </a:r>
            <a:endParaRPr lang="en-US" sz="3200" dirty="0" smtClean="0"/>
          </a:p>
          <a:p>
            <a:pPr lvl="2"/>
            <a:r>
              <a:rPr lang="en-US" sz="1900" b="0" dirty="0" smtClean="0">
                <a:latin typeface="Consolas" pitchFamily="49" charset="0"/>
              </a:rPr>
              <a:t>div {</a:t>
            </a:r>
          </a:p>
          <a:p>
            <a:pPr lvl="2"/>
            <a:r>
              <a:rPr lang="en-US" sz="1900" b="0" dirty="0" smtClean="0">
                <a:latin typeface="Consolas" pitchFamily="49" charset="0"/>
              </a:rPr>
              <a:t>	color: red </a:t>
            </a:r>
            <a:r>
              <a:rPr lang="en-US" sz="1900" b="0" dirty="0" smtClean="0">
                <a:solidFill>
                  <a:schemeClr val="tx2"/>
                </a:solidFill>
                <a:latin typeface="Consolas" pitchFamily="49" charset="0"/>
              </a:rPr>
              <a:t>!important</a:t>
            </a:r>
            <a:r>
              <a:rPr lang="en-US" sz="1900" b="0" dirty="0" smtClean="0">
                <a:latin typeface="Consolas" pitchFamily="49" charset="0"/>
              </a:rPr>
              <a:t>;</a:t>
            </a:r>
          </a:p>
          <a:p>
            <a:pPr lvl="2"/>
            <a:r>
              <a:rPr lang="en-US" sz="1900" b="0" dirty="0" smtClean="0">
                <a:latin typeface="Consolas" pitchFamily="49" charset="0"/>
              </a:rPr>
              <a:t>}</a:t>
            </a:r>
            <a:endParaRPr lang="en-US" sz="2400" b="0" dirty="0" smtClean="0">
              <a:latin typeface="Consolas" pitchFamily="49" charset="0"/>
            </a:endParaRP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Understanding the Cascade</a:t>
            </a:r>
            <a:endParaRPr lang="en-US" dirty="0" smtClean="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Find all style declarations applied to the element</a:t>
            </a:r>
          </a:p>
          <a:p>
            <a:pPr marL="457200" indent="-457200">
              <a:buFont typeface="+mj-lt"/>
              <a:buAutoNum type="arabicPeriod"/>
            </a:pPr>
            <a:r>
              <a:rPr lang="en-US" sz="2400" dirty="0" smtClean="0"/>
              <a:t>Sort by origin and importance (including !important)</a:t>
            </a:r>
          </a:p>
          <a:p>
            <a:pPr marL="457200" indent="-457200">
              <a:buFont typeface="+mj-lt"/>
              <a:buAutoNum type="arabicPeriod"/>
            </a:pPr>
            <a:r>
              <a:rPr lang="en-US" sz="2400" dirty="0" smtClean="0"/>
              <a:t>If origin and importance is the same, </a:t>
            </a:r>
          </a:p>
          <a:p>
            <a:pPr marL="798513" lvl="1" indent="-287338"/>
            <a:r>
              <a:rPr lang="en-US" sz="2000" dirty="0" smtClean="0"/>
              <a:t>Specificity is used to determine what wins the cascade</a:t>
            </a:r>
          </a:p>
          <a:p>
            <a:pPr marL="798513" lvl="1" indent="-287338"/>
            <a:r>
              <a:rPr lang="en-US" sz="2000" dirty="0" smtClean="0"/>
              <a:t>Specificity is determined via the following equation:</a:t>
            </a:r>
          </a:p>
          <a:p>
            <a:pPr marL="795338" lvl="2"/>
            <a:r>
              <a:rPr lang="en-US" sz="1400" dirty="0" smtClean="0">
                <a:solidFill>
                  <a:schemeClr val="tx2"/>
                </a:solidFill>
              </a:rPr>
              <a:t>([The number of ID selectors] x 100) + </a:t>
            </a:r>
          </a:p>
          <a:p>
            <a:pPr marL="795338" lvl="2"/>
            <a:r>
              <a:rPr lang="en-US" sz="1400" dirty="0" smtClean="0">
                <a:solidFill>
                  <a:schemeClr val="tx2"/>
                </a:solidFill>
              </a:rPr>
              <a:t>([The number of Class selectors] x 10) + </a:t>
            </a:r>
          </a:p>
          <a:p>
            <a:pPr marL="795338" lvl="2"/>
            <a:r>
              <a:rPr lang="en-US" sz="1400" dirty="0" smtClean="0">
                <a:solidFill>
                  <a:schemeClr val="tx2"/>
                </a:solidFill>
              </a:rPr>
              <a:t>([The number of HTML selectors] x 1)</a:t>
            </a:r>
          </a:p>
          <a:p>
            <a:pPr marL="457200" indent="-457200">
              <a:buFont typeface="+mj-lt"/>
              <a:buAutoNum type="arabicPeriod"/>
            </a:pPr>
            <a:r>
              <a:rPr lang="en-US" sz="2400" dirty="0" smtClean="0"/>
              <a:t>Finally, if all other steps are equivalent, the rule that is declared last is the winner</a:t>
            </a:r>
          </a:p>
          <a:p>
            <a:pPr lvl="1"/>
            <a:endParaRPr lang="en-US" sz="2000" dirty="0" smtClean="0"/>
          </a:p>
          <a:p>
            <a:pPr lvl="1"/>
            <a:endParaRPr lang="en-US" sz="2000" dirty="0" smtClean="0"/>
          </a:p>
          <a:p>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Tools for Discovering CSS</a:t>
            </a:r>
            <a:endParaRPr lang="en-US" dirty="0"/>
          </a:p>
        </p:txBody>
      </p:sp>
      <p:sp>
        <p:nvSpPr>
          <p:cNvPr id="3" name="Content Placeholder 2"/>
          <p:cNvSpPr>
            <a:spLocks noGrp="1"/>
          </p:cNvSpPr>
          <p:nvPr>
            <p:ph idx="1"/>
          </p:nvPr>
        </p:nvSpPr>
        <p:spPr/>
        <p:txBody>
          <a:bodyPr>
            <a:normAutofit/>
          </a:bodyPr>
          <a:lstStyle/>
          <a:p>
            <a:r>
              <a:rPr lang="en-US" dirty="0" smtClean="0"/>
              <a:t>Firebug</a:t>
            </a:r>
          </a:p>
          <a:p>
            <a:pPr lvl="1"/>
            <a:r>
              <a:rPr lang="en-US" u="sng" dirty="0" smtClean="0">
                <a:hlinkClick r:id="rId2"/>
              </a:rPr>
              <a:t>http://getfirebug.com</a:t>
            </a:r>
            <a:endParaRPr lang="en-US" dirty="0" smtClean="0"/>
          </a:p>
          <a:p>
            <a:r>
              <a:rPr lang="en-US" dirty="0" smtClean="0"/>
              <a:t>IE Developer tools</a:t>
            </a:r>
          </a:p>
          <a:p>
            <a:pPr lvl="1"/>
            <a:r>
              <a:rPr lang="en-US" dirty="0" smtClean="0"/>
              <a:t>Built-into IE 8</a:t>
            </a:r>
          </a:p>
          <a:p>
            <a:r>
              <a:rPr lang="en-US" dirty="0" smtClean="0"/>
              <a:t>IE Developers Toolbar</a:t>
            </a:r>
          </a:p>
          <a:p>
            <a:pPr lvl="1"/>
            <a:r>
              <a:rPr lang="en-US" dirty="0" smtClean="0"/>
              <a:t>Free download used with IE7</a:t>
            </a:r>
          </a:p>
          <a:p>
            <a:pPr lvl="1"/>
            <a:endParaRPr lang="en-US" dirty="0" smtClean="0"/>
          </a:p>
          <a:p>
            <a:r>
              <a:rPr lang="en-US" dirty="0" smtClean="0"/>
              <a:t>What do these allow you to do</a:t>
            </a:r>
          </a:p>
          <a:p>
            <a:pPr lvl="1"/>
            <a:r>
              <a:rPr lang="en-US" dirty="0" smtClean="0"/>
              <a:t>Visually explore CSS class names, IDs,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Adding custom CSS to a master page </a:t>
            </a:r>
            <a:endParaRPr lang="en-US" dirty="0"/>
          </a:p>
        </p:txBody>
      </p:sp>
      <p:sp>
        <p:nvSpPr>
          <p:cNvPr id="3" name="Content Placeholder 2"/>
          <p:cNvSpPr>
            <a:spLocks noGrp="1"/>
          </p:cNvSpPr>
          <p:nvPr>
            <p:ph idx="1"/>
          </p:nvPr>
        </p:nvSpPr>
        <p:spPr/>
        <p:txBody>
          <a:bodyPr>
            <a:normAutofit/>
          </a:bodyPr>
          <a:lstStyle/>
          <a:p>
            <a:r>
              <a:rPr lang="en-US" dirty="0" smtClean="0"/>
              <a:t>Where should CSS live in SharePoint?</a:t>
            </a:r>
          </a:p>
          <a:p>
            <a:pPr lvl="1"/>
            <a:r>
              <a:rPr lang="en-US" dirty="0" smtClean="0"/>
              <a:t>Style Library for MOSS</a:t>
            </a:r>
          </a:p>
          <a:p>
            <a:pPr lvl="1"/>
            <a:r>
              <a:rPr lang="en-US" dirty="0" smtClean="0"/>
              <a:t>Your own folder or _layouts (12 root) for WSS</a:t>
            </a:r>
          </a:p>
          <a:p>
            <a:pPr lvl="1"/>
            <a:endParaRPr lang="en-US" dirty="0" smtClean="0"/>
          </a:p>
          <a:p>
            <a:r>
              <a:rPr lang="en-US" dirty="0" smtClean="0"/>
              <a:t>Setting an Alternate CSS URL</a:t>
            </a:r>
          </a:p>
          <a:p>
            <a:pPr lvl="1"/>
            <a:r>
              <a:rPr lang="en-US" dirty="0" smtClean="0"/>
              <a:t>Site Actions&gt;Site Settings&gt;Modify All Site Settings</a:t>
            </a:r>
          </a:p>
          <a:p>
            <a:pPr lvl="1"/>
            <a:r>
              <a:rPr lang="en-US" dirty="0" smtClean="0"/>
              <a:t>Look and Feel &gt; Master page</a:t>
            </a:r>
          </a:p>
          <a:p>
            <a:pPr lvl="1"/>
            <a:endParaRPr lang="en-US" dirty="0" smtClean="0"/>
          </a:p>
          <a:p>
            <a:r>
              <a:rPr lang="en-US" dirty="0" smtClean="0"/>
              <a:t>Inline and Internal style sheets can be applied in the master page or page layouts</a:t>
            </a:r>
          </a:p>
          <a:p>
            <a:pPr lvl="1"/>
            <a:r>
              <a:rPr lang="en-US" sz="1400" dirty="0" smtClean="0">
                <a:latin typeface="Consolas" pitchFamily="49" charset="0"/>
              </a:rPr>
              <a:t>&lt;asp:Content ContentPlaceHolderId="PlaceHolderAdditionalPageHead" runat="server"&gt;</a:t>
            </a:r>
          </a:p>
          <a:p>
            <a:endParaRPr lang="en-US" dirty="0" smtClean="0"/>
          </a:p>
          <a:p>
            <a:pPr lvl="1">
              <a:buNone/>
            </a:pPr>
            <a:endParaRPr lang="en-US" dirty="0" smtClean="0"/>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Adding custom CSS to a master page </a:t>
            </a:r>
            <a:endParaRPr lang="en-US" dirty="0"/>
          </a:p>
        </p:txBody>
      </p:sp>
      <p:sp>
        <p:nvSpPr>
          <p:cNvPr id="3" name="Content Placeholder 2"/>
          <p:cNvSpPr>
            <a:spLocks noGrp="1"/>
          </p:cNvSpPr>
          <p:nvPr>
            <p:ph idx="1"/>
          </p:nvPr>
        </p:nvSpPr>
        <p:spPr/>
        <p:txBody>
          <a:bodyPr>
            <a:normAutofit lnSpcReduction="10000"/>
          </a:bodyPr>
          <a:lstStyle/>
          <a:p>
            <a:r>
              <a:rPr lang="en-US" dirty="0" smtClean="0"/>
              <a:t>For branding that is more advanced include it manually in the master page</a:t>
            </a:r>
          </a:p>
          <a:p>
            <a:pPr lvl="1"/>
            <a:r>
              <a:rPr lang="en-US" dirty="0" smtClean="0"/>
              <a:t>&lt;SharePoint:CssRegistration&gt;</a:t>
            </a:r>
          </a:p>
          <a:p>
            <a:pPr lvl="3"/>
            <a:r>
              <a:rPr lang="en-US" sz="1300" dirty="0" smtClean="0">
                <a:latin typeface="Consolas" pitchFamily="49" charset="0"/>
              </a:rPr>
              <a:t>&lt;</a:t>
            </a:r>
            <a:r>
              <a:rPr lang="en-US" sz="1300" dirty="0" err="1" smtClean="0">
                <a:latin typeface="Consolas" pitchFamily="49" charset="0"/>
              </a:rPr>
              <a:t>SharePoint:CssRegistration</a:t>
            </a:r>
            <a:r>
              <a:rPr lang="en-US" sz="1300" dirty="0" smtClean="0">
                <a:latin typeface="Consolas" pitchFamily="49" charset="0"/>
              </a:rPr>
              <a:t> </a:t>
            </a:r>
            <a:br>
              <a:rPr lang="en-US" sz="1300" dirty="0" smtClean="0">
                <a:latin typeface="Consolas" pitchFamily="49" charset="0"/>
              </a:rPr>
            </a:br>
            <a:r>
              <a:rPr lang="en-US" sz="1300" dirty="0" smtClean="0">
                <a:latin typeface="Consolas" pitchFamily="49" charset="0"/>
              </a:rPr>
              <a:t>  name="&lt;% $SPUrl:∼SiteCollection/Style%20Library/zz1_blue.css%&gt;" </a:t>
            </a:r>
            <a:br>
              <a:rPr lang="en-US" sz="1300" dirty="0" smtClean="0">
                <a:latin typeface="Consolas" pitchFamily="49" charset="0"/>
              </a:rPr>
            </a:br>
            <a:r>
              <a:rPr lang="en-US" sz="1300" dirty="0" smtClean="0">
                <a:latin typeface="Consolas" pitchFamily="49" charset="0"/>
              </a:rPr>
              <a:t>  </a:t>
            </a:r>
            <a:r>
              <a:rPr lang="en-US" sz="1300" dirty="0" err="1" smtClean="0">
                <a:latin typeface="Consolas" pitchFamily="49" charset="0"/>
              </a:rPr>
              <a:t>runat</a:t>
            </a:r>
            <a:r>
              <a:rPr lang="en-US" sz="1300" dirty="0" smtClean="0">
                <a:latin typeface="Consolas" pitchFamily="49" charset="0"/>
              </a:rPr>
              <a:t>="server“</a:t>
            </a:r>
            <a:br>
              <a:rPr lang="en-US" sz="1300" dirty="0" smtClean="0">
                <a:latin typeface="Consolas" pitchFamily="49" charset="0"/>
              </a:rPr>
            </a:br>
            <a:r>
              <a:rPr lang="en-US" sz="1300" dirty="0" smtClean="0">
                <a:latin typeface="Consolas" pitchFamily="49" charset="0"/>
              </a:rPr>
              <a:t>/&gt;</a:t>
            </a:r>
          </a:p>
          <a:p>
            <a:pPr lvl="1"/>
            <a:r>
              <a:rPr lang="en-US" sz="2600" dirty="0" smtClean="0"/>
              <a:t>Can be problematic for overriding the OOTB styles. SharePoint tends to put it’s own CSS last</a:t>
            </a:r>
          </a:p>
          <a:p>
            <a:pPr lvl="2"/>
            <a:endParaRPr lang="en-US" sz="2200" dirty="0" smtClean="0"/>
          </a:p>
          <a:p>
            <a:r>
              <a:rPr lang="en-US" dirty="0" smtClean="0"/>
              <a:t>To be absolutely certain your CSS is called last, use an HTML CSS include</a:t>
            </a:r>
          </a:p>
          <a:p>
            <a:pPr lvl="3"/>
            <a:r>
              <a:rPr lang="en-US" sz="1300" dirty="0" smtClean="0">
                <a:latin typeface="Consolas" pitchFamily="49" charset="0"/>
              </a:rPr>
              <a:t>&lt;link rel="stylesheet" </a:t>
            </a:r>
          </a:p>
          <a:p>
            <a:pPr lvl="3"/>
            <a:r>
              <a:rPr lang="en-US" sz="1300" dirty="0" smtClean="0">
                <a:latin typeface="Consolas" pitchFamily="49" charset="0"/>
              </a:rPr>
              <a:t>      type="text/css" </a:t>
            </a:r>
            <a:br>
              <a:rPr lang="en-US" sz="1300" dirty="0" smtClean="0">
                <a:latin typeface="Consolas" pitchFamily="49" charset="0"/>
              </a:rPr>
            </a:br>
            <a:r>
              <a:rPr lang="en-US" sz="1300" dirty="0" smtClean="0">
                <a:latin typeface="Consolas" pitchFamily="49" charset="0"/>
              </a:rPr>
              <a:t>      </a:t>
            </a:r>
            <a:r>
              <a:rPr lang="en-US" sz="1300" dirty="0" err="1" smtClean="0">
                <a:latin typeface="Consolas" pitchFamily="49" charset="0"/>
              </a:rPr>
              <a:t>href</a:t>
            </a:r>
            <a:r>
              <a:rPr lang="en-US" sz="1300" dirty="0" smtClean="0">
                <a:latin typeface="Consolas" pitchFamily="49" charset="0"/>
              </a:rPr>
              <a:t>="&lt;%$SPUrl:∼sitecollection/Style%20Library/∼language/Custom%20Styles/x.css %&gt;“</a:t>
            </a:r>
            <a:br>
              <a:rPr lang="en-US" sz="1300" dirty="0" smtClean="0">
                <a:latin typeface="Consolas" pitchFamily="49" charset="0"/>
              </a:rPr>
            </a:br>
            <a:r>
              <a:rPr lang="en-US" sz="1300" dirty="0" smtClean="0">
                <a:latin typeface="Consolas" pitchFamily="49" charset="0"/>
              </a:rPr>
              <a:t>/&gt;</a:t>
            </a:r>
          </a:p>
          <a:p>
            <a:pPr lvl="1">
              <a:buNone/>
            </a:pPr>
            <a:endParaRPr lang="en-US" dirty="0" smtClean="0"/>
          </a:p>
          <a:p>
            <a:pPr lvl="1"/>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Overview of CSS rules defined in Core.CSS</a:t>
            </a:r>
            <a:endParaRPr lang="en-US" dirty="0"/>
          </a:p>
        </p:txBody>
      </p:sp>
      <p:sp>
        <p:nvSpPr>
          <p:cNvPr id="3" name="Content Placeholder 2"/>
          <p:cNvSpPr>
            <a:spLocks noGrp="1"/>
          </p:cNvSpPr>
          <p:nvPr>
            <p:ph idx="1"/>
          </p:nvPr>
        </p:nvSpPr>
        <p:spPr/>
        <p:txBody>
          <a:bodyPr/>
          <a:lstStyle/>
          <a:p>
            <a:r>
              <a:rPr lang="en-US" dirty="0" smtClean="0"/>
              <a:t>Overview of CSS used in SharePoint</a:t>
            </a:r>
          </a:p>
          <a:p>
            <a:pPr>
              <a:buNone/>
            </a:pPr>
            <a:r>
              <a:rPr lang="en-US" sz="1800" dirty="0" smtClean="0"/>
              <a:t>	 </a:t>
            </a:r>
            <a:r>
              <a:rPr lang="en-US" sz="1800" dirty="0" smtClean="0">
                <a:hlinkClick r:id="rId2"/>
              </a:rPr>
              <a:t>http://msdn.microsoft.com/en-us/library/ms438349.aspx</a:t>
            </a:r>
            <a:endParaRPr lang="en-US" sz="1800" dirty="0" smtClean="0"/>
          </a:p>
          <a:p>
            <a:pPr>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Fundamentals CSS concepts</a:t>
            </a:r>
          </a:p>
          <a:p>
            <a:pPr lvl="0"/>
            <a:r>
              <a:rPr lang="en-US" dirty="0" smtClean="0"/>
              <a:t>Overview of CSS rules defined in Core.CSS</a:t>
            </a:r>
          </a:p>
          <a:p>
            <a:pPr lvl="0"/>
            <a:r>
              <a:rPr lang="en-US" dirty="0" smtClean="0"/>
              <a:t>Tools for Discovering CSS</a:t>
            </a:r>
          </a:p>
          <a:p>
            <a:pPr lvl="0"/>
            <a:r>
              <a:rPr lang="en-US" dirty="0" smtClean="0"/>
              <a:t>Adding custom CSS to a master page </a:t>
            </a:r>
          </a:p>
          <a:p>
            <a:pPr lvl="0"/>
            <a:r>
              <a:rPr lang="en-US" dirty="0" smtClean="0"/>
              <a:t>Doctypes and SharePoint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itle 1"/>
          <p:cNvSpPr>
            <a:spLocks noGrp="1"/>
          </p:cNvSpPr>
          <p:nvPr>
            <p:ph type="title"/>
          </p:nvPr>
        </p:nvSpPr>
        <p:spPr/>
        <p:txBody>
          <a:bodyPr/>
          <a:lstStyle/>
          <a:p>
            <a:r>
              <a:rPr lang="en-US" smtClean="0"/>
              <a:t>Top Navigation Areas</a:t>
            </a:r>
          </a:p>
        </p:txBody>
      </p:sp>
      <p:pic>
        <p:nvPicPr>
          <p:cNvPr id="30722" name="Picture 5"/>
          <p:cNvPicPr>
            <a:picLocks noChangeAspect="1" noChangeArrowheads="1"/>
          </p:cNvPicPr>
          <p:nvPr/>
        </p:nvPicPr>
        <p:blipFill>
          <a:blip r:embed="rId2" cstate="print"/>
          <a:srcRect/>
          <a:stretch>
            <a:fillRect/>
          </a:stretch>
        </p:blipFill>
        <p:spPr bwMode="auto">
          <a:xfrm>
            <a:off x="907531" y="2684075"/>
            <a:ext cx="7299820" cy="449994"/>
          </a:xfrm>
          <a:prstGeom prst="rect">
            <a:avLst/>
          </a:prstGeom>
          <a:noFill/>
          <a:ln w="12700" algn="ctr">
            <a:noFill/>
            <a:miter lim="800000"/>
            <a:headEnd/>
            <a:tailEnd/>
          </a:ln>
        </p:spPr>
      </p:pic>
      <p:sp>
        <p:nvSpPr>
          <p:cNvPr id="6" name="TextBox 5"/>
          <p:cNvSpPr txBox="1"/>
          <p:nvPr/>
        </p:nvSpPr>
        <p:spPr>
          <a:xfrm>
            <a:off x="596900" y="1295400"/>
            <a:ext cx="1811062" cy="197491"/>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globalbreadcrumb</a:t>
            </a:r>
            <a:endParaRPr lang="en-US" sz="1200" dirty="0">
              <a:latin typeface="Consolas" pitchFamily="49" charset="0"/>
            </a:endParaRPr>
          </a:p>
        </p:txBody>
      </p:sp>
      <p:cxnSp>
        <p:nvCxnSpPr>
          <p:cNvPr id="8" name="Straight Arrow Connector 7"/>
          <p:cNvCxnSpPr/>
          <p:nvPr/>
        </p:nvCxnSpPr>
        <p:spPr bwMode="auto">
          <a:xfrm rot="16200000" flipH="1">
            <a:off x="510206" y="2088629"/>
            <a:ext cx="1167976" cy="28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11" name="TextBox 10"/>
          <p:cNvSpPr txBox="1"/>
          <p:nvPr/>
        </p:nvSpPr>
        <p:spPr>
          <a:xfrm>
            <a:off x="648197" y="3948069"/>
            <a:ext cx="1812487" cy="19749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globalTitleArea</a:t>
            </a:r>
            <a:endParaRPr lang="en-US" sz="1200" dirty="0">
              <a:latin typeface="Consolas" pitchFamily="49" charset="0"/>
            </a:endParaRPr>
          </a:p>
        </p:txBody>
      </p:sp>
      <p:sp>
        <p:nvSpPr>
          <p:cNvPr id="30728" name="Rectangle 11"/>
          <p:cNvSpPr>
            <a:spLocks noChangeArrowheads="1"/>
          </p:cNvSpPr>
          <p:nvPr/>
        </p:nvSpPr>
        <p:spPr bwMode="auto">
          <a:xfrm>
            <a:off x="906106" y="2674043"/>
            <a:ext cx="7271321" cy="179138"/>
          </a:xfrm>
          <a:prstGeom prst="rect">
            <a:avLst/>
          </a:prstGeom>
          <a:noFill/>
          <a:ln w="25400" algn="ctr">
            <a:solidFill>
              <a:schemeClr val="accent2"/>
            </a:solidFill>
            <a:round/>
            <a:headEnd/>
            <a:tailEnd/>
          </a:ln>
        </p:spPr>
        <p:txBody>
          <a:bodyPr wrap="none" anchor="ctr"/>
          <a:lstStyle/>
          <a:p>
            <a:pPr algn="ctr"/>
            <a:endParaRPr lang="en-US"/>
          </a:p>
        </p:txBody>
      </p:sp>
      <p:sp>
        <p:nvSpPr>
          <p:cNvPr id="13" name="Rectangle 12"/>
          <p:cNvSpPr/>
          <p:nvPr/>
        </p:nvSpPr>
        <p:spPr bwMode="auto">
          <a:xfrm>
            <a:off x="903256" y="2880409"/>
            <a:ext cx="7265621" cy="260824"/>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14" name="Straight Arrow Connector 13"/>
          <p:cNvCxnSpPr>
            <a:stCxn id="11" idx="0"/>
          </p:cNvCxnSpPr>
          <p:nvPr/>
        </p:nvCxnSpPr>
        <p:spPr bwMode="auto">
          <a:xfrm rot="16200000" flipV="1">
            <a:off x="1148173" y="3541801"/>
            <a:ext cx="806835" cy="5701"/>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21" name="TextBox 20"/>
          <p:cNvSpPr txBox="1"/>
          <p:nvPr/>
        </p:nvSpPr>
        <p:spPr>
          <a:xfrm>
            <a:off x="2047459" y="3509541"/>
            <a:ext cx="1811062" cy="197491"/>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sitetitle</a:t>
            </a:r>
            <a:endParaRPr lang="en-US" sz="1200" dirty="0">
              <a:latin typeface="Consolas" pitchFamily="49" charset="0"/>
            </a:endParaRPr>
          </a:p>
        </p:txBody>
      </p:sp>
      <p:cxnSp>
        <p:nvCxnSpPr>
          <p:cNvPr id="22" name="Straight Arrow Connector 21"/>
          <p:cNvCxnSpPr>
            <a:stCxn id="21" idx="0"/>
          </p:cNvCxnSpPr>
          <p:nvPr/>
        </p:nvCxnSpPr>
        <p:spPr bwMode="auto">
          <a:xfrm rot="16200000" flipV="1">
            <a:off x="2755588" y="3312138"/>
            <a:ext cx="392670" cy="21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24" name="Rectangle 23"/>
          <p:cNvSpPr/>
          <p:nvPr/>
        </p:nvSpPr>
        <p:spPr bwMode="auto">
          <a:xfrm>
            <a:off x="1211037" y="2917670"/>
            <a:ext cx="2777151" cy="192035"/>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sp>
        <p:nvSpPr>
          <p:cNvPr id="27" name="TextBox 26"/>
          <p:cNvSpPr txBox="1"/>
          <p:nvPr/>
        </p:nvSpPr>
        <p:spPr>
          <a:xfrm>
            <a:off x="3453847" y="2027715"/>
            <a:ext cx="1812487" cy="197491"/>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globallinks</a:t>
            </a:r>
            <a:endParaRPr lang="en-US" sz="1200" dirty="0">
              <a:latin typeface="Consolas" pitchFamily="49" charset="0"/>
            </a:endParaRPr>
          </a:p>
        </p:txBody>
      </p:sp>
      <p:sp>
        <p:nvSpPr>
          <p:cNvPr id="47" name="Rectangle 46"/>
          <p:cNvSpPr/>
          <p:nvPr/>
        </p:nvSpPr>
        <p:spPr bwMode="auto">
          <a:xfrm>
            <a:off x="978776" y="2738533"/>
            <a:ext cx="1375040" cy="51592"/>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48" name="Straight Arrow Connector 47"/>
          <p:cNvCxnSpPr>
            <a:endCxn id="47" idx="3"/>
          </p:cNvCxnSpPr>
          <p:nvPr/>
        </p:nvCxnSpPr>
        <p:spPr bwMode="auto">
          <a:xfrm rot="10800000" flipV="1">
            <a:off x="2353816" y="2245546"/>
            <a:ext cx="1300943" cy="51878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55" name="TextBox 54"/>
          <p:cNvSpPr txBox="1"/>
          <p:nvPr/>
        </p:nvSpPr>
        <p:spPr>
          <a:xfrm>
            <a:off x="6052885" y="1712433"/>
            <a:ext cx="1812487" cy="197491"/>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globalright</a:t>
            </a:r>
            <a:endParaRPr lang="en-US" sz="1200" dirty="0">
              <a:latin typeface="Consolas" pitchFamily="49" charset="0"/>
            </a:endParaRPr>
          </a:p>
        </p:txBody>
      </p:sp>
      <p:sp>
        <p:nvSpPr>
          <p:cNvPr id="56" name="Rectangle 55"/>
          <p:cNvSpPr/>
          <p:nvPr/>
        </p:nvSpPr>
        <p:spPr bwMode="auto">
          <a:xfrm>
            <a:off x="6511706" y="2704138"/>
            <a:ext cx="1624399" cy="117514"/>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57" name="Straight Arrow Connector 56"/>
          <p:cNvCxnSpPr/>
          <p:nvPr/>
        </p:nvCxnSpPr>
        <p:spPr bwMode="auto">
          <a:xfrm rot="16200000" flipH="1">
            <a:off x="7328843" y="2304311"/>
            <a:ext cx="765276" cy="28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59" name="Rectangle 58"/>
          <p:cNvSpPr/>
          <p:nvPr/>
        </p:nvSpPr>
        <p:spPr bwMode="auto">
          <a:xfrm>
            <a:off x="6551604" y="2735666"/>
            <a:ext cx="1330867" cy="54458"/>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60" name="Straight Arrow Connector 59"/>
          <p:cNvCxnSpPr>
            <a:endCxn id="59" idx="1"/>
          </p:cNvCxnSpPr>
          <p:nvPr/>
        </p:nvCxnSpPr>
        <p:spPr bwMode="auto">
          <a:xfrm>
            <a:off x="5063997" y="2245546"/>
            <a:ext cx="1487607" cy="517349"/>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65" name="TextBox 64"/>
          <p:cNvSpPr txBox="1"/>
          <p:nvPr/>
        </p:nvSpPr>
        <p:spPr>
          <a:xfrm>
            <a:off x="1335004" y="1756858"/>
            <a:ext cx="1811062" cy="197491"/>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globalleft</a:t>
            </a:r>
            <a:endParaRPr lang="en-US" sz="1200" dirty="0">
              <a:latin typeface="Consolas" pitchFamily="49" charset="0"/>
            </a:endParaRPr>
          </a:p>
        </p:txBody>
      </p:sp>
      <p:sp>
        <p:nvSpPr>
          <p:cNvPr id="68" name="Rectangle 67"/>
          <p:cNvSpPr/>
          <p:nvPr/>
        </p:nvSpPr>
        <p:spPr bwMode="auto">
          <a:xfrm>
            <a:off x="934604" y="2701272"/>
            <a:ext cx="1622973" cy="117514"/>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70" name="Straight Arrow Connector 69"/>
          <p:cNvCxnSpPr>
            <a:endCxn id="68" idx="0"/>
          </p:cNvCxnSpPr>
          <p:nvPr/>
        </p:nvCxnSpPr>
        <p:spPr bwMode="auto">
          <a:xfrm rot="16200000" flipH="1">
            <a:off x="1377097" y="2331565"/>
            <a:ext cx="728015" cy="11399"/>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pic>
        <p:nvPicPr>
          <p:cNvPr id="30745" name="Picture 6"/>
          <p:cNvPicPr>
            <a:picLocks noChangeAspect="1" noChangeArrowheads="1"/>
          </p:cNvPicPr>
          <p:nvPr/>
        </p:nvPicPr>
        <p:blipFill>
          <a:blip r:embed="rId3" cstate="print"/>
          <a:srcRect/>
          <a:stretch>
            <a:fillRect/>
          </a:stretch>
        </p:blipFill>
        <p:spPr bwMode="auto">
          <a:xfrm>
            <a:off x="993025" y="4688982"/>
            <a:ext cx="7104607" cy="180571"/>
          </a:xfrm>
          <a:prstGeom prst="rect">
            <a:avLst/>
          </a:prstGeom>
          <a:noFill/>
          <a:ln w="12700" algn="ctr">
            <a:noFill/>
            <a:miter lim="800000"/>
            <a:headEnd/>
            <a:tailEnd/>
          </a:ln>
        </p:spPr>
      </p:pic>
      <p:sp>
        <p:nvSpPr>
          <p:cNvPr id="78" name="TextBox 77"/>
          <p:cNvSpPr txBox="1"/>
          <p:nvPr/>
        </p:nvSpPr>
        <p:spPr>
          <a:xfrm>
            <a:off x="6278021" y="3816224"/>
            <a:ext cx="1811062" cy="197491"/>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siteaction</a:t>
            </a:r>
            <a:endParaRPr lang="en-US" sz="1200" dirty="0">
              <a:latin typeface="Consolas" pitchFamily="49" charset="0"/>
            </a:endParaRPr>
          </a:p>
        </p:txBody>
      </p:sp>
      <p:cxnSp>
        <p:nvCxnSpPr>
          <p:cNvPr id="79" name="Straight Arrow Connector 78"/>
          <p:cNvCxnSpPr/>
          <p:nvPr/>
        </p:nvCxnSpPr>
        <p:spPr bwMode="auto">
          <a:xfrm rot="5400000">
            <a:off x="7479393" y="4360097"/>
            <a:ext cx="687888" cy="42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81" name="TextBox 80"/>
          <p:cNvSpPr txBox="1"/>
          <p:nvPr/>
        </p:nvSpPr>
        <p:spPr>
          <a:xfrm>
            <a:off x="5896145" y="4124340"/>
            <a:ext cx="1811062" cy="197491"/>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siteactionsmenu</a:t>
            </a:r>
            <a:endParaRPr lang="en-US" sz="1200" dirty="0">
              <a:latin typeface="Consolas" pitchFamily="49" charset="0"/>
            </a:endParaRPr>
          </a:p>
        </p:txBody>
      </p:sp>
      <p:sp>
        <p:nvSpPr>
          <p:cNvPr id="30749" name="Rectangle 82"/>
          <p:cNvSpPr>
            <a:spLocks noChangeArrowheads="1"/>
          </p:cNvSpPr>
          <p:nvPr/>
        </p:nvSpPr>
        <p:spPr bwMode="auto">
          <a:xfrm>
            <a:off x="7178565" y="4690415"/>
            <a:ext cx="864921" cy="199201"/>
          </a:xfrm>
          <a:prstGeom prst="rect">
            <a:avLst/>
          </a:prstGeom>
          <a:noFill/>
          <a:ln w="25400" algn="ctr">
            <a:solidFill>
              <a:schemeClr val="accent2"/>
            </a:solidFill>
            <a:round/>
            <a:headEnd/>
            <a:tailEnd/>
          </a:ln>
        </p:spPr>
        <p:txBody>
          <a:bodyPr wrap="none" anchor="ctr"/>
          <a:lstStyle/>
          <a:p>
            <a:pPr algn="ctr"/>
            <a:endParaRPr lang="en-US"/>
          </a:p>
        </p:txBody>
      </p:sp>
      <p:sp>
        <p:nvSpPr>
          <p:cNvPr id="84" name="Rectangle 83"/>
          <p:cNvSpPr/>
          <p:nvPr/>
        </p:nvSpPr>
        <p:spPr bwMode="auto">
          <a:xfrm>
            <a:off x="7217037" y="4729109"/>
            <a:ext cx="776577" cy="121814"/>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sp>
        <p:nvSpPr>
          <p:cNvPr id="89" name="TextBox 88"/>
          <p:cNvSpPr txBox="1"/>
          <p:nvPr/>
        </p:nvSpPr>
        <p:spPr>
          <a:xfrm>
            <a:off x="622548" y="6359977"/>
            <a:ext cx="1812487" cy="19749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bannerContainer</a:t>
            </a:r>
            <a:endParaRPr lang="en-US" sz="1200" dirty="0">
              <a:latin typeface="Consolas" pitchFamily="49" charset="0"/>
            </a:endParaRPr>
          </a:p>
        </p:txBody>
      </p:sp>
      <p:sp>
        <p:nvSpPr>
          <p:cNvPr id="90" name="Rectangle 89"/>
          <p:cNvSpPr/>
          <p:nvPr/>
        </p:nvSpPr>
        <p:spPr bwMode="auto">
          <a:xfrm>
            <a:off x="820611" y="4572901"/>
            <a:ext cx="7433761" cy="428497"/>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91" name="Straight Arrow Connector 90"/>
          <p:cNvCxnSpPr/>
          <p:nvPr/>
        </p:nvCxnSpPr>
        <p:spPr bwMode="auto">
          <a:xfrm rot="16200000" flipV="1">
            <a:off x="625128" y="5672834"/>
            <a:ext cx="1341382" cy="9974"/>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94" name="Rectangle 93"/>
          <p:cNvSpPr/>
          <p:nvPr/>
        </p:nvSpPr>
        <p:spPr bwMode="auto">
          <a:xfrm>
            <a:off x="851960" y="4613028"/>
            <a:ext cx="7363941" cy="349677"/>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sp>
        <p:nvSpPr>
          <p:cNvPr id="95" name="TextBox 94"/>
          <p:cNvSpPr txBox="1"/>
          <p:nvPr/>
        </p:nvSpPr>
        <p:spPr>
          <a:xfrm>
            <a:off x="1494594" y="6060460"/>
            <a:ext cx="1812487" cy="197491"/>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bannerframe</a:t>
            </a:r>
            <a:endParaRPr lang="en-US" sz="1200" dirty="0">
              <a:latin typeface="Consolas" pitchFamily="49" charset="0"/>
            </a:endParaRPr>
          </a:p>
        </p:txBody>
      </p:sp>
      <p:cxnSp>
        <p:nvCxnSpPr>
          <p:cNvPr id="96" name="Straight Arrow Connector 95"/>
          <p:cNvCxnSpPr>
            <a:stCxn id="95" idx="0"/>
          </p:cNvCxnSpPr>
          <p:nvPr/>
        </p:nvCxnSpPr>
        <p:spPr bwMode="auto">
          <a:xfrm rot="5400000" flipH="1" flipV="1">
            <a:off x="1859823" y="5512321"/>
            <a:ext cx="1089155" cy="7124"/>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98" name="TextBox 97"/>
          <p:cNvSpPr txBox="1"/>
          <p:nvPr/>
        </p:nvSpPr>
        <p:spPr>
          <a:xfrm>
            <a:off x="2633098" y="5756642"/>
            <a:ext cx="1812487" cy="197491"/>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ms-banner</a:t>
            </a:r>
          </a:p>
        </p:txBody>
      </p:sp>
      <p:sp>
        <p:nvSpPr>
          <p:cNvPr id="99" name="Rectangle 98"/>
          <p:cNvSpPr/>
          <p:nvPr/>
        </p:nvSpPr>
        <p:spPr bwMode="auto">
          <a:xfrm>
            <a:off x="6899282" y="4654588"/>
            <a:ext cx="232260" cy="269423"/>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100" name="Straight Arrow Connector 99"/>
          <p:cNvCxnSpPr>
            <a:stCxn id="98" idx="0"/>
          </p:cNvCxnSpPr>
          <p:nvPr/>
        </p:nvCxnSpPr>
        <p:spPr bwMode="auto">
          <a:xfrm rot="16200000" flipV="1">
            <a:off x="3123073" y="5340371"/>
            <a:ext cx="816866" cy="15674"/>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108" name="Rectangle 107"/>
          <p:cNvSpPr/>
          <p:nvPr/>
        </p:nvSpPr>
        <p:spPr bwMode="auto">
          <a:xfrm>
            <a:off x="890432" y="4651721"/>
            <a:ext cx="5960404" cy="269423"/>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sp>
        <p:nvSpPr>
          <p:cNvPr id="109" name="TextBox 108"/>
          <p:cNvSpPr txBox="1"/>
          <p:nvPr/>
        </p:nvSpPr>
        <p:spPr>
          <a:xfrm>
            <a:off x="3707481" y="5404100"/>
            <a:ext cx="1811062" cy="197491"/>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topNavContainer</a:t>
            </a:r>
            <a:endParaRPr lang="en-US" sz="1200" dirty="0">
              <a:latin typeface="Consolas" pitchFamily="49" charset="0"/>
            </a:endParaRPr>
          </a:p>
        </p:txBody>
      </p:sp>
      <p:sp>
        <p:nvSpPr>
          <p:cNvPr id="30762" name="Rectangle 109"/>
          <p:cNvSpPr>
            <a:spLocks noChangeArrowheads="1"/>
          </p:cNvSpPr>
          <p:nvPr/>
        </p:nvSpPr>
        <p:spPr bwMode="auto">
          <a:xfrm>
            <a:off x="950278" y="4680383"/>
            <a:ext cx="5863510" cy="196335"/>
          </a:xfrm>
          <a:prstGeom prst="rect">
            <a:avLst/>
          </a:prstGeom>
          <a:noFill/>
          <a:ln w="25400" algn="ctr">
            <a:solidFill>
              <a:schemeClr val="accent2"/>
            </a:solidFill>
            <a:round/>
            <a:headEnd/>
            <a:tailEnd/>
          </a:ln>
        </p:spPr>
        <p:txBody>
          <a:bodyPr wrap="none" anchor="ctr"/>
          <a:lstStyle/>
          <a:p>
            <a:pPr algn="ctr"/>
            <a:endParaRPr lang="en-US"/>
          </a:p>
        </p:txBody>
      </p:sp>
      <p:cxnSp>
        <p:nvCxnSpPr>
          <p:cNvPr id="111" name="Straight Arrow Connector 110"/>
          <p:cNvCxnSpPr>
            <a:endCxn id="30762" idx="2"/>
          </p:cNvCxnSpPr>
          <p:nvPr/>
        </p:nvCxnSpPr>
        <p:spPr bwMode="auto">
          <a:xfrm rot="16200000" flipV="1">
            <a:off x="3619763" y="5139700"/>
            <a:ext cx="528814" cy="28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113" name="TextBox 112"/>
          <p:cNvSpPr txBox="1"/>
          <p:nvPr/>
        </p:nvSpPr>
        <p:spPr>
          <a:xfrm>
            <a:off x="5143792" y="6251061"/>
            <a:ext cx="1812487" cy="19749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topnav</a:t>
            </a:r>
            <a:endParaRPr lang="en-US" sz="1200" dirty="0">
              <a:latin typeface="Consolas" pitchFamily="49" charset="0"/>
            </a:endParaRPr>
          </a:p>
        </p:txBody>
      </p:sp>
      <p:sp>
        <p:nvSpPr>
          <p:cNvPr id="114" name="Rectangle 113"/>
          <p:cNvSpPr/>
          <p:nvPr/>
        </p:nvSpPr>
        <p:spPr bwMode="auto">
          <a:xfrm>
            <a:off x="6132680" y="4713345"/>
            <a:ext cx="356228" cy="124679"/>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cxnSp>
        <p:nvCxnSpPr>
          <p:cNvPr id="115" name="Straight Arrow Connector 114"/>
          <p:cNvCxnSpPr/>
          <p:nvPr/>
        </p:nvCxnSpPr>
        <p:spPr bwMode="auto">
          <a:xfrm rot="5400000" flipH="1" flipV="1">
            <a:off x="5703909" y="5520193"/>
            <a:ext cx="1451730" cy="42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117" name="TextBox 116"/>
          <p:cNvSpPr txBox="1"/>
          <p:nvPr/>
        </p:nvSpPr>
        <p:spPr>
          <a:xfrm>
            <a:off x="4545329" y="5756642"/>
            <a:ext cx="1812487" cy="377026"/>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topnav</a:t>
            </a:r>
            <a:r>
              <a:rPr lang="en-US" sz="1200" dirty="0">
                <a:latin typeface="Consolas" pitchFamily="49" charset="0"/>
              </a:rPr>
              <a:t> +</a:t>
            </a:r>
            <a:br>
              <a:rPr lang="en-US" sz="1200" dirty="0">
                <a:latin typeface="Consolas" pitchFamily="49" charset="0"/>
              </a:rPr>
            </a:br>
            <a:r>
              <a:rPr lang="en-US" sz="1200" dirty="0">
                <a:latin typeface="Consolas" pitchFamily="49" charset="0"/>
              </a:rPr>
              <a:t>ms-</a:t>
            </a:r>
            <a:r>
              <a:rPr lang="en-US" sz="1200" dirty="0" err="1">
                <a:latin typeface="Consolas" pitchFamily="49" charset="0"/>
              </a:rPr>
              <a:t>topNavSelected</a:t>
            </a:r>
            <a:endParaRPr lang="en-US" sz="1200" dirty="0">
              <a:latin typeface="Consolas" pitchFamily="49" charset="0"/>
            </a:endParaRPr>
          </a:p>
        </p:txBody>
      </p:sp>
      <p:cxnSp>
        <p:nvCxnSpPr>
          <p:cNvPr id="82" name="Straight Arrow Connector 81"/>
          <p:cNvCxnSpPr/>
          <p:nvPr/>
        </p:nvCxnSpPr>
        <p:spPr bwMode="auto">
          <a:xfrm rot="16200000" flipH="1">
            <a:off x="7446636" y="4548555"/>
            <a:ext cx="432796" cy="57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cxnSp>
        <p:nvCxnSpPr>
          <p:cNvPr id="118" name="Straight Arrow Connector 117"/>
          <p:cNvCxnSpPr/>
          <p:nvPr/>
        </p:nvCxnSpPr>
        <p:spPr bwMode="auto">
          <a:xfrm rot="10800000">
            <a:off x="5311931" y="4838024"/>
            <a:ext cx="937592" cy="91861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122" name="Rectangle 121"/>
          <p:cNvSpPr/>
          <p:nvPr/>
        </p:nvSpPr>
        <p:spPr bwMode="auto">
          <a:xfrm>
            <a:off x="4761916" y="4710479"/>
            <a:ext cx="559990" cy="120380"/>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p:txBody>
          <a:bodyPr/>
          <a:lstStyle/>
          <a:p>
            <a:r>
              <a:rPr lang="en-US" smtClean="0"/>
              <a:t>Body Structure</a:t>
            </a:r>
          </a:p>
        </p:txBody>
      </p:sp>
      <p:grpSp>
        <p:nvGrpSpPr>
          <p:cNvPr id="2" name="Group 51"/>
          <p:cNvGrpSpPr/>
          <p:nvPr/>
        </p:nvGrpSpPr>
        <p:grpSpPr>
          <a:xfrm>
            <a:off x="533400" y="1371600"/>
            <a:ext cx="8153400" cy="5181600"/>
            <a:chOff x="96838" y="698500"/>
            <a:chExt cx="9047162" cy="6159500"/>
          </a:xfrm>
        </p:grpSpPr>
        <p:sp>
          <p:nvSpPr>
            <p:cNvPr id="31746" name="Rectangle 27"/>
            <p:cNvSpPr>
              <a:spLocks noChangeArrowheads="1"/>
            </p:cNvSpPr>
            <p:nvPr/>
          </p:nvSpPr>
          <p:spPr bwMode="auto">
            <a:xfrm>
              <a:off x="5064125" y="5529263"/>
              <a:ext cx="4079875" cy="1328737"/>
            </a:xfrm>
            <a:prstGeom prst="rect">
              <a:avLst/>
            </a:prstGeom>
            <a:solidFill>
              <a:schemeClr val="bg1"/>
            </a:solidFill>
            <a:ln w="12700" algn="ctr">
              <a:noFill/>
              <a:round/>
              <a:headEnd/>
              <a:tailEnd/>
            </a:ln>
          </p:spPr>
          <p:txBody>
            <a:bodyPr wrap="none" anchor="ctr"/>
            <a:lstStyle/>
            <a:p>
              <a:pPr algn="ctr"/>
              <a:endParaRPr lang="en-US" sz="1600"/>
            </a:p>
          </p:txBody>
        </p:sp>
        <p:pic>
          <p:nvPicPr>
            <p:cNvPr id="31747" name="Picture 2"/>
            <p:cNvPicPr>
              <a:picLocks noChangeAspect="1" noChangeArrowheads="1"/>
            </p:cNvPicPr>
            <p:nvPr/>
          </p:nvPicPr>
          <p:blipFill>
            <a:blip r:embed="rId2" cstate="print"/>
            <a:srcRect/>
            <a:stretch>
              <a:fillRect/>
            </a:stretch>
          </p:blipFill>
          <p:spPr bwMode="auto">
            <a:xfrm>
              <a:off x="2200275" y="1962150"/>
              <a:ext cx="6613525" cy="3605213"/>
            </a:xfrm>
            <a:prstGeom prst="rect">
              <a:avLst/>
            </a:prstGeom>
            <a:noFill/>
            <a:ln w="12700" algn="ctr">
              <a:noFill/>
              <a:miter lim="800000"/>
              <a:headEnd/>
              <a:tailEnd/>
            </a:ln>
          </p:spPr>
        </p:pic>
        <p:sp>
          <p:nvSpPr>
            <p:cNvPr id="5" name="TextBox 4"/>
            <p:cNvSpPr txBox="1"/>
            <p:nvPr/>
          </p:nvSpPr>
          <p:spPr>
            <a:xfrm>
              <a:off x="1176338" y="698500"/>
              <a:ext cx="2017712" cy="213746"/>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titlearealeft</a:t>
              </a:r>
              <a:endParaRPr lang="en-US" sz="1100" dirty="0">
                <a:latin typeface="Consolas" pitchFamily="49" charset="0"/>
              </a:endParaRPr>
            </a:p>
          </p:txBody>
        </p:sp>
        <p:cxnSp>
          <p:nvCxnSpPr>
            <p:cNvPr id="6" name="Straight Arrow Connector 5"/>
            <p:cNvCxnSpPr>
              <a:endCxn id="31752" idx="1"/>
            </p:cNvCxnSpPr>
            <p:nvPr/>
          </p:nvCxnSpPr>
          <p:spPr bwMode="auto">
            <a:xfrm rot="16200000" flipH="1">
              <a:off x="1308894" y="1085056"/>
              <a:ext cx="1055688" cy="7334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7" name="TextBox 6"/>
            <p:cNvSpPr txBox="1"/>
            <p:nvPr/>
          </p:nvSpPr>
          <p:spPr>
            <a:xfrm>
              <a:off x="96838" y="3578225"/>
              <a:ext cx="2017712" cy="213746"/>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pagemargin</a:t>
              </a:r>
              <a:endParaRPr lang="en-US" sz="1100" dirty="0">
                <a:latin typeface="Consolas" pitchFamily="49" charset="0"/>
              </a:endParaRPr>
            </a:p>
          </p:txBody>
        </p:sp>
        <p:sp>
          <p:nvSpPr>
            <p:cNvPr id="31752" name="Rectangle 7"/>
            <p:cNvSpPr>
              <a:spLocks noChangeArrowheads="1"/>
            </p:cNvSpPr>
            <p:nvPr/>
          </p:nvSpPr>
          <p:spPr bwMode="auto">
            <a:xfrm>
              <a:off x="2203450" y="1931988"/>
              <a:ext cx="1095375" cy="95250"/>
            </a:xfrm>
            <a:prstGeom prst="rect">
              <a:avLst/>
            </a:prstGeom>
            <a:noFill/>
            <a:ln w="25400" algn="ctr">
              <a:solidFill>
                <a:schemeClr val="accent2"/>
              </a:solidFill>
              <a:round/>
              <a:headEnd/>
              <a:tailEnd/>
            </a:ln>
          </p:spPr>
          <p:txBody>
            <a:bodyPr wrap="none" anchor="ctr"/>
            <a:lstStyle/>
            <a:p>
              <a:pPr algn="ctr"/>
              <a:endParaRPr lang="en-US" sz="1600"/>
            </a:p>
          </p:txBody>
        </p:sp>
        <p:cxnSp>
          <p:nvCxnSpPr>
            <p:cNvPr id="10" name="Straight Arrow Connector 9"/>
            <p:cNvCxnSpPr>
              <a:stCxn id="7" idx="3"/>
            </p:cNvCxnSpPr>
            <p:nvPr/>
          </p:nvCxnSpPr>
          <p:spPr bwMode="auto">
            <a:xfrm>
              <a:off x="2114550" y="3685098"/>
              <a:ext cx="1217613" cy="299526"/>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11" name="TextBox 10"/>
            <p:cNvSpPr txBox="1"/>
            <p:nvPr/>
          </p:nvSpPr>
          <p:spPr>
            <a:xfrm>
              <a:off x="103188" y="3035299"/>
              <a:ext cx="2017712" cy="213746"/>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navframe</a:t>
              </a:r>
              <a:endParaRPr lang="en-US" sz="1100" dirty="0">
                <a:latin typeface="Consolas" pitchFamily="49" charset="0"/>
              </a:endParaRPr>
            </a:p>
          </p:txBody>
        </p:sp>
        <p:cxnSp>
          <p:nvCxnSpPr>
            <p:cNvPr id="12" name="Straight Arrow Connector 11"/>
            <p:cNvCxnSpPr/>
            <p:nvPr/>
          </p:nvCxnSpPr>
          <p:spPr bwMode="auto">
            <a:xfrm rot="16200000" flipV="1">
              <a:off x="8139113" y="5614987"/>
              <a:ext cx="1581150" cy="2000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13" name="Rectangle 12"/>
            <p:cNvSpPr/>
            <p:nvPr/>
          </p:nvSpPr>
          <p:spPr bwMode="auto">
            <a:xfrm>
              <a:off x="2260600" y="2087563"/>
              <a:ext cx="1008063" cy="3321050"/>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1600"/>
            </a:p>
          </p:txBody>
        </p:sp>
        <p:sp>
          <p:nvSpPr>
            <p:cNvPr id="14" name="TextBox 13"/>
            <p:cNvSpPr txBox="1"/>
            <p:nvPr/>
          </p:nvSpPr>
          <p:spPr>
            <a:xfrm>
              <a:off x="3487738" y="698500"/>
              <a:ext cx="2165350" cy="213746"/>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pagetitleareaframe</a:t>
              </a:r>
              <a:endParaRPr lang="en-US" sz="1100" dirty="0">
                <a:latin typeface="Consolas" pitchFamily="49" charset="0"/>
              </a:endParaRPr>
            </a:p>
          </p:txBody>
        </p:sp>
        <p:sp>
          <p:nvSpPr>
            <p:cNvPr id="17" name="TextBox 16"/>
            <p:cNvSpPr txBox="1"/>
            <p:nvPr/>
          </p:nvSpPr>
          <p:spPr>
            <a:xfrm>
              <a:off x="4532314" y="1109663"/>
              <a:ext cx="2019300" cy="213746"/>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pagetitle</a:t>
              </a:r>
              <a:endParaRPr lang="en-US" sz="1100" dirty="0">
                <a:latin typeface="Consolas" pitchFamily="49" charset="0"/>
              </a:endParaRPr>
            </a:p>
          </p:txBody>
        </p:sp>
        <p:sp>
          <p:nvSpPr>
            <p:cNvPr id="18" name="Rectangle 17"/>
            <p:cNvSpPr/>
            <p:nvPr/>
          </p:nvSpPr>
          <p:spPr bwMode="auto">
            <a:xfrm>
              <a:off x="3427413" y="1931988"/>
              <a:ext cx="5280025" cy="112712"/>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19" name="Straight Arrow Connector 18"/>
            <p:cNvCxnSpPr/>
            <p:nvPr/>
          </p:nvCxnSpPr>
          <p:spPr bwMode="auto">
            <a:xfrm rot="5400000">
              <a:off x="5186363" y="1665288"/>
              <a:ext cx="633412" cy="47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20" name="Rectangle 19"/>
            <p:cNvSpPr/>
            <p:nvPr/>
          </p:nvSpPr>
          <p:spPr bwMode="auto">
            <a:xfrm>
              <a:off x="3462338" y="1966913"/>
              <a:ext cx="5210175" cy="46037"/>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21" name="Straight Arrow Connector 20"/>
            <p:cNvCxnSpPr/>
            <p:nvPr/>
          </p:nvCxnSpPr>
          <p:spPr bwMode="auto">
            <a:xfrm rot="5400000">
              <a:off x="3857625" y="1435100"/>
              <a:ext cx="993775" cy="31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22" name="TextBox 21"/>
            <p:cNvSpPr txBox="1"/>
            <p:nvPr/>
          </p:nvSpPr>
          <p:spPr>
            <a:xfrm>
              <a:off x="2239963" y="1106487"/>
              <a:ext cx="2019300" cy="213746"/>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titleareaframe</a:t>
              </a:r>
              <a:endParaRPr lang="en-US" sz="1100" dirty="0">
                <a:latin typeface="Consolas" pitchFamily="49" charset="0"/>
              </a:endParaRPr>
            </a:p>
          </p:txBody>
        </p:sp>
        <p:sp>
          <p:nvSpPr>
            <p:cNvPr id="23" name="Rectangle 22"/>
            <p:cNvSpPr/>
            <p:nvPr/>
          </p:nvSpPr>
          <p:spPr bwMode="auto">
            <a:xfrm>
              <a:off x="2251075" y="1963738"/>
              <a:ext cx="995363" cy="46037"/>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24" name="Straight Arrow Connector 23"/>
            <p:cNvCxnSpPr>
              <a:endCxn id="23" idx="0"/>
            </p:cNvCxnSpPr>
            <p:nvPr/>
          </p:nvCxnSpPr>
          <p:spPr bwMode="auto">
            <a:xfrm rot="16200000" flipH="1">
              <a:off x="2443163" y="1657350"/>
              <a:ext cx="609600" cy="31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5" name="Rectangle 34"/>
            <p:cNvSpPr/>
            <p:nvPr/>
          </p:nvSpPr>
          <p:spPr bwMode="auto">
            <a:xfrm>
              <a:off x="3327400" y="1943100"/>
              <a:ext cx="74613" cy="84138"/>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36" name="Straight Arrow Connector 35"/>
            <p:cNvCxnSpPr/>
            <p:nvPr/>
          </p:nvCxnSpPr>
          <p:spPr bwMode="auto">
            <a:xfrm rot="16200000" flipH="1">
              <a:off x="3060701" y="1628775"/>
              <a:ext cx="609600" cy="31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41" name="TextBox 40"/>
            <p:cNvSpPr txBox="1"/>
            <p:nvPr/>
          </p:nvSpPr>
          <p:spPr>
            <a:xfrm>
              <a:off x="7004050" y="700088"/>
              <a:ext cx="2019300" cy="213746"/>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titlearearight</a:t>
              </a:r>
              <a:endParaRPr lang="en-US" sz="1100" dirty="0">
                <a:latin typeface="Consolas" pitchFamily="49" charset="0"/>
              </a:endParaRPr>
            </a:p>
          </p:txBody>
        </p:sp>
        <p:cxnSp>
          <p:nvCxnSpPr>
            <p:cNvPr id="43" name="Straight Arrow Connector 42"/>
            <p:cNvCxnSpPr>
              <a:endCxn id="46" idx="0"/>
            </p:cNvCxnSpPr>
            <p:nvPr/>
          </p:nvCxnSpPr>
          <p:spPr bwMode="auto">
            <a:xfrm rot="5400000">
              <a:off x="8274050" y="1420813"/>
              <a:ext cx="1004887" cy="2063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46" name="Rectangle 45"/>
            <p:cNvSpPr/>
            <p:nvPr/>
          </p:nvSpPr>
          <p:spPr bwMode="auto">
            <a:xfrm>
              <a:off x="8704263" y="1933575"/>
              <a:ext cx="123825" cy="119063"/>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sp>
          <p:nvSpPr>
            <p:cNvPr id="47" name="Rectangle 46"/>
            <p:cNvSpPr/>
            <p:nvPr/>
          </p:nvSpPr>
          <p:spPr bwMode="auto">
            <a:xfrm>
              <a:off x="8742363" y="1966913"/>
              <a:ext cx="46037" cy="46037"/>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sp>
          <p:nvSpPr>
            <p:cNvPr id="49" name="TextBox 48"/>
            <p:cNvSpPr txBox="1"/>
            <p:nvPr/>
          </p:nvSpPr>
          <p:spPr>
            <a:xfrm>
              <a:off x="6673850" y="1109663"/>
              <a:ext cx="2019300" cy="213746"/>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titleareaframe</a:t>
              </a:r>
              <a:endParaRPr lang="en-US" sz="1100" dirty="0">
                <a:latin typeface="Consolas" pitchFamily="49" charset="0"/>
              </a:endParaRPr>
            </a:p>
          </p:txBody>
        </p:sp>
        <p:cxnSp>
          <p:nvCxnSpPr>
            <p:cNvPr id="50" name="Straight Arrow Connector 49"/>
            <p:cNvCxnSpPr>
              <a:endCxn id="47" idx="1"/>
            </p:cNvCxnSpPr>
            <p:nvPr/>
          </p:nvCxnSpPr>
          <p:spPr bwMode="auto">
            <a:xfrm rot="16200000" flipH="1">
              <a:off x="8344694" y="1591469"/>
              <a:ext cx="642938" cy="1524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60" name="Rectangle 59"/>
            <p:cNvSpPr/>
            <p:nvPr/>
          </p:nvSpPr>
          <p:spPr bwMode="auto">
            <a:xfrm>
              <a:off x="3341688" y="2058988"/>
              <a:ext cx="46037" cy="340995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sp>
          <p:nvSpPr>
            <p:cNvPr id="64" name="TextBox 63"/>
            <p:cNvSpPr txBox="1"/>
            <p:nvPr/>
          </p:nvSpPr>
          <p:spPr>
            <a:xfrm>
              <a:off x="7058025" y="6416675"/>
              <a:ext cx="2017713" cy="213746"/>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rightareacell</a:t>
              </a:r>
              <a:endParaRPr lang="en-US" sz="1100" dirty="0">
                <a:latin typeface="Consolas" pitchFamily="49" charset="0"/>
              </a:endParaRPr>
            </a:p>
          </p:txBody>
        </p:sp>
        <p:sp>
          <p:nvSpPr>
            <p:cNvPr id="65" name="Rectangle 64"/>
            <p:cNvSpPr/>
            <p:nvPr/>
          </p:nvSpPr>
          <p:spPr bwMode="auto">
            <a:xfrm>
              <a:off x="8713788" y="2076450"/>
              <a:ext cx="104775" cy="3382963"/>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1600"/>
            </a:p>
          </p:txBody>
        </p:sp>
        <p:sp>
          <p:nvSpPr>
            <p:cNvPr id="68" name="Rectangle 67"/>
            <p:cNvSpPr/>
            <p:nvPr/>
          </p:nvSpPr>
          <p:spPr bwMode="auto">
            <a:xfrm>
              <a:off x="8743950" y="2105025"/>
              <a:ext cx="57150" cy="3328988"/>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70" name="Straight Arrow Connector 69"/>
            <p:cNvCxnSpPr/>
            <p:nvPr/>
          </p:nvCxnSpPr>
          <p:spPr bwMode="auto">
            <a:xfrm>
              <a:off x="1901825" y="3275013"/>
              <a:ext cx="339725" cy="1190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75" name="TextBox 74"/>
            <p:cNvSpPr txBox="1"/>
            <p:nvPr/>
          </p:nvSpPr>
          <p:spPr>
            <a:xfrm>
              <a:off x="6869113" y="6038850"/>
              <a:ext cx="2017712" cy="213746"/>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pagemargin</a:t>
              </a:r>
              <a:endParaRPr lang="en-US" sz="1100" dirty="0">
                <a:latin typeface="Consolas" pitchFamily="49" charset="0"/>
              </a:endParaRPr>
            </a:p>
          </p:txBody>
        </p:sp>
        <p:cxnSp>
          <p:nvCxnSpPr>
            <p:cNvPr id="76" name="Straight Arrow Connector 75"/>
            <p:cNvCxnSpPr/>
            <p:nvPr/>
          </p:nvCxnSpPr>
          <p:spPr bwMode="auto">
            <a:xfrm rot="16200000" flipV="1">
              <a:off x="8525669" y="5679282"/>
              <a:ext cx="606425" cy="777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79" name="TextBox 78"/>
            <p:cNvSpPr txBox="1"/>
            <p:nvPr/>
          </p:nvSpPr>
          <p:spPr>
            <a:xfrm>
              <a:off x="130176" y="6415088"/>
              <a:ext cx="2379664" cy="213746"/>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pagebottommarginleft</a:t>
              </a:r>
              <a:endParaRPr lang="en-US" sz="1100" dirty="0">
                <a:latin typeface="Consolas" pitchFamily="49" charset="0"/>
              </a:endParaRPr>
            </a:p>
          </p:txBody>
        </p:sp>
        <p:sp>
          <p:nvSpPr>
            <p:cNvPr id="31782" name="Rectangle 79"/>
            <p:cNvSpPr>
              <a:spLocks noChangeArrowheads="1"/>
            </p:cNvSpPr>
            <p:nvPr/>
          </p:nvSpPr>
          <p:spPr bwMode="auto">
            <a:xfrm>
              <a:off x="2200275" y="5492750"/>
              <a:ext cx="1095375" cy="61913"/>
            </a:xfrm>
            <a:prstGeom prst="rect">
              <a:avLst/>
            </a:prstGeom>
            <a:noFill/>
            <a:ln w="25400" algn="ctr">
              <a:solidFill>
                <a:schemeClr val="accent2"/>
              </a:solidFill>
              <a:round/>
              <a:headEnd/>
              <a:tailEnd/>
            </a:ln>
          </p:spPr>
          <p:txBody>
            <a:bodyPr wrap="none" anchor="ctr"/>
            <a:lstStyle/>
            <a:p>
              <a:pPr algn="ctr"/>
              <a:endParaRPr lang="en-US" sz="1600"/>
            </a:p>
          </p:txBody>
        </p:sp>
        <p:cxnSp>
          <p:nvCxnSpPr>
            <p:cNvPr id="81" name="Straight Arrow Connector 80"/>
            <p:cNvCxnSpPr/>
            <p:nvPr/>
          </p:nvCxnSpPr>
          <p:spPr bwMode="auto">
            <a:xfrm flipV="1">
              <a:off x="258763" y="5530850"/>
              <a:ext cx="1958975" cy="87788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83" name="Rectangle 82"/>
            <p:cNvSpPr/>
            <p:nvPr/>
          </p:nvSpPr>
          <p:spPr bwMode="auto">
            <a:xfrm>
              <a:off x="3324225" y="5476875"/>
              <a:ext cx="74613" cy="84138"/>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sp>
          <p:nvSpPr>
            <p:cNvPr id="84" name="TextBox 83"/>
            <p:cNvSpPr txBox="1"/>
            <p:nvPr/>
          </p:nvSpPr>
          <p:spPr>
            <a:xfrm>
              <a:off x="1460500" y="6021388"/>
              <a:ext cx="2019300" cy="213746"/>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pagebottommargin</a:t>
              </a:r>
              <a:endParaRPr lang="en-US" sz="1100" dirty="0">
                <a:latin typeface="Consolas" pitchFamily="49" charset="0"/>
              </a:endParaRPr>
            </a:p>
          </p:txBody>
        </p:sp>
        <p:cxnSp>
          <p:nvCxnSpPr>
            <p:cNvPr id="85" name="Straight Arrow Connector 84"/>
            <p:cNvCxnSpPr/>
            <p:nvPr/>
          </p:nvCxnSpPr>
          <p:spPr bwMode="auto">
            <a:xfrm rot="5400000" flipH="1" flipV="1">
              <a:off x="3044826" y="5692775"/>
              <a:ext cx="457200" cy="1809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87" name="TextBox 86"/>
            <p:cNvSpPr txBox="1"/>
            <p:nvPr/>
          </p:nvSpPr>
          <p:spPr>
            <a:xfrm>
              <a:off x="3398838" y="6423024"/>
              <a:ext cx="2165350" cy="213746"/>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bodyareapagemargin</a:t>
              </a:r>
              <a:endParaRPr lang="en-US" sz="1100" dirty="0">
                <a:latin typeface="Consolas" pitchFamily="49" charset="0"/>
              </a:endParaRPr>
            </a:p>
          </p:txBody>
        </p:sp>
        <p:sp>
          <p:nvSpPr>
            <p:cNvPr id="88" name="Rectangle 87"/>
            <p:cNvSpPr/>
            <p:nvPr/>
          </p:nvSpPr>
          <p:spPr bwMode="auto">
            <a:xfrm>
              <a:off x="3424238" y="5465763"/>
              <a:ext cx="5280025" cy="984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90" name="Straight Arrow Connector 89"/>
            <p:cNvCxnSpPr/>
            <p:nvPr/>
          </p:nvCxnSpPr>
          <p:spPr bwMode="auto">
            <a:xfrm rot="5400000" flipH="1" flipV="1">
              <a:off x="3549650" y="5895975"/>
              <a:ext cx="863600" cy="2159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93" name="TextBox 92"/>
            <p:cNvSpPr txBox="1"/>
            <p:nvPr/>
          </p:nvSpPr>
          <p:spPr>
            <a:xfrm>
              <a:off x="4167188" y="6015038"/>
              <a:ext cx="2560637" cy="213746"/>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pagebottommarginright</a:t>
              </a:r>
              <a:endParaRPr lang="en-US" sz="1100" dirty="0">
                <a:latin typeface="Consolas" pitchFamily="49" charset="0"/>
              </a:endParaRPr>
            </a:p>
          </p:txBody>
        </p:sp>
        <p:sp>
          <p:nvSpPr>
            <p:cNvPr id="94" name="Rectangle 93"/>
            <p:cNvSpPr/>
            <p:nvPr/>
          </p:nvSpPr>
          <p:spPr bwMode="auto">
            <a:xfrm>
              <a:off x="8721725" y="5475288"/>
              <a:ext cx="85725" cy="88900"/>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95" name="Straight Arrow Connector 94"/>
            <p:cNvCxnSpPr>
              <a:endCxn id="94" idx="1"/>
            </p:cNvCxnSpPr>
            <p:nvPr/>
          </p:nvCxnSpPr>
          <p:spPr bwMode="auto">
            <a:xfrm flipV="1">
              <a:off x="6581775" y="5519738"/>
              <a:ext cx="2139950" cy="4778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101" name="TextBox 100"/>
            <p:cNvSpPr txBox="1"/>
            <p:nvPr/>
          </p:nvSpPr>
          <p:spPr>
            <a:xfrm>
              <a:off x="104775" y="2573338"/>
              <a:ext cx="2017713" cy="213746"/>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leftareacell</a:t>
              </a:r>
              <a:endParaRPr lang="en-US" sz="1100" dirty="0">
                <a:latin typeface="Consolas" pitchFamily="49" charset="0"/>
              </a:endParaRPr>
            </a:p>
          </p:txBody>
        </p:sp>
        <p:sp>
          <p:nvSpPr>
            <p:cNvPr id="102" name="Rectangle 101"/>
            <p:cNvSpPr/>
            <p:nvPr/>
          </p:nvSpPr>
          <p:spPr bwMode="auto">
            <a:xfrm>
              <a:off x="2216150" y="2049463"/>
              <a:ext cx="1087438" cy="339407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103" name="Straight Arrow Connector 102"/>
            <p:cNvCxnSpPr/>
            <p:nvPr/>
          </p:nvCxnSpPr>
          <p:spPr bwMode="auto">
            <a:xfrm>
              <a:off x="1863725" y="2803525"/>
              <a:ext cx="361950" cy="1460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Quick Launch</a:t>
            </a:r>
          </a:p>
        </p:txBody>
      </p:sp>
      <p:pic>
        <p:nvPicPr>
          <p:cNvPr id="32771" name="Picture 2"/>
          <p:cNvPicPr>
            <a:picLocks noChangeAspect="1" noChangeArrowheads="1"/>
          </p:cNvPicPr>
          <p:nvPr/>
        </p:nvPicPr>
        <p:blipFill>
          <a:blip r:embed="rId2" cstate="print"/>
          <a:srcRect/>
          <a:stretch>
            <a:fillRect/>
          </a:stretch>
        </p:blipFill>
        <p:spPr bwMode="auto">
          <a:xfrm>
            <a:off x="3700463" y="2481263"/>
            <a:ext cx="1639887" cy="3013075"/>
          </a:xfrm>
          <a:prstGeom prst="rect">
            <a:avLst/>
          </a:prstGeom>
          <a:noFill/>
          <a:ln w="12700" algn="ctr">
            <a:noFill/>
            <a:miter lim="800000"/>
            <a:headEnd/>
            <a:tailEnd/>
          </a:ln>
        </p:spPr>
      </p:pic>
      <p:sp>
        <p:nvSpPr>
          <p:cNvPr id="6" name="TextBox 5"/>
          <p:cNvSpPr txBox="1"/>
          <p:nvPr/>
        </p:nvSpPr>
        <p:spPr>
          <a:xfrm>
            <a:off x="3398838" y="1466850"/>
            <a:ext cx="2017712" cy="23336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quicklaunchouter</a:t>
            </a:r>
            <a:endParaRPr lang="en-US" sz="1400" dirty="0">
              <a:latin typeface="Consolas" pitchFamily="49" charset="0"/>
            </a:endParaRPr>
          </a:p>
        </p:txBody>
      </p:sp>
      <p:cxnSp>
        <p:nvCxnSpPr>
          <p:cNvPr id="7" name="Straight Arrow Connector 6"/>
          <p:cNvCxnSpPr/>
          <p:nvPr/>
        </p:nvCxnSpPr>
        <p:spPr bwMode="auto">
          <a:xfrm rot="16200000" flipH="1">
            <a:off x="3484563" y="2079625"/>
            <a:ext cx="776287" cy="174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2774" name="Rectangle 8"/>
          <p:cNvSpPr>
            <a:spLocks noChangeArrowheads="1"/>
          </p:cNvSpPr>
          <p:nvPr/>
        </p:nvSpPr>
        <p:spPr bwMode="auto">
          <a:xfrm>
            <a:off x="3657600" y="2476500"/>
            <a:ext cx="1708150" cy="3062288"/>
          </a:xfrm>
          <a:prstGeom prst="rect">
            <a:avLst/>
          </a:prstGeom>
          <a:noFill/>
          <a:ln w="25400" algn="ctr">
            <a:solidFill>
              <a:schemeClr val="accent2"/>
            </a:solidFill>
            <a:round/>
            <a:headEnd/>
            <a:tailEnd/>
          </a:ln>
        </p:spPr>
        <p:txBody>
          <a:bodyPr wrap="none" anchor="ctr"/>
          <a:lstStyle/>
          <a:p>
            <a:pPr algn="ctr"/>
            <a:endParaRPr lang="en-US" sz="2000"/>
          </a:p>
        </p:txBody>
      </p:sp>
      <p:sp>
        <p:nvSpPr>
          <p:cNvPr id="10" name="Rectangle 9"/>
          <p:cNvSpPr/>
          <p:nvPr/>
        </p:nvSpPr>
        <p:spPr bwMode="auto">
          <a:xfrm>
            <a:off x="3724275" y="2541588"/>
            <a:ext cx="1571625" cy="193675"/>
          </a:xfrm>
          <a:prstGeom prst="rect">
            <a:avLst/>
          </a:prstGeom>
          <a:noFill/>
          <a:ln w="25400" cap="flat" cmpd="sng" algn="ctr">
            <a:solidFill>
              <a:schemeClr val="accent3">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12" name="TextBox 11"/>
          <p:cNvSpPr txBox="1"/>
          <p:nvPr/>
        </p:nvSpPr>
        <p:spPr>
          <a:xfrm>
            <a:off x="736600" y="2133600"/>
            <a:ext cx="2101850" cy="23336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standardheader</a:t>
            </a:r>
            <a:endParaRPr lang="en-US" sz="1400" dirty="0">
              <a:latin typeface="Consolas" pitchFamily="49" charset="0"/>
            </a:endParaRPr>
          </a:p>
        </p:txBody>
      </p:sp>
      <p:cxnSp>
        <p:nvCxnSpPr>
          <p:cNvPr id="13" name="Straight Arrow Connector 12"/>
          <p:cNvCxnSpPr>
            <a:stCxn id="12" idx="3"/>
          </p:cNvCxnSpPr>
          <p:nvPr/>
        </p:nvCxnSpPr>
        <p:spPr bwMode="auto">
          <a:xfrm>
            <a:off x="2838450" y="2251075"/>
            <a:ext cx="957263" cy="2762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15" name="TextBox 14"/>
          <p:cNvSpPr txBox="1"/>
          <p:nvPr/>
        </p:nvSpPr>
        <p:spPr>
          <a:xfrm>
            <a:off x="733425" y="2570163"/>
            <a:ext cx="2095500" cy="234950"/>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quicklaunchheader</a:t>
            </a:r>
            <a:endParaRPr lang="en-US" sz="1400" dirty="0">
              <a:latin typeface="Consolas" pitchFamily="49" charset="0"/>
            </a:endParaRPr>
          </a:p>
        </p:txBody>
      </p:sp>
      <p:sp>
        <p:nvSpPr>
          <p:cNvPr id="16" name="Rectangle 15"/>
          <p:cNvSpPr/>
          <p:nvPr/>
        </p:nvSpPr>
        <p:spPr bwMode="auto">
          <a:xfrm>
            <a:off x="3763963" y="2582863"/>
            <a:ext cx="1498600" cy="11747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sp>
        <p:nvSpPr>
          <p:cNvPr id="18" name="TextBox 17"/>
          <p:cNvSpPr txBox="1"/>
          <p:nvPr/>
        </p:nvSpPr>
        <p:spPr>
          <a:xfrm>
            <a:off x="6242050" y="2403475"/>
            <a:ext cx="2019300" cy="234950"/>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ms-navSubMenu1</a:t>
            </a:r>
          </a:p>
        </p:txBody>
      </p:sp>
      <p:sp>
        <p:nvSpPr>
          <p:cNvPr id="19" name="Rectangle 18"/>
          <p:cNvSpPr/>
          <p:nvPr/>
        </p:nvSpPr>
        <p:spPr bwMode="auto">
          <a:xfrm>
            <a:off x="3725863" y="2768600"/>
            <a:ext cx="1562100" cy="2700338"/>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20" name="Straight Arrow Connector 19"/>
          <p:cNvCxnSpPr/>
          <p:nvPr/>
        </p:nvCxnSpPr>
        <p:spPr bwMode="auto">
          <a:xfrm rot="10800000" flipV="1">
            <a:off x="5280025" y="2490788"/>
            <a:ext cx="962025" cy="3381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23" name="TextBox 22"/>
          <p:cNvSpPr txBox="1"/>
          <p:nvPr/>
        </p:nvSpPr>
        <p:spPr>
          <a:xfrm>
            <a:off x="4065588" y="1831975"/>
            <a:ext cx="2019300" cy="23336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quickLaunch</a:t>
            </a:r>
            <a:endParaRPr lang="en-US" sz="1400" dirty="0">
              <a:latin typeface="Consolas" pitchFamily="49" charset="0"/>
            </a:endParaRPr>
          </a:p>
        </p:txBody>
      </p:sp>
      <p:sp>
        <p:nvSpPr>
          <p:cNvPr id="24" name="Rectangle 23"/>
          <p:cNvSpPr/>
          <p:nvPr/>
        </p:nvSpPr>
        <p:spPr bwMode="auto">
          <a:xfrm>
            <a:off x="3689350" y="2506663"/>
            <a:ext cx="1641475" cy="2997200"/>
          </a:xfrm>
          <a:prstGeom prst="rect">
            <a:avLst/>
          </a:prstGeom>
          <a:noFill/>
          <a:ln w="25400" cap="flat" cmpd="sng" algn="ctr">
            <a:solidFill>
              <a:schemeClr val="accent4">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25" name="Straight Arrow Connector 24"/>
          <p:cNvCxnSpPr/>
          <p:nvPr/>
        </p:nvCxnSpPr>
        <p:spPr bwMode="auto">
          <a:xfrm rot="5400000">
            <a:off x="4490244" y="2278857"/>
            <a:ext cx="454025" cy="15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5">
                <a:lumMod val="50000"/>
              </a:schemeClr>
            </a:solidFill>
            <a:prstDash val="solid"/>
            <a:round/>
            <a:headEnd type="none" w="med" len="med"/>
            <a:tailEnd type="triangle"/>
          </a:ln>
          <a:effectLst/>
        </p:spPr>
      </p:cxnSp>
      <p:sp>
        <p:nvSpPr>
          <p:cNvPr id="26" name="TextBox 25"/>
          <p:cNvSpPr txBox="1"/>
          <p:nvPr/>
        </p:nvSpPr>
        <p:spPr>
          <a:xfrm>
            <a:off x="6242050" y="2740025"/>
            <a:ext cx="2019300" cy="234950"/>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navheader</a:t>
            </a:r>
            <a:endParaRPr lang="en-US" sz="1400" dirty="0">
              <a:latin typeface="Consolas" pitchFamily="49" charset="0"/>
            </a:endParaRPr>
          </a:p>
        </p:txBody>
      </p:sp>
      <p:cxnSp>
        <p:nvCxnSpPr>
          <p:cNvPr id="41" name="Straight Arrow Connector 40"/>
          <p:cNvCxnSpPr>
            <a:endCxn id="32789" idx="3"/>
          </p:cNvCxnSpPr>
          <p:nvPr/>
        </p:nvCxnSpPr>
        <p:spPr bwMode="auto">
          <a:xfrm rot="10800000" flipV="1">
            <a:off x="5245100" y="2862263"/>
            <a:ext cx="1006475" cy="3651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2789" name="Rectangle 41"/>
          <p:cNvSpPr>
            <a:spLocks noChangeArrowheads="1"/>
          </p:cNvSpPr>
          <p:nvPr/>
        </p:nvSpPr>
        <p:spPr bwMode="auto">
          <a:xfrm>
            <a:off x="3760788" y="2803525"/>
            <a:ext cx="1484312" cy="190500"/>
          </a:xfrm>
          <a:prstGeom prst="rect">
            <a:avLst/>
          </a:prstGeom>
          <a:noFill/>
          <a:ln w="25400" algn="ctr">
            <a:solidFill>
              <a:schemeClr val="accent2"/>
            </a:solidFill>
            <a:round/>
            <a:headEnd/>
            <a:tailEnd/>
          </a:ln>
        </p:spPr>
        <p:txBody>
          <a:bodyPr wrap="none" anchor="ctr"/>
          <a:lstStyle/>
          <a:p>
            <a:pPr algn="ctr"/>
            <a:endParaRPr lang="en-US" sz="2000"/>
          </a:p>
        </p:txBody>
      </p:sp>
      <p:sp>
        <p:nvSpPr>
          <p:cNvPr id="45" name="TextBox 44"/>
          <p:cNvSpPr txBox="1"/>
          <p:nvPr/>
        </p:nvSpPr>
        <p:spPr>
          <a:xfrm>
            <a:off x="723900" y="3589338"/>
            <a:ext cx="2103438" cy="233362"/>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ms-navSubMenu2</a:t>
            </a:r>
          </a:p>
        </p:txBody>
      </p:sp>
      <p:sp>
        <p:nvSpPr>
          <p:cNvPr id="47" name="Rectangle 46"/>
          <p:cNvSpPr/>
          <p:nvPr/>
        </p:nvSpPr>
        <p:spPr bwMode="auto">
          <a:xfrm>
            <a:off x="3763963" y="3573463"/>
            <a:ext cx="1489075" cy="481012"/>
          </a:xfrm>
          <a:prstGeom prst="rect">
            <a:avLst/>
          </a:prstGeom>
          <a:noFill/>
          <a:ln w="25400" cap="flat" cmpd="sng" algn="ctr">
            <a:solidFill>
              <a:schemeClr val="accent3">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48" name="Straight Arrow Connector 47"/>
          <p:cNvCxnSpPr>
            <a:stCxn id="45" idx="3"/>
          </p:cNvCxnSpPr>
          <p:nvPr/>
        </p:nvCxnSpPr>
        <p:spPr bwMode="auto">
          <a:xfrm>
            <a:off x="2827338" y="3705225"/>
            <a:ext cx="936625" cy="174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51" name="TextBox 50"/>
          <p:cNvSpPr txBox="1"/>
          <p:nvPr/>
        </p:nvSpPr>
        <p:spPr>
          <a:xfrm>
            <a:off x="6254750" y="3700463"/>
            <a:ext cx="2087563" cy="234950"/>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navitem</a:t>
            </a:r>
            <a:endParaRPr lang="en-US" sz="1400" dirty="0">
              <a:latin typeface="Consolas" pitchFamily="49" charset="0"/>
            </a:endParaRPr>
          </a:p>
        </p:txBody>
      </p:sp>
      <p:cxnSp>
        <p:nvCxnSpPr>
          <p:cNvPr id="17" name="Straight Arrow Connector 16"/>
          <p:cNvCxnSpPr>
            <a:endCxn id="16" idx="1"/>
          </p:cNvCxnSpPr>
          <p:nvPr/>
        </p:nvCxnSpPr>
        <p:spPr bwMode="auto">
          <a:xfrm flipV="1">
            <a:off x="2846388" y="2641600"/>
            <a:ext cx="917575" cy="412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64" name="Rectangle 63"/>
          <p:cNvSpPr/>
          <p:nvPr/>
        </p:nvSpPr>
        <p:spPr bwMode="auto">
          <a:xfrm>
            <a:off x="3795713" y="3605213"/>
            <a:ext cx="1420812" cy="169862"/>
          </a:xfrm>
          <a:prstGeom prst="rect">
            <a:avLst/>
          </a:prstGeom>
          <a:noFill/>
          <a:ln w="25400" cap="flat" cmpd="sng" algn="ctr">
            <a:solidFill>
              <a:schemeClr val="accent4">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65" name="Rectangle 64"/>
          <p:cNvSpPr/>
          <p:nvPr/>
        </p:nvSpPr>
        <p:spPr bwMode="auto">
          <a:xfrm>
            <a:off x="3795713" y="3830638"/>
            <a:ext cx="1420812" cy="169862"/>
          </a:xfrm>
          <a:prstGeom prst="rect">
            <a:avLst/>
          </a:prstGeom>
          <a:noFill/>
          <a:ln w="25400" cap="flat" cmpd="sng" algn="ctr">
            <a:solidFill>
              <a:schemeClr val="accent4">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69" name="Straight Arrow Connector 68"/>
          <p:cNvCxnSpPr>
            <a:stCxn id="51" idx="1"/>
            <a:endCxn id="64" idx="3"/>
          </p:cNvCxnSpPr>
          <p:nvPr/>
        </p:nvCxnSpPr>
        <p:spPr bwMode="auto">
          <a:xfrm rot="10800000">
            <a:off x="5216525" y="3690938"/>
            <a:ext cx="1038225" cy="1270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5">
                <a:lumMod val="50000"/>
              </a:schemeClr>
            </a:solidFill>
            <a:prstDash val="solid"/>
            <a:round/>
            <a:headEnd type="none" w="med" len="med"/>
            <a:tailEnd type="triangle"/>
          </a:ln>
          <a:effectLst/>
        </p:spPr>
      </p:cxnSp>
      <p:cxnSp>
        <p:nvCxnSpPr>
          <p:cNvPr id="72" name="Straight Arrow Connector 71"/>
          <p:cNvCxnSpPr>
            <a:stCxn id="51" idx="1"/>
            <a:endCxn id="65" idx="3"/>
          </p:cNvCxnSpPr>
          <p:nvPr/>
        </p:nvCxnSpPr>
        <p:spPr bwMode="auto">
          <a:xfrm rot="10800000" flipV="1">
            <a:off x="5216525" y="3817938"/>
            <a:ext cx="1038225" cy="968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5">
                <a:lumMod val="50000"/>
              </a:schemeClr>
            </a:solidFill>
            <a:prstDash val="solid"/>
            <a:round/>
            <a:headEnd type="none" w="med" len="med"/>
            <a:tailEnd type="triangle"/>
          </a:ln>
          <a:effectLst/>
        </p:spPr>
      </p:cxnSp>
      <p:sp>
        <p:nvSpPr>
          <p:cNvPr id="32799" name="Rectangle 77"/>
          <p:cNvSpPr>
            <a:spLocks noChangeArrowheads="1"/>
          </p:cNvSpPr>
          <p:nvPr/>
        </p:nvSpPr>
        <p:spPr bwMode="auto">
          <a:xfrm>
            <a:off x="3757613" y="3335338"/>
            <a:ext cx="1484312" cy="190500"/>
          </a:xfrm>
          <a:prstGeom prst="rect">
            <a:avLst/>
          </a:prstGeom>
          <a:noFill/>
          <a:ln w="25400" algn="ctr">
            <a:solidFill>
              <a:schemeClr val="accent2"/>
            </a:solidFill>
            <a:round/>
            <a:headEnd/>
            <a:tailEnd/>
          </a:ln>
        </p:spPr>
        <p:txBody>
          <a:bodyPr wrap="none" anchor="ctr"/>
          <a:lstStyle/>
          <a:p>
            <a:pPr algn="ctr"/>
            <a:endParaRPr lang="en-US" sz="2000"/>
          </a:p>
        </p:txBody>
      </p:sp>
      <p:sp>
        <p:nvSpPr>
          <p:cNvPr id="80" name="TextBox 79"/>
          <p:cNvSpPr txBox="1"/>
          <p:nvPr/>
        </p:nvSpPr>
        <p:spPr>
          <a:xfrm>
            <a:off x="2886075" y="5862638"/>
            <a:ext cx="1738313" cy="233362"/>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recyclebin</a:t>
            </a:r>
            <a:endParaRPr lang="en-US" sz="1400" dirty="0">
              <a:latin typeface="Consolas" pitchFamily="49" charset="0"/>
            </a:endParaRPr>
          </a:p>
        </p:txBody>
      </p:sp>
      <p:sp>
        <p:nvSpPr>
          <p:cNvPr id="81" name="Rectangle 80"/>
          <p:cNvSpPr/>
          <p:nvPr/>
        </p:nvSpPr>
        <p:spPr bwMode="auto">
          <a:xfrm>
            <a:off x="3760788" y="5202238"/>
            <a:ext cx="1492250" cy="23177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82" name="Straight Arrow Connector 81"/>
          <p:cNvCxnSpPr>
            <a:stCxn id="80" idx="0"/>
          </p:cNvCxnSpPr>
          <p:nvPr/>
        </p:nvCxnSpPr>
        <p:spPr bwMode="auto">
          <a:xfrm rot="5400000" flipH="1" flipV="1">
            <a:off x="3823494" y="5364957"/>
            <a:ext cx="428625" cy="5667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2849563" y="2646363"/>
            <a:ext cx="5805487" cy="3795712"/>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sp>
        <p:nvSpPr>
          <p:cNvPr id="33796" name="Title 1"/>
          <p:cNvSpPr>
            <a:spLocks noGrp="1"/>
          </p:cNvSpPr>
          <p:nvPr>
            <p:ph type="title"/>
          </p:nvPr>
        </p:nvSpPr>
        <p:spPr/>
        <p:txBody>
          <a:bodyPr/>
          <a:lstStyle/>
          <a:p>
            <a:r>
              <a:rPr lang="en-US" smtClean="0"/>
              <a:t>Page Body</a:t>
            </a:r>
          </a:p>
        </p:txBody>
      </p:sp>
      <p:pic>
        <p:nvPicPr>
          <p:cNvPr id="33797" name="Picture 2"/>
          <p:cNvPicPr>
            <a:picLocks noChangeAspect="1" noChangeArrowheads="1"/>
          </p:cNvPicPr>
          <p:nvPr/>
        </p:nvPicPr>
        <p:blipFill>
          <a:blip r:embed="rId2" cstate="print"/>
          <a:srcRect/>
          <a:stretch>
            <a:fillRect/>
          </a:stretch>
        </p:blipFill>
        <p:spPr bwMode="auto">
          <a:xfrm>
            <a:off x="2886075" y="2681288"/>
            <a:ext cx="5741988" cy="3736975"/>
          </a:xfrm>
          <a:prstGeom prst="rect">
            <a:avLst/>
          </a:prstGeom>
          <a:noFill/>
          <a:ln w="12700" algn="ctr">
            <a:noFill/>
            <a:miter lim="800000"/>
            <a:headEnd/>
            <a:tailEnd/>
          </a:ln>
        </p:spPr>
      </p:pic>
      <p:sp>
        <p:nvSpPr>
          <p:cNvPr id="7" name="TextBox 6"/>
          <p:cNvSpPr txBox="1"/>
          <p:nvPr/>
        </p:nvSpPr>
        <p:spPr>
          <a:xfrm>
            <a:off x="425450" y="2068513"/>
            <a:ext cx="2019300" cy="233362"/>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bodyareaframe</a:t>
            </a:r>
            <a:endParaRPr lang="en-US" sz="1400" dirty="0">
              <a:latin typeface="Consolas" pitchFamily="49" charset="0"/>
            </a:endParaRPr>
          </a:p>
        </p:txBody>
      </p:sp>
      <p:cxnSp>
        <p:nvCxnSpPr>
          <p:cNvPr id="8" name="Straight Arrow Connector 7"/>
          <p:cNvCxnSpPr>
            <a:stCxn id="7" idx="3"/>
          </p:cNvCxnSpPr>
          <p:nvPr/>
        </p:nvCxnSpPr>
        <p:spPr bwMode="auto">
          <a:xfrm>
            <a:off x="2444750" y="2185988"/>
            <a:ext cx="457200" cy="8397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9" name="TextBox 8"/>
          <p:cNvSpPr txBox="1"/>
          <p:nvPr/>
        </p:nvSpPr>
        <p:spPr>
          <a:xfrm>
            <a:off x="3554413" y="2039938"/>
            <a:ext cx="2228850" cy="233362"/>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sitemapdirectional</a:t>
            </a:r>
            <a:endParaRPr lang="en-US" sz="1400" dirty="0">
              <a:latin typeface="Consolas" pitchFamily="49" charset="0"/>
            </a:endParaRPr>
          </a:p>
        </p:txBody>
      </p:sp>
      <p:sp>
        <p:nvSpPr>
          <p:cNvPr id="33801" name="Rectangle 9"/>
          <p:cNvSpPr>
            <a:spLocks noChangeArrowheads="1"/>
          </p:cNvSpPr>
          <p:nvPr/>
        </p:nvSpPr>
        <p:spPr bwMode="auto">
          <a:xfrm>
            <a:off x="2884488" y="2681288"/>
            <a:ext cx="5737225" cy="3725862"/>
          </a:xfrm>
          <a:prstGeom prst="rect">
            <a:avLst/>
          </a:prstGeom>
          <a:noFill/>
          <a:ln w="25400" algn="ctr">
            <a:solidFill>
              <a:schemeClr val="accent2"/>
            </a:solidFill>
            <a:round/>
            <a:headEnd/>
            <a:tailEnd/>
          </a:ln>
        </p:spPr>
        <p:txBody>
          <a:bodyPr wrap="none" anchor="ctr"/>
          <a:lstStyle/>
          <a:p>
            <a:pPr algn="ctr"/>
            <a:endParaRPr lang="en-US" sz="2000"/>
          </a:p>
        </p:txBody>
      </p:sp>
      <p:sp>
        <p:nvSpPr>
          <p:cNvPr id="11" name="Rectangle 10"/>
          <p:cNvSpPr/>
          <p:nvPr/>
        </p:nvSpPr>
        <p:spPr bwMode="auto">
          <a:xfrm>
            <a:off x="2952750" y="2749550"/>
            <a:ext cx="750888" cy="77788"/>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12" name="Straight Arrow Connector 11"/>
          <p:cNvCxnSpPr/>
          <p:nvPr/>
        </p:nvCxnSpPr>
        <p:spPr bwMode="auto">
          <a:xfrm rot="5400000">
            <a:off x="3405982" y="2504281"/>
            <a:ext cx="449262" cy="95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13" name="TextBox 12"/>
          <p:cNvSpPr txBox="1"/>
          <p:nvPr/>
        </p:nvSpPr>
        <p:spPr>
          <a:xfrm>
            <a:off x="428625" y="1735138"/>
            <a:ext cx="2019300" cy="233362"/>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propertysheet</a:t>
            </a:r>
            <a:endParaRPr lang="en-US" sz="1400" dirty="0">
              <a:latin typeface="Consolas" pitchFamily="49" charset="0"/>
            </a:endParaRPr>
          </a:p>
        </p:txBody>
      </p:sp>
      <p:cxnSp>
        <p:nvCxnSpPr>
          <p:cNvPr id="14" name="Straight Arrow Connector 13"/>
          <p:cNvCxnSpPr/>
          <p:nvPr/>
        </p:nvCxnSpPr>
        <p:spPr bwMode="auto">
          <a:xfrm rot="16200000" flipH="1">
            <a:off x="2248694" y="2062956"/>
            <a:ext cx="800100" cy="40163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19" name="TextBox 18"/>
          <p:cNvSpPr txBox="1"/>
          <p:nvPr/>
        </p:nvSpPr>
        <p:spPr>
          <a:xfrm>
            <a:off x="414338" y="1366838"/>
            <a:ext cx="2019300" cy="233362"/>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bodyareacell</a:t>
            </a:r>
            <a:endParaRPr lang="en-US" sz="1400" dirty="0">
              <a:latin typeface="Consolas" pitchFamily="49" charset="0"/>
            </a:endParaRPr>
          </a:p>
        </p:txBody>
      </p:sp>
      <p:cxnSp>
        <p:nvCxnSpPr>
          <p:cNvPr id="21" name="Straight Arrow Connector 20"/>
          <p:cNvCxnSpPr>
            <a:stCxn id="19" idx="3"/>
          </p:cNvCxnSpPr>
          <p:nvPr/>
        </p:nvCxnSpPr>
        <p:spPr bwMode="auto">
          <a:xfrm>
            <a:off x="2433638" y="1484313"/>
            <a:ext cx="606425" cy="11191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24" name="TextBox 23"/>
          <p:cNvSpPr txBox="1"/>
          <p:nvPr/>
        </p:nvSpPr>
        <p:spPr>
          <a:xfrm>
            <a:off x="3267075" y="1639888"/>
            <a:ext cx="2017713" cy="233362"/>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pagebreadcrumb</a:t>
            </a:r>
            <a:endParaRPr lang="en-US" sz="1400" dirty="0">
              <a:latin typeface="Consolas" pitchFamily="49" charset="0"/>
            </a:endParaRPr>
          </a:p>
        </p:txBody>
      </p:sp>
      <p:sp>
        <p:nvSpPr>
          <p:cNvPr id="25" name="Rectangle 24"/>
          <p:cNvSpPr/>
          <p:nvPr/>
        </p:nvSpPr>
        <p:spPr bwMode="auto">
          <a:xfrm>
            <a:off x="2916238" y="2713038"/>
            <a:ext cx="5670550" cy="14922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26" name="Straight Arrow Connector 25"/>
          <p:cNvCxnSpPr/>
          <p:nvPr/>
        </p:nvCxnSpPr>
        <p:spPr bwMode="auto">
          <a:xfrm rot="5400000">
            <a:off x="2931319" y="2305844"/>
            <a:ext cx="836612" cy="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40" name="Rectangle 39"/>
          <p:cNvSpPr/>
          <p:nvPr/>
        </p:nvSpPr>
        <p:spPr bwMode="auto">
          <a:xfrm>
            <a:off x="2806700" y="2606675"/>
            <a:ext cx="5880100" cy="387032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41" name="Rectangle 40"/>
          <p:cNvSpPr/>
          <p:nvPr/>
        </p:nvSpPr>
        <p:spPr bwMode="auto">
          <a:xfrm>
            <a:off x="3838575" y="2746375"/>
            <a:ext cx="750888" cy="77788"/>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44" name="Straight Arrow Connector 43"/>
          <p:cNvCxnSpPr/>
          <p:nvPr/>
        </p:nvCxnSpPr>
        <p:spPr bwMode="auto">
          <a:xfrm rot="5400000">
            <a:off x="3737769" y="2504282"/>
            <a:ext cx="463550" cy="47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itle 1"/>
          <p:cNvSpPr>
            <a:spLocks noGrp="1"/>
          </p:cNvSpPr>
          <p:nvPr>
            <p:ph type="title"/>
          </p:nvPr>
        </p:nvSpPr>
        <p:spPr/>
        <p:txBody>
          <a:bodyPr/>
          <a:lstStyle/>
          <a:p>
            <a:r>
              <a:rPr lang="en-US" smtClean="0"/>
              <a:t>Web Parts</a:t>
            </a:r>
          </a:p>
        </p:txBody>
      </p:sp>
      <p:grpSp>
        <p:nvGrpSpPr>
          <p:cNvPr id="2" name="Group 41"/>
          <p:cNvGrpSpPr/>
          <p:nvPr/>
        </p:nvGrpSpPr>
        <p:grpSpPr>
          <a:xfrm>
            <a:off x="485775" y="1541462"/>
            <a:ext cx="7972425" cy="4554538"/>
            <a:chOff x="180975" y="750888"/>
            <a:chExt cx="8920163" cy="5175250"/>
          </a:xfrm>
        </p:grpSpPr>
        <p:sp>
          <p:nvSpPr>
            <p:cNvPr id="37" name="Rounded Rectangle 36"/>
            <p:cNvSpPr/>
            <p:nvPr/>
          </p:nvSpPr>
          <p:spPr bwMode="auto">
            <a:xfrm>
              <a:off x="2260600" y="784225"/>
              <a:ext cx="6840538" cy="1476375"/>
            </a:xfrm>
            <a:prstGeom prst="roundRect">
              <a:avLst>
                <a:gd name="adj" fmla="val 2763"/>
              </a:avLst>
            </a:prstGeom>
            <a:solidFill>
              <a:schemeClr val="bg1">
                <a:lumMod val="85000"/>
                <a:alpha val="39000"/>
              </a:schemeClr>
            </a:solidFill>
            <a:ln w="9525"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US" sz="1600"/>
            </a:p>
          </p:txBody>
        </p:sp>
        <p:pic>
          <p:nvPicPr>
            <p:cNvPr id="34819" name="Picture 3"/>
            <p:cNvPicPr>
              <a:picLocks noChangeAspect="1" noChangeArrowheads="1"/>
            </p:cNvPicPr>
            <p:nvPr/>
          </p:nvPicPr>
          <p:blipFill>
            <a:blip r:embed="rId2" cstate="print"/>
            <a:srcRect/>
            <a:stretch>
              <a:fillRect/>
            </a:stretch>
          </p:blipFill>
          <p:spPr bwMode="auto">
            <a:xfrm>
              <a:off x="2441575" y="2339975"/>
              <a:ext cx="4497388" cy="2487613"/>
            </a:xfrm>
            <a:prstGeom prst="rect">
              <a:avLst/>
            </a:prstGeom>
            <a:noFill/>
            <a:ln w="12700" algn="ctr">
              <a:noFill/>
              <a:miter lim="800000"/>
              <a:headEnd/>
              <a:tailEnd/>
            </a:ln>
          </p:spPr>
        </p:pic>
        <p:sp>
          <p:nvSpPr>
            <p:cNvPr id="6" name="TextBox 5"/>
            <p:cNvSpPr txBox="1"/>
            <p:nvPr/>
          </p:nvSpPr>
          <p:spPr>
            <a:xfrm>
              <a:off x="2416175" y="1173163"/>
              <a:ext cx="2017713" cy="213331"/>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SPZone</a:t>
              </a:r>
              <a:endParaRPr lang="en-US" sz="1100" dirty="0">
                <a:latin typeface="Consolas" pitchFamily="49" charset="0"/>
              </a:endParaRPr>
            </a:p>
          </p:txBody>
        </p:sp>
        <p:sp>
          <p:nvSpPr>
            <p:cNvPr id="8" name="TextBox 7"/>
            <p:cNvSpPr txBox="1"/>
            <p:nvPr/>
          </p:nvSpPr>
          <p:spPr>
            <a:xfrm>
              <a:off x="6864350" y="1169988"/>
              <a:ext cx="2098675" cy="21333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HoverCell</a:t>
              </a:r>
              <a:r>
                <a:rPr lang="en-US" sz="1100" i="1" dirty="0" err="1">
                  <a:latin typeface="Consolas" pitchFamily="49" charset="0"/>
                </a:rPr>
                <a:t>InActive</a:t>
              </a:r>
              <a:endParaRPr lang="en-US" sz="1100" i="1" dirty="0">
                <a:latin typeface="Consolas" pitchFamily="49" charset="0"/>
              </a:endParaRPr>
            </a:p>
          </p:txBody>
        </p:sp>
        <p:sp>
          <p:nvSpPr>
            <p:cNvPr id="34824" name="Rectangle 8"/>
            <p:cNvSpPr>
              <a:spLocks noChangeArrowheads="1"/>
            </p:cNvSpPr>
            <p:nvPr/>
          </p:nvSpPr>
          <p:spPr bwMode="auto">
            <a:xfrm>
              <a:off x="2552700" y="2527300"/>
              <a:ext cx="4297363" cy="2217738"/>
            </a:xfrm>
            <a:prstGeom prst="rect">
              <a:avLst/>
            </a:prstGeom>
            <a:noFill/>
            <a:ln w="25400" algn="ctr">
              <a:solidFill>
                <a:schemeClr val="accent2"/>
              </a:solidFill>
              <a:round/>
              <a:headEnd/>
              <a:tailEnd/>
            </a:ln>
          </p:spPr>
          <p:txBody>
            <a:bodyPr wrap="none" anchor="ctr"/>
            <a:lstStyle/>
            <a:p>
              <a:pPr algn="ctr"/>
              <a:endParaRPr lang="en-US" sz="1600"/>
            </a:p>
          </p:txBody>
        </p:sp>
        <p:sp>
          <p:nvSpPr>
            <p:cNvPr id="10" name="Rectangle 9"/>
            <p:cNvSpPr/>
            <p:nvPr/>
          </p:nvSpPr>
          <p:spPr bwMode="auto">
            <a:xfrm>
              <a:off x="6272213" y="2895600"/>
              <a:ext cx="319087" cy="1746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sp>
          <p:nvSpPr>
            <p:cNvPr id="12" name="TextBox 11"/>
            <p:cNvSpPr txBox="1"/>
            <p:nvPr/>
          </p:nvSpPr>
          <p:spPr>
            <a:xfrm>
              <a:off x="184150" y="2917825"/>
              <a:ext cx="2017713" cy="405677"/>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standardheader</a:t>
              </a:r>
              <a:r>
                <a:rPr lang="en-US" sz="1100" dirty="0">
                  <a:latin typeface="Consolas" pitchFamily="49" charset="0"/>
                </a:rPr>
                <a:t/>
              </a:r>
              <a:br>
                <a:rPr lang="en-US" sz="1100" dirty="0">
                  <a:latin typeface="Consolas" pitchFamily="49" charset="0"/>
                </a:rPr>
              </a:br>
              <a:r>
                <a:rPr lang="en-US" sz="1100" dirty="0">
                  <a:latin typeface="Consolas" pitchFamily="49" charset="0"/>
                </a:rPr>
                <a:t>ms-</a:t>
              </a:r>
              <a:r>
                <a:rPr lang="en-US" sz="1100" dirty="0" err="1">
                  <a:latin typeface="Consolas" pitchFamily="49" charset="0"/>
                </a:rPr>
                <a:t>WPTitle</a:t>
              </a:r>
              <a:endParaRPr lang="en-US" sz="1100" dirty="0">
                <a:latin typeface="Consolas" pitchFamily="49" charset="0"/>
              </a:endParaRPr>
            </a:p>
          </p:txBody>
        </p:sp>
        <p:sp>
          <p:nvSpPr>
            <p:cNvPr id="14" name="Rectangle 13"/>
            <p:cNvSpPr/>
            <p:nvPr/>
          </p:nvSpPr>
          <p:spPr bwMode="auto">
            <a:xfrm>
              <a:off x="2598738" y="2901950"/>
              <a:ext cx="3611562" cy="168275"/>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1600"/>
            </a:p>
          </p:txBody>
        </p:sp>
        <p:sp>
          <p:nvSpPr>
            <p:cNvPr id="15" name="TextBox 14"/>
            <p:cNvSpPr txBox="1"/>
            <p:nvPr/>
          </p:nvSpPr>
          <p:spPr>
            <a:xfrm>
              <a:off x="4537075" y="1173163"/>
              <a:ext cx="2019300" cy="213331"/>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SPZoneLabel</a:t>
              </a:r>
              <a:endParaRPr lang="en-US" sz="1100" dirty="0">
                <a:latin typeface="Consolas" pitchFamily="49" charset="0"/>
              </a:endParaRPr>
            </a:p>
          </p:txBody>
        </p:sp>
        <p:sp>
          <p:nvSpPr>
            <p:cNvPr id="16" name="Rectangle 15"/>
            <p:cNvSpPr/>
            <p:nvPr/>
          </p:nvSpPr>
          <p:spPr bwMode="auto">
            <a:xfrm>
              <a:off x="2547938" y="2406650"/>
              <a:ext cx="4292600" cy="857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17" name="Straight Arrow Connector 16"/>
            <p:cNvCxnSpPr>
              <a:endCxn id="16" idx="0"/>
            </p:cNvCxnSpPr>
            <p:nvPr/>
          </p:nvCxnSpPr>
          <p:spPr bwMode="auto">
            <a:xfrm rot="16200000" flipH="1">
              <a:off x="4206081" y="1918494"/>
              <a:ext cx="974725" cy="158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18" name="TextBox 17"/>
            <p:cNvSpPr txBox="1"/>
            <p:nvPr/>
          </p:nvSpPr>
          <p:spPr>
            <a:xfrm>
              <a:off x="180975" y="2403475"/>
              <a:ext cx="2019300" cy="213331"/>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WPHeader</a:t>
              </a:r>
              <a:endParaRPr lang="en-US" sz="1100" dirty="0">
                <a:latin typeface="Consolas" pitchFamily="49" charset="0"/>
              </a:endParaRPr>
            </a:p>
          </p:txBody>
        </p:sp>
        <p:sp>
          <p:nvSpPr>
            <p:cNvPr id="19" name="Rectangle 18"/>
            <p:cNvSpPr/>
            <p:nvPr/>
          </p:nvSpPr>
          <p:spPr bwMode="auto">
            <a:xfrm>
              <a:off x="2562225" y="2863850"/>
              <a:ext cx="4243388" cy="241300"/>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20" name="Straight Arrow Connector 19"/>
            <p:cNvCxnSpPr/>
            <p:nvPr/>
          </p:nvCxnSpPr>
          <p:spPr bwMode="auto">
            <a:xfrm rot="5400000">
              <a:off x="6069013" y="1919287"/>
              <a:ext cx="1474788" cy="4492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cxnSp>
          <p:nvCxnSpPr>
            <p:cNvPr id="22" name="Straight Arrow Connector 21"/>
            <p:cNvCxnSpPr>
              <a:stCxn id="12" idx="3"/>
              <a:endCxn id="14" idx="1"/>
            </p:cNvCxnSpPr>
            <p:nvPr/>
          </p:nvCxnSpPr>
          <p:spPr bwMode="auto">
            <a:xfrm flipV="1">
              <a:off x="2201864" y="2986088"/>
              <a:ext cx="396875" cy="13457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3">
                  <a:lumMod val="50000"/>
                </a:schemeClr>
              </a:solidFill>
              <a:prstDash val="solid"/>
              <a:round/>
              <a:headEnd type="none" w="med" len="med"/>
              <a:tailEnd type="triangle"/>
            </a:ln>
            <a:effectLst/>
          </p:spPr>
        </p:cxnSp>
        <p:sp>
          <p:nvSpPr>
            <p:cNvPr id="23" name="TextBox 22"/>
            <p:cNvSpPr txBox="1"/>
            <p:nvPr/>
          </p:nvSpPr>
          <p:spPr>
            <a:xfrm>
              <a:off x="4773613" y="1581150"/>
              <a:ext cx="2017712" cy="405677"/>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SPButton</a:t>
              </a:r>
              <a:r>
                <a:rPr lang="en-US" sz="1100" dirty="0">
                  <a:latin typeface="Consolas" pitchFamily="49" charset="0"/>
                </a:rPr>
                <a:t/>
              </a:r>
              <a:br>
                <a:rPr lang="en-US" sz="1100" dirty="0">
                  <a:latin typeface="Consolas" pitchFamily="49" charset="0"/>
                </a:rPr>
              </a:br>
              <a:r>
                <a:rPr lang="en-US" sz="1100" dirty="0">
                  <a:latin typeface="Consolas" pitchFamily="49" charset="0"/>
                </a:rPr>
                <a:t>ms-</a:t>
              </a:r>
              <a:r>
                <a:rPr lang="en-US" sz="1100" dirty="0" err="1">
                  <a:latin typeface="Consolas" pitchFamily="49" charset="0"/>
                </a:rPr>
                <a:t>WPAddButton</a:t>
              </a:r>
              <a:endParaRPr lang="en-US" sz="1100" dirty="0">
                <a:latin typeface="Consolas" pitchFamily="49" charset="0"/>
              </a:endParaRPr>
            </a:p>
          </p:txBody>
        </p:sp>
        <p:sp>
          <p:nvSpPr>
            <p:cNvPr id="24" name="Rectangle 23"/>
            <p:cNvSpPr/>
            <p:nvPr/>
          </p:nvSpPr>
          <p:spPr bwMode="auto">
            <a:xfrm>
              <a:off x="2601913" y="2584450"/>
              <a:ext cx="4178300" cy="21907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25" name="Straight Arrow Connector 24"/>
            <p:cNvCxnSpPr/>
            <p:nvPr/>
          </p:nvCxnSpPr>
          <p:spPr bwMode="auto">
            <a:xfrm rot="16200000" flipH="1">
              <a:off x="4968876" y="2303462"/>
              <a:ext cx="577850" cy="95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cxnSp>
          <p:nvCxnSpPr>
            <p:cNvPr id="7" name="Straight Arrow Connector 6"/>
            <p:cNvCxnSpPr/>
            <p:nvPr/>
          </p:nvCxnSpPr>
          <p:spPr bwMode="auto">
            <a:xfrm rot="16200000" flipH="1">
              <a:off x="2041525" y="1963738"/>
              <a:ext cx="1154113" cy="79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4839" name="TextBox 37"/>
            <p:cNvSpPr txBox="1">
              <a:spLocks noChangeArrowheads="1"/>
            </p:cNvSpPr>
            <p:nvPr/>
          </p:nvSpPr>
          <p:spPr bwMode="auto">
            <a:xfrm>
              <a:off x="2278063" y="750888"/>
              <a:ext cx="2622550" cy="297263"/>
            </a:xfrm>
            <a:prstGeom prst="rect">
              <a:avLst/>
            </a:prstGeom>
            <a:noFill/>
            <a:ln w="9525">
              <a:noFill/>
              <a:miter lim="800000"/>
              <a:headEnd/>
              <a:tailEnd/>
            </a:ln>
          </p:spPr>
          <p:txBody>
            <a:bodyPr>
              <a:spAutoFit/>
            </a:bodyPr>
            <a:lstStyle/>
            <a:p>
              <a:r>
                <a:rPr lang="en-US" sz="1050" i="1"/>
                <a:t>used in edit mode only</a:t>
              </a:r>
            </a:p>
          </p:txBody>
        </p:sp>
        <p:cxnSp>
          <p:nvCxnSpPr>
            <p:cNvPr id="39" name="Straight Arrow Connector 38"/>
            <p:cNvCxnSpPr>
              <a:stCxn id="18" idx="3"/>
            </p:cNvCxnSpPr>
            <p:nvPr/>
          </p:nvCxnSpPr>
          <p:spPr bwMode="auto">
            <a:xfrm>
              <a:off x="2200275" y="2510140"/>
              <a:ext cx="646113" cy="34577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50" name="TextBox 49"/>
            <p:cNvSpPr txBox="1"/>
            <p:nvPr/>
          </p:nvSpPr>
          <p:spPr>
            <a:xfrm>
              <a:off x="6932613" y="3228975"/>
              <a:ext cx="2098675" cy="21333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HoverCell</a:t>
              </a:r>
              <a:r>
                <a:rPr lang="en-US" sz="1100" i="1" dirty="0" err="1">
                  <a:latin typeface="Consolas" pitchFamily="49" charset="0"/>
                </a:rPr>
                <a:t>InActive</a:t>
              </a:r>
              <a:endParaRPr lang="en-US" sz="1100" i="1" dirty="0">
                <a:latin typeface="Consolas" pitchFamily="49" charset="0"/>
              </a:endParaRPr>
            </a:p>
          </p:txBody>
        </p:sp>
        <p:sp>
          <p:nvSpPr>
            <p:cNvPr id="53" name="Rectangle 52"/>
            <p:cNvSpPr/>
            <p:nvPr/>
          </p:nvSpPr>
          <p:spPr bwMode="auto">
            <a:xfrm>
              <a:off x="6624638" y="2892425"/>
              <a:ext cx="144462" cy="17780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54" name="Straight Arrow Connector 53"/>
            <p:cNvCxnSpPr/>
            <p:nvPr/>
          </p:nvCxnSpPr>
          <p:spPr bwMode="auto">
            <a:xfrm rot="10800000">
              <a:off x="6769100" y="3025775"/>
              <a:ext cx="347663" cy="2000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56" name="Rectangle 55"/>
            <p:cNvSpPr/>
            <p:nvPr/>
          </p:nvSpPr>
          <p:spPr bwMode="auto">
            <a:xfrm>
              <a:off x="6305550" y="2933700"/>
              <a:ext cx="250825" cy="103188"/>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1600"/>
            </a:p>
          </p:txBody>
        </p:sp>
        <p:sp>
          <p:nvSpPr>
            <p:cNvPr id="57" name="TextBox 56"/>
            <p:cNvSpPr txBox="1"/>
            <p:nvPr/>
          </p:nvSpPr>
          <p:spPr>
            <a:xfrm>
              <a:off x="7038975" y="1604962"/>
              <a:ext cx="1906588" cy="213331"/>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WPEditText</a:t>
              </a:r>
              <a:endParaRPr lang="en-US" sz="1100" dirty="0">
                <a:latin typeface="Consolas" pitchFamily="49" charset="0"/>
              </a:endParaRPr>
            </a:p>
          </p:txBody>
        </p:sp>
        <p:cxnSp>
          <p:nvCxnSpPr>
            <p:cNvPr id="60" name="Straight Arrow Connector 59"/>
            <p:cNvCxnSpPr>
              <a:endCxn id="10" idx="3"/>
            </p:cNvCxnSpPr>
            <p:nvPr/>
          </p:nvCxnSpPr>
          <p:spPr bwMode="auto">
            <a:xfrm rot="5400000">
              <a:off x="6273006" y="2156619"/>
              <a:ext cx="1144588" cy="5080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3">
                  <a:lumMod val="50000"/>
                </a:schemeClr>
              </a:solidFill>
              <a:prstDash val="solid"/>
              <a:round/>
              <a:headEnd type="none" w="med" len="med"/>
              <a:tailEnd type="triangle"/>
            </a:ln>
            <a:effectLst/>
          </p:spPr>
        </p:cxnSp>
        <p:sp>
          <p:nvSpPr>
            <p:cNvPr id="63" name="Rounded Rectangle 62"/>
            <p:cNvSpPr/>
            <p:nvPr/>
          </p:nvSpPr>
          <p:spPr bwMode="auto">
            <a:xfrm>
              <a:off x="282575" y="5035550"/>
              <a:ext cx="6840538" cy="890588"/>
            </a:xfrm>
            <a:prstGeom prst="roundRect">
              <a:avLst>
                <a:gd name="adj" fmla="val 2763"/>
              </a:avLst>
            </a:prstGeom>
            <a:solidFill>
              <a:schemeClr val="bg1">
                <a:lumMod val="85000"/>
                <a:alpha val="39000"/>
              </a:schemeClr>
            </a:solidFill>
            <a:ln w="9525"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US" sz="1600"/>
            </a:p>
          </p:txBody>
        </p:sp>
        <p:sp>
          <p:nvSpPr>
            <p:cNvPr id="34848" name="TextBox 63"/>
            <p:cNvSpPr txBox="1">
              <a:spLocks noChangeArrowheads="1"/>
            </p:cNvSpPr>
            <p:nvPr/>
          </p:nvSpPr>
          <p:spPr bwMode="auto">
            <a:xfrm>
              <a:off x="4518025" y="5008563"/>
              <a:ext cx="2622550" cy="297263"/>
            </a:xfrm>
            <a:prstGeom prst="rect">
              <a:avLst/>
            </a:prstGeom>
            <a:noFill/>
            <a:ln w="9525">
              <a:noFill/>
              <a:miter lim="800000"/>
              <a:headEnd/>
              <a:tailEnd/>
            </a:ln>
          </p:spPr>
          <p:txBody>
            <a:bodyPr>
              <a:spAutoFit/>
            </a:bodyPr>
            <a:lstStyle/>
            <a:p>
              <a:pPr algn="r"/>
              <a:r>
                <a:rPr lang="en-US" sz="1050" i="1"/>
                <a:t>list view web part only</a:t>
              </a:r>
            </a:p>
          </p:txBody>
        </p:sp>
        <p:sp>
          <p:nvSpPr>
            <p:cNvPr id="67" name="TextBox 66"/>
            <p:cNvSpPr txBox="1"/>
            <p:nvPr/>
          </p:nvSpPr>
          <p:spPr>
            <a:xfrm>
              <a:off x="344488" y="5149850"/>
              <a:ext cx="2182812" cy="213331"/>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summarycustombody</a:t>
              </a:r>
              <a:endParaRPr lang="en-US" sz="1100" dirty="0">
                <a:latin typeface="Consolas" pitchFamily="49" charset="0"/>
              </a:endParaRPr>
            </a:p>
          </p:txBody>
        </p:sp>
        <p:sp>
          <p:nvSpPr>
            <p:cNvPr id="69" name="Rectangle 68"/>
            <p:cNvSpPr/>
            <p:nvPr/>
          </p:nvSpPr>
          <p:spPr bwMode="auto">
            <a:xfrm>
              <a:off x="2582863" y="4264025"/>
              <a:ext cx="4189412" cy="18732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1600"/>
            </a:p>
          </p:txBody>
        </p:sp>
        <p:cxnSp>
          <p:nvCxnSpPr>
            <p:cNvPr id="70" name="Straight Arrow Connector 69"/>
            <p:cNvCxnSpPr/>
            <p:nvPr/>
          </p:nvCxnSpPr>
          <p:spPr bwMode="auto">
            <a:xfrm rot="5400000" flipH="1" flipV="1">
              <a:off x="1976438" y="4549775"/>
              <a:ext cx="796925" cy="4032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72" name="Rectangle 71"/>
            <p:cNvSpPr/>
            <p:nvPr/>
          </p:nvSpPr>
          <p:spPr bwMode="auto">
            <a:xfrm>
              <a:off x="2614613" y="4295775"/>
              <a:ext cx="4113212" cy="120650"/>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1600"/>
            </a:p>
          </p:txBody>
        </p:sp>
        <p:sp>
          <p:nvSpPr>
            <p:cNvPr id="74" name="TextBox 73"/>
            <p:cNvSpPr txBox="1"/>
            <p:nvPr/>
          </p:nvSpPr>
          <p:spPr>
            <a:xfrm>
              <a:off x="733425" y="5494337"/>
              <a:ext cx="2017713" cy="213331"/>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vb</a:t>
              </a:r>
              <a:endParaRPr lang="en-US" sz="1100" dirty="0">
                <a:latin typeface="Consolas" pitchFamily="49" charset="0"/>
              </a:endParaRPr>
            </a:p>
          </p:txBody>
        </p:sp>
        <p:sp>
          <p:nvSpPr>
            <p:cNvPr id="78" name="Rectangle 77"/>
            <p:cNvSpPr/>
            <p:nvPr/>
          </p:nvSpPr>
          <p:spPr bwMode="auto">
            <a:xfrm>
              <a:off x="2584450" y="4486275"/>
              <a:ext cx="4187825" cy="18097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1600"/>
            </a:p>
          </p:txBody>
        </p:sp>
        <p:cxnSp>
          <p:nvCxnSpPr>
            <p:cNvPr id="75" name="Straight Arrow Connector 74"/>
            <p:cNvCxnSpPr/>
            <p:nvPr/>
          </p:nvCxnSpPr>
          <p:spPr bwMode="auto">
            <a:xfrm rot="5400000" flipH="1" flipV="1">
              <a:off x="2164557" y="4822031"/>
              <a:ext cx="1087438" cy="2762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3">
                  <a:lumMod val="50000"/>
                </a:schemeClr>
              </a:solidFill>
              <a:prstDash val="solid"/>
              <a:round/>
              <a:headEnd type="none" w="med" len="med"/>
              <a:tailEnd type="triangle"/>
            </a:ln>
            <a:effectLst/>
          </p:spPr>
        </p:cxnSp>
        <p:sp>
          <p:nvSpPr>
            <p:cNvPr id="79" name="TextBox 78"/>
            <p:cNvSpPr txBox="1"/>
            <p:nvPr/>
          </p:nvSpPr>
          <p:spPr>
            <a:xfrm>
              <a:off x="2927350" y="5141913"/>
              <a:ext cx="2098675" cy="213331"/>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100" dirty="0">
                  <a:latin typeface="Consolas" pitchFamily="49" charset="0"/>
                </a:rPr>
                <a:t>ms-</a:t>
              </a:r>
              <a:r>
                <a:rPr lang="en-US" sz="1100" dirty="0" err="1">
                  <a:latin typeface="Consolas" pitchFamily="49" charset="0"/>
                </a:rPr>
                <a:t>addnew</a:t>
              </a:r>
              <a:endParaRPr lang="en-US" sz="1100" dirty="0">
                <a:latin typeface="Consolas" pitchFamily="49" charset="0"/>
              </a:endParaRPr>
            </a:p>
          </p:txBody>
        </p:sp>
        <p:cxnSp>
          <p:nvCxnSpPr>
            <p:cNvPr id="80" name="Straight Arrow Connector 79"/>
            <p:cNvCxnSpPr/>
            <p:nvPr/>
          </p:nvCxnSpPr>
          <p:spPr bwMode="auto">
            <a:xfrm rot="16200000" flipV="1">
              <a:off x="2858294" y="4850607"/>
              <a:ext cx="479425" cy="841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List Views</a:t>
            </a:r>
          </a:p>
        </p:txBody>
      </p:sp>
      <p:pic>
        <p:nvPicPr>
          <p:cNvPr id="35844" name="Picture 2"/>
          <p:cNvPicPr>
            <a:picLocks noChangeAspect="1" noChangeArrowheads="1"/>
          </p:cNvPicPr>
          <p:nvPr/>
        </p:nvPicPr>
        <p:blipFill>
          <a:blip r:embed="rId2" cstate="print"/>
          <a:srcRect/>
          <a:stretch>
            <a:fillRect/>
          </a:stretch>
        </p:blipFill>
        <p:spPr bwMode="auto">
          <a:xfrm>
            <a:off x="3460750" y="2889250"/>
            <a:ext cx="5221288" cy="2282825"/>
          </a:xfrm>
          <a:prstGeom prst="rect">
            <a:avLst/>
          </a:prstGeom>
          <a:noFill/>
          <a:ln w="12700" algn="ctr">
            <a:noFill/>
            <a:miter lim="800000"/>
            <a:headEnd/>
            <a:tailEnd/>
          </a:ln>
        </p:spPr>
      </p:pic>
      <p:sp>
        <p:nvSpPr>
          <p:cNvPr id="7" name="TextBox 6"/>
          <p:cNvSpPr txBox="1"/>
          <p:nvPr/>
        </p:nvSpPr>
        <p:spPr>
          <a:xfrm>
            <a:off x="2968625" y="1350963"/>
            <a:ext cx="2019300" cy="233362"/>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listdescription</a:t>
            </a:r>
            <a:endParaRPr lang="en-US" sz="1400" dirty="0">
              <a:latin typeface="Consolas" pitchFamily="49" charset="0"/>
            </a:endParaRPr>
          </a:p>
        </p:txBody>
      </p:sp>
      <p:cxnSp>
        <p:nvCxnSpPr>
          <p:cNvPr id="8" name="Straight Arrow Connector 7"/>
          <p:cNvCxnSpPr/>
          <p:nvPr/>
        </p:nvCxnSpPr>
        <p:spPr bwMode="auto">
          <a:xfrm rot="16200000" flipH="1">
            <a:off x="2876550" y="2228850"/>
            <a:ext cx="1293813" cy="47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5848" name="Rectangle 9"/>
          <p:cNvSpPr>
            <a:spLocks noChangeArrowheads="1"/>
          </p:cNvSpPr>
          <p:nvPr/>
        </p:nvSpPr>
        <p:spPr bwMode="auto">
          <a:xfrm>
            <a:off x="3460750" y="2886075"/>
            <a:ext cx="5218113" cy="163513"/>
          </a:xfrm>
          <a:prstGeom prst="rect">
            <a:avLst/>
          </a:prstGeom>
          <a:noFill/>
          <a:ln w="25400" algn="ctr">
            <a:solidFill>
              <a:schemeClr val="accent2"/>
            </a:solidFill>
            <a:round/>
            <a:headEnd/>
            <a:tailEnd/>
          </a:ln>
        </p:spPr>
        <p:txBody>
          <a:bodyPr wrap="none" anchor="ctr"/>
          <a:lstStyle/>
          <a:p>
            <a:pPr algn="ctr"/>
            <a:endParaRPr lang="en-US" sz="2000"/>
          </a:p>
        </p:txBody>
      </p:sp>
      <p:sp>
        <p:nvSpPr>
          <p:cNvPr id="13" name="TextBox 12"/>
          <p:cNvSpPr txBox="1"/>
          <p:nvPr/>
        </p:nvSpPr>
        <p:spPr>
          <a:xfrm>
            <a:off x="4089400" y="2432050"/>
            <a:ext cx="1966913" cy="23336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splitbutton</a:t>
            </a:r>
            <a:r>
              <a:rPr lang="en-US" sz="1400" i="1" dirty="0" err="1">
                <a:latin typeface="Consolas" pitchFamily="49" charset="0"/>
              </a:rPr>
              <a:t>hover</a:t>
            </a:r>
            <a:endParaRPr lang="en-US" sz="1400" dirty="0">
              <a:latin typeface="Consolas" pitchFamily="49" charset="0"/>
            </a:endParaRPr>
          </a:p>
        </p:txBody>
      </p:sp>
      <p:sp>
        <p:nvSpPr>
          <p:cNvPr id="16" name="TextBox 15"/>
          <p:cNvSpPr txBox="1"/>
          <p:nvPr/>
        </p:nvSpPr>
        <p:spPr>
          <a:xfrm>
            <a:off x="3908425" y="2084388"/>
            <a:ext cx="1795463" cy="233362"/>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ms-toolbar</a:t>
            </a:r>
          </a:p>
        </p:txBody>
      </p:sp>
      <p:cxnSp>
        <p:nvCxnSpPr>
          <p:cNvPr id="18" name="Straight Arrow Connector 17"/>
          <p:cNvCxnSpPr/>
          <p:nvPr/>
        </p:nvCxnSpPr>
        <p:spPr bwMode="auto">
          <a:xfrm rot="5400000">
            <a:off x="3629025" y="2692400"/>
            <a:ext cx="776288" cy="793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19" name="TextBox 18"/>
          <p:cNvSpPr txBox="1"/>
          <p:nvPr/>
        </p:nvSpPr>
        <p:spPr>
          <a:xfrm>
            <a:off x="6108700" y="2435225"/>
            <a:ext cx="1336675" cy="233363"/>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ms-separator</a:t>
            </a:r>
          </a:p>
        </p:txBody>
      </p:sp>
      <p:sp>
        <p:nvSpPr>
          <p:cNvPr id="20" name="Rectangle 19"/>
          <p:cNvSpPr/>
          <p:nvPr/>
        </p:nvSpPr>
        <p:spPr bwMode="auto">
          <a:xfrm>
            <a:off x="3968750" y="3101975"/>
            <a:ext cx="517525" cy="138113"/>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21" name="Straight Arrow Connector 20"/>
          <p:cNvCxnSpPr/>
          <p:nvPr/>
        </p:nvCxnSpPr>
        <p:spPr bwMode="auto">
          <a:xfrm rot="10800000" flipV="1">
            <a:off x="4591050" y="2679700"/>
            <a:ext cx="2060575" cy="4572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22" name="Rectangle 21"/>
          <p:cNvSpPr/>
          <p:nvPr/>
        </p:nvSpPr>
        <p:spPr bwMode="auto">
          <a:xfrm>
            <a:off x="4521200" y="3109913"/>
            <a:ext cx="69850" cy="13017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24" name="TextBox 23"/>
          <p:cNvSpPr txBox="1"/>
          <p:nvPr/>
        </p:nvSpPr>
        <p:spPr>
          <a:xfrm>
            <a:off x="3756025" y="1758950"/>
            <a:ext cx="1835150" cy="23336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menutoolbar</a:t>
            </a:r>
            <a:endParaRPr lang="en-US" sz="1400" dirty="0">
              <a:latin typeface="Consolas" pitchFamily="49" charset="0"/>
            </a:endParaRPr>
          </a:p>
        </p:txBody>
      </p:sp>
      <p:sp>
        <p:nvSpPr>
          <p:cNvPr id="25" name="Rectangle 24"/>
          <p:cNvSpPr/>
          <p:nvPr/>
        </p:nvSpPr>
        <p:spPr bwMode="auto">
          <a:xfrm>
            <a:off x="3465513" y="3063875"/>
            <a:ext cx="5195887" cy="211138"/>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26" name="Straight Arrow Connector 25"/>
          <p:cNvCxnSpPr/>
          <p:nvPr/>
        </p:nvCxnSpPr>
        <p:spPr bwMode="auto">
          <a:xfrm rot="5400000">
            <a:off x="3279775" y="2532063"/>
            <a:ext cx="1069975" cy="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5" name="Rectangle 34"/>
          <p:cNvSpPr/>
          <p:nvPr/>
        </p:nvSpPr>
        <p:spPr bwMode="auto">
          <a:xfrm>
            <a:off x="4013200" y="3136900"/>
            <a:ext cx="447675" cy="68263"/>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cxnSp>
        <p:nvCxnSpPr>
          <p:cNvPr id="14" name="Straight Arrow Connector 13"/>
          <p:cNvCxnSpPr>
            <a:endCxn id="35" idx="0"/>
          </p:cNvCxnSpPr>
          <p:nvPr/>
        </p:nvCxnSpPr>
        <p:spPr bwMode="auto">
          <a:xfrm rot="5400000">
            <a:off x="4085432" y="2813844"/>
            <a:ext cx="474662" cy="1714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40" name="Rectangle 39"/>
          <p:cNvSpPr/>
          <p:nvPr/>
        </p:nvSpPr>
        <p:spPr bwMode="auto">
          <a:xfrm>
            <a:off x="7264400" y="3119438"/>
            <a:ext cx="273050" cy="1111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sp>
        <p:nvSpPr>
          <p:cNvPr id="42" name="TextBox 41"/>
          <p:cNvSpPr txBox="1"/>
          <p:nvPr/>
        </p:nvSpPr>
        <p:spPr>
          <a:xfrm>
            <a:off x="5932488" y="2081213"/>
            <a:ext cx="1919287" cy="233362"/>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listheaderlabel</a:t>
            </a:r>
            <a:endParaRPr lang="en-US" sz="1400" dirty="0">
              <a:latin typeface="Consolas" pitchFamily="49" charset="0"/>
            </a:endParaRPr>
          </a:p>
        </p:txBody>
      </p:sp>
      <p:cxnSp>
        <p:nvCxnSpPr>
          <p:cNvPr id="43" name="Straight Arrow Connector 42"/>
          <p:cNvCxnSpPr/>
          <p:nvPr/>
        </p:nvCxnSpPr>
        <p:spPr bwMode="auto">
          <a:xfrm rot="5400000">
            <a:off x="7110413" y="2689225"/>
            <a:ext cx="776288" cy="79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44" name="TextBox 43"/>
          <p:cNvSpPr txBox="1"/>
          <p:nvPr/>
        </p:nvSpPr>
        <p:spPr>
          <a:xfrm>
            <a:off x="6618288" y="1730375"/>
            <a:ext cx="2144712" cy="23336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viewselector</a:t>
            </a:r>
            <a:r>
              <a:rPr lang="en-US" sz="1400" i="1" dirty="0" err="1">
                <a:latin typeface="Consolas" pitchFamily="49" charset="0"/>
              </a:rPr>
              <a:t>hover</a:t>
            </a:r>
            <a:endParaRPr lang="en-US" sz="1400" dirty="0">
              <a:latin typeface="Consolas" pitchFamily="49" charset="0"/>
            </a:endParaRPr>
          </a:p>
        </p:txBody>
      </p:sp>
      <p:cxnSp>
        <p:nvCxnSpPr>
          <p:cNvPr id="45" name="Straight Arrow Connector 44"/>
          <p:cNvCxnSpPr/>
          <p:nvPr/>
        </p:nvCxnSpPr>
        <p:spPr bwMode="auto">
          <a:xfrm rot="5400000">
            <a:off x="7661275" y="2524126"/>
            <a:ext cx="1138237" cy="174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47" name="Rectangle 46"/>
          <p:cNvSpPr/>
          <p:nvPr/>
        </p:nvSpPr>
        <p:spPr bwMode="auto">
          <a:xfrm>
            <a:off x="7572375" y="3098800"/>
            <a:ext cx="1046163" cy="141288"/>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sp>
        <p:nvSpPr>
          <p:cNvPr id="51" name="TextBox 50"/>
          <p:cNvSpPr txBox="1"/>
          <p:nvPr/>
        </p:nvSpPr>
        <p:spPr>
          <a:xfrm>
            <a:off x="320675" y="3740150"/>
            <a:ext cx="1906588" cy="23336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vb</a:t>
            </a:r>
            <a:endParaRPr lang="en-US" sz="1400" dirty="0">
              <a:latin typeface="Consolas" pitchFamily="49" charset="0"/>
            </a:endParaRPr>
          </a:p>
        </p:txBody>
      </p:sp>
      <p:sp>
        <p:nvSpPr>
          <p:cNvPr id="53" name="TextBox 52"/>
          <p:cNvSpPr txBox="1"/>
          <p:nvPr/>
        </p:nvSpPr>
        <p:spPr>
          <a:xfrm>
            <a:off x="328613" y="2435225"/>
            <a:ext cx="1930400" cy="23336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vh</a:t>
            </a:r>
            <a:r>
              <a:rPr lang="en-US" sz="1400" dirty="0">
                <a:latin typeface="Consolas" pitchFamily="49" charset="0"/>
              </a:rPr>
              <a:t>-icon</a:t>
            </a:r>
          </a:p>
        </p:txBody>
      </p:sp>
      <p:sp>
        <p:nvSpPr>
          <p:cNvPr id="54" name="Rectangle 53"/>
          <p:cNvSpPr/>
          <p:nvPr/>
        </p:nvSpPr>
        <p:spPr bwMode="auto">
          <a:xfrm>
            <a:off x="3482975" y="3306763"/>
            <a:ext cx="193675" cy="13970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55" name="Straight Arrow Connector 54"/>
          <p:cNvCxnSpPr>
            <a:endCxn id="54" idx="0"/>
          </p:cNvCxnSpPr>
          <p:nvPr/>
        </p:nvCxnSpPr>
        <p:spPr bwMode="auto">
          <a:xfrm>
            <a:off x="2259013" y="2546350"/>
            <a:ext cx="1320800" cy="76041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57" name="TextBox 56"/>
          <p:cNvSpPr txBox="1"/>
          <p:nvPr/>
        </p:nvSpPr>
        <p:spPr>
          <a:xfrm>
            <a:off x="328613" y="3009900"/>
            <a:ext cx="1924050" cy="233363"/>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ms-vh2</a:t>
            </a:r>
          </a:p>
        </p:txBody>
      </p:sp>
      <p:sp>
        <p:nvSpPr>
          <p:cNvPr id="58" name="Rectangle 57"/>
          <p:cNvSpPr/>
          <p:nvPr/>
        </p:nvSpPr>
        <p:spPr bwMode="auto">
          <a:xfrm>
            <a:off x="3698875" y="3306763"/>
            <a:ext cx="3617913" cy="14922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59" name="Straight Arrow Connector 58"/>
          <p:cNvCxnSpPr>
            <a:endCxn id="58" idx="1"/>
          </p:cNvCxnSpPr>
          <p:nvPr/>
        </p:nvCxnSpPr>
        <p:spPr bwMode="auto">
          <a:xfrm>
            <a:off x="2244725" y="3108325"/>
            <a:ext cx="1454150" cy="2730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5874" name="Rectangle 60"/>
          <p:cNvSpPr>
            <a:spLocks noChangeArrowheads="1"/>
          </p:cNvSpPr>
          <p:nvPr/>
        </p:nvSpPr>
        <p:spPr bwMode="auto">
          <a:xfrm>
            <a:off x="3733800" y="3332163"/>
            <a:ext cx="3540125" cy="96837"/>
          </a:xfrm>
          <a:prstGeom prst="rect">
            <a:avLst/>
          </a:prstGeom>
          <a:noFill/>
          <a:ln w="25400" algn="ctr">
            <a:solidFill>
              <a:schemeClr val="accent2"/>
            </a:solidFill>
            <a:round/>
            <a:headEnd/>
            <a:tailEnd/>
          </a:ln>
        </p:spPr>
        <p:txBody>
          <a:bodyPr wrap="none" anchor="ctr"/>
          <a:lstStyle/>
          <a:p>
            <a:pPr algn="ctr"/>
            <a:endParaRPr lang="en-US" sz="2000"/>
          </a:p>
        </p:txBody>
      </p:sp>
      <p:cxnSp>
        <p:nvCxnSpPr>
          <p:cNvPr id="62" name="Straight Arrow Connector 61"/>
          <p:cNvCxnSpPr>
            <a:stCxn id="65" idx="3"/>
          </p:cNvCxnSpPr>
          <p:nvPr/>
        </p:nvCxnSpPr>
        <p:spPr bwMode="auto">
          <a:xfrm flipV="1">
            <a:off x="2244725" y="3340100"/>
            <a:ext cx="1476375" cy="1428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65" name="TextBox 64"/>
          <p:cNvSpPr txBox="1"/>
          <p:nvPr/>
        </p:nvSpPr>
        <p:spPr>
          <a:xfrm>
            <a:off x="317500" y="3367088"/>
            <a:ext cx="1927225" cy="233362"/>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i="1" dirty="0" err="1">
                <a:latin typeface="Consolas" pitchFamily="49" charset="0"/>
              </a:rPr>
              <a:t>un</a:t>
            </a:r>
            <a:r>
              <a:rPr lang="en-US" sz="1400" dirty="0" err="1">
                <a:latin typeface="Consolas" pitchFamily="49" charset="0"/>
              </a:rPr>
              <a:t>selectedtitle</a:t>
            </a:r>
            <a:endParaRPr lang="en-US" sz="1400" dirty="0">
              <a:latin typeface="Consolas" pitchFamily="49" charset="0"/>
            </a:endParaRPr>
          </a:p>
        </p:txBody>
      </p:sp>
      <p:sp>
        <p:nvSpPr>
          <p:cNvPr id="67" name="Rectangle 66"/>
          <p:cNvSpPr/>
          <p:nvPr/>
        </p:nvSpPr>
        <p:spPr bwMode="auto">
          <a:xfrm>
            <a:off x="3756025" y="3363913"/>
            <a:ext cx="3500438" cy="46037"/>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69" name="Straight Arrow Connector 68"/>
          <p:cNvCxnSpPr>
            <a:stCxn id="51" idx="3"/>
            <a:endCxn id="35874" idx="1"/>
          </p:cNvCxnSpPr>
          <p:nvPr/>
        </p:nvCxnSpPr>
        <p:spPr bwMode="auto">
          <a:xfrm flipV="1">
            <a:off x="2227263" y="3381375"/>
            <a:ext cx="1506537" cy="4762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72" name="TextBox 71"/>
          <p:cNvSpPr txBox="1"/>
          <p:nvPr/>
        </p:nvSpPr>
        <p:spPr>
          <a:xfrm>
            <a:off x="334963" y="5557838"/>
            <a:ext cx="1906587" cy="233362"/>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vb</a:t>
            </a:r>
            <a:endParaRPr lang="en-US" sz="1400" dirty="0">
              <a:latin typeface="Consolas" pitchFamily="49" charset="0"/>
            </a:endParaRPr>
          </a:p>
        </p:txBody>
      </p:sp>
      <p:sp>
        <p:nvSpPr>
          <p:cNvPr id="73" name="TextBox 72"/>
          <p:cNvSpPr txBox="1"/>
          <p:nvPr/>
        </p:nvSpPr>
        <p:spPr>
          <a:xfrm>
            <a:off x="342900" y="4827588"/>
            <a:ext cx="1924050" cy="233362"/>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vb</a:t>
            </a:r>
            <a:r>
              <a:rPr lang="en-US" sz="1400" dirty="0">
                <a:latin typeface="Consolas" pitchFamily="49" charset="0"/>
              </a:rPr>
              <a:t>-title</a:t>
            </a:r>
          </a:p>
        </p:txBody>
      </p:sp>
      <p:sp>
        <p:nvSpPr>
          <p:cNvPr id="74" name="TextBox 73"/>
          <p:cNvSpPr txBox="1"/>
          <p:nvPr/>
        </p:nvSpPr>
        <p:spPr>
          <a:xfrm>
            <a:off x="331788" y="5183188"/>
            <a:ext cx="1927225" cy="234950"/>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i="1" dirty="0" err="1">
                <a:latin typeface="Consolas" pitchFamily="49" charset="0"/>
              </a:rPr>
              <a:t>un</a:t>
            </a:r>
            <a:r>
              <a:rPr lang="en-US" sz="1400" dirty="0" err="1">
                <a:latin typeface="Consolas" pitchFamily="49" charset="0"/>
              </a:rPr>
              <a:t>selectedtitle</a:t>
            </a:r>
            <a:endParaRPr lang="en-US" sz="1400" dirty="0">
              <a:latin typeface="Consolas" pitchFamily="49" charset="0"/>
            </a:endParaRPr>
          </a:p>
        </p:txBody>
      </p:sp>
      <p:sp>
        <p:nvSpPr>
          <p:cNvPr id="75" name="Rectangle 74"/>
          <p:cNvSpPr/>
          <p:nvPr/>
        </p:nvSpPr>
        <p:spPr bwMode="auto">
          <a:xfrm>
            <a:off x="3652838" y="3863975"/>
            <a:ext cx="3617912" cy="14922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35883" name="Rectangle 75"/>
          <p:cNvSpPr>
            <a:spLocks noChangeArrowheads="1"/>
          </p:cNvSpPr>
          <p:nvPr/>
        </p:nvSpPr>
        <p:spPr bwMode="auto">
          <a:xfrm>
            <a:off x="3687763" y="3889375"/>
            <a:ext cx="3540125" cy="98425"/>
          </a:xfrm>
          <a:prstGeom prst="rect">
            <a:avLst/>
          </a:prstGeom>
          <a:noFill/>
          <a:ln w="25400" algn="ctr">
            <a:solidFill>
              <a:schemeClr val="accent2"/>
            </a:solidFill>
            <a:round/>
            <a:headEnd/>
            <a:tailEnd/>
          </a:ln>
        </p:spPr>
        <p:txBody>
          <a:bodyPr wrap="none" anchor="ctr"/>
          <a:lstStyle/>
          <a:p>
            <a:pPr algn="ctr"/>
            <a:endParaRPr lang="en-US" sz="2000"/>
          </a:p>
        </p:txBody>
      </p:sp>
      <p:sp>
        <p:nvSpPr>
          <p:cNvPr id="77" name="Rectangle 76"/>
          <p:cNvSpPr/>
          <p:nvPr/>
        </p:nvSpPr>
        <p:spPr bwMode="auto">
          <a:xfrm>
            <a:off x="3709988" y="3921125"/>
            <a:ext cx="3500437" cy="46038"/>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78" name="Straight Arrow Connector 77"/>
          <p:cNvCxnSpPr>
            <a:stCxn id="73" idx="3"/>
          </p:cNvCxnSpPr>
          <p:nvPr/>
        </p:nvCxnSpPr>
        <p:spPr bwMode="auto">
          <a:xfrm flipV="1">
            <a:off x="2266950" y="3956050"/>
            <a:ext cx="1395413" cy="9874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cxnSp>
        <p:nvCxnSpPr>
          <p:cNvPr id="79" name="Straight Arrow Connector 78"/>
          <p:cNvCxnSpPr>
            <a:stCxn id="74" idx="3"/>
          </p:cNvCxnSpPr>
          <p:nvPr/>
        </p:nvCxnSpPr>
        <p:spPr bwMode="auto">
          <a:xfrm flipV="1">
            <a:off x="2259013" y="3916363"/>
            <a:ext cx="1423987" cy="13843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cxnSp>
        <p:nvCxnSpPr>
          <p:cNvPr id="80" name="Straight Arrow Connector 79"/>
          <p:cNvCxnSpPr>
            <a:stCxn id="72" idx="3"/>
          </p:cNvCxnSpPr>
          <p:nvPr/>
        </p:nvCxnSpPr>
        <p:spPr bwMode="auto">
          <a:xfrm flipV="1">
            <a:off x="2241550" y="3956050"/>
            <a:ext cx="1454150" cy="17192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85" name="TextBox 84"/>
          <p:cNvSpPr txBox="1"/>
          <p:nvPr/>
        </p:nvSpPr>
        <p:spPr>
          <a:xfrm>
            <a:off x="6796088" y="5537200"/>
            <a:ext cx="1928812" cy="23336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ms-vb2</a:t>
            </a:r>
          </a:p>
        </p:txBody>
      </p:sp>
      <p:sp>
        <p:nvSpPr>
          <p:cNvPr id="87" name="Rectangle 86"/>
          <p:cNvSpPr/>
          <p:nvPr/>
        </p:nvSpPr>
        <p:spPr bwMode="auto">
          <a:xfrm>
            <a:off x="7335838" y="3863975"/>
            <a:ext cx="852487" cy="15240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88" name="Straight Arrow Connector 87"/>
          <p:cNvCxnSpPr/>
          <p:nvPr/>
        </p:nvCxnSpPr>
        <p:spPr bwMode="auto">
          <a:xfrm rot="5400000" flipH="1" flipV="1">
            <a:off x="6772275" y="4778375"/>
            <a:ext cx="1471613" cy="476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90" name="TextBox 89"/>
          <p:cNvSpPr txBox="1"/>
          <p:nvPr/>
        </p:nvSpPr>
        <p:spPr>
          <a:xfrm>
            <a:off x="317500" y="4249738"/>
            <a:ext cx="1909763" cy="233362"/>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ms-alternating</a:t>
            </a:r>
          </a:p>
        </p:txBody>
      </p:sp>
      <p:sp>
        <p:nvSpPr>
          <p:cNvPr id="91" name="Rectangle 90"/>
          <p:cNvSpPr/>
          <p:nvPr/>
        </p:nvSpPr>
        <p:spPr bwMode="auto">
          <a:xfrm>
            <a:off x="3457575" y="3659188"/>
            <a:ext cx="5221288" cy="158750"/>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cxnSp>
        <p:nvCxnSpPr>
          <p:cNvPr id="92" name="Straight Arrow Connector 91"/>
          <p:cNvCxnSpPr>
            <a:stCxn id="90" idx="3"/>
          </p:cNvCxnSpPr>
          <p:nvPr/>
        </p:nvCxnSpPr>
        <p:spPr bwMode="auto">
          <a:xfrm flipV="1">
            <a:off x="2227263" y="3729038"/>
            <a:ext cx="1222375" cy="6365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r>
              <a:rPr lang="en-US" smtClean="0"/>
              <a:t>Forms</a:t>
            </a:r>
          </a:p>
        </p:txBody>
      </p:sp>
      <p:grpSp>
        <p:nvGrpSpPr>
          <p:cNvPr id="2" name="Group 53"/>
          <p:cNvGrpSpPr/>
          <p:nvPr/>
        </p:nvGrpSpPr>
        <p:grpSpPr>
          <a:xfrm>
            <a:off x="314325" y="1366837"/>
            <a:ext cx="8448675" cy="4729163"/>
            <a:chOff x="85725" y="865188"/>
            <a:chExt cx="8782050" cy="4854575"/>
          </a:xfrm>
        </p:grpSpPr>
        <p:pic>
          <p:nvPicPr>
            <p:cNvPr id="36868" name="Picture 2"/>
            <p:cNvPicPr>
              <a:picLocks noChangeAspect="1" noChangeArrowheads="1"/>
            </p:cNvPicPr>
            <p:nvPr/>
          </p:nvPicPr>
          <p:blipFill>
            <a:blip r:embed="rId2" cstate="print"/>
            <a:srcRect/>
            <a:stretch>
              <a:fillRect/>
            </a:stretch>
          </p:blipFill>
          <p:spPr bwMode="auto">
            <a:xfrm>
              <a:off x="2311400" y="2174875"/>
              <a:ext cx="4227513" cy="3544888"/>
            </a:xfrm>
            <a:prstGeom prst="rect">
              <a:avLst/>
            </a:prstGeom>
            <a:noFill/>
            <a:ln w="12700" algn="ctr">
              <a:noFill/>
              <a:miter lim="800000"/>
              <a:headEnd/>
              <a:tailEnd/>
            </a:ln>
          </p:spPr>
        </p:pic>
        <p:sp>
          <p:nvSpPr>
            <p:cNvPr id="7" name="TextBox 6"/>
            <p:cNvSpPr txBox="1"/>
            <p:nvPr/>
          </p:nvSpPr>
          <p:spPr>
            <a:xfrm>
              <a:off x="2328863" y="1165225"/>
              <a:ext cx="2019300" cy="20313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areaseparator</a:t>
              </a:r>
              <a:endParaRPr lang="en-US" sz="1200" dirty="0">
                <a:latin typeface="Consolas" pitchFamily="49" charset="0"/>
              </a:endParaRPr>
            </a:p>
          </p:txBody>
        </p:sp>
        <p:cxnSp>
          <p:nvCxnSpPr>
            <p:cNvPr id="8" name="Straight Arrow Connector 7"/>
            <p:cNvCxnSpPr/>
            <p:nvPr/>
          </p:nvCxnSpPr>
          <p:spPr bwMode="auto">
            <a:xfrm rot="16200000" flipH="1">
              <a:off x="2052638" y="1785938"/>
              <a:ext cx="811212" cy="174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9" name="TextBox 8"/>
            <p:cNvSpPr txBox="1"/>
            <p:nvPr/>
          </p:nvSpPr>
          <p:spPr>
            <a:xfrm>
              <a:off x="6769100" y="2566988"/>
              <a:ext cx="2098675" cy="203133"/>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ButtonHeightWidth</a:t>
              </a:r>
              <a:endParaRPr lang="en-US" sz="1200" dirty="0">
                <a:latin typeface="Consolas" pitchFamily="49" charset="0"/>
              </a:endParaRPr>
            </a:p>
          </p:txBody>
        </p:sp>
        <p:sp>
          <p:nvSpPr>
            <p:cNvPr id="36872" name="Rectangle 9"/>
            <p:cNvSpPr>
              <a:spLocks noChangeArrowheads="1"/>
            </p:cNvSpPr>
            <p:nvPr/>
          </p:nvSpPr>
          <p:spPr bwMode="auto">
            <a:xfrm>
              <a:off x="2398713" y="2182813"/>
              <a:ext cx="4027487" cy="474662"/>
            </a:xfrm>
            <a:prstGeom prst="rect">
              <a:avLst/>
            </a:prstGeom>
            <a:noFill/>
            <a:ln w="25400" algn="ctr">
              <a:solidFill>
                <a:schemeClr val="accent2"/>
              </a:solidFill>
              <a:round/>
              <a:headEnd/>
              <a:tailEnd/>
            </a:ln>
          </p:spPr>
          <p:txBody>
            <a:bodyPr wrap="none" anchor="ctr"/>
            <a:lstStyle/>
            <a:p>
              <a:pPr algn="ctr"/>
              <a:endParaRPr lang="en-US"/>
            </a:p>
          </p:txBody>
        </p:sp>
        <p:sp>
          <p:nvSpPr>
            <p:cNvPr id="11" name="Rectangle 10"/>
            <p:cNvSpPr/>
            <p:nvPr/>
          </p:nvSpPr>
          <p:spPr bwMode="auto">
            <a:xfrm>
              <a:off x="5943600" y="2749550"/>
              <a:ext cx="422275" cy="61913"/>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12" name="Straight Arrow Connector 11"/>
            <p:cNvCxnSpPr>
              <a:endCxn id="36897" idx="3"/>
            </p:cNvCxnSpPr>
            <p:nvPr/>
          </p:nvCxnSpPr>
          <p:spPr bwMode="auto">
            <a:xfrm rot="10800000" flipV="1">
              <a:off x="6394450" y="2722563"/>
              <a:ext cx="371475" cy="571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13" name="TextBox 12"/>
            <p:cNvSpPr txBox="1"/>
            <p:nvPr/>
          </p:nvSpPr>
          <p:spPr>
            <a:xfrm>
              <a:off x="2598738" y="1470025"/>
              <a:ext cx="2019300" cy="20313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titlearea</a:t>
              </a:r>
              <a:endParaRPr lang="en-US" sz="1200" dirty="0">
                <a:latin typeface="Consolas" pitchFamily="49" charset="0"/>
              </a:endParaRPr>
            </a:p>
          </p:txBody>
        </p:sp>
        <p:cxnSp>
          <p:nvCxnSpPr>
            <p:cNvPr id="14" name="Straight Arrow Connector 13"/>
            <p:cNvCxnSpPr/>
            <p:nvPr/>
          </p:nvCxnSpPr>
          <p:spPr bwMode="auto">
            <a:xfrm rot="16200000" flipH="1">
              <a:off x="2419350" y="1962151"/>
              <a:ext cx="492125" cy="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17" name="Rectangle 16"/>
            <p:cNvSpPr/>
            <p:nvPr/>
          </p:nvSpPr>
          <p:spPr bwMode="auto">
            <a:xfrm>
              <a:off x="3055938" y="2236788"/>
              <a:ext cx="360362" cy="46037"/>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18" name="Straight Arrow Connector 17"/>
            <p:cNvCxnSpPr/>
            <p:nvPr/>
          </p:nvCxnSpPr>
          <p:spPr bwMode="auto">
            <a:xfrm rot="16200000" flipH="1">
              <a:off x="2999582" y="2116931"/>
              <a:ext cx="203200" cy="79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tx2">
                  <a:lumMod val="60000"/>
                  <a:lumOff val="40000"/>
                </a:schemeClr>
              </a:solidFill>
              <a:prstDash val="solid"/>
              <a:round/>
              <a:headEnd type="none" w="med" len="med"/>
              <a:tailEnd type="triangle"/>
            </a:ln>
            <a:effectLst/>
          </p:spPr>
        </p:cxnSp>
        <p:sp>
          <p:nvSpPr>
            <p:cNvPr id="19" name="TextBox 18"/>
            <p:cNvSpPr txBox="1"/>
            <p:nvPr/>
          </p:nvSpPr>
          <p:spPr>
            <a:xfrm>
              <a:off x="5068888" y="989013"/>
              <a:ext cx="2178050" cy="203133"/>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areaseparatorright</a:t>
              </a:r>
              <a:endParaRPr lang="en-US" sz="1200" dirty="0">
                <a:latin typeface="Consolas" pitchFamily="49" charset="0"/>
              </a:endParaRPr>
            </a:p>
          </p:txBody>
        </p:sp>
        <p:cxnSp>
          <p:nvCxnSpPr>
            <p:cNvPr id="21" name="Straight Arrow Connector 20"/>
            <p:cNvCxnSpPr>
              <a:endCxn id="33" idx="0"/>
            </p:cNvCxnSpPr>
            <p:nvPr/>
          </p:nvCxnSpPr>
          <p:spPr bwMode="auto">
            <a:xfrm rot="5400000">
              <a:off x="6248400" y="1482725"/>
              <a:ext cx="946150" cy="4635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24" name="TextBox 23"/>
            <p:cNvSpPr txBox="1"/>
            <p:nvPr/>
          </p:nvSpPr>
          <p:spPr>
            <a:xfrm>
              <a:off x="1978025" y="865188"/>
              <a:ext cx="2179638" cy="20313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areaseparatorleft</a:t>
              </a:r>
              <a:endParaRPr lang="en-US" sz="1200" dirty="0">
                <a:latin typeface="Consolas" pitchFamily="49" charset="0"/>
              </a:endParaRPr>
            </a:p>
          </p:txBody>
        </p:sp>
        <p:sp>
          <p:nvSpPr>
            <p:cNvPr id="25" name="Rectangle 24"/>
            <p:cNvSpPr/>
            <p:nvPr/>
          </p:nvSpPr>
          <p:spPr bwMode="auto">
            <a:xfrm>
              <a:off x="2311400" y="2197100"/>
              <a:ext cx="63500" cy="70167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26" name="Straight Arrow Connector 25"/>
            <p:cNvCxnSpPr>
              <a:endCxn id="25" idx="0"/>
            </p:cNvCxnSpPr>
            <p:nvPr/>
          </p:nvCxnSpPr>
          <p:spPr bwMode="auto">
            <a:xfrm rot="16200000" flipH="1">
              <a:off x="1643062" y="1497013"/>
              <a:ext cx="1101725" cy="2984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3" name="Rectangle 32"/>
            <p:cNvSpPr/>
            <p:nvPr/>
          </p:nvSpPr>
          <p:spPr bwMode="auto">
            <a:xfrm>
              <a:off x="6457950" y="2187575"/>
              <a:ext cx="63500" cy="684213"/>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sp>
          <p:nvSpPr>
            <p:cNvPr id="42" name="Rectangle 41"/>
            <p:cNvSpPr/>
            <p:nvPr/>
          </p:nvSpPr>
          <p:spPr bwMode="auto">
            <a:xfrm>
              <a:off x="2432050" y="2217738"/>
              <a:ext cx="3960813" cy="85725"/>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sp>
          <p:nvSpPr>
            <p:cNvPr id="46" name="TextBox 45"/>
            <p:cNvSpPr txBox="1"/>
            <p:nvPr/>
          </p:nvSpPr>
          <p:spPr>
            <a:xfrm>
              <a:off x="2792413" y="1774825"/>
              <a:ext cx="2228850" cy="20313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sitemapdirectional</a:t>
              </a:r>
              <a:endParaRPr lang="en-US" sz="1200" dirty="0">
                <a:latin typeface="Consolas" pitchFamily="49" charset="0"/>
              </a:endParaRPr>
            </a:p>
          </p:txBody>
        </p:sp>
        <p:sp>
          <p:nvSpPr>
            <p:cNvPr id="51" name="TextBox 50"/>
            <p:cNvSpPr txBox="1"/>
            <p:nvPr/>
          </p:nvSpPr>
          <p:spPr>
            <a:xfrm>
              <a:off x="4884738" y="1460500"/>
              <a:ext cx="1593850" cy="203133"/>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pagetitle</a:t>
              </a:r>
              <a:endParaRPr lang="en-US" sz="1200" dirty="0">
                <a:latin typeface="Consolas" pitchFamily="49" charset="0"/>
              </a:endParaRPr>
            </a:p>
          </p:txBody>
        </p:sp>
        <p:sp>
          <p:nvSpPr>
            <p:cNvPr id="52" name="Rectangle 51"/>
            <p:cNvSpPr/>
            <p:nvPr/>
          </p:nvSpPr>
          <p:spPr bwMode="auto">
            <a:xfrm>
              <a:off x="2432050" y="2338388"/>
              <a:ext cx="3943350" cy="26670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53" name="Straight Arrow Connector 52"/>
            <p:cNvCxnSpPr/>
            <p:nvPr/>
          </p:nvCxnSpPr>
          <p:spPr bwMode="auto">
            <a:xfrm rot="5400000">
              <a:off x="5014913" y="2009775"/>
              <a:ext cx="619125" cy="31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55" name="TextBox 54"/>
            <p:cNvSpPr txBox="1"/>
            <p:nvPr/>
          </p:nvSpPr>
          <p:spPr>
            <a:xfrm>
              <a:off x="95250" y="2065338"/>
              <a:ext cx="1836738" cy="203133"/>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formtoolbar</a:t>
              </a:r>
              <a:endParaRPr lang="en-US" sz="1200" dirty="0">
                <a:latin typeface="Consolas" pitchFamily="49" charset="0"/>
              </a:endParaRPr>
            </a:p>
          </p:txBody>
        </p:sp>
        <p:sp>
          <p:nvSpPr>
            <p:cNvPr id="56" name="Rectangle 55"/>
            <p:cNvSpPr/>
            <p:nvPr/>
          </p:nvSpPr>
          <p:spPr bwMode="auto">
            <a:xfrm>
              <a:off x="2398713" y="2690813"/>
              <a:ext cx="4008437" cy="179387"/>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57" name="Straight Arrow Connector 56"/>
            <p:cNvCxnSpPr/>
            <p:nvPr/>
          </p:nvCxnSpPr>
          <p:spPr bwMode="auto">
            <a:xfrm>
              <a:off x="1928813" y="2144713"/>
              <a:ext cx="633412" cy="5461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59" name="TextBox 58"/>
            <p:cNvSpPr txBox="1"/>
            <p:nvPr/>
          </p:nvSpPr>
          <p:spPr>
            <a:xfrm>
              <a:off x="85725" y="2395538"/>
              <a:ext cx="1846263" cy="20313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ms-toolbar</a:t>
              </a:r>
            </a:p>
          </p:txBody>
        </p:sp>
        <p:sp>
          <p:nvSpPr>
            <p:cNvPr id="36894" name="Rectangle 59"/>
            <p:cNvSpPr>
              <a:spLocks noChangeArrowheads="1"/>
            </p:cNvSpPr>
            <p:nvPr/>
          </p:nvSpPr>
          <p:spPr bwMode="auto">
            <a:xfrm>
              <a:off x="2430463" y="2722563"/>
              <a:ext cx="2865437" cy="115887"/>
            </a:xfrm>
            <a:prstGeom prst="rect">
              <a:avLst/>
            </a:prstGeom>
            <a:noFill/>
            <a:ln w="25400" algn="ctr">
              <a:solidFill>
                <a:schemeClr val="accent2"/>
              </a:solidFill>
              <a:round/>
              <a:headEnd/>
              <a:tailEnd/>
            </a:ln>
          </p:spPr>
          <p:txBody>
            <a:bodyPr wrap="none" anchor="ctr"/>
            <a:lstStyle/>
            <a:p>
              <a:pPr algn="ctr"/>
              <a:endParaRPr lang="en-US"/>
            </a:p>
          </p:txBody>
        </p:sp>
        <p:cxnSp>
          <p:nvCxnSpPr>
            <p:cNvPr id="61" name="Straight Arrow Connector 60"/>
            <p:cNvCxnSpPr>
              <a:endCxn id="56" idx="1"/>
            </p:cNvCxnSpPr>
            <p:nvPr/>
          </p:nvCxnSpPr>
          <p:spPr bwMode="auto">
            <a:xfrm>
              <a:off x="1928813" y="2498725"/>
              <a:ext cx="469900" cy="2825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6896" name="Rectangle 63"/>
            <p:cNvSpPr>
              <a:spLocks noChangeArrowheads="1"/>
            </p:cNvSpPr>
            <p:nvPr/>
          </p:nvSpPr>
          <p:spPr bwMode="auto">
            <a:xfrm>
              <a:off x="5330825" y="2725738"/>
              <a:ext cx="498475" cy="112712"/>
            </a:xfrm>
            <a:prstGeom prst="rect">
              <a:avLst/>
            </a:prstGeom>
            <a:noFill/>
            <a:ln w="25400" algn="ctr">
              <a:solidFill>
                <a:schemeClr val="accent2"/>
              </a:solidFill>
              <a:round/>
              <a:headEnd/>
              <a:tailEnd/>
            </a:ln>
          </p:spPr>
          <p:txBody>
            <a:bodyPr wrap="none" anchor="ctr"/>
            <a:lstStyle/>
            <a:p>
              <a:pPr algn="ctr"/>
              <a:endParaRPr lang="en-US"/>
            </a:p>
          </p:txBody>
        </p:sp>
        <p:sp>
          <p:nvSpPr>
            <p:cNvPr id="36897" name="Rectangle 64"/>
            <p:cNvSpPr>
              <a:spLocks noChangeArrowheads="1"/>
            </p:cNvSpPr>
            <p:nvPr/>
          </p:nvSpPr>
          <p:spPr bwMode="auto">
            <a:xfrm>
              <a:off x="5897563" y="2722563"/>
              <a:ext cx="496887" cy="112712"/>
            </a:xfrm>
            <a:prstGeom prst="rect">
              <a:avLst/>
            </a:prstGeom>
            <a:noFill/>
            <a:ln w="25400" algn="ctr">
              <a:solidFill>
                <a:schemeClr val="accent2"/>
              </a:solidFill>
              <a:round/>
              <a:headEnd/>
              <a:tailEnd/>
            </a:ln>
          </p:spPr>
          <p:txBody>
            <a:bodyPr wrap="none" anchor="ctr"/>
            <a:lstStyle/>
            <a:p>
              <a:pPr algn="ctr"/>
              <a:endParaRPr lang="en-US"/>
            </a:p>
          </p:txBody>
        </p:sp>
        <p:sp>
          <p:nvSpPr>
            <p:cNvPr id="67" name="Rectangle 66"/>
            <p:cNvSpPr/>
            <p:nvPr/>
          </p:nvSpPr>
          <p:spPr bwMode="auto">
            <a:xfrm>
              <a:off x="2403475" y="3059113"/>
              <a:ext cx="3989388" cy="21431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sp>
          <p:nvSpPr>
            <p:cNvPr id="68" name="TextBox 67"/>
            <p:cNvSpPr txBox="1"/>
            <p:nvPr/>
          </p:nvSpPr>
          <p:spPr>
            <a:xfrm>
              <a:off x="95250" y="2994025"/>
              <a:ext cx="1819275" cy="203133"/>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formtable</a:t>
              </a:r>
              <a:endParaRPr lang="en-US" sz="1200" dirty="0">
                <a:latin typeface="Consolas" pitchFamily="49" charset="0"/>
              </a:endParaRPr>
            </a:p>
          </p:txBody>
        </p:sp>
        <p:cxnSp>
          <p:nvCxnSpPr>
            <p:cNvPr id="69" name="Straight Arrow Connector 68"/>
            <p:cNvCxnSpPr/>
            <p:nvPr/>
          </p:nvCxnSpPr>
          <p:spPr bwMode="auto">
            <a:xfrm>
              <a:off x="1914525" y="3105150"/>
              <a:ext cx="501650" cy="5238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72" name="TextBox 71"/>
            <p:cNvSpPr txBox="1"/>
            <p:nvPr/>
          </p:nvSpPr>
          <p:spPr>
            <a:xfrm>
              <a:off x="95250" y="3321050"/>
              <a:ext cx="1811338" cy="20313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formlabel</a:t>
              </a:r>
              <a:endParaRPr lang="en-US" sz="1200" dirty="0">
                <a:latin typeface="Consolas" pitchFamily="49" charset="0"/>
              </a:endParaRPr>
            </a:p>
          </p:txBody>
        </p:sp>
        <p:sp>
          <p:nvSpPr>
            <p:cNvPr id="73" name="Rectangle 72"/>
            <p:cNvSpPr/>
            <p:nvPr/>
          </p:nvSpPr>
          <p:spPr bwMode="auto">
            <a:xfrm>
              <a:off x="2438400" y="3101975"/>
              <a:ext cx="1236663" cy="150813"/>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cxnSp>
          <p:nvCxnSpPr>
            <p:cNvPr id="74" name="Straight Arrow Connector 73"/>
            <p:cNvCxnSpPr/>
            <p:nvPr/>
          </p:nvCxnSpPr>
          <p:spPr bwMode="auto">
            <a:xfrm flipV="1">
              <a:off x="1903413" y="3243263"/>
              <a:ext cx="942975" cy="1698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76" name="TextBox 75"/>
            <p:cNvSpPr txBox="1"/>
            <p:nvPr/>
          </p:nvSpPr>
          <p:spPr>
            <a:xfrm>
              <a:off x="95250" y="3640138"/>
              <a:ext cx="1801813" cy="20313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formbody</a:t>
              </a:r>
              <a:endParaRPr lang="en-US" sz="1200" dirty="0">
                <a:latin typeface="Consolas" pitchFamily="49" charset="0"/>
              </a:endParaRPr>
            </a:p>
          </p:txBody>
        </p:sp>
        <p:sp>
          <p:nvSpPr>
            <p:cNvPr id="77" name="Rectangle 76"/>
            <p:cNvSpPr/>
            <p:nvPr/>
          </p:nvSpPr>
          <p:spPr bwMode="auto">
            <a:xfrm>
              <a:off x="3732213" y="3100388"/>
              <a:ext cx="2625725" cy="185737"/>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79" name="Straight Arrow Connector 78"/>
            <p:cNvCxnSpPr/>
            <p:nvPr/>
          </p:nvCxnSpPr>
          <p:spPr bwMode="auto">
            <a:xfrm flipV="1">
              <a:off x="1885950" y="3295650"/>
              <a:ext cx="1917700" cy="4286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81" name="TextBox 80"/>
            <p:cNvSpPr txBox="1"/>
            <p:nvPr/>
          </p:nvSpPr>
          <p:spPr>
            <a:xfrm>
              <a:off x="109538" y="4624388"/>
              <a:ext cx="1836737" cy="203133"/>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formtoolbar</a:t>
              </a:r>
              <a:endParaRPr lang="en-US" sz="1200" dirty="0">
                <a:latin typeface="Consolas" pitchFamily="49" charset="0"/>
              </a:endParaRPr>
            </a:p>
          </p:txBody>
        </p:sp>
        <p:sp>
          <p:nvSpPr>
            <p:cNvPr id="82" name="Rectangle 81"/>
            <p:cNvSpPr/>
            <p:nvPr/>
          </p:nvSpPr>
          <p:spPr bwMode="auto">
            <a:xfrm>
              <a:off x="2413000" y="5249863"/>
              <a:ext cx="4008438" cy="179387"/>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83" name="Straight Arrow Connector 82"/>
            <p:cNvCxnSpPr/>
            <p:nvPr/>
          </p:nvCxnSpPr>
          <p:spPr bwMode="auto">
            <a:xfrm>
              <a:off x="1943100" y="4703763"/>
              <a:ext cx="633413" cy="54610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84" name="TextBox 83"/>
            <p:cNvSpPr txBox="1"/>
            <p:nvPr/>
          </p:nvSpPr>
          <p:spPr>
            <a:xfrm>
              <a:off x="100013" y="4954588"/>
              <a:ext cx="1846262" cy="20313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ms-toolbar</a:t>
              </a:r>
            </a:p>
          </p:txBody>
        </p:sp>
        <p:cxnSp>
          <p:nvCxnSpPr>
            <p:cNvPr id="85" name="Straight Arrow Connector 84"/>
            <p:cNvCxnSpPr>
              <a:endCxn id="82" idx="1"/>
            </p:cNvCxnSpPr>
            <p:nvPr/>
          </p:nvCxnSpPr>
          <p:spPr bwMode="auto">
            <a:xfrm>
              <a:off x="1943100" y="5057775"/>
              <a:ext cx="469900" cy="2825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36912" name="Rectangle 85"/>
            <p:cNvSpPr>
              <a:spLocks noChangeArrowheads="1"/>
            </p:cNvSpPr>
            <p:nvPr/>
          </p:nvSpPr>
          <p:spPr bwMode="auto">
            <a:xfrm>
              <a:off x="2444750" y="5281613"/>
              <a:ext cx="2867025" cy="115887"/>
            </a:xfrm>
            <a:prstGeom prst="rect">
              <a:avLst/>
            </a:prstGeom>
            <a:noFill/>
            <a:ln w="25400" algn="ctr">
              <a:solidFill>
                <a:schemeClr val="accent2"/>
              </a:solidFill>
              <a:round/>
              <a:headEnd/>
              <a:tailEnd/>
            </a:ln>
          </p:spPr>
          <p:txBody>
            <a:bodyPr wrap="none" anchor="ctr"/>
            <a:lstStyle/>
            <a:p>
              <a:pPr algn="ctr"/>
              <a:endParaRPr lang="en-US"/>
            </a:p>
          </p:txBody>
        </p:sp>
        <p:sp>
          <p:nvSpPr>
            <p:cNvPr id="87" name="TextBox 86"/>
            <p:cNvSpPr txBox="1"/>
            <p:nvPr/>
          </p:nvSpPr>
          <p:spPr>
            <a:xfrm>
              <a:off x="6680200" y="5170488"/>
              <a:ext cx="2098675" cy="203133"/>
            </a:xfrm>
            <a:prstGeom prst="rect">
              <a:avLst/>
            </a:prstGeom>
            <a:solidFill>
              <a:schemeClr val="accent1">
                <a:lumMod val="40000"/>
                <a:lumOff val="60000"/>
              </a:schemeClr>
            </a:solidFill>
            <a:ln w="25400">
              <a:solidFill>
                <a:schemeClr val="accent1">
                  <a:lumMod val="7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descriptiontext</a:t>
              </a:r>
              <a:endParaRPr lang="en-US" sz="1200" dirty="0">
                <a:latin typeface="Consolas" pitchFamily="49" charset="0"/>
              </a:endParaRPr>
            </a:p>
          </p:txBody>
        </p:sp>
        <p:sp>
          <p:nvSpPr>
            <p:cNvPr id="88" name="Rectangle 87"/>
            <p:cNvSpPr/>
            <p:nvPr/>
          </p:nvSpPr>
          <p:spPr bwMode="auto">
            <a:xfrm>
              <a:off x="2463800" y="5305425"/>
              <a:ext cx="2806700" cy="6667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89" name="Straight Arrow Connector 88"/>
            <p:cNvCxnSpPr>
              <a:endCxn id="36912" idx="3"/>
            </p:cNvCxnSpPr>
            <p:nvPr/>
          </p:nvCxnSpPr>
          <p:spPr bwMode="auto">
            <a:xfrm rot="10800000" flipV="1">
              <a:off x="5311775" y="5203825"/>
              <a:ext cx="1373188" cy="13652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Application Pages (Landing Pages)</a:t>
            </a:r>
          </a:p>
        </p:txBody>
      </p:sp>
      <p:grpSp>
        <p:nvGrpSpPr>
          <p:cNvPr id="2" name="Group 32"/>
          <p:cNvGrpSpPr/>
          <p:nvPr/>
        </p:nvGrpSpPr>
        <p:grpSpPr>
          <a:xfrm>
            <a:off x="436563" y="1371600"/>
            <a:ext cx="8250237" cy="5154613"/>
            <a:chOff x="284163" y="914400"/>
            <a:chExt cx="8645525" cy="5535613"/>
          </a:xfrm>
        </p:grpSpPr>
        <p:pic>
          <p:nvPicPr>
            <p:cNvPr id="37891" name="Picture 2"/>
            <p:cNvPicPr>
              <a:picLocks noChangeAspect="1" noChangeArrowheads="1"/>
            </p:cNvPicPr>
            <p:nvPr/>
          </p:nvPicPr>
          <p:blipFill>
            <a:blip r:embed="rId2" cstate="print"/>
            <a:srcRect/>
            <a:stretch>
              <a:fillRect/>
            </a:stretch>
          </p:blipFill>
          <p:spPr bwMode="auto">
            <a:xfrm>
              <a:off x="4856163" y="917575"/>
              <a:ext cx="4073525" cy="3222625"/>
            </a:xfrm>
            <a:prstGeom prst="rect">
              <a:avLst/>
            </a:prstGeom>
            <a:noFill/>
            <a:ln w="12700" algn="ctr">
              <a:noFill/>
              <a:miter lim="800000"/>
              <a:headEnd/>
              <a:tailEnd/>
            </a:ln>
          </p:spPr>
        </p:pic>
        <p:pic>
          <p:nvPicPr>
            <p:cNvPr id="37892" name="Picture 4"/>
            <p:cNvPicPr>
              <a:picLocks noChangeAspect="1" noChangeArrowheads="1"/>
            </p:cNvPicPr>
            <p:nvPr/>
          </p:nvPicPr>
          <p:blipFill>
            <a:blip r:embed="rId3" cstate="print"/>
            <a:srcRect/>
            <a:stretch>
              <a:fillRect/>
            </a:stretch>
          </p:blipFill>
          <p:spPr bwMode="auto">
            <a:xfrm>
              <a:off x="354013" y="2570163"/>
              <a:ext cx="4260850" cy="3879850"/>
            </a:xfrm>
            <a:prstGeom prst="rect">
              <a:avLst/>
            </a:prstGeom>
            <a:noFill/>
            <a:ln w="12700" algn="ctr">
              <a:noFill/>
              <a:miter lim="800000"/>
              <a:headEnd/>
              <a:tailEnd/>
            </a:ln>
          </p:spPr>
        </p:pic>
        <p:sp>
          <p:nvSpPr>
            <p:cNvPr id="8" name="TextBox 7"/>
            <p:cNvSpPr txBox="1"/>
            <p:nvPr/>
          </p:nvSpPr>
          <p:spPr>
            <a:xfrm>
              <a:off x="284163" y="1095375"/>
              <a:ext cx="2019300" cy="20313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settingsframe</a:t>
              </a:r>
              <a:endParaRPr lang="en-US" sz="1200" dirty="0">
                <a:latin typeface="Consolas" pitchFamily="49" charset="0"/>
              </a:endParaRPr>
            </a:p>
          </p:txBody>
        </p:sp>
        <p:sp>
          <p:nvSpPr>
            <p:cNvPr id="9" name="TextBox 8"/>
            <p:cNvSpPr txBox="1"/>
            <p:nvPr/>
          </p:nvSpPr>
          <p:spPr>
            <a:xfrm>
              <a:off x="581025" y="2193925"/>
              <a:ext cx="2274888" cy="20313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pageinformation</a:t>
              </a:r>
              <a:endParaRPr lang="en-US" sz="1200" dirty="0">
                <a:latin typeface="Consolas" pitchFamily="49" charset="0"/>
              </a:endParaRPr>
            </a:p>
          </p:txBody>
        </p:sp>
        <p:sp>
          <p:nvSpPr>
            <p:cNvPr id="37896" name="Rectangle 9"/>
            <p:cNvSpPr>
              <a:spLocks noChangeArrowheads="1"/>
            </p:cNvSpPr>
            <p:nvPr/>
          </p:nvSpPr>
          <p:spPr bwMode="auto">
            <a:xfrm>
              <a:off x="361950" y="2587625"/>
              <a:ext cx="4244975" cy="3856038"/>
            </a:xfrm>
            <a:prstGeom prst="rect">
              <a:avLst/>
            </a:prstGeom>
            <a:noFill/>
            <a:ln w="25400" algn="ctr">
              <a:solidFill>
                <a:schemeClr val="accent2"/>
              </a:solidFill>
              <a:round/>
              <a:headEnd/>
              <a:tailEnd/>
            </a:ln>
          </p:spPr>
          <p:txBody>
            <a:bodyPr wrap="none" anchor="ctr"/>
            <a:lstStyle/>
            <a:p>
              <a:pPr algn="ctr"/>
              <a:endParaRPr lang="en-US"/>
            </a:p>
          </p:txBody>
        </p:sp>
        <p:cxnSp>
          <p:nvCxnSpPr>
            <p:cNvPr id="11" name="Straight Arrow Connector 10"/>
            <p:cNvCxnSpPr/>
            <p:nvPr/>
          </p:nvCxnSpPr>
          <p:spPr bwMode="auto">
            <a:xfrm rot="5400000">
              <a:off x="-184944" y="1962944"/>
              <a:ext cx="1233488" cy="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14" name="TextBox 13"/>
            <p:cNvSpPr txBox="1"/>
            <p:nvPr/>
          </p:nvSpPr>
          <p:spPr>
            <a:xfrm>
              <a:off x="4862513" y="4672013"/>
              <a:ext cx="2168525" cy="20313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standardheader</a:t>
              </a:r>
              <a:endParaRPr lang="en-US" sz="1200" dirty="0">
                <a:latin typeface="Consolas" pitchFamily="49" charset="0"/>
              </a:endParaRPr>
            </a:p>
          </p:txBody>
        </p:sp>
        <p:sp>
          <p:nvSpPr>
            <p:cNvPr id="15" name="TextBox 14"/>
            <p:cNvSpPr txBox="1"/>
            <p:nvPr/>
          </p:nvSpPr>
          <p:spPr>
            <a:xfrm>
              <a:off x="4873625" y="4365625"/>
              <a:ext cx="2144713" cy="20313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linksectionheader</a:t>
              </a:r>
              <a:endParaRPr lang="en-US" sz="1200" dirty="0">
                <a:latin typeface="Consolas" pitchFamily="49" charset="0"/>
              </a:endParaRPr>
            </a:p>
          </p:txBody>
        </p:sp>
        <p:cxnSp>
          <p:nvCxnSpPr>
            <p:cNvPr id="16" name="Straight Arrow Connector 15"/>
            <p:cNvCxnSpPr>
              <a:stCxn id="15" idx="1"/>
            </p:cNvCxnSpPr>
            <p:nvPr/>
          </p:nvCxnSpPr>
          <p:spPr bwMode="auto">
            <a:xfrm rot="10800000">
              <a:off x="4522789" y="3943352"/>
              <a:ext cx="350836" cy="523841"/>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17" name="Rectangle 16"/>
            <p:cNvSpPr/>
            <p:nvPr/>
          </p:nvSpPr>
          <p:spPr bwMode="auto">
            <a:xfrm>
              <a:off x="3344863" y="3835400"/>
              <a:ext cx="1184275" cy="149225"/>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a:p>
          </p:txBody>
        </p:sp>
        <p:sp>
          <p:nvSpPr>
            <p:cNvPr id="20" name="Rectangle 19"/>
            <p:cNvSpPr/>
            <p:nvPr/>
          </p:nvSpPr>
          <p:spPr bwMode="auto">
            <a:xfrm>
              <a:off x="3373438" y="3870325"/>
              <a:ext cx="1138237" cy="80963"/>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21" name="Straight Arrow Connector 20"/>
            <p:cNvCxnSpPr>
              <a:stCxn id="14" idx="1"/>
            </p:cNvCxnSpPr>
            <p:nvPr/>
          </p:nvCxnSpPr>
          <p:spPr bwMode="auto">
            <a:xfrm rot="10800000">
              <a:off x="4183063" y="3951288"/>
              <a:ext cx="679450" cy="82229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27" name="TextBox 26"/>
            <p:cNvSpPr txBox="1"/>
            <p:nvPr/>
          </p:nvSpPr>
          <p:spPr>
            <a:xfrm>
              <a:off x="4845050" y="5483225"/>
              <a:ext cx="2168525" cy="20313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descriptiontext</a:t>
              </a:r>
              <a:endParaRPr lang="en-US" sz="1200" dirty="0">
                <a:latin typeface="Consolas" pitchFamily="49" charset="0"/>
              </a:endParaRPr>
            </a:p>
          </p:txBody>
        </p:sp>
        <p:sp>
          <p:nvSpPr>
            <p:cNvPr id="28" name="TextBox 27"/>
            <p:cNvSpPr txBox="1"/>
            <p:nvPr/>
          </p:nvSpPr>
          <p:spPr>
            <a:xfrm>
              <a:off x="4859338" y="5110163"/>
              <a:ext cx="2162175" cy="203133"/>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propertysheet</a:t>
              </a:r>
              <a:endParaRPr lang="en-US" sz="1200" dirty="0">
                <a:latin typeface="Consolas" pitchFamily="49" charset="0"/>
              </a:endParaRPr>
            </a:p>
          </p:txBody>
        </p:sp>
        <p:sp>
          <p:nvSpPr>
            <p:cNvPr id="37906" name="Rectangle 28"/>
            <p:cNvSpPr>
              <a:spLocks noChangeArrowheads="1"/>
            </p:cNvSpPr>
            <p:nvPr/>
          </p:nvSpPr>
          <p:spPr bwMode="auto">
            <a:xfrm>
              <a:off x="2495550" y="4040188"/>
              <a:ext cx="773113" cy="2144712"/>
            </a:xfrm>
            <a:prstGeom prst="rect">
              <a:avLst/>
            </a:prstGeom>
            <a:noFill/>
            <a:ln w="25400" algn="ctr">
              <a:solidFill>
                <a:schemeClr val="accent2"/>
              </a:solidFill>
              <a:round/>
              <a:headEnd/>
              <a:tailEnd/>
            </a:ln>
          </p:spPr>
          <p:txBody>
            <a:bodyPr wrap="none" anchor="ctr"/>
            <a:lstStyle/>
            <a:p>
              <a:pPr algn="ctr"/>
              <a:endParaRPr lang="en-US"/>
            </a:p>
          </p:txBody>
        </p:sp>
        <p:sp>
          <p:nvSpPr>
            <p:cNvPr id="30" name="Rectangle 29"/>
            <p:cNvSpPr/>
            <p:nvPr/>
          </p:nvSpPr>
          <p:spPr bwMode="auto">
            <a:xfrm>
              <a:off x="2597150" y="4071938"/>
              <a:ext cx="638175" cy="77787"/>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31" name="Straight Arrow Connector 30"/>
            <p:cNvCxnSpPr/>
            <p:nvPr/>
          </p:nvCxnSpPr>
          <p:spPr bwMode="auto">
            <a:xfrm rot="10800000">
              <a:off x="3268663" y="4167188"/>
              <a:ext cx="1576387" cy="105886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cxnSp>
          <p:nvCxnSpPr>
            <p:cNvPr id="32" name="Straight Arrow Connector 31"/>
            <p:cNvCxnSpPr>
              <a:stCxn id="27" idx="1"/>
            </p:cNvCxnSpPr>
            <p:nvPr/>
          </p:nvCxnSpPr>
          <p:spPr bwMode="auto">
            <a:xfrm rot="10800000">
              <a:off x="3054350" y="4149726"/>
              <a:ext cx="1790700" cy="1435066"/>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4" name="Rectangle 33"/>
            <p:cNvSpPr/>
            <p:nvPr/>
          </p:nvSpPr>
          <p:spPr bwMode="auto">
            <a:xfrm>
              <a:off x="2524125" y="4068763"/>
              <a:ext cx="63500" cy="80962"/>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sp>
          <p:nvSpPr>
            <p:cNvPr id="37911" name="Rectangle 36"/>
            <p:cNvSpPr>
              <a:spLocks noChangeArrowheads="1"/>
            </p:cNvSpPr>
            <p:nvPr/>
          </p:nvSpPr>
          <p:spPr bwMode="auto">
            <a:xfrm>
              <a:off x="4856163" y="914400"/>
              <a:ext cx="4054475" cy="3214688"/>
            </a:xfrm>
            <a:prstGeom prst="rect">
              <a:avLst/>
            </a:prstGeom>
            <a:noFill/>
            <a:ln w="25400" algn="ctr">
              <a:solidFill>
                <a:schemeClr val="accent2"/>
              </a:solidFill>
              <a:round/>
              <a:headEnd/>
              <a:tailEnd/>
            </a:ln>
          </p:spPr>
          <p:txBody>
            <a:bodyPr wrap="none" anchor="ctr"/>
            <a:lstStyle/>
            <a:p>
              <a:pPr algn="ctr"/>
              <a:endParaRPr lang="en-US"/>
            </a:p>
          </p:txBody>
        </p:sp>
        <p:cxnSp>
          <p:nvCxnSpPr>
            <p:cNvPr id="38" name="Straight Arrow Connector 37"/>
            <p:cNvCxnSpPr/>
            <p:nvPr/>
          </p:nvCxnSpPr>
          <p:spPr bwMode="auto">
            <a:xfrm>
              <a:off x="2300288" y="1179513"/>
              <a:ext cx="2565400" cy="1111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sp>
          <p:nvSpPr>
            <p:cNvPr id="47" name="TextBox 46"/>
            <p:cNvSpPr txBox="1"/>
            <p:nvPr/>
          </p:nvSpPr>
          <p:spPr>
            <a:xfrm>
              <a:off x="1622425" y="1409700"/>
              <a:ext cx="2638425" cy="20313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createpageinformation</a:t>
              </a:r>
              <a:endParaRPr lang="en-US" sz="1200" dirty="0">
                <a:latin typeface="Consolas" pitchFamily="49" charset="0"/>
              </a:endParaRPr>
            </a:p>
          </p:txBody>
        </p:sp>
        <p:sp>
          <p:nvSpPr>
            <p:cNvPr id="48" name="TextBox 47"/>
            <p:cNvSpPr txBox="1"/>
            <p:nvPr/>
          </p:nvSpPr>
          <p:spPr>
            <a:xfrm>
              <a:off x="1622425" y="1722438"/>
              <a:ext cx="2633663" cy="20313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200" dirty="0">
                  <a:latin typeface="Consolas" pitchFamily="49" charset="0"/>
                </a:rPr>
                <a:t>ms-</a:t>
              </a:r>
              <a:r>
                <a:rPr lang="en-US" sz="1200" dirty="0" err="1">
                  <a:latin typeface="Consolas" pitchFamily="49" charset="0"/>
                </a:rPr>
                <a:t>informationtablestatic</a:t>
              </a:r>
              <a:endParaRPr lang="en-US" sz="1200" dirty="0">
                <a:latin typeface="Consolas" pitchFamily="49" charset="0"/>
              </a:endParaRPr>
            </a:p>
          </p:txBody>
        </p:sp>
        <p:sp>
          <p:nvSpPr>
            <p:cNvPr id="49" name="Rectangle 48"/>
            <p:cNvSpPr/>
            <p:nvPr/>
          </p:nvSpPr>
          <p:spPr bwMode="auto">
            <a:xfrm>
              <a:off x="403225" y="3025775"/>
              <a:ext cx="4133850" cy="769938"/>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a:p>
          </p:txBody>
        </p:sp>
        <p:cxnSp>
          <p:nvCxnSpPr>
            <p:cNvPr id="50" name="Straight Arrow Connector 49"/>
            <p:cNvCxnSpPr/>
            <p:nvPr/>
          </p:nvCxnSpPr>
          <p:spPr bwMode="auto">
            <a:xfrm rot="16200000" flipH="1">
              <a:off x="581026" y="2728912"/>
              <a:ext cx="639762" cy="11113"/>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53" name="Rectangle 52"/>
            <p:cNvSpPr/>
            <p:nvPr/>
          </p:nvSpPr>
          <p:spPr bwMode="auto">
            <a:xfrm>
              <a:off x="4905375" y="1392238"/>
              <a:ext cx="3944938" cy="893762"/>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a:p>
          </p:txBody>
        </p:sp>
        <p:cxnSp>
          <p:nvCxnSpPr>
            <p:cNvPr id="54" name="Straight Arrow Connector 53"/>
            <p:cNvCxnSpPr/>
            <p:nvPr/>
          </p:nvCxnSpPr>
          <p:spPr bwMode="auto">
            <a:xfrm>
              <a:off x="4264025" y="1525588"/>
              <a:ext cx="661988" cy="158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cxnSp>
          <p:nvCxnSpPr>
            <p:cNvPr id="57" name="Straight Arrow Connector 56"/>
            <p:cNvCxnSpPr/>
            <p:nvPr/>
          </p:nvCxnSpPr>
          <p:spPr bwMode="auto">
            <a:xfrm flipV="1">
              <a:off x="4259263" y="1846263"/>
              <a:ext cx="752475" cy="190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60" name="Rectangle 59"/>
            <p:cNvSpPr/>
            <p:nvPr/>
          </p:nvSpPr>
          <p:spPr bwMode="auto">
            <a:xfrm>
              <a:off x="5014913" y="1460500"/>
              <a:ext cx="3749675" cy="757238"/>
            </a:xfrm>
            <a:prstGeom prst="rect">
              <a:avLst/>
            </a:prstGeom>
            <a:noFill/>
            <a:ln w="25400" cap="flat" cmpd="sng" algn="ctr">
              <a:solidFill>
                <a:schemeClr val="accent3">
                  <a:lumMod val="50000"/>
                </a:schemeClr>
              </a:solidFill>
              <a:prstDash val="solid"/>
              <a:round/>
              <a:headEnd type="none" w="med" len="med"/>
              <a:tailEnd type="none" w="med" len="med"/>
            </a:ln>
            <a:effectLst/>
          </p:spPr>
          <p:txBody>
            <a:bodyPr wrap="none" anchor="ctr"/>
            <a:lstStyle/>
            <a:p>
              <a:pPr algn="ctr">
                <a:defRPr/>
              </a:pPr>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2588" y="231775"/>
            <a:ext cx="8393112" cy="534988"/>
          </a:xfrm>
        </p:spPr>
        <p:txBody>
          <a:bodyPr/>
          <a:lstStyle/>
          <a:p>
            <a:r>
              <a:rPr lang="en-US" dirty="0" smtClean="0"/>
              <a:t>Application Pages (Form Pages)</a:t>
            </a:r>
          </a:p>
        </p:txBody>
      </p:sp>
      <p:pic>
        <p:nvPicPr>
          <p:cNvPr id="38916" name="Picture 2"/>
          <p:cNvPicPr>
            <a:picLocks noChangeAspect="1" noChangeArrowheads="1"/>
          </p:cNvPicPr>
          <p:nvPr/>
        </p:nvPicPr>
        <p:blipFill>
          <a:blip r:embed="rId2" cstate="print"/>
          <a:srcRect/>
          <a:stretch>
            <a:fillRect/>
          </a:stretch>
        </p:blipFill>
        <p:spPr bwMode="auto">
          <a:xfrm>
            <a:off x="3881437" y="1487488"/>
            <a:ext cx="4805363" cy="4829175"/>
          </a:xfrm>
          <a:prstGeom prst="rect">
            <a:avLst/>
          </a:prstGeom>
          <a:noFill/>
          <a:ln w="12700" algn="ctr">
            <a:noFill/>
            <a:miter lim="800000"/>
            <a:headEnd/>
            <a:tailEnd/>
          </a:ln>
        </p:spPr>
      </p:pic>
      <p:sp>
        <p:nvSpPr>
          <p:cNvPr id="6" name="TextBox 5"/>
          <p:cNvSpPr txBox="1"/>
          <p:nvPr/>
        </p:nvSpPr>
        <p:spPr>
          <a:xfrm>
            <a:off x="319087" y="2714625"/>
            <a:ext cx="2397125" cy="234950"/>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descriptiontext</a:t>
            </a:r>
            <a:endParaRPr lang="en-US" sz="1400" dirty="0">
              <a:latin typeface="Consolas" pitchFamily="49" charset="0"/>
            </a:endParaRPr>
          </a:p>
        </p:txBody>
      </p:sp>
      <p:sp>
        <p:nvSpPr>
          <p:cNvPr id="7" name="TextBox 6"/>
          <p:cNvSpPr txBox="1"/>
          <p:nvPr/>
        </p:nvSpPr>
        <p:spPr>
          <a:xfrm>
            <a:off x="508000" y="1941513"/>
            <a:ext cx="2144712" cy="234950"/>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propertysheet</a:t>
            </a:r>
            <a:endParaRPr lang="en-US" sz="1400" dirty="0">
              <a:latin typeface="Consolas" pitchFamily="49" charset="0"/>
            </a:endParaRPr>
          </a:p>
        </p:txBody>
      </p:sp>
      <p:sp>
        <p:nvSpPr>
          <p:cNvPr id="9" name="Rectangle 8"/>
          <p:cNvSpPr/>
          <p:nvPr/>
        </p:nvSpPr>
        <p:spPr bwMode="auto">
          <a:xfrm>
            <a:off x="4006850" y="3249613"/>
            <a:ext cx="1427162" cy="63500"/>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sp>
        <p:nvSpPr>
          <p:cNvPr id="10" name="Rectangle 9"/>
          <p:cNvSpPr/>
          <p:nvPr/>
        </p:nvSpPr>
        <p:spPr bwMode="auto">
          <a:xfrm>
            <a:off x="3959225" y="3198813"/>
            <a:ext cx="1525587" cy="1219200"/>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sp>
        <p:nvSpPr>
          <p:cNvPr id="12" name="TextBox 11"/>
          <p:cNvSpPr txBox="1"/>
          <p:nvPr/>
        </p:nvSpPr>
        <p:spPr>
          <a:xfrm>
            <a:off x="319087" y="3060700"/>
            <a:ext cx="2397125" cy="233363"/>
          </a:xfrm>
          <a:prstGeom prst="rect">
            <a:avLst/>
          </a:prstGeom>
          <a:solidFill>
            <a:schemeClr val="accent5">
              <a:lumMod val="40000"/>
              <a:lumOff val="60000"/>
            </a:schemeClr>
          </a:solidFill>
          <a:ln w="25400">
            <a:solidFill>
              <a:schemeClr val="accent5">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sectionheader</a:t>
            </a:r>
            <a:endParaRPr lang="en-US" sz="1400" dirty="0">
              <a:latin typeface="Consolas" pitchFamily="49" charset="0"/>
            </a:endParaRPr>
          </a:p>
        </p:txBody>
      </p:sp>
      <p:sp>
        <p:nvSpPr>
          <p:cNvPr id="13" name="TextBox 12"/>
          <p:cNvSpPr txBox="1"/>
          <p:nvPr/>
        </p:nvSpPr>
        <p:spPr>
          <a:xfrm>
            <a:off x="511175" y="1590675"/>
            <a:ext cx="2162175" cy="234950"/>
          </a:xfrm>
          <a:prstGeom prst="rect">
            <a:avLst/>
          </a:prstGeom>
          <a:solidFill>
            <a:schemeClr val="accent2">
              <a:lumMod val="60000"/>
              <a:lumOff val="40000"/>
            </a:schemeClr>
          </a:solidFill>
          <a:ln w="25400">
            <a:solidFill>
              <a:schemeClr val="accent2"/>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formareaframe</a:t>
            </a:r>
            <a:endParaRPr lang="en-US" sz="1400" dirty="0">
              <a:latin typeface="Consolas" pitchFamily="49" charset="0"/>
            </a:endParaRPr>
          </a:p>
        </p:txBody>
      </p:sp>
      <p:sp>
        <p:nvSpPr>
          <p:cNvPr id="38923" name="Rectangle 13"/>
          <p:cNvSpPr>
            <a:spLocks noChangeArrowheads="1"/>
          </p:cNvSpPr>
          <p:nvPr/>
        </p:nvSpPr>
        <p:spPr bwMode="auto">
          <a:xfrm>
            <a:off x="3875087" y="1987550"/>
            <a:ext cx="4794250" cy="4337050"/>
          </a:xfrm>
          <a:prstGeom prst="rect">
            <a:avLst/>
          </a:prstGeom>
          <a:noFill/>
          <a:ln w="25400" algn="ctr">
            <a:solidFill>
              <a:schemeClr val="accent2"/>
            </a:solidFill>
            <a:round/>
            <a:headEnd/>
            <a:tailEnd/>
          </a:ln>
        </p:spPr>
        <p:txBody>
          <a:bodyPr wrap="none" anchor="ctr"/>
          <a:lstStyle/>
          <a:p>
            <a:pPr algn="ctr"/>
            <a:endParaRPr lang="en-US" sz="2000"/>
          </a:p>
        </p:txBody>
      </p:sp>
      <p:sp>
        <p:nvSpPr>
          <p:cNvPr id="15" name="Rectangle 14"/>
          <p:cNvSpPr/>
          <p:nvPr/>
        </p:nvSpPr>
        <p:spPr bwMode="auto">
          <a:xfrm>
            <a:off x="3984625" y="3227388"/>
            <a:ext cx="1474787" cy="112712"/>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cxnSp>
        <p:nvCxnSpPr>
          <p:cNvPr id="16" name="Straight Arrow Connector 15"/>
          <p:cNvCxnSpPr/>
          <p:nvPr/>
        </p:nvCxnSpPr>
        <p:spPr bwMode="auto">
          <a:xfrm>
            <a:off x="2679700" y="1725613"/>
            <a:ext cx="1184275" cy="328612"/>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2">
                <a:lumMod val="75000"/>
              </a:schemeClr>
            </a:solidFill>
            <a:prstDash val="solid"/>
            <a:round/>
            <a:headEnd type="none" w="med" len="med"/>
            <a:tailEnd type="triangle"/>
          </a:ln>
          <a:effectLst/>
        </p:spPr>
      </p:cxnSp>
      <p:cxnSp>
        <p:nvCxnSpPr>
          <p:cNvPr id="17" name="Straight Arrow Connector 16"/>
          <p:cNvCxnSpPr>
            <a:stCxn id="12" idx="3"/>
            <a:endCxn id="15" idx="1"/>
          </p:cNvCxnSpPr>
          <p:nvPr/>
        </p:nvCxnSpPr>
        <p:spPr bwMode="auto">
          <a:xfrm>
            <a:off x="2716212" y="3178175"/>
            <a:ext cx="1268413" cy="104775"/>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18" name="Rectangle 17"/>
          <p:cNvSpPr/>
          <p:nvPr/>
        </p:nvSpPr>
        <p:spPr bwMode="auto">
          <a:xfrm>
            <a:off x="-512763" y="3673475"/>
            <a:ext cx="63500" cy="7937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20" name="Rectangle 19"/>
          <p:cNvSpPr/>
          <p:nvPr/>
        </p:nvSpPr>
        <p:spPr bwMode="auto">
          <a:xfrm>
            <a:off x="3927475" y="2047875"/>
            <a:ext cx="4672012" cy="4216400"/>
          </a:xfrm>
          <a:prstGeom prst="rect">
            <a:avLst/>
          </a:prstGeom>
          <a:noFill/>
          <a:ln w="25400" cap="flat" cmpd="sng" algn="ctr">
            <a:solidFill>
              <a:schemeClr val="bg2">
                <a:lumMod val="25000"/>
              </a:schemeClr>
            </a:solidFill>
            <a:prstDash val="solid"/>
            <a:round/>
            <a:headEnd type="none" w="med" len="med"/>
            <a:tailEnd type="none" w="med" len="med"/>
          </a:ln>
          <a:effectLst/>
        </p:spPr>
        <p:txBody>
          <a:bodyPr wrap="none" anchor="ctr"/>
          <a:lstStyle/>
          <a:p>
            <a:pPr algn="ctr">
              <a:defRPr/>
            </a:pPr>
            <a:endParaRPr lang="en-US" sz="2000"/>
          </a:p>
        </p:txBody>
      </p:sp>
      <p:cxnSp>
        <p:nvCxnSpPr>
          <p:cNvPr id="8" name="Straight Arrow Connector 7"/>
          <p:cNvCxnSpPr/>
          <p:nvPr/>
        </p:nvCxnSpPr>
        <p:spPr bwMode="auto">
          <a:xfrm>
            <a:off x="2655887" y="2049463"/>
            <a:ext cx="1285875" cy="211137"/>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cxnSp>
        <p:nvCxnSpPr>
          <p:cNvPr id="11" name="Straight Arrow Connector 10"/>
          <p:cNvCxnSpPr>
            <a:stCxn id="6" idx="3"/>
          </p:cNvCxnSpPr>
          <p:nvPr/>
        </p:nvCxnSpPr>
        <p:spPr bwMode="auto">
          <a:xfrm>
            <a:off x="2716212" y="2832100"/>
            <a:ext cx="1250950" cy="36988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
        <p:nvSpPr>
          <p:cNvPr id="25" name="TextBox 24"/>
          <p:cNvSpPr txBox="1"/>
          <p:nvPr/>
        </p:nvSpPr>
        <p:spPr>
          <a:xfrm>
            <a:off x="319087" y="3397250"/>
            <a:ext cx="2406650" cy="233363"/>
          </a:xfrm>
          <a:prstGeom prst="rect">
            <a:avLst/>
          </a:prstGeom>
          <a:solidFill>
            <a:schemeClr val="bg2">
              <a:lumMod val="50000"/>
            </a:schemeClr>
          </a:solidFill>
          <a:ln w="25400">
            <a:solidFill>
              <a:schemeClr val="bg2">
                <a:lumMod val="25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standardheader</a:t>
            </a:r>
            <a:endParaRPr lang="en-US" sz="1400" dirty="0">
              <a:latin typeface="Consolas" pitchFamily="49" charset="0"/>
            </a:endParaRPr>
          </a:p>
        </p:txBody>
      </p:sp>
      <p:cxnSp>
        <p:nvCxnSpPr>
          <p:cNvPr id="27" name="Straight Arrow Connector 26"/>
          <p:cNvCxnSpPr>
            <a:stCxn id="25" idx="3"/>
            <a:endCxn id="15" idx="1"/>
          </p:cNvCxnSpPr>
          <p:nvPr/>
        </p:nvCxnSpPr>
        <p:spPr bwMode="auto">
          <a:xfrm flipV="1">
            <a:off x="2725737" y="3282950"/>
            <a:ext cx="1258888" cy="23018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bg2">
                <a:lumMod val="25000"/>
              </a:schemeClr>
            </a:solidFill>
            <a:prstDash val="solid"/>
            <a:round/>
            <a:headEnd type="none" w="med" len="med"/>
            <a:tailEnd type="triangle"/>
          </a:ln>
          <a:effectLst/>
        </p:spPr>
      </p:cxnSp>
      <p:sp>
        <p:nvSpPr>
          <p:cNvPr id="29" name="TextBox 28"/>
          <p:cNvSpPr txBox="1"/>
          <p:nvPr/>
        </p:nvSpPr>
        <p:spPr>
          <a:xfrm>
            <a:off x="309562" y="3738563"/>
            <a:ext cx="2406650" cy="449262"/>
          </a:xfrm>
          <a:prstGeom prst="rect">
            <a:avLst/>
          </a:prstGeom>
          <a:solidFill>
            <a:schemeClr val="accent6">
              <a:lumMod val="40000"/>
              <a:lumOff val="60000"/>
            </a:schemeClr>
          </a:solidFill>
          <a:ln w="25400">
            <a:solidFill>
              <a:schemeClr val="accent6">
                <a:lumMod val="5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descriptiontext</a:t>
            </a:r>
            <a:r>
              <a:rPr lang="en-US" sz="1400" dirty="0">
                <a:latin typeface="Consolas" pitchFamily="49" charset="0"/>
              </a:rPr>
              <a:t/>
            </a:r>
            <a:br>
              <a:rPr lang="en-US" sz="1400" dirty="0">
                <a:latin typeface="Consolas" pitchFamily="49" charset="0"/>
              </a:rPr>
            </a:br>
            <a:r>
              <a:rPr lang="en-US" sz="1400" dirty="0">
                <a:latin typeface="Consolas" pitchFamily="49" charset="0"/>
              </a:rPr>
              <a:t>ms-</a:t>
            </a:r>
            <a:r>
              <a:rPr lang="en-US" sz="1400" dirty="0" err="1">
                <a:latin typeface="Consolas" pitchFamily="49" charset="0"/>
              </a:rPr>
              <a:t>inputformdescription</a:t>
            </a:r>
            <a:endParaRPr lang="en-US" sz="1400" dirty="0">
              <a:latin typeface="Consolas" pitchFamily="49" charset="0"/>
            </a:endParaRPr>
          </a:p>
        </p:txBody>
      </p:sp>
      <p:cxnSp>
        <p:nvCxnSpPr>
          <p:cNvPr id="30" name="Straight Arrow Connector 29"/>
          <p:cNvCxnSpPr>
            <a:stCxn id="29" idx="3"/>
          </p:cNvCxnSpPr>
          <p:nvPr/>
        </p:nvCxnSpPr>
        <p:spPr bwMode="auto">
          <a:xfrm flipV="1">
            <a:off x="2716212" y="3830638"/>
            <a:ext cx="1311275" cy="133350"/>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6">
                <a:lumMod val="50000"/>
              </a:schemeClr>
            </a:solidFill>
            <a:prstDash val="solid"/>
            <a:round/>
            <a:headEnd type="none" w="med" len="med"/>
            <a:tailEnd type="triangle"/>
          </a:ln>
          <a:effectLst/>
        </p:spPr>
      </p:cxnSp>
      <p:sp>
        <p:nvSpPr>
          <p:cNvPr id="31" name="Rectangle 30"/>
          <p:cNvSpPr/>
          <p:nvPr/>
        </p:nvSpPr>
        <p:spPr bwMode="auto">
          <a:xfrm>
            <a:off x="3984625" y="3370263"/>
            <a:ext cx="1466850" cy="1012825"/>
          </a:xfrm>
          <a:prstGeom prst="rect">
            <a:avLst/>
          </a:prstGeom>
          <a:noFill/>
          <a:ln w="25400" cap="flat" cmpd="sng" algn="ctr">
            <a:solidFill>
              <a:schemeClr val="accent6">
                <a:lumMod val="50000"/>
              </a:schemeClr>
            </a:solidFill>
            <a:prstDash val="solid"/>
            <a:round/>
            <a:headEnd type="none" w="med" len="med"/>
            <a:tailEnd type="none" w="med" len="med"/>
          </a:ln>
          <a:effectLst/>
        </p:spPr>
        <p:txBody>
          <a:bodyPr wrap="none" anchor="ctr"/>
          <a:lstStyle/>
          <a:p>
            <a:pPr algn="ctr">
              <a:defRPr/>
            </a:pPr>
            <a:endParaRPr lang="en-US" sz="2000"/>
          </a:p>
        </p:txBody>
      </p:sp>
      <p:sp>
        <p:nvSpPr>
          <p:cNvPr id="45" name="TextBox 44"/>
          <p:cNvSpPr txBox="1"/>
          <p:nvPr/>
        </p:nvSpPr>
        <p:spPr>
          <a:xfrm>
            <a:off x="306387" y="4575175"/>
            <a:ext cx="2398713" cy="449263"/>
          </a:xfrm>
          <a:prstGeom prst="rect">
            <a:avLst/>
          </a:prstGeom>
          <a:solidFill>
            <a:schemeClr val="tx2">
              <a:lumMod val="20000"/>
              <a:lumOff val="80000"/>
            </a:schemeClr>
          </a:solidFill>
          <a:ln w="25400">
            <a:solidFill>
              <a:schemeClr val="tx2">
                <a:lumMod val="60000"/>
                <a:lumOff val="40000"/>
              </a:schemeClr>
            </a:solidFill>
          </a:ln>
        </p:spPr>
        <p:txBody>
          <a:bodyPr lIns="45720" tIns="9144" rIns="45720" bIns="9144">
            <a:spAutoFit/>
          </a:bodyPr>
          <a:lstStyle/>
          <a:p>
            <a:pPr>
              <a:defRPr/>
            </a:pPr>
            <a:r>
              <a:rPr lang="en-US" sz="1400" dirty="0">
                <a:latin typeface="Consolas" pitchFamily="49" charset="0"/>
              </a:rPr>
              <a:t>ms-</a:t>
            </a:r>
            <a:r>
              <a:rPr lang="en-US" sz="1400" dirty="0" err="1">
                <a:latin typeface="Consolas" pitchFamily="49" charset="0"/>
              </a:rPr>
              <a:t>authoringcntrols</a:t>
            </a:r>
            <a:r>
              <a:rPr lang="en-US" sz="1400" dirty="0">
                <a:latin typeface="Consolas" pitchFamily="49" charset="0"/>
              </a:rPr>
              <a:t/>
            </a:r>
            <a:br>
              <a:rPr lang="en-US" sz="1400" dirty="0">
                <a:latin typeface="Consolas" pitchFamily="49" charset="0"/>
              </a:rPr>
            </a:br>
            <a:r>
              <a:rPr lang="en-US" sz="1400" dirty="0">
                <a:latin typeface="Consolas" pitchFamily="49" charset="0"/>
              </a:rPr>
              <a:t>ms-</a:t>
            </a:r>
            <a:r>
              <a:rPr lang="en-US" sz="1400" dirty="0" err="1">
                <a:latin typeface="Consolas" pitchFamily="49" charset="0"/>
              </a:rPr>
              <a:t>inputformcontrols</a:t>
            </a:r>
            <a:endParaRPr lang="en-US" sz="1400" dirty="0">
              <a:latin typeface="Consolas" pitchFamily="49" charset="0"/>
            </a:endParaRPr>
          </a:p>
        </p:txBody>
      </p:sp>
      <p:sp>
        <p:nvSpPr>
          <p:cNvPr id="46" name="Rectangle 45"/>
          <p:cNvSpPr/>
          <p:nvPr/>
        </p:nvSpPr>
        <p:spPr bwMode="auto">
          <a:xfrm>
            <a:off x="5554662" y="4478338"/>
            <a:ext cx="2955925" cy="1152525"/>
          </a:xfrm>
          <a:prstGeom prst="rect">
            <a:avLst/>
          </a:prstGeom>
          <a:noFill/>
          <a:ln w="25400" cap="flat" cmpd="sng" algn="ctr">
            <a:solidFill>
              <a:schemeClr val="accent1">
                <a:lumMod val="75000"/>
              </a:schemeClr>
            </a:solidFill>
            <a:prstDash val="solid"/>
            <a:round/>
            <a:headEnd type="none" w="med" len="med"/>
            <a:tailEnd type="none" w="med" len="med"/>
          </a:ln>
          <a:effectLst/>
        </p:spPr>
        <p:txBody>
          <a:bodyPr wrap="none" anchor="ctr"/>
          <a:lstStyle/>
          <a:p>
            <a:pPr algn="ctr">
              <a:defRPr/>
            </a:pPr>
            <a:endParaRPr lang="en-US" sz="2000"/>
          </a:p>
        </p:txBody>
      </p:sp>
      <p:cxnSp>
        <p:nvCxnSpPr>
          <p:cNvPr id="47" name="Straight Arrow Connector 46"/>
          <p:cNvCxnSpPr/>
          <p:nvPr/>
        </p:nvCxnSpPr>
        <p:spPr bwMode="auto">
          <a:xfrm flipV="1">
            <a:off x="2705100" y="4546600"/>
            <a:ext cx="2849562" cy="223838"/>
          </a:xfrm>
          <a:prstGeom prst="straightConnector1">
            <a:avLst/>
          </a:prstGeom>
          <a:gradFill rotWithShape="0">
            <a:gsLst>
              <a:gs pos="0">
                <a:schemeClr val="accent2"/>
              </a:gs>
              <a:gs pos="50000">
                <a:schemeClr val="accent2">
                  <a:gamma/>
                  <a:tint val="63922"/>
                  <a:invGamma/>
                </a:schemeClr>
              </a:gs>
              <a:gs pos="100000">
                <a:schemeClr val="accent2"/>
              </a:gs>
            </a:gsLst>
            <a:lin ang="2700000" scaled="1"/>
          </a:gradFill>
          <a:ln w="25400" cap="flat" cmpd="sng" algn="ctr">
            <a:solidFill>
              <a:schemeClr val="accent1">
                <a:lumMod val="75000"/>
              </a:schemeClr>
            </a:solidFill>
            <a:prstDash val="solid"/>
            <a:round/>
            <a:headEnd type="none" w="med" len="med"/>
            <a:tailEnd type="triangle"/>
          </a:ln>
          <a:effectLst/>
        </p:spPr>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DocTypes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What is a </a:t>
            </a:r>
            <a:r>
              <a:rPr lang="en-US" dirty="0" err="1" smtClean="0"/>
              <a:t>DocType</a:t>
            </a:r>
            <a:r>
              <a:rPr lang="en-US" dirty="0" smtClean="0"/>
              <a:t>?</a:t>
            </a:r>
          </a:p>
          <a:p>
            <a:pPr lvl="1"/>
            <a:r>
              <a:rPr lang="en-US" dirty="0" smtClean="0"/>
              <a:t>Standard W3C instruction for browsers</a:t>
            </a:r>
          </a:p>
          <a:p>
            <a:pPr lvl="1"/>
            <a:r>
              <a:rPr lang="en-US" dirty="0" smtClean="0"/>
              <a:t>tells browser to use specific language to interpret HTML/XML</a:t>
            </a:r>
          </a:p>
          <a:p>
            <a:pPr lvl="1"/>
            <a:r>
              <a:rPr lang="en-US" dirty="0" smtClean="0"/>
              <a:t>pages without </a:t>
            </a:r>
            <a:r>
              <a:rPr lang="en-US" dirty="0" err="1" smtClean="0"/>
              <a:t>DocType</a:t>
            </a:r>
            <a:r>
              <a:rPr lang="en-US" dirty="0" smtClean="0"/>
              <a:t> render in Quirks mode (pre IE5.5)</a:t>
            </a:r>
          </a:p>
          <a:p>
            <a:pPr lvl="1"/>
            <a:endParaRPr lang="en-US" dirty="0" smtClean="0"/>
          </a:p>
          <a:p>
            <a:r>
              <a:rPr lang="en-US" dirty="0" smtClean="0"/>
              <a:t>Strict versus Transitional</a:t>
            </a:r>
          </a:p>
          <a:p>
            <a:pPr lvl="1"/>
            <a:r>
              <a:rPr lang="en-US" dirty="0" smtClean="0"/>
              <a:t>Strict prohibits legacy code </a:t>
            </a:r>
            <a:r>
              <a:rPr lang="en-US" sz="1900" dirty="0" smtClean="0"/>
              <a:t>(e.g. no Font tags, tags must be closed)</a:t>
            </a:r>
            <a:endParaRPr lang="en-US" dirty="0" smtClean="0"/>
          </a:p>
          <a:p>
            <a:pPr lvl="3"/>
            <a:r>
              <a:rPr lang="en-US" b="0" dirty="0" smtClean="0">
                <a:latin typeface="Consolas" pitchFamily="49" charset="0"/>
              </a:rPr>
              <a:t>&lt;!DOCTYPE HTML PUBLIC "-//W3C//DTD HTML 4.01//EN” </a:t>
            </a:r>
            <a:br>
              <a:rPr lang="en-US" b="0" dirty="0" smtClean="0">
                <a:latin typeface="Consolas" pitchFamily="49" charset="0"/>
              </a:rPr>
            </a:br>
            <a:r>
              <a:rPr lang="en-US" b="0" dirty="0" smtClean="0">
                <a:latin typeface="Consolas" pitchFamily="49" charset="0"/>
              </a:rPr>
              <a:t>                      "http://www.w3.org/TR/html4/strict.dtd"&gt;</a:t>
            </a:r>
          </a:p>
          <a:p>
            <a:pPr lvl="2"/>
            <a:endParaRPr lang="en-US" dirty="0" smtClean="0"/>
          </a:p>
          <a:p>
            <a:pPr lvl="1"/>
            <a:r>
              <a:rPr lang="en-US" dirty="0" smtClean="0"/>
              <a:t>Transitional allows pages with legacy code to be W3C compliant </a:t>
            </a:r>
          </a:p>
          <a:p>
            <a:pPr lvl="3"/>
            <a:r>
              <a:rPr lang="en-US" b="0" dirty="0" smtClean="0">
                <a:latin typeface="Consolas" pitchFamily="49" charset="0"/>
              </a:rPr>
              <a:t>&lt;!DOCTYPE HTML PUBLIC "-//W3C//DTD HTML 4.01 Transitional//EN” </a:t>
            </a:r>
            <a:br>
              <a:rPr lang="en-US" b="0" dirty="0" smtClean="0">
                <a:latin typeface="Consolas" pitchFamily="49" charset="0"/>
              </a:rPr>
            </a:br>
            <a:r>
              <a:rPr lang="en-US" b="0" dirty="0" smtClean="0">
                <a:latin typeface="Consolas" pitchFamily="49" charset="0"/>
              </a:rPr>
              <a:t>                      "http://www.w3.org/TR/html4/loose.dtd"&gt;</a:t>
            </a:r>
          </a:p>
          <a:p>
            <a:pPr lvl="2"/>
            <a:endParaRPr lang="en-US" b="0" dirty="0" smtClean="0">
              <a:latin typeface="Consolas" pitchFamily="49"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Fundamentals CSS concepts</a:t>
            </a:r>
          </a:p>
        </p:txBody>
      </p:sp>
      <p:sp>
        <p:nvSpPr>
          <p:cNvPr id="3" name="Content Placeholder 2"/>
          <p:cNvSpPr>
            <a:spLocks noGrp="1"/>
          </p:cNvSpPr>
          <p:nvPr>
            <p:ph idx="1"/>
          </p:nvPr>
        </p:nvSpPr>
        <p:spPr/>
        <p:txBody>
          <a:bodyPr>
            <a:normAutofit/>
          </a:bodyPr>
          <a:lstStyle/>
          <a:p>
            <a:r>
              <a:rPr lang="en-US" dirty="0" smtClean="0"/>
              <a:t>Why is CSS important for web design?</a:t>
            </a:r>
          </a:p>
          <a:p>
            <a:pPr lvl="1"/>
            <a:r>
              <a:rPr lang="en-US" dirty="0" smtClean="0"/>
              <a:t>Table and Font tags were popular a few years ago</a:t>
            </a:r>
          </a:p>
          <a:p>
            <a:pPr lvl="1"/>
            <a:r>
              <a:rPr lang="en-US" dirty="0" smtClean="0"/>
              <a:t>Web design now separates design from functionality</a:t>
            </a:r>
          </a:p>
          <a:p>
            <a:pPr lvl="1"/>
            <a:r>
              <a:rPr lang="en-US" dirty="0" smtClean="0"/>
              <a:t>Tables are better suited to tabular data</a:t>
            </a:r>
          </a:p>
          <a:p>
            <a:pPr lvl="1"/>
            <a:r>
              <a:rPr lang="en-US" dirty="0" smtClean="0"/>
              <a:t>Should you use Table and Font tags in modern design?</a:t>
            </a:r>
          </a:p>
          <a:p>
            <a:pPr lvl="2"/>
            <a:endParaRPr lang="en-US" dirty="0" smtClean="0"/>
          </a:p>
          <a:p>
            <a:r>
              <a:rPr lang="en-US" dirty="0" smtClean="0"/>
              <a:t>Why is CSS important with SharePoint?</a:t>
            </a:r>
          </a:p>
          <a:p>
            <a:pPr lvl="1"/>
            <a:r>
              <a:rPr lang="en-US" dirty="0" smtClean="0"/>
              <a:t>CSS used to override default SharePoint branding</a:t>
            </a:r>
          </a:p>
          <a:p>
            <a:pPr lvl="1"/>
            <a:r>
              <a:rPr lang="en-US" dirty="0" smtClean="0"/>
              <a:t>OOTB SharePoint uses a LOT of CSS</a:t>
            </a:r>
          </a:p>
          <a:p>
            <a:pPr lvl="1"/>
            <a:r>
              <a:rPr lang="en-US" dirty="0" smtClean="0"/>
              <a:t>Primary </a:t>
            </a:r>
            <a:r>
              <a:rPr lang="en-US" dirty="0" smtClean="0">
                <a:solidFill>
                  <a:schemeClr val="tx2">
                    <a:lumMod val="90000"/>
                    <a:lumOff val="10000"/>
                  </a:schemeClr>
                </a:solidFill>
              </a:rPr>
              <a:t>core.css</a:t>
            </a:r>
            <a:r>
              <a:rPr lang="en-US" dirty="0" smtClean="0"/>
              <a:t> file has over 4300 lines of CSS code</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DocTypes</a:t>
            </a:r>
            <a:r>
              <a:rPr lang="en-US" dirty="0" smtClean="0"/>
              <a:t> and SharePoint</a:t>
            </a:r>
            <a:endParaRPr lang="en-US" dirty="0"/>
          </a:p>
        </p:txBody>
      </p:sp>
      <p:sp>
        <p:nvSpPr>
          <p:cNvPr id="3" name="Content Placeholder 2"/>
          <p:cNvSpPr>
            <a:spLocks noGrp="1"/>
          </p:cNvSpPr>
          <p:nvPr>
            <p:ph idx="1"/>
          </p:nvPr>
        </p:nvSpPr>
        <p:spPr/>
        <p:txBody>
          <a:bodyPr>
            <a:normAutofit/>
          </a:bodyPr>
          <a:lstStyle/>
          <a:p>
            <a:r>
              <a:rPr lang="en-US" dirty="0" smtClean="0"/>
              <a:t>What DocType does SharePoint use</a:t>
            </a:r>
          </a:p>
          <a:p>
            <a:pPr lvl="1"/>
            <a:r>
              <a:rPr lang="en-US" dirty="0" err="1" smtClean="0"/>
              <a:t>default.master</a:t>
            </a:r>
            <a:r>
              <a:rPr lang="en-US" dirty="0" smtClean="0"/>
              <a:t> does not define a </a:t>
            </a:r>
            <a:r>
              <a:rPr lang="en-US" dirty="0" err="1" smtClean="0"/>
              <a:t>DocType</a:t>
            </a:r>
            <a:endParaRPr lang="en-US" dirty="0" smtClean="0"/>
          </a:p>
          <a:p>
            <a:pPr lvl="1"/>
            <a:r>
              <a:rPr lang="en-US" dirty="0" err="1" smtClean="0"/>
              <a:t>BlueBand.master</a:t>
            </a:r>
            <a:r>
              <a:rPr lang="en-US" dirty="0" smtClean="0"/>
              <a:t> (and its relatives) use HTML 4.01 Transitional</a:t>
            </a:r>
          </a:p>
          <a:p>
            <a:pPr lvl="1"/>
            <a:endParaRPr lang="en-US" dirty="0" smtClean="0"/>
          </a:p>
          <a:p>
            <a:r>
              <a:rPr lang="en-US" dirty="0" smtClean="0"/>
              <a:t>SharePoint is not W3C compliant with HTML or XHTML</a:t>
            </a:r>
          </a:p>
          <a:p>
            <a:endParaRPr lang="en-US" dirty="0" smtClean="0"/>
          </a:p>
          <a:p>
            <a:r>
              <a:rPr lang="en-US" dirty="0" smtClean="0"/>
              <a:t>Tools for checking W3C compliance</a:t>
            </a:r>
          </a:p>
          <a:p>
            <a:pPr lvl="1"/>
            <a:r>
              <a:rPr lang="en-US" dirty="0" smtClean="0">
                <a:hlinkClick r:id="rId3"/>
              </a:rPr>
              <a:t>https://</a:t>
            </a:r>
            <a:r>
              <a:rPr lang="en-US" dirty="0" smtClean="0">
                <a:hlinkClick r:id="rId3"/>
              </a:rPr>
              <a:t>addons.mozilla.org/en-US/firefox/addon/249</a:t>
            </a:r>
            <a:r>
              <a:rPr lang="en-US" dirty="0" smtClean="0"/>
              <a:t> </a:t>
            </a:r>
            <a:endParaRPr lang="en-US" dirty="0" smtClean="0"/>
          </a:p>
          <a:p>
            <a:pPr lvl="2"/>
            <a:endParaRPr lang="en-US" b="0" dirty="0" smtClean="0">
              <a:latin typeface="Consolas"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Browsers and Support</a:t>
            </a:r>
            <a:endParaRPr lang="en-US" dirty="0"/>
          </a:p>
        </p:txBody>
      </p:sp>
      <p:sp>
        <p:nvSpPr>
          <p:cNvPr id="3" name="Content Placeholder 2"/>
          <p:cNvSpPr>
            <a:spLocks noGrp="1"/>
          </p:cNvSpPr>
          <p:nvPr>
            <p:ph idx="1"/>
          </p:nvPr>
        </p:nvSpPr>
        <p:spPr/>
        <p:txBody>
          <a:bodyPr/>
          <a:lstStyle/>
          <a:p>
            <a:r>
              <a:rPr lang="en-US" dirty="0" smtClean="0"/>
              <a:t>All modern browsers support CSS styling though they sometimes handle CSS slightly differently</a:t>
            </a:r>
          </a:p>
          <a:p>
            <a:pPr lvl="1"/>
            <a:endParaRPr lang="en-US" dirty="0" smtClean="0"/>
          </a:p>
          <a:p>
            <a:r>
              <a:rPr lang="en-US" dirty="0" smtClean="0"/>
              <a:t>Testing in all of your target browsers is crucial</a:t>
            </a:r>
          </a:p>
          <a:p>
            <a:pPr lvl="1"/>
            <a:r>
              <a:rPr lang="en-US" dirty="0" smtClean="0"/>
              <a:t>For testing old versions of IE use </a:t>
            </a:r>
            <a:r>
              <a:rPr lang="en-US" dirty="0" err="1" smtClean="0"/>
              <a:t>IETester</a:t>
            </a:r>
            <a:r>
              <a:rPr lang="en-US" dirty="0" smtClean="0"/>
              <a:t> or </a:t>
            </a:r>
            <a:r>
              <a:rPr lang="en-US" dirty="0" err="1" smtClean="0"/>
              <a:t>SuperPreview</a:t>
            </a:r>
            <a:endParaRPr lang="en-US" dirty="0" smtClean="0"/>
          </a:p>
          <a:p>
            <a:pPr lvl="2"/>
            <a:r>
              <a:rPr lang="en-US" b="0" dirty="0" smtClean="0">
                <a:hlinkClick r:id="rId2"/>
              </a:rPr>
              <a:t>http://</a:t>
            </a:r>
            <a:r>
              <a:rPr lang="en-US" b="0" dirty="0" smtClean="0">
                <a:hlinkClick r:id="rId2"/>
              </a:rPr>
              <a:t>www.my-debugbar.com/wiki/IETester/HomePage</a:t>
            </a:r>
            <a:endParaRPr lang="en-US" b="0" dirty="0" smtClean="0"/>
          </a:p>
          <a:p>
            <a:pPr lvl="2"/>
            <a:endParaRPr lang="en-US" b="0" dirty="0" smtClean="0"/>
          </a:p>
          <a:p>
            <a:pPr lvl="2"/>
            <a:r>
              <a:rPr lang="en-US" b="0" dirty="0" smtClean="0">
                <a:hlinkClick r:id="rId3"/>
              </a:rPr>
              <a:t>http://</a:t>
            </a:r>
            <a:r>
              <a:rPr lang="en-US" b="0" dirty="0" smtClean="0">
                <a:hlinkClick r:id="rId3"/>
              </a:rPr>
              <a:t>expression.microsoft.com/en-us/dd565874.aspx</a:t>
            </a:r>
            <a:r>
              <a:rPr lang="en-US" b="0" dirty="0" smtClean="0"/>
              <a:t> </a:t>
            </a:r>
            <a:endParaRPr lang="en-US" b="0" dirty="0" smtClean="0"/>
          </a:p>
          <a:p>
            <a:pPr lvl="2"/>
            <a:endParaRPr lang="en-US" b="0" dirty="0" smtClean="0"/>
          </a:p>
          <a:p>
            <a:pPr lvl="2"/>
            <a:endParaRPr lang="en-US" b="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r>
              <a:rPr lang="en-US" dirty="0" smtClean="0"/>
              <a:t>Fundamentals CSS concepts</a:t>
            </a:r>
          </a:p>
          <a:p>
            <a:pPr lvl="0"/>
            <a:r>
              <a:rPr lang="en-US" dirty="0" smtClean="0"/>
              <a:t>Overview of CSS rules defined in Core.CSS</a:t>
            </a:r>
          </a:p>
          <a:p>
            <a:pPr lvl="0"/>
            <a:r>
              <a:rPr lang="en-US" dirty="0" smtClean="0"/>
              <a:t>Tools for Discovering CSS</a:t>
            </a:r>
          </a:p>
          <a:p>
            <a:pPr lvl="0"/>
            <a:r>
              <a:rPr lang="en-US" dirty="0" smtClean="0"/>
              <a:t>Adding custom CSS to a master page </a:t>
            </a:r>
          </a:p>
          <a:p>
            <a:pPr lvl="0"/>
            <a:r>
              <a:rPr lang="en-US" dirty="0" err="1" smtClean="0"/>
              <a:t>Doctypes</a:t>
            </a:r>
            <a:r>
              <a:rPr lang="en-US" dirty="0" smtClean="0"/>
              <a:t> and SharePoint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CSS applied to HTML?</a:t>
            </a:r>
          </a:p>
        </p:txBody>
      </p:sp>
      <p:sp>
        <p:nvSpPr>
          <p:cNvPr id="3" name="Content Placeholder 2"/>
          <p:cNvSpPr>
            <a:spLocks noGrp="1"/>
          </p:cNvSpPr>
          <p:nvPr>
            <p:ph idx="1"/>
          </p:nvPr>
        </p:nvSpPr>
        <p:spPr/>
        <p:txBody>
          <a:bodyPr>
            <a:normAutofit/>
          </a:bodyPr>
          <a:lstStyle/>
          <a:p>
            <a:r>
              <a:rPr lang="en-US" dirty="0" smtClean="0"/>
              <a:t>Inline Style</a:t>
            </a:r>
          </a:p>
          <a:p>
            <a:pPr lvl="2"/>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p</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style</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a:t>
            </a:r>
            <a:r>
              <a:rPr lang="en-US" sz="1600" b="0" dirty="0" smtClean="0">
                <a:solidFill>
                  <a:srgbClr val="BB7977"/>
                </a:solidFill>
                <a:latin typeface="Consolas" pitchFamily="49" charset="0"/>
              </a:rPr>
              <a:t>color</a:t>
            </a:r>
            <a:r>
              <a:rPr lang="en-US" sz="1600" b="0" dirty="0" smtClean="0">
                <a:solidFill>
                  <a:srgbClr val="808030"/>
                </a:solidFill>
                <a:latin typeface="Consolas" pitchFamily="49" charset="0"/>
              </a:rPr>
              <a:t>:</a:t>
            </a:r>
            <a:r>
              <a:rPr lang="en-US" sz="1600" b="0" dirty="0" smtClean="0">
                <a:solidFill>
                  <a:srgbClr val="274796"/>
                </a:solidFill>
                <a:latin typeface="Consolas" pitchFamily="49" charset="0"/>
              </a:rPr>
              <a:t> </a:t>
            </a:r>
            <a:r>
              <a:rPr lang="en-US" sz="1600" b="0" dirty="0" smtClean="0">
                <a:solidFill>
                  <a:srgbClr val="797997"/>
                </a:solidFill>
                <a:latin typeface="Consolas" pitchFamily="49" charset="0"/>
              </a:rPr>
              <a:t>red</a:t>
            </a:r>
            <a:r>
              <a:rPr lang="en-US" sz="1600" b="0" dirty="0" smtClean="0">
                <a:solidFill>
                  <a:srgbClr val="800080"/>
                </a:solidFill>
                <a:latin typeface="Consolas" pitchFamily="49" charset="0"/>
              </a:rPr>
              <a:t>;</a:t>
            </a:r>
            <a:r>
              <a:rPr lang="en-US" sz="1600" b="0" dirty="0" smtClean="0">
                <a:solidFill>
                  <a:srgbClr val="0000E6"/>
                </a:solidFill>
                <a:latin typeface="Consolas" pitchFamily="49" charset="0"/>
              </a:rPr>
              <a:t>"</a:t>
            </a:r>
            <a:r>
              <a:rPr lang="en-US" sz="1600" b="0" dirty="0" smtClean="0">
                <a:solidFill>
                  <a:srgbClr val="A65700"/>
                </a:solidFill>
                <a:latin typeface="Consolas" pitchFamily="49" charset="0"/>
              </a:rPr>
              <a:t>&gt;</a:t>
            </a:r>
            <a:r>
              <a:rPr lang="en-US" sz="1600" b="0" dirty="0" smtClean="0">
                <a:solidFill>
                  <a:srgbClr val="000000"/>
                </a:solidFill>
                <a:latin typeface="Consolas" pitchFamily="49" charset="0"/>
              </a:rPr>
              <a:t>The text is red</a:t>
            </a:r>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p</a:t>
            </a:r>
            <a:r>
              <a:rPr lang="en-US" sz="1600" b="0" dirty="0" smtClean="0">
                <a:solidFill>
                  <a:srgbClr val="A65700"/>
                </a:solidFill>
                <a:latin typeface="Consolas" pitchFamily="49" charset="0"/>
              </a:rPr>
              <a:t>&gt;</a:t>
            </a:r>
            <a:r>
              <a:rPr lang="en-US" sz="1600" b="0" dirty="0" smtClean="0">
                <a:solidFill>
                  <a:srgbClr val="000000"/>
                </a:solidFill>
                <a:latin typeface="Consolas" pitchFamily="49" charset="0"/>
              </a:rPr>
              <a:t> </a:t>
            </a:r>
          </a:p>
          <a:p>
            <a:pPr lvl="1"/>
            <a:endParaRPr lang="en-US" dirty="0" smtClean="0"/>
          </a:p>
          <a:p>
            <a:r>
              <a:rPr lang="en-US" dirty="0" smtClean="0"/>
              <a:t>Internal Style Sheets</a:t>
            </a:r>
          </a:p>
          <a:p>
            <a:pPr lvl="2"/>
            <a:r>
              <a:rPr lang="en-US" sz="1600" b="0" dirty="0" smtClean="0">
                <a:solidFill>
                  <a:srgbClr val="000000"/>
                </a:solidFill>
                <a:latin typeface="Consolas" pitchFamily="49" charset="0"/>
              </a:rPr>
              <a:t>&lt;</a:t>
            </a:r>
            <a:r>
              <a:rPr lang="en-US" sz="1600" b="0" dirty="0" smtClean="0">
                <a:solidFill>
                  <a:srgbClr val="800000"/>
                </a:solidFill>
                <a:latin typeface="Consolas" pitchFamily="49" charset="0"/>
              </a:rPr>
              <a:t>style</a:t>
            </a:r>
            <a:r>
              <a:rPr lang="en-US" sz="1600" b="0" dirty="0" smtClean="0">
                <a:solidFill>
                  <a:srgbClr val="000000"/>
                </a:solidFill>
                <a:latin typeface="Consolas" pitchFamily="49" charset="0"/>
              </a:rPr>
              <a:t> type="</a:t>
            </a:r>
            <a:r>
              <a:rPr lang="en-US" sz="1600" b="0" dirty="0" smtClean="0">
                <a:solidFill>
                  <a:srgbClr val="800000"/>
                </a:solidFill>
                <a:latin typeface="Consolas" pitchFamily="49" charset="0"/>
              </a:rPr>
              <a:t>text</a:t>
            </a:r>
            <a:r>
              <a:rPr lang="en-US" sz="1600" b="0" dirty="0" smtClean="0">
                <a:solidFill>
                  <a:srgbClr val="000000"/>
                </a:solidFill>
                <a:latin typeface="Consolas" pitchFamily="49" charset="0"/>
              </a:rPr>
              <a:t>/css"</a:t>
            </a:r>
            <a:r>
              <a:rPr lang="en-US" sz="1600" b="0" dirty="0" smtClean="0">
                <a:solidFill>
                  <a:srgbClr val="808030"/>
                </a:solidFill>
                <a:latin typeface="Consolas" pitchFamily="49" charset="0"/>
              </a:rPr>
              <a:t>&gt;</a:t>
            </a:r>
            <a:r>
              <a:rPr lang="en-US" sz="1600" b="0" dirty="0" smtClean="0">
                <a:solidFill>
                  <a:srgbClr val="000000"/>
                </a:solidFill>
                <a:latin typeface="Consolas" pitchFamily="49" charset="0"/>
              </a:rPr>
              <a:t> </a:t>
            </a:r>
          </a:p>
          <a:p>
            <a:pPr lvl="2"/>
            <a:r>
              <a:rPr lang="en-US" sz="1600" b="0" dirty="0" smtClean="0">
                <a:solidFill>
                  <a:srgbClr val="800000"/>
                </a:solidFill>
                <a:latin typeface="Consolas" pitchFamily="49" charset="0"/>
              </a:rPr>
              <a:t>	h1</a:t>
            </a:r>
            <a:r>
              <a:rPr lang="en-US" sz="1600" b="0" dirty="0" smtClean="0">
                <a:solidFill>
                  <a:srgbClr val="000000"/>
                </a:solidFill>
                <a:latin typeface="Consolas" pitchFamily="49" charset="0"/>
              </a:rPr>
              <a:t> </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BB7977"/>
                </a:solidFill>
                <a:latin typeface="Consolas" pitchFamily="49" charset="0"/>
              </a:rPr>
              <a:t>color</a:t>
            </a:r>
            <a:r>
              <a:rPr lang="en-US" sz="1600" b="0" dirty="0" smtClean="0">
                <a:solidFill>
                  <a:srgbClr val="80803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797997"/>
                </a:solidFill>
                <a:latin typeface="Consolas" pitchFamily="49" charset="0"/>
              </a:rPr>
              <a:t>blue</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p>
          <a:p>
            <a:pPr lvl="2"/>
            <a:r>
              <a:rPr lang="en-US" sz="1600" b="0" dirty="0" smtClean="0">
                <a:solidFill>
                  <a:srgbClr val="000000"/>
                </a:solidFill>
                <a:latin typeface="Consolas" pitchFamily="49" charset="0"/>
              </a:rPr>
              <a:t>&lt;/</a:t>
            </a:r>
            <a:r>
              <a:rPr lang="en-US" sz="1600" b="0" dirty="0" smtClean="0">
                <a:solidFill>
                  <a:srgbClr val="800000"/>
                </a:solidFill>
                <a:latin typeface="Consolas" pitchFamily="49" charset="0"/>
              </a:rPr>
              <a:t>style</a:t>
            </a:r>
            <a:r>
              <a:rPr lang="en-US" sz="1600" b="0" dirty="0" smtClean="0">
                <a:solidFill>
                  <a:srgbClr val="808030"/>
                </a:solidFill>
                <a:latin typeface="Consolas" pitchFamily="49" charset="0"/>
              </a:rPr>
              <a:t>&gt;</a:t>
            </a:r>
            <a:r>
              <a:rPr lang="en-US" sz="1600" b="0" dirty="0" smtClean="0">
                <a:solidFill>
                  <a:srgbClr val="000000"/>
                </a:solidFill>
                <a:latin typeface="Consolas" pitchFamily="49" charset="0"/>
              </a:rPr>
              <a:t> </a:t>
            </a:r>
            <a:endParaRPr lang="en-US" sz="1600" b="0" dirty="0" smtClean="0">
              <a:latin typeface="Consolas" pitchFamily="49" charset="0"/>
            </a:endParaRPr>
          </a:p>
          <a:p>
            <a:pPr lvl="1"/>
            <a:endParaRPr lang="en-US" dirty="0" smtClean="0"/>
          </a:p>
          <a:p>
            <a:r>
              <a:rPr lang="en-US" dirty="0" smtClean="0"/>
              <a:t>External Style Sheets</a:t>
            </a:r>
          </a:p>
          <a:p>
            <a:pPr lvl="2"/>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link</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href</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"customStyle.css"</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rel</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"stylesheet"</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type</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"text/</a:t>
            </a:r>
            <a:r>
              <a:rPr lang="en-US" sz="1600" b="0" dirty="0" err="1" smtClean="0">
                <a:solidFill>
                  <a:srgbClr val="0000E6"/>
                </a:solidFill>
                <a:latin typeface="Consolas" pitchFamily="49" charset="0"/>
              </a:rPr>
              <a:t>css</a:t>
            </a:r>
            <a:r>
              <a:rPr lang="en-US" sz="1600" b="0" dirty="0" smtClean="0">
                <a:solidFill>
                  <a:srgbClr val="0000E6"/>
                </a:solidFill>
                <a:latin typeface="Consolas" pitchFamily="49" charset="0"/>
              </a:rPr>
              <a:t>"</a:t>
            </a:r>
            <a:r>
              <a:rPr lang="en-US" sz="1600" b="0" dirty="0" smtClean="0">
                <a:solidFill>
                  <a:srgbClr val="A65700"/>
                </a:solidFill>
                <a:latin typeface="Consolas" pitchFamily="49" charset="0"/>
              </a:rPr>
              <a:t>&gt;</a:t>
            </a:r>
          </a:p>
          <a:p>
            <a:pPr lvl="2"/>
            <a:endParaRPr lang="en-US" sz="1600" b="0" dirty="0" smtClean="0">
              <a:solidFill>
                <a:srgbClr val="A65700"/>
              </a:solidFill>
              <a:latin typeface="Consolas" pitchFamily="49" charset="0"/>
            </a:endParaRP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sheets are made up of Rules</a:t>
            </a:r>
          </a:p>
        </p:txBody>
      </p:sp>
      <p:sp>
        <p:nvSpPr>
          <p:cNvPr id="3" name="Content Placeholder 2"/>
          <p:cNvSpPr>
            <a:spLocks noGrp="1"/>
          </p:cNvSpPr>
          <p:nvPr>
            <p:ph idx="1"/>
          </p:nvPr>
        </p:nvSpPr>
        <p:spPr/>
        <p:txBody>
          <a:bodyPr>
            <a:normAutofit/>
          </a:bodyPr>
          <a:lstStyle/>
          <a:p>
            <a:r>
              <a:rPr lang="en-US" sz="2400" dirty="0" smtClean="0"/>
              <a:t>Rules consist of</a:t>
            </a:r>
          </a:p>
          <a:p>
            <a:pPr lvl="1"/>
            <a:r>
              <a:rPr lang="en-US" dirty="0" smtClean="0">
                <a:solidFill>
                  <a:schemeClr val="tx2">
                    <a:lumMod val="90000"/>
                    <a:lumOff val="10000"/>
                  </a:schemeClr>
                </a:solidFill>
              </a:rPr>
              <a:t>Selector</a:t>
            </a:r>
            <a:r>
              <a:rPr lang="en-US" dirty="0" smtClean="0"/>
              <a:t> – What HTML element is being styled</a:t>
            </a:r>
          </a:p>
          <a:p>
            <a:pPr lvl="1"/>
            <a:r>
              <a:rPr lang="en-US" dirty="0" smtClean="0">
                <a:solidFill>
                  <a:schemeClr val="tx2">
                    <a:lumMod val="90000"/>
                    <a:lumOff val="10000"/>
                  </a:schemeClr>
                </a:solidFill>
              </a:rPr>
              <a:t>Declaration block </a:t>
            </a:r>
            <a:r>
              <a:rPr lang="en-US" dirty="0" smtClean="0"/>
              <a:t>- Sets of style properties and values</a:t>
            </a:r>
          </a:p>
          <a:p>
            <a:pPr lvl="1"/>
            <a:endParaRPr lang="en-US" dirty="0" smtClean="0"/>
          </a:p>
          <a:p>
            <a:r>
              <a:rPr lang="en-US" sz="2400" dirty="0" smtClean="0"/>
              <a:t>Declaration block can define multiple property/value pairs</a:t>
            </a:r>
          </a:p>
          <a:p>
            <a:endParaRPr lang="en-US" dirty="0" smtClean="0"/>
          </a:p>
          <a:p>
            <a:endParaRPr lang="en-US" dirty="0" smtClean="0"/>
          </a:p>
          <a:p>
            <a:endParaRPr lang="en-US" dirty="0" smtClean="0"/>
          </a:p>
          <a:p>
            <a:r>
              <a:rPr lang="en-US" sz="2400" dirty="0" smtClean="0"/>
              <a:t>Several selectors can be grouped together </a:t>
            </a:r>
          </a:p>
          <a:p>
            <a:pPr lvl="2"/>
            <a:r>
              <a:rPr lang="en-US" sz="1600" dirty="0" smtClean="0">
                <a:latin typeface="Consolas" pitchFamily="49" charset="0"/>
              </a:rPr>
              <a:t>div, p, h1 { color: blue; }</a:t>
            </a:r>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990600" y="3733800"/>
            <a:ext cx="3067050"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Types of Selectors</a:t>
            </a:r>
            <a:endParaRPr lang="en-US" dirty="0" smtClean="0"/>
          </a:p>
        </p:txBody>
      </p:sp>
      <p:sp>
        <p:nvSpPr>
          <p:cNvPr id="3" name="Content Placeholder 2"/>
          <p:cNvSpPr>
            <a:spLocks noGrp="1"/>
          </p:cNvSpPr>
          <p:nvPr>
            <p:ph idx="1"/>
          </p:nvPr>
        </p:nvSpPr>
        <p:spPr/>
        <p:txBody>
          <a:bodyPr>
            <a:normAutofit fontScale="55000" lnSpcReduction="20000"/>
          </a:bodyPr>
          <a:lstStyle/>
          <a:p>
            <a:r>
              <a:rPr lang="en-US" dirty="0" smtClean="0">
                <a:solidFill>
                  <a:schemeClr val="tx2">
                    <a:lumMod val="90000"/>
                    <a:lumOff val="10000"/>
                  </a:schemeClr>
                </a:solidFill>
              </a:rPr>
              <a:t>Type Selectors</a:t>
            </a:r>
          </a:p>
          <a:p>
            <a:pPr lvl="1">
              <a:buNone/>
            </a:pPr>
            <a:r>
              <a:rPr lang="en-US" dirty="0" smtClean="0">
                <a:latin typeface="Consolas" pitchFamily="49" charset="0"/>
              </a:rPr>
              <a:t>	</a:t>
            </a:r>
            <a:r>
              <a:rPr lang="en-US" sz="2500" dirty="0" smtClean="0">
                <a:latin typeface="Consolas" pitchFamily="49" charset="0"/>
              </a:rPr>
              <a:t>p { font-family: </a:t>
            </a:r>
            <a:r>
              <a:rPr lang="en-US" sz="2500" dirty="0" err="1" smtClean="0">
                <a:latin typeface="Consolas" pitchFamily="49" charset="0"/>
              </a:rPr>
              <a:t>arial</a:t>
            </a:r>
            <a:r>
              <a:rPr lang="en-US" sz="2500" dirty="0" smtClean="0">
                <a:latin typeface="Consolas" pitchFamily="49" charset="0"/>
              </a:rPr>
              <a:t>; } </a:t>
            </a:r>
          </a:p>
          <a:p>
            <a:pPr lvl="1">
              <a:buNone/>
            </a:pPr>
            <a:endParaRPr lang="en-US" dirty="0" smtClean="0">
              <a:latin typeface="Consolas" pitchFamily="49" charset="0"/>
            </a:endParaRPr>
          </a:p>
          <a:p>
            <a:r>
              <a:rPr lang="en-US" dirty="0" smtClean="0">
                <a:solidFill>
                  <a:schemeClr val="tx2">
                    <a:lumMod val="90000"/>
                    <a:lumOff val="10000"/>
                  </a:schemeClr>
                </a:solidFill>
              </a:rPr>
              <a:t>Class Selectors</a:t>
            </a:r>
          </a:p>
          <a:p>
            <a:pPr lvl="2"/>
            <a:r>
              <a:rPr lang="en-US" sz="2500" b="0" dirty="0" smtClean="0">
                <a:latin typeface="Consolas" pitchFamily="49" charset="0"/>
              </a:rPr>
              <a:t>.</a:t>
            </a:r>
            <a:r>
              <a:rPr lang="en-US" sz="2500" b="0" dirty="0" err="1" smtClean="0">
                <a:latin typeface="Consolas" pitchFamily="49" charset="0"/>
              </a:rPr>
              <a:t>myClass</a:t>
            </a:r>
            <a:r>
              <a:rPr lang="en-US" sz="2500" b="0" dirty="0" smtClean="0">
                <a:latin typeface="Consolas" pitchFamily="49" charset="0"/>
              </a:rPr>
              <a:t> { color: red; }</a:t>
            </a:r>
          </a:p>
          <a:p>
            <a:pPr lvl="2"/>
            <a:r>
              <a:rPr lang="en-US" sz="2500" b="0" dirty="0" err="1" smtClean="0">
                <a:latin typeface="Consolas" pitchFamily="49" charset="0"/>
              </a:rPr>
              <a:t>p.myClass</a:t>
            </a:r>
            <a:r>
              <a:rPr lang="en-US" sz="2500" b="0" dirty="0" smtClean="0">
                <a:latin typeface="Consolas" pitchFamily="49" charset="0"/>
              </a:rPr>
              <a:t> { color: blue; }</a:t>
            </a:r>
          </a:p>
          <a:p>
            <a:pPr lvl="2"/>
            <a:endParaRPr lang="en-US" sz="2500" b="0" dirty="0" smtClean="0">
              <a:latin typeface="Consolas" pitchFamily="49" charset="0"/>
            </a:endParaRPr>
          </a:p>
          <a:p>
            <a:r>
              <a:rPr lang="en-US" dirty="0" smtClean="0">
                <a:solidFill>
                  <a:schemeClr val="tx2">
                    <a:lumMod val="90000"/>
                    <a:lumOff val="10000"/>
                  </a:schemeClr>
                </a:solidFill>
              </a:rPr>
              <a:t>ID Selectors</a:t>
            </a:r>
          </a:p>
          <a:p>
            <a:pPr lvl="2"/>
            <a:r>
              <a:rPr lang="en-US" sz="2500" b="0" dirty="0" smtClean="0">
                <a:latin typeface="Consolas" pitchFamily="49" charset="0"/>
              </a:rPr>
              <a:t>&lt;div id="</a:t>
            </a:r>
            <a:r>
              <a:rPr lang="en-US" sz="2500" b="0" dirty="0" err="1" smtClean="0">
                <a:latin typeface="Consolas" pitchFamily="49" charset="0"/>
              </a:rPr>
              <a:t>myID</a:t>
            </a:r>
            <a:r>
              <a:rPr lang="en-US" sz="2500" b="0" dirty="0" smtClean="0">
                <a:latin typeface="Consolas" pitchFamily="49" charset="0"/>
              </a:rPr>
              <a:t>"&gt;</a:t>
            </a:r>
          </a:p>
          <a:p>
            <a:pPr lvl="2"/>
            <a:r>
              <a:rPr lang="en-US" sz="2500" b="0" dirty="0" smtClean="0">
                <a:latin typeface="Consolas" pitchFamily="49" charset="0"/>
              </a:rPr>
              <a:t>#</a:t>
            </a:r>
            <a:r>
              <a:rPr lang="en-US" sz="2500" b="0" dirty="0" err="1" smtClean="0">
                <a:latin typeface="Consolas" pitchFamily="49" charset="0"/>
              </a:rPr>
              <a:t>myID</a:t>
            </a:r>
            <a:r>
              <a:rPr lang="en-US" sz="2500" b="0" dirty="0" smtClean="0">
                <a:latin typeface="Consolas" pitchFamily="49" charset="0"/>
              </a:rPr>
              <a:t> { color: green; } </a:t>
            </a:r>
          </a:p>
          <a:p>
            <a:pPr lvl="2"/>
            <a:endParaRPr lang="en-US" sz="2500" b="0" dirty="0" smtClean="0">
              <a:latin typeface="Consolas" pitchFamily="49" charset="0"/>
            </a:endParaRPr>
          </a:p>
          <a:p>
            <a:r>
              <a:rPr lang="en-US" dirty="0" smtClean="0">
                <a:solidFill>
                  <a:schemeClr val="tx2">
                    <a:lumMod val="90000"/>
                    <a:lumOff val="10000"/>
                  </a:schemeClr>
                </a:solidFill>
              </a:rPr>
              <a:t>Descendent Selectors</a:t>
            </a:r>
          </a:p>
          <a:p>
            <a:pPr lvl="2"/>
            <a:r>
              <a:rPr lang="en-US" sz="2500" b="0" dirty="0" smtClean="0">
                <a:latin typeface="Consolas" pitchFamily="49" charset="0"/>
              </a:rPr>
              <a:t>&lt;div&gt;</a:t>
            </a:r>
          </a:p>
          <a:p>
            <a:pPr lvl="2"/>
            <a:r>
              <a:rPr lang="en-US" sz="2500" b="0" dirty="0" smtClean="0">
                <a:latin typeface="Consolas" pitchFamily="49" charset="0"/>
              </a:rPr>
              <a:t>	&lt;p&gt;Hello&lt;/p&gt; World</a:t>
            </a:r>
          </a:p>
          <a:p>
            <a:pPr lvl="2"/>
            <a:r>
              <a:rPr lang="en-US" sz="2500" b="0" dirty="0" smtClean="0">
                <a:latin typeface="Consolas" pitchFamily="49" charset="0"/>
              </a:rPr>
              <a:t>&lt;/div&gt;</a:t>
            </a:r>
          </a:p>
          <a:p>
            <a:pPr lvl="2"/>
            <a:endParaRPr lang="en-US" sz="2500" b="0" dirty="0" smtClean="0">
              <a:latin typeface="Consolas" pitchFamily="49" charset="0"/>
            </a:endParaRPr>
          </a:p>
          <a:p>
            <a:pPr lvl="2"/>
            <a:r>
              <a:rPr lang="en-US" sz="2500" b="0" dirty="0" smtClean="0">
                <a:latin typeface="Consolas" pitchFamily="49" charset="0"/>
              </a:rPr>
              <a:t>&lt;style&gt;</a:t>
            </a:r>
          </a:p>
          <a:p>
            <a:pPr lvl="3"/>
            <a:r>
              <a:rPr lang="en-US" sz="2500" b="0" dirty="0" smtClean="0">
                <a:solidFill>
                  <a:schemeClr val="accent4">
                    <a:lumMod val="50000"/>
                  </a:schemeClr>
                </a:solidFill>
                <a:latin typeface="Consolas" pitchFamily="49" charset="0"/>
              </a:rPr>
              <a:t>div p {</a:t>
            </a:r>
          </a:p>
          <a:p>
            <a:pPr lvl="3"/>
            <a:r>
              <a:rPr lang="en-US" sz="2500" b="0" dirty="0" smtClean="0">
                <a:solidFill>
                  <a:schemeClr val="accent4">
                    <a:lumMod val="50000"/>
                  </a:schemeClr>
                </a:solidFill>
                <a:latin typeface="Consolas" pitchFamily="49" charset="0"/>
              </a:rPr>
              <a:t>	color: purple;</a:t>
            </a:r>
          </a:p>
          <a:p>
            <a:pPr lvl="3"/>
            <a:r>
              <a:rPr lang="en-US" sz="2500" b="0" dirty="0" smtClean="0">
                <a:solidFill>
                  <a:schemeClr val="accent4">
                    <a:lumMod val="50000"/>
                  </a:schemeClr>
                </a:solidFill>
                <a:latin typeface="Consolas" pitchFamily="49" charset="0"/>
              </a:rPr>
              <a:t>}</a:t>
            </a:r>
          </a:p>
          <a:p>
            <a:pPr lvl="2"/>
            <a:r>
              <a:rPr lang="en-US" sz="2500" b="0" dirty="0" smtClean="0">
                <a:latin typeface="Consolas" pitchFamily="49" charset="0"/>
              </a:rPr>
              <a:t>&lt;/style&gt;</a:t>
            </a:r>
          </a:p>
          <a:p>
            <a:endParaRPr lang="en-US" dirty="0" smtClean="0"/>
          </a:p>
          <a:p>
            <a:pPr>
              <a:buNone/>
            </a:pPr>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Types of Selectors</a:t>
            </a:r>
          </a:p>
        </p:txBody>
      </p:sp>
      <p:sp>
        <p:nvSpPr>
          <p:cNvPr id="3" name="Content Placeholder 2"/>
          <p:cNvSpPr>
            <a:spLocks noGrp="1"/>
          </p:cNvSpPr>
          <p:nvPr>
            <p:ph idx="1"/>
          </p:nvPr>
        </p:nvSpPr>
        <p:spPr/>
        <p:txBody>
          <a:bodyPr>
            <a:normAutofit fontScale="92500" lnSpcReduction="20000"/>
          </a:bodyPr>
          <a:lstStyle/>
          <a:p>
            <a:r>
              <a:rPr lang="en-US" dirty="0" smtClean="0"/>
              <a:t>Pseudo-Classes</a:t>
            </a:r>
          </a:p>
          <a:p>
            <a:pPr lvl="2"/>
            <a:r>
              <a:rPr lang="en-US" b="0" dirty="0" smtClean="0">
                <a:latin typeface="Consolas" pitchFamily="49" charset="0"/>
              </a:rPr>
              <a:t>a:link {</a:t>
            </a:r>
          </a:p>
          <a:p>
            <a:pPr lvl="2"/>
            <a:r>
              <a:rPr lang="en-US" b="0" dirty="0" smtClean="0">
                <a:latin typeface="Consolas" pitchFamily="49" charset="0"/>
              </a:rPr>
              <a:t>	color: red;</a:t>
            </a:r>
          </a:p>
          <a:p>
            <a:pPr lvl="2"/>
            <a:r>
              <a:rPr lang="en-US" b="0" dirty="0" smtClean="0">
                <a:latin typeface="Consolas" pitchFamily="49" charset="0"/>
              </a:rPr>
              <a:t>}</a:t>
            </a:r>
          </a:p>
          <a:p>
            <a:pPr lvl="2"/>
            <a:r>
              <a:rPr lang="en-US" b="0" dirty="0" smtClean="0">
                <a:latin typeface="Consolas" pitchFamily="49" charset="0"/>
              </a:rPr>
              <a:t>a:visited {</a:t>
            </a:r>
          </a:p>
          <a:p>
            <a:pPr lvl="2"/>
            <a:r>
              <a:rPr lang="en-US" b="0" dirty="0" smtClean="0">
                <a:latin typeface="Consolas" pitchFamily="49" charset="0"/>
              </a:rPr>
              <a:t>	color: blue;</a:t>
            </a:r>
          </a:p>
          <a:p>
            <a:pPr lvl="2"/>
            <a:r>
              <a:rPr lang="en-US" b="0" dirty="0" smtClean="0">
                <a:latin typeface="Consolas" pitchFamily="49" charset="0"/>
              </a:rPr>
              <a:t>}</a:t>
            </a:r>
          </a:p>
          <a:p>
            <a:pPr lvl="2"/>
            <a:r>
              <a:rPr lang="en-US" b="0" dirty="0" smtClean="0">
                <a:latin typeface="Consolas" pitchFamily="49" charset="0"/>
              </a:rPr>
              <a:t>a:hover {</a:t>
            </a:r>
          </a:p>
          <a:p>
            <a:pPr lvl="2"/>
            <a:r>
              <a:rPr lang="en-US" b="0" dirty="0" smtClean="0">
                <a:latin typeface="Consolas" pitchFamily="49" charset="0"/>
              </a:rPr>
              <a:t>	color: green;</a:t>
            </a:r>
          </a:p>
          <a:p>
            <a:pPr lvl="2"/>
            <a:r>
              <a:rPr lang="en-US" b="0" dirty="0" smtClean="0">
                <a:latin typeface="Consolas" pitchFamily="49" charset="0"/>
              </a:rPr>
              <a:t>}</a:t>
            </a:r>
            <a:endParaRPr lang="en-US" sz="2800" b="0" dirty="0" smtClean="0">
              <a:latin typeface="Consolas" pitchFamily="49" charset="0"/>
            </a:endParaRPr>
          </a:p>
          <a:p>
            <a:pPr lvl="1">
              <a:buNone/>
            </a:pPr>
            <a:endParaRPr lang="en-US" dirty="0" smtClean="0"/>
          </a:p>
          <a:p>
            <a:r>
              <a:rPr lang="en-US" dirty="0" smtClean="0"/>
              <a:t>The Universal Selector</a:t>
            </a:r>
          </a:p>
          <a:p>
            <a:pPr lvl="2"/>
            <a:r>
              <a:rPr lang="en-US" b="0" dirty="0" smtClean="0">
                <a:latin typeface="Consolas" pitchFamily="49" charset="0"/>
              </a:rPr>
              <a:t>* {</a:t>
            </a:r>
          </a:p>
          <a:p>
            <a:pPr lvl="2"/>
            <a:r>
              <a:rPr lang="en-US" b="0" dirty="0" smtClean="0">
                <a:latin typeface="Consolas" pitchFamily="49" charset="0"/>
              </a:rPr>
              <a:t>	margin: 0px;</a:t>
            </a:r>
          </a:p>
          <a:p>
            <a:pPr lvl="2"/>
            <a:r>
              <a:rPr lang="en-US" b="0" dirty="0" smtClean="0">
                <a:latin typeface="Consolas" pitchFamily="49" charset="0"/>
              </a:rPr>
              <a:t>	padding: 0px;</a:t>
            </a:r>
          </a:p>
          <a:p>
            <a:pPr lvl="2"/>
            <a:r>
              <a:rPr lang="en-US" b="0" dirty="0" smtClean="0">
                <a:latin typeface="Consolas" pitchFamily="49" charset="0"/>
              </a:rPr>
              <a:t>}</a:t>
            </a:r>
          </a:p>
          <a:p>
            <a:pPr lvl="2"/>
            <a:endParaRPr lang="en-US" b="0" dirty="0" smtClean="0">
              <a:latin typeface="Consolas" pitchFamily="49" charset="0"/>
            </a:endParaRPr>
          </a:p>
          <a:p>
            <a:endParaRPr lang="en-US" dirty="0" smtClean="0"/>
          </a:p>
          <a:p>
            <a:pPr>
              <a:buNone/>
            </a:pPr>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CSS Properties</a:t>
            </a:r>
          </a:p>
        </p:txBody>
      </p:sp>
      <p:sp>
        <p:nvSpPr>
          <p:cNvPr id="3" name="Content Placeholder 2"/>
          <p:cNvSpPr>
            <a:spLocks noGrp="1"/>
          </p:cNvSpPr>
          <p:nvPr>
            <p:ph idx="1"/>
          </p:nvPr>
        </p:nvSpPr>
        <p:spPr>
          <a:xfrm>
            <a:off x="381000" y="1143000"/>
            <a:ext cx="8610600" cy="5715000"/>
          </a:xfrm>
        </p:spPr>
        <p:txBody>
          <a:bodyPr>
            <a:noAutofit/>
          </a:bodyPr>
          <a:lstStyle/>
          <a:p>
            <a:r>
              <a:rPr lang="en-US" sz="2400" dirty="0" smtClean="0"/>
              <a:t>Fonts</a:t>
            </a:r>
          </a:p>
          <a:p>
            <a:pPr lvl="1"/>
            <a:r>
              <a:rPr lang="en-US" sz="1600" dirty="0" smtClean="0">
                <a:solidFill>
                  <a:schemeClr val="tx2"/>
                </a:solidFill>
              </a:rPr>
              <a:t>Font Family</a:t>
            </a:r>
          </a:p>
          <a:p>
            <a:pPr lvl="2"/>
            <a:r>
              <a:rPr lang="en-US" sz="1100" b="0" dirty="0" smtClean="0">
                <a:latin typeface="Consolas" pitchFamily="49" charset="0"/>
              </a:rPr>
              <a:t>	</a:t>
            </a:r>
            <a:r>
              <a:rPr lang="en-US" sz="1600" b="0" dirty="0" smtClean="0">
                <a:latin typeface="Consolas" pitchFamily="49" charset="0"/>
              </a:rPr>
              <a:t>font-family: Calibri, Arial, Helvetica, san-serif</a:t>
            </a:r>
            <a:r>
              <a:rPr lang="en-US" sz="1400" b="0" dirty="0" smtClean="0">
                <a:latin typeface="Consolas" pitchFamily="49" charset="0"/>
              </a:rPr>
              <a:t>;</a:t>
            </a:r>
          </a:p>
          <a:p>
            <a:pPr lvl="1"/>
            <a:r>
              <a:rPr lang="en-US" sz="1600" dirty="0" smtClean="0">
                <a:solidFill>
                  <a:schemeClr val="tx2"/>
                </a:solidFill>
              </a:rPr>
              <a:t>Font Size</a:t>
            </a:r>
          </a:p>
          <a:p>
            <a:pPr lvl="2"/>
            <a:r>
              <a:rPr lang="en-US" sz="1600" b="0" dirty="0" smtClean="0">
                <a:latin typeface="Consolas" pitchFamily="49" charset="0"/>
              </a:rPr>
              <a:t>	font-size: 12px;</a:t>
            </a:r>
          </a:p>
          <a:p>
            <a:pPr lvl="2"/>
            <a:r>
              <a:rPr lang="en-US" sz="1600" b="0" dirty="0" smtClean="0">
                <a:latin typeface="Consolas" pitchFamily="49" charset="0"/>
              </a:rPr>
              <a:t>	font-size: 1em;</a:t>
            </a:r>
          </a:p>
          <a:p>
            <a:pPr lvl="1"/>
            <a:r>
              <a:rPr lang="en-US" sz="1600" dirty="0" smtClean="0">
                <a:solidFill>
                  <a:schemeClr val="tx2"/>
                </a:solidFill>
              </a:rPr>
              <a:t>Color</a:t>
            </a:r>
          </a:p>
          <a:p>
            <a:pPr lvl="2"/>
            <a:r>
              <a:rPr lang="en-US" sz="1400" b="0" dirty="0" smtClean="0">
                <a:latin typeface="Consolas" pitchFamily="49" charset="0"/>
              </a:rPr>
              <a:t>	</a:t>
            </a:r>
            <a:r>
              <a:rPr lang="en-US" sz="1600" b="0" dirty="0" smtClean="0">
                <a:latin typeface="Consolas" pitchFamily="49" charset="0"/>
              </a:rPr>
              <a:t>color: blue;</a:t>
            </a:r>
          </a:p>
          <a:p>
            <a:pPr lvl="2"/>
            <a:r>
              <a:rPr lang="en-US" sz="1600" b="0" dirty="0" smtClean="0">
                <a:latin typeface="Consolas" pitchFamily="49" charset="0"/>
              </a:rPr>
              <a:t>	color: rgb(0,0,255);</a:t>
            </a:r>
          </a:p>
          <a:p>
            <a:pPr lvl="2"/>
            <a:r>
              <a:rPr lang="en-US" sz="1600" b="0" dirty="0" smtClean="0">
                <a:latin typeface="Consolas" pitchFamily="49" charset="0"/>
              </a:rPr>
              <a:t>	color: #0000FF;</a:t>
            </a:r>
            <a:endParaRPr lang="en-US" sz="1600" dirty="0" smtClean="0"/>
          </a:p>
          <a:p>
            <a:r>
              <a:rPr lang="en-US" sz="2400" dirty="0" smtClean="0"/>
              <a:t>Text Decoration can be used to create interactivity on links</a:t>
            </a:r>
          </a:p>
          <a:p>
            <a:pPr lvl="1">
              <a:buNone/>
            </a:pPr>
            <a:r>
              <a:rPr lang="en-US" sz="1600" b="0" dirty="0" smtClean="0">
                <a:latin typeface="Consolas" pitchFamily="49" charset="0"/>
              </a:rPr>
              <a:t>	a {</a:t>
            </a:r>
          </a:p>
          <a:p>
            <a:pPr lvl="1">
              <a:buNone/>
            </a:pPr>
            <a:r>
              <a:rPr lang="en-US" sz="1600" b="0" dirty="0" smtClean="0">
                <a:latin typeface="Consolas" pitchFamily="49" charset="0"/>
              </a:rPr>
              <a:t>	  text-decoration: none;</a:t>
            </a:r>
          </a:p>
          <a:p>
            <a:pPr lvl="1">
              <a:buNone/>
            </a:pPr>
            <a:r>
              <a:rPr lang="en-US" sz="1600" b="0" dirty="0" smtClean="0">
                <a:latin typeface="Consolas" pitchFamily="49" charset="0"/>
              </a:rPr>
              <a:t>	}</a:t>
            </a:r>
          </a:p>
          <a:p>
            <a:pPr lvl="1">
              <a:buNone/>
            </a:pPr>
            <a:r>
              <a:rPr lang="en-US" sz="1600" b="0" dirty="0" smtClean="0">
                <a:latin typeface="Consolas" pitchFamily="49" charset="0"/>
              </a:rPr>
              <a:t>	a:hover {</a:t>
            </a:r>
          </a:p>
          <a:p>
            <a:pPr lvl="1">
              <a:buNone/>
            </a:pPr>
            <a:r>
              <a:rPr lang="en-US" sz="1600" b="0" dirty="0" smtClean="0">
                <a:latin typeface="Consolas" pitchFamily="49" charset="0"/>
              </a:rPr>
              <a:t>	  text-decoration: underline;</a:t>
            </a:r>
          </a:p>
          <a:p>
            <a:pPr lvl="1">
              <a:buNone/>
            </a:pPr>
            <a:r>
              <a:rPr lang="en-US" sz="1600" b="0" dirty="0" smtClean="0">
                <a:latin typeface="Consolas" pitchFamily="49" charset="0"/>
              </a:rPr>
              <a:t>	}</a:t>
            </a:r>
            <a:endParaRPr lang="en-US" sz="1100" dirty="0" smtClean="0"/>
          </a:p>
          <a:p>
            <a:endParaRPr lang="en-US" sz="900" dirty="0" smtClean="0"/>
          </a:p>
          <a:p>
            <a:endParaRPr lang="en-US" sz="900" dirty="0" smtClean="0"/>
          </a:p>
          <a:p>
            <a:pPr lvl="1"/>
            <a:endParaRPr lang="en-US" sz="800" dirty="0" smtClean="0"/>
          </a:p>
          <a:p>
            <a:endParaRPr lang="en-US" sz="9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p:txBody>
          <a:bodyPr/>
          <a:lstStyle/>
          <a:p>
            <a:r>
              <a:rPr lang="en-US" dirty="0" smtClean="0"/>
              <a:t>Wrapping can be controlled with CSS</a:t>
            </a:r>
          </a:p>
          <a:p>
            <a:pPr lvl="1"/>
            <a:r>
              <a:rPr lang="en-US" dirty="0" smtClean="0"/>
              <a:t>	white-space: </a:t>
            </a:r>
            <a:r>
              <a:rPr lang="en-US" dirty="0" err="1" smtClean="0"/>
              <a:t>nowrap</a:t>
            </a:r>
            <a:r>
              <a:rPr lang="en-US" dirty="0" smtClean="0"/>
              <a:t>;</a:t>
            </a:r>
          </a:p>
          <a:p>
            <a:pPr lvl="1"/>
            <a:endParaRPr lang="en-US" dirty="0" smtClean="0"/>
          </a:p>
          <a:p>
            <a:r>
              <a:rPr lang="en-US" dirty="0" smtClean="0"/>
              <a:t>Display can be used control spacing and to hide elements</a:t>
            </a:r>
          </a:p>
          <a:p>
            <a:pPr lvl="1"/>
            <a:r>
              <a:rPr lang="en-US" dirty="0" smtClean="0"/>
              <a:t>	display: block;</a:t>
            </a:r>
          </a:p>
          <a:p>
            <a:pPr lvl="1"/>
            <a:r>
              <a:rPr lang="en-US" dirty="0" smtClean="0"/>
              <a:t>	display: none;</a:t>
            </a:r>
          </a:p>
          <a:p>
            <a:pPr lvl="1"/>
            <a:endParaRPr lang="en-US" dirty="0" smtClean="0"/>
          </a:p>
          <a:p>
            <a:endParaRPr lang="en-US" dirty="0" smtClean="0"/>
          </a:p>
          <a:p>
            <a:endParaRPr lang="en-US" dirty="0" smtClean="0"/>
          </a:p>
          <a:p>
            <a:pPr lvl="1"/>
            <a:endParaRPr lang="en-US" dirty="0" smtClean="0"/>
          </a:p>
          <a:p>
            <a:endParaRPr lang="en-US" dirty="0" smtClean="0"/>
          </a:p>
        </p:txBody>
      </p:sp>
    </p:spTree>
    <p:extLst>
      <p:ext uri="{BB962C8B-B14F-4D97-AF65-F5344CB8AC3E}">
        <p14:creationId xmlns="" xmlns:p14="http://schemas.microsoft.com/office/powerpoint/2010/main" val="1435763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Lecture 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523FE71181A54587DB8B097B7E1B24" ma:contentTypeVersion="1" ma:contentTypeDescription="Create a new document." ma:contentTypeScope="" ma:versionID="51dff0d3e1a0f61684a1ba0e032e096f">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_dlc_DocId xmlns="c83d3ea4-1015-4b4b-bfa9-09fbcd7aa64d">3CC2HQU7XWNV-56-6</_dlc_DocId>
    <_dlc_DocIdUrl xmlns="c83d3ea4-1015-4b4b-bfa9-09fbcd7aa64d">
      <Url>http://intranet.sharepointblackops.com/Courses/SBC301/_layouts/DocIdRedir.aspx?ID=3CC2HQU7XWNV-56-6</Url>
      <Description>3CC2HQU7XWNV-56-6</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6F1ECFE4-7995-4567-BD9F-6D0EE3870F11}"/>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791FBBCD-6386-4EA2-9ADB-15371447B22B}"/>
</file>

<file path=docProps/app.xml><?xml version="1.0" encoding="utf-8"?>
<Properties xmlns="http://schemas.openxmlformats.org/officeDocument/2006/extended-properties" xmlns:vt="http://schemas.openxmlformats.org/officeDocument/2006/docPropsVTypes">
  <Template>CPT Lecture Template</Template>
  <TotalTime>377</TotalTime>
  <Words>1340</Words>
  <Application>Microsoft Office PowerPoint</Application>
  <PresentationFormat>On-screen Show (4:3)</PresentationFormat>
  <Paragraphs>445</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CPT Lecture Template</vt:lpstr>
      <vt:lpstr>CSS Primer for  SharePoint Designers</vt:lpstr>
      <vt:lpstr>Agenda</vt:lpstr>
      <vt:lpstr>Fundamentals CSS concepts</vt:lpstr>
      <vt:lpstr>How is CSS applied to HTML?</vt:lpstr>
      <vt:lpstr>Style sheets are made up of Rules</vt:lpstr>
      <vt:lpstr>Types of Selectors</vt:lpstr>
      <vt:lpstr>Types of Selectors</vt:lpstr>
      <vt:lpstr>CSS Properties</vt:lpstr>
      <vt:lpstr>CSS Properties</vt:lpstr>
      <vt:lpstr>CSS Properties</vt:lpstr>
      <vt:lpstr>CSS Properties</vt:lpstr>
      <vt:lpstr>CSS Properties</vt:lpstr>
      <vt:lpstr>CSS Properties</vt:lpstr>
      <vt:lpstr>Inheritance in CSS</vt:lpstr>
      <vt:lpstr>Understanding the Cascade</vt:lpstr>
      <vt:lpstr>Tools for Discovering CSS</vt:lpstr>
      <vt:lpstr>Adding custom CSS to a master page </vt:lpstr>
      <vt:lpstr>Adding custom CSS to a master page </vt:lpstr>
      <vt:lpstr>Overview of CSS rules defined in Core.CSS</vt:lpstr>
      <vt:lpstr>Top Navigation Areas</vt:lpstr>
      <vt:lpstr>Body Structure</vt:lpstr>
      <vt:lpstr>Quick Launch</vt:lpstr>
      <vt:lpstr>Page Body</vt:lpstr>
      <vt:lpstr>Web Parts</vt:lpstr>
      <vt:lpstr>List Views</vt:lpstr>
      <vt:lpstr>Forms</vt:lpstr>
      <vt:lpstr>Application Pages (Landing Pages)</vt:lpstr>
      <vt:lpstr>Application Pages (Form Pages)</vt:lpstr>
      <vt:lpstr>DocTypes</vt:lpstr>
      <vt:lpstr>DocTypes and SharePoint</vt:lpstr>
      <vt:lpstr>Browsers and Support</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TedP</dc:creator>
  <cp:lastModifiedBy>Randy</cp:lastModifiedBy>
  <cp:revision>41</cp:revision>
  <dcterms:created xsi:type="dcterms:W3CDTF">2009-09-13T05:27:46Z</dcterms:created>
  <dcterms:modified xsi:type="dcterms:W3CDTF">2010-02-22T06:43:51Z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0x01010007523FE71181A54587DB8B097B7E1B24</vt:lpwstr>
  </property>
  <property fmtid="{D5CDD505-2E9C-101B-9397-08002B2CF9AE}" pid="4" name="_dlc_DocIdItemGuid">
    <vt:lpwstr>f2d4b0b1-d4c5-43d6-bc38-eb8e7cc1a023</vt:lpwstr>
  </property>
</Properties>
</file>