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gif" ContentType="image/gif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256" r:id="rId6"/>
    <p:sldId id="257" r:id="rId7"/>
    <p:sldId id="258" r:id="rId8"/>
    <p:sldId id="270" r:id="rId9"/>
    <p:sldId id="273" r:id="rId10"/>
    <p:sldId id="274" r:id="rId11"/>
    <p:sldId id="279" r:id="rId12"/>
    <p:sldId id="280" r:id="rId13"/>
    <p:sldId id="281" r:id="rId14"/>
    <p:sldId id="259" r:id="rId15"/>
    <p:sldId id="260" r:id="rId16"/>
    <p:sldId id="272" r:id="rId17"/>
    <p:sldId id="271" r:id="rId18"/>
    <p:sldId id="268" r:id="rId19"/>
    <p:sldId id="262" r:id="rId20"/>
    <p:sldId id="275" r:id="rId21"/>
    <p:sldId id="276" r:id="rId22"/>
    <p:sldId id="277" r:id="rId23"/>
    <p:sldId id="278" r:id="rId24"/>
    <p:sldId id="282" r:id="rId25"/>
    <p:sldId id="267" r:id="rId26"/>
    <p:sldId id="269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07/7/12/main">
          <a:srgbClr xmlns:mc="http://schemas.openxmlformats.org/markup-compatibility/2006" xmlns:a14="http://schemas.microsoft.com/office/drawing/2007/7/7/main" val="FF0000" mc:Ignorable=""/>
        </p14:laserClr>
      </p:ext>
      <p:ext uri="{2FDB2607-1784-4EEB-B798-7EB5836EED8A}">
        <p14:showMediaCtrls xmlns="" xmlns:p14="http://schemas.microsoft.com/office/powerpoint/2007/7/12/main" val="1"/>
      </p:ext>
    </p:extLst>
  </p:showPr>
  <p:clrMru>
    <a:srgbClr val="4C2710"/>
    <a:srgbClr val="87451D"/>
    <a:srgbClr val="1F100B"/>
    <a:srgbClr val="9F002D"/>
    <a:srgbClr val="002100"/>
    <a:srgbClr val="2E3917"/>
  </p:clrMru>
  <p:extLst>
    <p:ext uri="{E76CE94A-603C-4142-B9EB-6D1370010A27}">
      <p14:discardImageEditData xmlns="" xmlns:p14="http://schemas.microsoft.com/office/powerpoint/2007/7/12/main" val="0"/>
    </p:ext>
    <p:ext uri="{D31A062A-798A-4329-ABDD-BBA856620510}">
      <p14:defaultImageDpi xmlns=""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6" autoAdjust="0"/>
    <p:restoredTop sz="79975" autoAdjust="0"/>
  </p:normalViewPr>
  <p:slideViewPr>
    <p:cSldViewPr>
      <p:cViewPr varScale="1">
        <p:scale>
          <a:sx n="86" d="100"/>
          <a:sy n="86" d="100"/>
        </p:scale>
        <p:origin x="-6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0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customXml" Target="../customXml/item5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 smtClean="0"/>
              <a:t>4 - Master Pages in WSS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dirty="0" smtClean="0"/>
              <a:t>v3.0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 smtClean="0"/>
              <a:t>© 2009 Critical Path Training, LLC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07/7/12/main" val="312018852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 smtClean="0"/>
              <a:t>4 - Master Pages in WSS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dirty="0" smtClean="0"/>
              <a:t>v3.0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 smtClean="0"/>
              <a:t>© 2009 Critical Path Training, LLC -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07/7/12/main" val="12482267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v3.0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4 - Master Pages in WSS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4 - Master Pages in WSS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v3.0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4 - Master Pages in WSS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4 - Master Pages in WSS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 back to the old days – if you wanted to change the look and feel for a site you</a:t>
            </a:r>
            <a:r>
              <a:rPr lang="en-US" baseline="0" dirty="0" smtClean="0"/>
              <a:t> had to manually update every page.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191EF8-1503-4CB1-B4AB-859E2C466A7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623887" indent="-514350">
              <a:lnSpc>
                <a:spcPct val="200000"/>
              </a:lnSpc>
              <a:buFont typeface="+mj-lt"/>
              <a:buAutoNum type="alphaUcPeriod"/>
            </a:pPr>
            <a:r>
              <a:rPr lang="en-US" sz="1200" b="0" dirty="0" smtClean="0">
                <a:solidFill>
                  <a:schemeClr val="tx1"/>
                </a:solidFill>
              </a:rPr>
              <a:t>Site Breadcrumbs</a:t>
            </a:r>
          </a:p>
          <a:p>
            <a:pPr marL="623887" indent="-514350">
              <a:lnSpc>
                <a:spcPct val="200000"/>
              </a:lnSpc>
              <a:buFont typeface="+mj-lt"/>
              <a:buAutoNum type="alphaUcPeriod"/>
            </a:pPr>
            <a:r>
              <a:rPr lang="en-US" sz="1200" b="0" dirty="0" smtClean="0">
                <a:solidFill>
                  <a:schemeClr val="tx1"/>
                </a:solidFill>
              </a:rPr>
              <a:t>Title area image</a:t>
            </a:r>
          </a:p>
          <a:p>
            <a:pPr marL="623887" indent="-514350">
              <a:lnSpc>
                <a:spcPct val="200000"/>
              </a:lnSpc>
              <a:buFont typeface="+mj-lt"/>
              <a:buAutoNum type="alphaUcPeriod"/>
            </a:pPr>
            <a:r>
              <a:rPr lang="en-US" sz="1200" b="0" dirty="0" smtClean="0">
                <a:solidFill>
                  <a:schemeClr val="tx1"/>
                </a:solidFill>
              </a:rPr>
              <a:t>Site Title</a:t>
            </a:r>
          </a:p>
          <a:p>
            <a:pPr marL="623887" indent="-514350">
              <a:lnSpc>
                <a:spcPct val="200000"/>
              </a:lnSpc>
              <a:buFont typeface="+mj-lt"/>
              <a:buAutoNum type="alphaUcPeriod"/>
            </a:pPr>
            <a:r>
              <a:rPr lang="en-US" sz="1200" b="0" dirty="0" smtClean="0">
                <a:solidFill>
                  <a:schemeClr val="tx1"/>
                </a:solidFill>
              </a:rPr>
              <a:t>Global Navigation</a:t>
            </a:r>
          </a:p>
          <a:p>
            <a:pPr marL="623887" indent="-514350">
              <a:lnSpc>
                <a:spcPct val="200000"/>
              </a:lnSpc>
              <a:buFont typeface="+mj-lt"/>
              <a:buAutoNum type="alphaUcPeriod"/>
            </a:pPr>
            <a:r>
              <a:rPr lang="en-US" sz="1200" b="0" dirty="0" smtClean="0">
                <a:solidFill>
                  <a:schemeClr val="tx1"/>
                </a:solidFill>
              </a:rPr>
              <a:t>Welcome Menu</a:t>
            </a:r>
          </a:p>
          <a:p>
            <a:pPr marL="623887" indent="-514350">
              <a:lnSpc>
                <a:spcPct val="200000"/>
              </a:lnSpc>
              <a:buFont typeface="+mj-lt"/>
              <a:buAutoNum type="alphaUcPeriod"/>
            </a:pPr>
            <a:r>
              <a:rPr lang="en-US" sz="1200" b="0" dirty="0" smtClean="0">
                <a:solidFill>
                  <a:schemeClr val="tx1"/>
                </a:solidFill>
              </a:rPr>
              <a:t>My Site</a:t>
            </a:r>
          </a:p>
          <a:p>
            <a:pPr marL="623887" indent="-514350">
              <a:lnSpc>
                <a:spcPct val="200000"/>
              </a:lnSpc>
              <a:buFont typeface="+mj-lt"/>
              <a:buAutoNum type="alphaUcPeriod"/>
            </a:pPr>
            <a:r>
              <a:rPr lang="en-US" sz="1200" b="0" dirty="0" smtClean="0">
                <a:solidFill>
                  <a:schemeClr val="tx1"/>
                </a:solidFill>
              </a:rPr>
              <a:t>My Links</a:t>
            </a:r>
          </a:p>
          <a:p>
            <a:pPr marL="623887" indent="-514350">
              <a:lnSpc>
                <a:spcPct val="200000"/>
              </a:lnSpc>
              <a:buFont typeface="+mj-lt"/>
              <a:buAutoNum type="alphaUcPeriod"/>
            </a:pPr>
            <a:r>
              <a:rPr lang="en-US" sz="1200" b="0" dirty="0" smtClean="0">
                <a:solidFill>
                  <a:schemeClr val="tx1"/>
                </a:solidFill>
              </a:rPr>
              <a:t>Help Icon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UcPeriod" startAt="9"/>
            </a:pPr>
            <a:r>
              <a:rPr lang="en-US" sz="1200" b="0" dirty="0" smtClean="0">
                <a:solidFill>
                  <a:schemeClr val="tx1"/>
                </a:solidFill>
              </a:rPr>
              <a:t>Search Areas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 startAt="9"/>
            </a:pPr>
            <a:r>
              <a:rPr lang="en-US" sz="1200" b="0" dirty="0" smtClean="0">
                <a:solidFill>
                  <a:schemeClr val="tx1"/>
                </a:solidFill>
              </a:rPr>
              <a:t>Site Actions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 startAt="9"/>
            </a:pPr>
            <a:r>
              <a:rPr lang="en-US" sz="1200" b="0" dirty="0" smtClean="0">
                <a:solidFill>
                  <a:schemeClr val="tx1"/>
                </a:solidFill>
              </a:rPr>
              <a:t>Left Navigation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 startAt="9"/>
            </a:pPr>
            <a:r>
              <a:rPr lang="en-US" sz="1200" b="0" dirty="0" smtClean="0">
                <a:solidFill>
                  <a:schemeClr val="tx1"/>
                </a:solidFill>
              </a:rPr>
              <a:t>Tree View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 startAt="9"/>
            </a:pPr>
            <a:r>
              <a:rPr lang="en-US" sz="1200" b="0" dirty="0" smtClean="0">
                <a:solidFill>
                  <a:schemeClr val="tx1"/>
                </a:solidFill>
              </a:rPr>
              <a:t>Recycle Bin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 startAt="9"/>
            </a:pPr>
            <a:r>
              <a:rPr lang="en-US" sz="1200" b="0" dirty="0" smtClean="0">
                <a:solidFill>
                  <a:schemeClr val="tx1"/>
                </a:solidFill>
              </a:rPr>
              <a:t>Page Breadcrumbs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 startAt="9"/>
            </a:pPr>
            <a:r>
              <a:rPr lang="en-US" sz="1200" b="0" dirty="0" smtClean="0">
                <a:solidFill>
                  <a:schemeClr val="tx1"/>
                </a:solidFill>
              </a:rPr>
              <a:t>Main Content Placeholder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4 - Master Pages in WSS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4 - Master Pages in WSS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http://sharepoint.microsoft.com/blogs/GetThePoint/Lists/Photos/Forms/AllItems.aspx?RootFolder=%2Fblogs%2FGetThePoint%2FLists%2FPhotos%2FContentControls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4 - Master Pages in WSS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http://sharepoint.microsoft.com/blogs/GetThePoint/Lists/Photos/Forms/AllItems.aspx?RootFolder=%2Fblogs%2FGetThePoint%2FLists%2FPhotos%2FContentControls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4 - Master Pages in WSS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v3.0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2009 Critical Path Training, LLC -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http://sharepoint.microsoft.com/blogs/GetThePoint/Lists/Photos/Forms/AllItems.aspx?RootFolder=%2Fblogs%2FGetThePoint%2FLists%2FPhotos%2FContentControls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4 - Master Pages in WSS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v3.0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2009 Critical Path Training, LLC -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http://sharepoint.microsoft.com/blogs/GetThePoint/Lists/Photos/Forms/AllItems.aspx?RootFolder=%2Fblogs%2FGetThePoint%2FLists%2FPhotos%2FContentControls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4 - Master Pages in WSS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v3.0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2009 Critical Path Training, LLC -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07/7/12/main" val="247945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1600200"/>
            <a:ext cx="8610600" cy="838200"/>
          </a:xfrm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>
              <a:defRPr sz="60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pperplate Gothic Bold" pitchFamily="34" charset="0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010400" cy="1066800"/>
          </a:xfrm>
        </p:spPr>
        <p:txBody>
          <a:bodyPr/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772400" cy="1066800"/>
          </a:xfrm>
        </p:spPr>
        <p:txBody>
          <a:bodyPr/>
          <a:lstStyle>
            <a:lvl1pPr marL="0" indent="0">
              <a:buNone/>
              <a:defRPr lang="en-US" b="1" dirty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Click To Enter Name Of New Section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07/7/12/main" val="42044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7" r:id="rId5"/>
    <p:sldLayoutId id="2147483655" r:id="rId6"/>
    <p:sldLayoutId id="2147483659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ealWorldBrand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spug.com/michael/2007/06/28/sharepoint-under-the-hood-see-real-error-description-and-callstack-stack-trace/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Master Pages in WSS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Exploring the default.master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Pages in WSS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pages use application.master</a:t>
            </a:r>
          </a:p>
          <a:p>
            <a:pPr lvl="1"/>
            <a:r>
              <a:rPr lang="en-US" dirty="0" smtClean="0"/>
              <a:t>Farm-wide master page</a:t>
            </a:r>
          </a:p>
          <a:p>
            <a:pPr lvl="1"/>
            <a:r>
              <a:rPr lang="en-US" dirty="0" smtClean="0"/>
              <a:t>Cannot be customized on per-site basis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Site Pages use default. master by default</a:t>
            </a:r>
          </a:p>
          <a:p>
            <a:pPr lvl="1"/>
            <a:r>
              <a:rPr lang="en-US" dirty="0" smtClean="0"/>
              <a:t>default.master is a page template</a:t>
            </a:r>
          </a:p>
          <a:p>
            <a:pPr lvl="1"/>
            <a:r>
              <a:rPr lang="en-US" dirty="0" smtClean="0"/>
              <a:t>default.master instance created in Master Page Gallery</a:t>
            </a:r>
          </a:p>
          <a:p>
            <a:pPr lvl="1"/>
            <a:r>
              <a:rPr lang="en-US" dirty="0" smtClean="0"/>
              <a:t>default.master can be customized on per-site basis</a:t>
            </a:r>
          </a:p>
          <a:p>
            <a:pPr lvl="1"/>
            <a:r>
              <a:rPr lang="en-US" dirty="0" smtClean="0"/>
              <a:t>default.master can be replaced with different template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Master Page Gallery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site has a Master Page Gallery</a:t>
            </a:r>
          </a:p>
          <a:p>
            <a:pPr lvl="1"/>
            <a:r>
              <a:rPr lang="en-US" dirty="0" smtClean="0"/>
              <a:t>Instance of default.master automatically provisioned</a:t>
            </a:r>
          </a:p>
          <a:p>
            <a:pPr lvl="1"/>
            <a:r>
              <a:rPr lang="en-US" dirty="0" smtClean="0"/>
              <a:t>default.master can be customized on per-site basis</a:t>
            </a:r>
          </a:p>
          <a:p>
            <a:pPr lvl="1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141567" y="3048000"/>
            <a:ext cx="7011833" cy="34680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SharePoint Functional Elements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2057400"/>
            <a:ext cx="7772400" cy="4429833"/>
          </a:xfrm>
        </p:spPr>
      </p:pic>
      <p:sp>
        <p:nvSpPr>
          <p:cNvPr id="5" name="Rectangle 4"/>
          <p:cNvSpPr/>
          <p:nvPr/>
        </p:nvSpPr>
        <p:spPr>
          <a:xfrm>
            <a:off x="457200" y="12192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When you are making your own master page you can decide what elements to include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Default.master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default.master looking at the functional elements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 Controls live in default.master and allow for substitution based on custom Feature code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SharePoint:DelegateControl</a:t>
            </a:r>
            <a:r>
              <a:rPr lang="en-US" dirty="0" smtClean="0"/>
              <a:t> </a:t>
            </a:r>
            <a:r>
              <a:rPr lang="en-US" dirty="0" err="1" smtClean="0"/>
              <a:t>runat</a:t>
            </a:r>
            <a:r>
              <a:rPr lang="en-US" dirty="0" smtClean="0"/>
              <a:t>="server" </a:t>
            </a:r>
            <a:r>
              <a:rPr lang="en-US" dirty="0" err="1" smtClean="0"/>
              <a:t>ControlId</a:t>
            </a:r>
            <a:r>
              <a:rPr lang="en-US" dirty="0" smtClean="0"/>
              <a:t>="</a:t>
            </a:r>
            <a:r>
              <a:rPr lang="en-US" dirty="0" err="1" smtClean="0"/>
              <a:t>SmallSearchInputBox</a:t>
            </a:r>
            <a:r>
              <a:rPr lang="en-US" dirty="0" smtClean="0"/>
              <a:t>"/&gt;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Master </a:t>
            </a:r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Master </a:t>
            </a:r>
            <a:r>
              <a:rPr lang="en-US" dirty="0" smtClean="0"/>
              <a:t>Page</a:t>
            </a:r>
            <a:endParaRPr lang="en-US" dirty="0" smtClean="0"/>
          </a:p>
          <a:p>
            <a:pPr lvl="1"/>
            <a:r>
              <a:rPr lang="en-US" dirty="0" smtClean="0"/>
              <a:t>One option is to use </a:t>
            </a:r>
            <a:r>
              <a:rPr lang="en-US" dirty="0" smtClean="0"/>
              <a:t>default.master as a starting point</a:t>
            </a:r>
          </a:p>
          <a:p>
            <a:pPr lvl="1"/>
            <a:r>
              <a:rPr lang="en-US" dirty="0" smtClean="0"/>
              <a:t>Make changes to suit your </a:t>
            </a:r>
            <a:r>
              <a:rPr lang="en-US" dirty="0" smtClean="0"/>
              <a:t>tastes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Apply custom WSS Master Pages with SharePoint Designer</a:t>
            </a:r>
          </a:p>
          <a:p>
            <a:pPr lvl="1"/>
            <a:r>
              <a:rPr lang="en-US" dirty="0" smtClean="0"/>
              <a:t>Right-click on Master Page and choose:</a:t>
            </a:r>
          </a:p>
          <a:p>
            <a:pPr lvl="2"/>
            <a:r>
              <a:rPr lang="en-US" dirty="0" smtClean="0"/>
              <a:t>Set as Default (or Custom Master) Page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Placeholders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5800" y="1905000"/>
          <a:ext cx="7467600" cy="44196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33800"/>
                <a:gridCol w="3733800"/>
              </a:tblGrid>
              <a:tr h="302195">
                <a:tc>
                  <a:txBody>
                    <a:bodyPr/>
                    <a:lstStyle/>
                    <a:p>
                      <a:r>
                        <a:rPr lang="en-US" sz="1000" dirty="0"/>
                        <a:t>Content 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Description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/>
                        <a:t>PlaceHolderBodyAreaClass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Additional body styles in the page header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/>
                        <a:t>PlaceHolderBodyLeftBorder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Border element for the main page body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/>
                        <a:t>PlaceHolderBodyRightMargin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Right margin of the main page body</a:t>
                      </a:r>
                    </a:p>
                  </a:txBody>
                  <a:tcPr anchor="ctr"/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lang="en-US" sz="1000"/>
                        <a:t>PlaceHolderCalendarNavigator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Shows a date-picker for navigating in a calendar when a calendar is visible on the page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/>
                        <a:t>PlaceHolderFormDigest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The "form digest" security control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/>
                        <a:t>PlaceHolderGlobalNavigation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The global navigation breadcrumb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/>
                        <a:t>PlaceHolderHorizontalNav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Top navigation menu for the page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/>
                        <a:t>PlaceHolderLeftActions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Bottom of the left navigation area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/>
                        <a:t>PlaceHolderLeftNavBar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Left navigation area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/>
                        <a:t>PlaceHolderLeftNavBarBorder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Border element on the left navigation bar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/>
                        <a:t>PlaceHolderLeftNavBarDataSource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Data source for the left navigation menu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/>
                        <a:t>PlaceHolderLeftNavBarTop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Top of the left navigation area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PlaceHolderMain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Main content of the page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1000" y="1295400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All Content Placeholders: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Placeholders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524000"/>
          <a:ext cx="7467600" cy="45136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33800"/>
                <a:gridCol w="3733800"/>
              </a:tblGrid>
              <a:tr h="302195">
                <a:tc>
                  <a:txBody>
                    <a:bodyPr/>
                    <a:lstStyle/>
                    <a:p>
                      <a:r>
                        <a:rPr lang="en-US" sz="1000" dirty="0"/>
                        <a:t>Content 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 dirty="0"/>
                        <a:t>PlaceHolderMiniConsole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 place to show page-level commands, for example, WIKI commands such as Edit Page, History, and Incoming Links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 dirty="0"/>
                        <a:t>PlaceHolderNavSpacer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width of the left navigation area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 dirty="0"/>
                        <a:t>PlaceHolderPageDescription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 of the page contents</a:t>
                      </a:r>
                    </a:p>
                  </a:txBody>
                  <a:tcPr anchor="ctr"/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lang="en-US" sz="1000" dirty="0"/>
                        <a:t>PlaceHolderPageImage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Page icon in the upper-left area of the page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 dirty="0"/>
                        <a:t>PlaceHolderSearchArea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Search box area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 dirty="0"/>
                        <a:t>PlaceHolderSiteName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 name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 dirty="0"/>
                        <a:t>PlaceHolderTitleAreaClass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Additional styles in the page header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 dirty="0"/>
                        <a:t>PlaceHolderTitleAreaSeparator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Shows shadows for the title area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 dirty="0"/>
                        <a:t>PlaceHolderTitleBreadcrumb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Main content breadcrumb area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 dirty="0"/>
                        <a:t>PlaceHolderPageTitleInTitleArea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Page title shown immediately below the breadcrumbs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 dirty="0"/>
                        <a:t>PlaceHolderTitleLeftBorder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Left border of the title area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 dirty="0"/>
                        <a:t>PlaceHolderTitleRightMargin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Right margin of the title area</a:t>
                      </a:r>
                    </a:p>
                  </a:txBody>
                  <a:tcPr anchor="ctr"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lang="en-US" sz="1000" dirty="0"/>
                        <a:t>PlaceHolderTopNavBar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Top navigation area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Pages using default.master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delete a required Content Placeholder the master page will error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 smtClean="0"/>
              <a:t>full error message:</a:t>
            </a:r>
          </a:p>
          <a:p>
            <a:pPr lvl="1"/>
            <a:r>
              <a:rPr lang="en-US" dirty="0" smtClean="0">
                <a:hlinkClick r:id="rId3"/>
              </a:rPr>
              <a:t>http://vspug.com/michael/2007/06/28/sharepoint-under-the-hood-see-real-error-description-and-callstack-stack-trace/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2514600"/>
            <a:ext cx="34004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Pages using default.master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hide Content Placeholders that aren’t in </a:t>
            </a:r>
            <a:r>
              <a:rPr lang="en-US" dirty="0" smtClean="0"/>
              <a:t>use a hidden Panel: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 smtClean="0"/>
              <a:t>asp:Panel visible="false" </a:t>
            </a:r>
            <a:r>
              <a:rPr lang="en-US" dirty="0" smtClean="0"/>
              <a:t>runat</a:t>
            </a:r>
            <a:r>
              <a:rPr lang="en-US" dirty="0" smtClean="0"/>
              <a:t>="server</a:t>
            </a:r>
            <a:r>
              <a:rPr lang="en-US" dirty="0" smtClean="0"/>
              <a:t>"&gt;</a:t>
            </a:r>
          </a:p>
          <a:p>
            <a:pPr lvl="2"/>
            <a:r>
              <a:rPr lang="da-DK" dirty="0" smtClean="0"/>
              <a:t>	&lt;</a:t>
            </a:r>
            <a:r>
              <a:rPr lang="da-DK" dirty="0" smtClean="0"/>
              <a:t>asp:ContentPlaceHolder ID="PlaceHolderNavSpacer" runat="server"/&gt;</a:t>
            </a:r>
            <a:endParaRPr lang="en-US" dirty="0" smtClean="0"/>
          </a:p>
          <a:p>
            <a:pPr lvl="2"/>
            <a:r>
              <a:rPr lang="en-US" dirty="0" smtClean="0"/>
              <a:t>&lt;/asp:Panel&gt;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ASP.NET syntax used with Master Pages </a:t>
            </a:r>
            <a:endParaRPr lang="en-US" dirty="0" smtClean="0"/>
          </a:p>
          <a:p>
            <a:r>
              <a:rPr lang="en-US" dirty="0" smtClean="0"/>
              <a:t>Understanding default.master</a:t>
            </a:r>
          </a:p>
          <a:p>
            <a:r>
              <a:rPr lang="en-US" dirty="0" smtClean="0"/>
              <a:t>Customizing Master Pages using the SharePoint Designer </a:t>
            </a:r>
            <a:endParaRPr lang="en-US" dirty="0" smtClean="0"/>
          </a:p>
          <a:p>
            <a:r>
              <a:rPr lang="en-US" dirty="0" smtClean="0"/>
              <a:t>Overriding standard </a:t>
            </a:r>
            <a:r>
              <a:rPr lang="en-US" dirty="0" smtClean="0"/>
              <a:t>PlaceHolders</a:t>
            </a:r>
            <a:r>
              <a:rPr lang="en-US" dirty="0" smtClean="0"/>
              <a:t> </a:t>
            </a:r>
            <a:r>
              <a:rPr lang="en-US" dirty="0" smtClean="0"/>
              <a:t>from default.master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Pages in WSS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pages in ASP.NET they have &lt;</a:t>
            </a:r>
            <a:r>
              <a:rPr lang="en-US" dirty="0" smtClean="0"/>
              <a:t>asp:Content</a:t>
            </a:r>
            <a:r>
              <a:rPr lang="en-US" dirty="0" smtClean="0"/>
              <a:t>&gt; tags that override Content Placeholders in the Master Page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 smtClean="0"/>
              <a:t>asp:Content</a:t>
            </a:r>
            <a:r>
              <a:rPr lang="en-US" dirty="0" smtClean="0"/>
              <a:t> </a:t>
            </a:r>
            <a:r>
              <a:rPr lang="en-US" dirty="0" smtClean="0"/>
              <a:t>ContentPlaceHolderId</a:t>
            </a:r>
            <a:r>
              <a:rPr lang="en-US" dirty="0" smtClean="0"/>
              <a:t>="</a:t>
            </a:r>
            <a:r>
              <a:rPr lang="en-US" dirty="0" smtClean="0"/>
              <a:t>PlaceHolderMain</a:t>
            </a:r>
            <a:r>
              <a:rPr lang="en-US" dirty="0" smtClean="0"/>
              <a:t>" </a:t>
            </a:r>
            <a:r>
              <a:rPr lang="en-US" dirty="0" smtClean="0"/>
              <a:t>runat</a:t>
            </a:r>
            <a:r>
              <a:rPr lang="en-US" dirty="0" smtClean="0"/>
              <a:t>="server"&gt;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WSS Master Page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to…</a:t>
            </a:r>
          </a:p>
          <a:p>
            <a:pPr lvl="1"/>
            <a:r>
              <a:rPr lang="en-US" dirty="0" smtClean="0"/>
              <a:t>Begin with minimal WSS master page</a:t>
            </a:r>
          </a:p>
          <a:p>
            <a:pPr lvl="1"/>
            <a:r>
              <a:rPr lang="en-US" dirty="0" smtClean="0"/>
              <a:t>Use SharePoint controls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/ Hide Content </a:t>
            </a:r>
            <a:r>
              <a:rPr lang="en-US" dirty="0" smtClean="0"/>
              <a:t>PlaceHolders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default.master</a:t>
            </a:r>
          </a:p>
          <a:p>
            <a:r>
              <a:rPr lang="en-US" dirty="0" smtClean="0"/>
              <a:t>SharePoint Controls</a:t>
            </a:r>
          </a:p>
          <a:p>
            <a:r>
              <a:rPr lang="en-US" dirty="0" smtClean="0"/>
              <a:t>Content Placeholders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Background: Master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2.0 introduces Master Pages</a:t>
            </a:r>
          </a:p>
          <a:p>
            <a:pPr lvl="1"/>
            <a:r>
              <a:rPr lang="en-US" dirty="0" smtClean="0"/>
              <a:t>Defines common layouts used across content pages</a:t>
            </a:r>
            <a:endParaRPr lang="en-US" dirty="0"/>
          </a:p>
        </p:txBody>
      </p:sp>
      <p:pic>
        <p:nvPicPr>
          <p:cNvPr id="4" name="Picture 3" descr="Figure02-03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590800"/>
            <a:ext cx="4572000" cy="39824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Background: Master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Content Placeholders on Master Pages allow content to be overridden from content pages</a:t>
            </a:r>
          </a:p>
          <a:p>
            <a:endParaRPr lang="en-US" dirty="0" smtClean="0"/>
          </a:p>
          <a:p>
            <a:pPr lvl="1">
              <a:buNone/>
            </a:pPr>
            <a:r>
              <a:rPr lang="da-DK" b="1" dirty="0" smtClean="0"/>
              <a:t>Master Page: </a:t>
            </a:r>
          </a:p>
          <a:p>
            <a:pPr lvl="1"/>
            <a:r>
              <a:rPr lang="da-DK" dirty="0" smtClean="0"/>
              <a:t>&lt;asp:ContentPlaceHolder </a:t>
            </a:r>
            <a:r>
              <a:rPr lang="da-DK" dirty="0" smtClean="0"/>
              <a:t>id="PlaceHolderMain" runat="server" </a:t>
            </a:r>
            <a:r>
              <a:rPr lang="da-DK" dirty="0" smtClean="0"/>
              <a:t>/&gt;</a:t>
            </a:r>
          </a:p>
          <a:p>
            <a:pPr lvl="1">
              <a:buNone/>
            </a:pPr>
            <a:r>
              <a:rPr lang="en-US" b="1" dirty="0" smtClean="0"/>
              <a:t>Content Page: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asp:Content</a:t>
            </a:r>
            <a:r>
              <a:rPr lang="en-US" dirty="0" smtClean="0"/>
              <a:t> </a:t>
            </a:r>
            <a:r>
              <a:rPr lang="en-US" dirty="0" err="1" smtClean="0"/>
              <a:t>runat</a:t>
            </a:r>
            <a:r>
              <a:rPr lang="en-US" dirty="0" smtClean="0"/>
              <a:t>="server" </a:t>
            </a:r>
            <a:r>
              <a:rPr lang="en-US" dirty="0" err="1" smtClean="0"/>
              <a:t>ContentPlaceHolderID</a:t>
            </a:r>
            <a:r>
              <a:rPr lang="en-US" dirty="0" smtClean="0"/>
              <a:t>="</a:t>
            </a:r>
            <a:r>
              <a:rPr lang="en-US" dirty="0" err="1" smtClean="0"/>
              <a:t>PlaceHolderMain</a:t>
            </a:r>
            <a:r>
              <a:rPr lang="en-US" dirty="0" smtClean="0"/>
              <a:t>"&gt;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a content page refers to a placeholder that doesn’t exist on the master page an error will be thrown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Background: Master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Controls (.</a:t>
            </a:r>
            <a:r>
              <a:rPr lang="en-US" dirty="0" err="1" smtClean="0"/>
              <a:t>ascx</a:t>
            </a:r>
            <a:r>
              <a:rPr lang="en-US" dirty="0" smtClean="0"/>
              <a:t>) and Server Controls (</a:t>
            </a:r>
            <a:r>
              <a:rPr lang="en-US" dirty="0" err="1" smtClean="0"/>
              <a:t>dll</a:t>
            </a:r>
            <a:r>
              <a:rPr lang="en-US" dirty="0" smtClean="0"/>
              <a:t>) are </a:t>
            </a:r>
            <a:r>
              <a:rPr lang="en-US" dirty="0" smtClean="0"/>
              <a:t>like self contained content and functionality </a:t>
            </a:r>
            <a:r>
              <a:rPr lang="en-US" dirty="0" smtClean="0"/>
              <a:t>widgets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&lt;%@ </a:t>
            </a:r>
            <a:r>
              <a:rPr lang="en-US" dirty="0" smtClean="0"/>
              <a:t>Register </a:t>
            </a:r>
            <a:r>
              <a:rPr lang="en-US" dirty="0" err="1" smtClean="0"/>
              <a:t>TagPrefix</a:t>
            </a:r>
            <a:r>
              <a:rPr lang="en-US" dirty="0" smtClean="0"/>
              <a:t>="</a:t>
            </a:r>
            <a:r>
              <a:rPr lang="en-US" dirty="0" err="1" smtClean="0"/>
              <a:t>WingTip</a:t>
            </a:r>
            <a:r>
              <a:rPr lang="en-US" dirty="0" smtClean="0"/>
              <a:t>" </a:t>
            </a:r>
            <a:r>
              <a:rPr lang="en-US" dirty="0" err="1" smtClean="0"/>
              <a:t>TagName</a:t>
            </a:r>
            <a:r>
              <a:rPr lang="en-US" dirty="0" smtClean="0"/>
              <a:t>="Widget" </a:t>
            </a:r>
            <a:r>
              <a:rPr lang="en-US" dirty="0" err="1" smtClean="0"/>
              <a:t>Src</a:t>
            </a:r>
            <a:r>
              <a:rPr lang="en-US" dirty="0" smtClean="0"/>
              <a:t>="WidgetPanel.ascx" </a:t>
            </a:r>
            <a:r>
              <a:rPr lang="en-US" dirty="0" smtClean="0"/>
              <a:t>%&gt;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WingTip:Widget</a:t>
            </a:r>
            <a:r>
              <a:rPr lang="en-US" dirty="0" smtClean="0"/>
              <a:t> </a:t>
            </a:r>
            <a:r>
              <a:rPr lang="en-US" dirty="0" err="1" smtClean="0"/>
              <a:t>runat</a:t>
            </a:r>
            <a:r>
              <a:rPr lang="en-US" dirty="0" smtClean="0"/>
              <a:t>="server" /&gt;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Background: Master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ASP.NET Master Page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 smtClean="0"/>
              <a:t>Master pages allow you to change the look and feel for an entire site simply by making changes to a single file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/>
              <a:t>Unlike themes, Master Pages allow full control over the HTML of the </a:t>
            </a:r>
            <a:r>
              <a:rPr lang="en-US" sz="2600" dirty="0" smtClean="0"/>
              <a:t>page</a:t>
            </a:r>
          </a:p>
          <a:p>
            <a:pPr lvl="1">
              <a:lnSpc>
                <a:spcPct val="120000"/>
              </a:lnSpc>
            </a:pPr>
            <a:endParaRPr lang="en-US" sz="26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Can’t have a SharePoint site without it – even if you use a theme!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</a:t>
            </a:r>
            <a:r>
              <a:rPr lang="en-US" dirty="0" smtClean="0"/>
              <a:t>Pages in SharePoint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OOTB Master Pages</a:t>
            </a:r>
            <a:endParaRPr lang="en-US" dirty="0"/>
          </a:p>
        </p:txBody>
      </p:sp>
      <p:pic>
        <p:nvPicPr>
          <p:cNvPr id="1026" name="Picture 2" descr="C:\Users\Randy\Desktop\sp911 projects\themes\big\Out of the Box Themes\Defa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1600200"/>
            <a:ext cx="4988385" cy="25090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27" name="Picture 3" descr="C:\Users\Randy\Desktop\sp911 projects\themes\big\Out of the Box Themes\obsidian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971799" y="2667000"/>
            <a:ext cx="4471349" cy="3429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3199902" cy="2600637"/>
          </a:xfrm>
          <a:prstGeom prst="rect">
            <a:avLst/>
          </a:prstGeom>
          <a:noFill/>
          <a:ln w="317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Master Pages</a:t>
            </a:r>
            <a:endParaRPr lang="en-US" dirty="0"/>
          </a:p>
        </p:txBody>
      </p:sp>
      <p:pic>
        <p:nvPicPr>
          <p:cNvPr id="1029" name="Picture 5" descr="C:\Users\Randy\Desktop\sp911 projects\SP911 Portfolio\upen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057401"/>
            <a:ext cx="3267537" cy="2640562"/>
          </a:xfrm>
          <a:prstGeom prst="rect">
            <a:avLst/>
          </a:prstGeom>
          <a:noFill/>
          <a:ln w="3175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</p:pic>
      <p:pic>
        <p:nvPicPr>
          <p:cNvPr id="1027" name="Picture 3" descr="C:\Users\Randy\Desktop\sp911 projects\SP911 Portfolio\bvsd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057400" y="3657600"/>
            <a:ext cx="3581400" cy="2055327"/>
          </a:xfrm>
          <a:prstGeom prst="rect">
            <a:avLst/>
          </a:prstGeom>
          <a:noFill/>
          <a:ln w="3175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533400" y="6096000"/>
            <a:ext cx="7341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Adventure Works MSDN Article: </a:t>
            </a:r>
            <a:r>
              <a:rPr lang="en-US" sz="2000" dirty="0" smtClean="0">
                <a:hlinkClick r:id="rId5"/>
              </a:rPr>
              <a:t>http://bit.ly/RealWorldBranding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T Lecture 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3CC2HQU7XWNV-56-8</_dlc_DocId>
    <_dlc_DocIdUrl xmlns="c83d3ea4-1015-4b4b-bfa9-09fbcd7aa64d">
      <Url>http://intranet.sharepointblackops.com/Courses/SBC301/_layouts/DocIdRedir.aspx?ID=3CC2HQU7XWNV-56-8</Url>
      <Description>3CC2HQU7XWNV-56-8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23FE71181A54587DB8B097B7E1B24" ma:contentTypeVersion="1" ma:contentTypeDescription="Create a new document." ma:contentTypeScope="" ma:versionID="51dff0d3e1a0f61684a1ba0e032e096f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5547237-B119-45CA-BEFC-A2DA2BDB03E7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8865FC99-B6BD-4E98-8312-F4F432C217EA}"/>
</file>

<file path=customXml/itemProps4.xml><?xml version="1.0" encoding="utf-8"?>
<ds:datastoreItem xmlns:ds="http://schemas.openxmlformats.org/officeDocument/2006/customXml" ds:itemID="{2F8848AA-B7C1-4D6E-B09C-853DD3E821B5}"/>
</file>

<file path=customXml/itemProps5.xml><?xml version="1.0" encoding="utf-8"?>
<ds:datastoreItem xmlns:ds="http://schemas.openxmlformats.org/officeDocument/2006/customXml" ds:itemID="{BAE40045-07B4-4CCD-AA39-CAD47150B00F}"/>
</file>

<file path=docProps/app.xml><?xml version="1.0" encoding="utf-8"?>
<Properties xmlns="http://schemas.openxmlformats.org/officeDocument/2006/extended-properties" xmlns:vt="http://schemas.openxmlformats.org/officeDocument/2006/docPropsVTypes">
  <Template>CPT Lecture Template</Template>
  <TotalTime>437</TotalTime>
  <Words>1010</Words>
  <Application>Microsoft Office PowerPoint</Application>
  <PresentationFormat>On-screen Show (4:3)</PresentationFormat>
  <Paragraphs>214</Paragraphs>
  <Slides>22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CPT Lecture Template</vt:lpstr>
      <vt:lpstr>Master Pages in WSS</vt:lpstr>
      <vt:lpstr>Agenda</vt:lpstr>
      <vt:lpstr>ASP.NET Background: Master Pages</vt:lpstr>
      <vt:lpstr>ASP.NET Background: Master Pages</vt:lpstr>
      <vt:lpstr>ASP.NET Background: Master Pages</vt:lpstr>
      <vt:lpstr>ASP.NET Background: Master Pages</vt:lpstr>
      <vt:lpstr>Master Pages in SharePoint</vt:lpstr>
      <vt:lpstr>OOTB Master Pages</vt:lpstr>
      <vt:lpstr>Custom Master Pages</vt:lpstr>
      <vt:lpstr>Master Pages in WSS</vt:lpstr>
      <vt:lpstr>The Master Page Gallery</vt:lpstr>
      <vt:lpstr>SharePoint Functional Elements</vt:lpstr>
      <vt:lpstr>Default.master Demo</vt:lpstr>
      <vt:lpstr>Delegate Controls</vt:lpstr>
      <vt:lpstr>Custom Master Pages</vt:lpstr>
      <vt:lpstr>Content Placeholders</vt:lpstr>
      <vt:lpstr>Content Placeholders</vt:lpstr>
      <vt:lpstr>Creating Pages using default.master</vt:lpstr>
      <vt:lpstr>Creating Pages using default.master</vt:lpstr>
      <vt:lpstr>Content Pages in WSS</vt:lpstr>
      <vt:lpstr>Minimal WSS Master Page Demo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</dc:title>
  <dc:creator>TedP</dc:creator>
  <cp:lastModifiedBy>Randy</cp:lastModifiedBy>
  <cp:revision>26</cp:revision>
  <dcterms:created xsi:type="dcterms:W3CDTF">2009-09-13T05:27:46Z</dcterms:created>
  <dcterms:modified xsi:type="dcterms:W3CDTF">2010-02-23T05:56:42Z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0x01010007523FE71181A54587DB8B097B7E1B24</vt:lpwstr>
  </property>
  <property fmtid="{D5CDD505-2E9C-101B-9397-08002B2CF9AE}" pid="4" name="_dlc_DocIdItemGuid">
    <vt:lpwstr>7093c0a5-11ff-4184-be2f-d825edc59358</vt:lpwstr>
  </property>
</Properties>
</file>