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9"/>
  </p:notesMasterIdLst>
  <p:handoutMasterIdLst>
    <p:handoutMasterId r:id="rId20"/>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07/7/12/main" xmlns="">
          <a:srgbClr xmlns:mc="http://schemas.openxmlformats.org/markup-compatibility/2006" xmlns:a14="http://schemas.microsoft.com/office/drawing/2007/7/7/main" val="FF0000" mc:Ignorable=""/>
        </p14:laserClr>
      </p:ext>
      <p:ext uri="{2FDB2607-1784-4EEB-B798-7EB5836EED8A}">
        <p14:showMediaCtrls xmlns:p14="http://schemas.microsoft.com/office/powerpoint/2007/7/12/main" xmlns="" val="1"/>
      </p:ext>
    </p:extLst>
  </p:showPr>
  <p:clrMru>
    <a:srgbClr val="4C2710"/>
    <a:srgbClr val="87451D"/>
    <a:srgbClr val="1F100B"/>
    <a:srgbClr val="9F002D"/>
    <a:srgbClr val="002100"/>
    <a:srgbClr val="2E3917"/>
  </p:clrMru>
  <p:extLst>
    <p:ext uri="{E76CE94A-603C-4142-B9EB-6D1370010A27}">
      <p14:discardImageEditData xmlns:p14="http://schemas.microsoft.com/office/powerpoint/2007/7/12/main" xmlns="" val="0"/>
    </p:ext>
    <p:ext uri="{D31A062A-798A-4329-ABDD-BBA856620510}">
      <p14:defaultImageDpi xmlns:p14="http://schemas.microsoft.com/office/powerpoint/2007/7/12/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p:scale>
          <a:sx n="140" d="100"/>
          <a:sy n="140" d="100"/>
        </p:scale>
        <p:origin x="-70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0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ustomXml" Target="../customXml/item5.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de-DE" smtClean="0"/>
              <a:t>05 - Master Pages in WCM</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07/7/12/main" xmlns=""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de-DE" smtClean="0"/>
              <a:t>05 - Master Pages in WCM</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07/7/12/main" xmlns=""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v3.0</a:t>
            </a:r>
            <a:endParaRPr lang="en-US" dirty="0"/>
          </a:p>
        </p:txBody>
      </p:sp>
      <p:sp>
        <p:nvSpPr>
          <p:cNvPr id="9" name="Header Placeholder 8"/>
          <p:cNvSpPr>
            <a:spLocks noGrp="1"/>
          </p:cNvSpPr>
          <p:nvPr>
            <p:ph type="hdr" sz="quarter" idx="12"/>
          </p:nvPr>
        </p:nvSpPr>
        <p:spPr/>
        <p:txBody>
          <a:bodyPr/>
          <a:lstStyle/>
          <a:p>
            <a:r>
              <a:rPr lang="de-DE" smtClean="0"/>
              <a:t>05 - Master Pages in WCM</a:t>
            </a:r>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Go over these steps and explain that the next demo will cover this.</a:t>
            </a:r>
          </a:p>
          <a:p>
            <a:pPr eaLnBrk="1" hangingPunct="1">
              <a:spcBef>
                <a:spcPct val="0"/>
              </a:spcBef>
            </a:pPr>
            <a:r>
              <a:rPr lang="nl-BE">
                <a:latin typeface="Calibri" pitchFamily="34" charset="0"/>
              </a:rPr>
              <a:t>Ask also if people still have problems with the concept of the content type. It is extremely important that they understand this concept very well.</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OOB you have an approval workflow associated with the pages. But point out that students have learned how to create their own workflows so it is possible to replace the OOB workflow with a custom one.</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Explain these Web Parts. Stress that they are tools that (non-it/developer) content managers can use to populate the pages.</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13</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de-DE" smtClean="0"/>
              <a:t>05 - Master Pages in WCM</a:t>
            </a:r>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de-DE" smtClean="0"/>
              <a:t>05 - Master Pages in WCM</a:t>
            </a:r>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6320"/>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Most important message here is: </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Setting up an environment where the responsibility for the creation and maintenance of the content is delegated to non-IT/dev persons. For this we need a very flexible and rich infrastructure that strictly guides the content managers in their tasks.</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6320"/>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Most important message here is: </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Setting up an environment where the responsibility for the creation and maintenance of the content is delegated to non-IT/dev persons. For this we need a very flexible and rich infrastructure that strictly guides the content managers in their tasks.</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0416"/>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Creating an Internet presence site is as easy as creating a normal team site. There is no separate procedure. Except that at the end, you choose for the proper site definition. Recap site definitions again here and move to the folder where the site definition is stored. Go through the files and point out the different features that have to do with WCM.</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Ask students if they know what a channel is. Point out that this concept no longer exists in MOSS and we are talking now about sites. So, creating the navigation infrastructure for your visitors is creating new sub-sites under your top level site.</a:t>
            </a:r>
          </a:p>
          <a:p>
            <a:pPr eaLnBrk="1" hangingPunct="1">
              <a:spcBef>
                <a:spcPct val="0"/>
              </a:spcBef>
            </a:pPr>
            <a:endParaRPr lang="nl-BE">
              <a:latin typeface="Calibri" pitchFamily="34" charset="0"/>
            </a:endParaRPr>
          </a:p>
          <a:p>
            <a:pPr eaLnBrk="1" hangingPunct="1">
              <a:spcBef>
                <a:spcPct val="0"/>
              </a:spcBef>
            </a:pPr>
            <a:r>
              <a:rPr lang="nl-BE">
                <a:latin typeface="Calibri" pitchFamily="34" charset="0"/>
              </a:rPr>
              <a:t>But do know that if you went for an Internet Presence site, you are limited to the Publishing site as a possible candidate for a subsite.</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If you have created a hierarchy of sites and sub-sites, OOB navigation controls will display that hierarchy. These can be replaced with your own navigation controls if needed. Don’t forget to point out that the navigation links are trimmed.</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3729"/>
          <p:cNvSpPr>
            <a:spLocks noGrp="1" noRot="1" noChangeAspect="1" noChangeArrowheads="1" noTextEdit="1"/>
          </p:cNvSpPr>
          <p:nvPr>
            <p:ph type="sldImg"/>
          </p:nvPr>
        </p:nvSpPr>
        <p:spPr>
          <a:noFill/>
          <a:ln cap="flat">
            <a:headEnd type="none" w="med" len="med"/>
            <a:tailEnd type="none" w="med" len="med"/>
          </a:ln>
        </p:spPr>
      </p:sp>
      <p:sp>
        <p:nvSpPr>
          <p:cNvPr id="641027" name="Rectangle 641026"/>
          <p:cNvSpPr>
            <a:spLocks noGrp="1" noChangeArrowheads="1"/>
          </p:cNvSpPr>
          <p:nvPr>
            <p:ph type="body" idx="1"/>
          </p:nvPr>
        </p:nvSpPr>
        <p:spPr>
          <a:noFill/>
          <a:ln/>
        </p:spPr>
        <p:txBody>
          <a:bodyPr/>
          <a:lstStyle/>
          <a:p>
            <a:pPr>
              <a:spcBef>
                <a:spcPct val="0"/>
              </a:spcBef>
            </a:pPr>
            <a:r>
              <a:rPr lang="en-US" sz="1000" b="1" u="sng" dirty="0"/>
              <a:t>Instructor Notes</a:t>
            </a:r>
            <a:endParaRPr lang="nl-BE" sz="1000" dirty="0">
              <a:latin typeface="Arial" pitchFamily="34" charset="0"/>
            </a:endParaRPr>
          </a:p>
          <a:p>
            <a:pPr eaLnBrk="1" hangingPunct="1"/>
            <a:r>
              <a:rPr lang="nl-BE" sz="1000" dirty="0">
                <a:latin typeface="Arial" pitchFamily="34" charset="0"/>
              </a:rPr>
              <a:t>Let us now concentrate on the pages that will make up our site. Remember that the type of site we have created is completely based on the Windows SharePoint Services framework. And as a result, we have the same deep integration with ASP.NET 2.0 as with normal team sites.</a:t>
            </a:r>
            <a:endParaRPr lang="en-US" sz="1400" dirty="0">
              <a:latin typeface="Calibri" pitchFamily="34" charset="0"/>
            </a:endParaRPr>
          </a:p>
          <a:p>
            <a:pPr eaLnBrk="1" hangingPunct="1"/>
            <a:r>
              <a:rPr lang="nl-BE" sz="1000" dirty="0">
                <a:latin typeface="Arial" pitchFamily="34" charset="0"/>
              </a:rPr>
              <a:t/>
            </a:r>
            <a:br>
              <a:rPr lang="nl-BE" sz="1000" dirty="0">
                <a:latin typeface="Arial" pitchFamily="34" charset="0"/>
              </a:rPr>
            </a:br>
            <a:r>
              <a:rPr lang="nl-BE" sz="1000" dirty="0">
                <a:latin typeface="Arial" pitchFamily="34" charset="0"/>
              </a:rPr>
              <a:t>So if you look at a pages making up the site, they are composed out of two parts: a master page and a content page that is based on a specific page layout. </a:t>
            </a:r>
          </a:p>
          <a:p>
            <a:pPr eaLnBrk="1" hangingPunct="1"/>
            <a:endParaRPr lang="nl-BE" sz="1000" dirty="0">
              <a:latin typeface="Arial" pitchFamily="34" charset="0"/>
            </a:endParaRPr>
          </a:p>
          <a:p>
            <a:pPr eaLnBrk="1" hangingPunct="1"/>
            <a:r>
              <a:rPr lang="nl-BE" sz="1000" dirty="0">
                <a:latin typeface="Arial" pitchFamily="34" charset="0"/>
              </a:rPr>
              <a:t>The master page defines the general look and feel and host also the navigation controls. The page layout can be compared to the concept of templates we had in Content Management Server 2002. A page layout defines the way the page content is rendered. It is populated with field controls and Web Parts as we will discuss in more detail in a minute. </a:t>
            </a:r>
          </a:p>
          <a:p>
            <a:pPr eaLnBrk="1" hangingPunct="1"/>
            <a:endParaRPr lang="nl-BE" sz="1000" dirty="0">
              <a:latin typeface="Arial" pitchFamily="34" charset="0"/>
            </a:endParaRPr>
          </a:p>
          <a:p>
            <a:pPr eaLnBrk="1" hangingPunct="1"/>
            <a:r>
              <a:rPr lang="nl-BE" sz="1000" dirty="0">
                <a:latin typeface="Arial" pitchFamily="34" charset="0"/>
              </a:rPr>
              <a:t>Together, the page based on the page layout and the master page render the full page you see in the browser. </a:t>
            </a:r>
          </a:p>
          <a:p>
            <a:pPr eaLnBrk="1" hangingPunct="1"/>
            <a:endParaRPr lang="nl-BE" sz="1000" dirty="0">
              <a:latin typeface="Arial" pitchFamily="34" charset="0"/>
            </a:endParaRPr>
          </a:p>
          <a:p>
            <a:pPr eaLnBrk="1" hangingPunct="1"/>
            <a:r>
              <a:rPr lang="nl-BE" sz="1000" dirty="0">
                <a:latin typeface="Arial" pitchFamily="34" charset="0"/>
              </a:rPr>
              <a:t>If you navigate to the Master Page gallery you can review the various master pages. We have three or four master pages that are used within an Internet Presence Web Site. Typically you will have about a dozen page layouts and the amount of pages created by content managers based on the page layouts can of course be in the thousands.</a:t>
            </a:r>
          </a:p>
          <a:p>
            <a:pPr eaLnBrk="1" hangingPunct="1"/>
            <a:endParaRPr lang="nl-BE" sz="1000" dirty="0">
              <a:latin typeface="Arial" pitchFamily="34" charset="0"/>
            </a:endParaRPr>
          </a:p>
          <a:p>
            <a:pPr eaLnBrk="1" hangingPunct="1"/>
            <a:endParaRPr lang="nl-BE" sz="1000" dirty="0">
              <a:latin typeface="Arial" pitchFamily="34" charset="0"/>
            </a:endParaRPr>
          </a:p>
          <a:p>
            <a:pPr eaLnBrk="1" hangingPunct="1"/>
            <a:endParaRPr lang="en-US" sz="1000" dirty="0">
              <a:latin typeface="Arial"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4753"/>
          <p:cNvSpPr>
            <a:spLocks noGrp="1" noRot="1" noChangeAspect="1" noChangeArrowheads="1" noTextEdit="1"/>
          </p:cNvSpPr>
          <p:nvPr>
            <p:ph type="sldImg"/>
          </p:nvPr>
        </p:nvSpPr>
        <p:spPr>
          <a:noFill/>
          <a:ln cap="flat">
            <a:headEnd type="none" w="med" len="med"/>
            <a:tailEnd type="none" w="med" len="med"/>
          </a:ln>
        </p:spPr>
      </p:sp>
      <p:sp>
        <p:nvSpPr>
          <p:cNvPr id="642051" name="Rectangle 642050"/>
          <p:cNvSpPr>
            <a:spLocks noGrp="1" noChangeArrowheads="1"/>
          </p:cNvSpPr>
          <p:nvPr>
            <p:ph type="body" idx="1"/>
          </p:nvPr>
        </p:nvSpPr>
        <p:spPr>
          <a:noFill/>
          <a:ln/>
        </p:spPr>
        <p:txBody>
          <a:bodyPr/>
          <a:lstStyle/>
          <a:p>
            <a:pPr eaLnBrk="1" hangingPunct="1">
              <a:lnSpc>
                <a:spcPct val="80000"/>
              </a:lnSpc>
              <a:spcBef>
                <a:spcPct val="0"/>
              </a:spcBef>
            </a:pPr>
            <a:r>
              <a:rPr lang="en-US" sz="800" b="1" u="sng" dirty="0"/>
              <a:t>Instructor Notes</a:t>
            </a:r>
            <a:endParaRPr lang="nl-BE" sz="500" dirty="0">
              <a:latin typeface="Arial" pitchFamily="34" charset="0"/>
            </a:endParaRPr>
          </a:p>
          <a:p>
            <a:pPr eaLnBrk="1" hangingPunct="1">
              <a:lnSpc>
                <a:spcPct val="80000"/>
              </a:lnSpc>
            </a:pPr>
            <a:r>
              <a:rPr lang="nl-BE" sz="800" dirty="0">
                <a:latin typeface="Arial" pitchFamily="34" charset="0"/>
              </a:rPr>
              <a:t>Looking back at our Master Page gallery here, you see all of the currently available page layout files. All of these files are stored in a normal WSS document library. Versioning and check in /check out are enabled. You can organize the files into folders and also apply per-item security if needed for your Web site. Custom workflows can be associated with the document library and possible instantiated and started manually or automatically.</a:t>
            </a:r>
            <a:endParaRPr lang="en-US" dirty="0">
              <a:latin typeface="Calibri" pitchFamily="34" charset="0"/>
            </a:endParaRP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As you notice in the gallery, page layouts are actually the underlying templates of a WSS content type. Content types are a new concept in WSS 2007 and were discussed in Ted Patisson his webcast a couple of weeks ago. Please visit the http://www.betaoneservices.com to review that cast if you want to learn the details. Briefly, content types allow us to create a the site collection level a type of content we want to store in a list or library. Associated with it, you can have specific columns and specific behavior (such as workflow). It is possible to associated one or more content types to a document library.</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You see that for example the articleleft and articleright page layouts are associated with the article page content type. If we click on the content type we end up in the definition page for it. You notice the different columns that are defined for the content type. Some of them are required columns, others are custom ones. These columns correspond to fields that can be made available on the page. A field is physically represented as a control on the page. This controls is able to represent itself in edit mode (when the content manager is editing the page) and in view mode (typically what a visitor of our site will see). Field controls are the 2007 version of the place holders we had in CMS 2002.</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So when you open the page layout file in SharePoint Designer, you will see these field controls. If we click on one, we can review the properties. The toolbox in SharePoint Designer displays the different fields defined for the content type associated with the page layout.</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you now create a page as a content manager, first thing you do is the selection of the page layout you want to work with. An instance of the page is created and displayed in authoring mode. It means that all of the field controls that are available on the page and that are representing the value of the columns of the content type are editable.</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Let us ignore the workflow for now and click the publish action. It will make the page available to all visitors to our site. But where is the page stored? The page is stored in the Pages document library – a very important one since it stores all of the dynamic pages that make up our site. Let us navigate to it via the Site Content and Structure page. Notice how all of the text we have added to the page is actually stored as values for the columns. </a:t>
            </a:r>
          </a:p>
          <a:p>
            <a:pPr eaLnBrk="1" hangingPunct="1">
              <a:lnSpc>
                <a:spcPct val="80000"/>
              </a:lnSpc>
            </a:pPr>
            <a:endParaRPr lang="nl-BE" sz="800" dirty="0">
              <a:latin typeface="Arial" pitchFamily="34" charset="0"/>
            </a:endParaRPr>
          </a:p>
          <a:p>
            <a:pPr eaLnBrk="1" hangingPunct="1">
              <a:lnSpc>
                <a:spcPct val="80000"/>
              </a:lnSpc>
            </a:pPr>
            <a:r>
              <a:rPr lang="nl-BE" sz="800" dirty="0">
                <a:latin typeface="Arial" pitchFamily="34" charset="0"/>
              </a:rPr>
              <a:t>When we request the page, SharePoint uses the content server controls to represented these values in the browser.</a:t>
            </a: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nl-BE" sz="500" dirty="0">
              <a:latin typeface="Arial" pitchFamily="34" charset="0"/>
            </a:endParaRPr>
          </a:p>
          <a:p>
            <a:pPr eaLnBrk="1" hangingPunct="1">
              <a:lnSpc>
                <a:spcPct val="80000"/>
              </a:lnSpc>
            </a:pPr>
            <a:endParaRPr lang="en-US" sz="500" dirty="0">
              <a:latin typeface="Arial"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07/7/12/main" xmlns=""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07/7/12/main" xmlns=""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Master Pages and </a:t>
            </a:r>
            <a:r>
              <a:rPr lang="en-US" dirty="0" smtClean="0"/>
              <a:t/>
            </a:r>
            <a:br>
              <a:rPr lang="en-US" dirty="0" smtClean="0"/>
            </a:br>
            <a:r>
              <a:rPr lang="en-US" dirty="0" smtClean="0"/>
              <a:t>Page Layouts in </a:t>
            </a:r>
            <a:r>
              <a:rPr lang="en-US" dirty="0" smtClean="0"/>
              <a:t>WCM</a:t>
            </a:r>
            <a:endParaRPr lang="en-US" dirty="0"/>
          </a:p>
        </p:txBody>
      </p:sp>
      <p:sp>
        <p:nvSpPr>
          <p:cNvPr id="3" name="Subtitle 2"/>
          <p:cNvSpPr>
            <a:spLocks noGrp="1"/>
          </p:cNvSpPr>
          <p:nvPr>
            <p:ph type="subTitle" idx="1"/>
          </p:nvPr>
        </p:nvSpPr>
        <p:spPr/>
        <p:txBody>
          <a:bodyPr/>
          <a:lstStyle/>
          <a:p>
            <a:r>
              <a:rPr lang="en-US" dirty="0" smtClean="0"/>
              <a:t>Branding a Publishing Site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dirty="0" smtClean="0"/>
              <a:t>Create shared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a:t>
            </a:r>
          </a:p>
          <a:p>
            <a:pPr lvl="2"/>
            <a:r>
              <a:rPr lang="nl-BE" dirty="0" smtClean="0"/>
              <a:t>			</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itle 649217"/>
          <p:cNvSpPr>
            <a:spLocks noGrp="1" noChangeArrowheads="1"/>
          </p:cNvSpPr>
          <p:nvPr>
            <p:ph type="title"/>
          </p:nvPr>
        </p:nvSpPr>
        <p:spPr/>
        <p:txBody>
          <a:bodyPr/>
          <a:lstStyle/>
          <a:p>
            <a:r>
              <a:rPr lang="nl-BE" smtClean="0"/>
              <a:t>Publishing Cycle</a:t>
            </a:r>
            <a:endParaRPr lang="en-US" smtClean="0"/>
          </a:p>
        </p:txBody>
      </p:sp>
      <p:sp>
        <p:nvSpPr>
          <p:cNvPr id="649219" name="Text Placeholder 649218"/>
          <p:cNvSpPr>
            <a:spLocks noGrp="1" noChangeArrowheads="1"/>
          </p:cNvSpPr>
          <p:nvPr>
            <p:ph type="body" idx="1"/>
          </p:nvPr>
        </p:nvSpPr>
        <p:spPr/>
        <p:txBody>
          <a:bodyPr>
            <a:normAutofit/>
          </a:bodyPr>
          <a:lstStyle/>
          <a:p>
            <a:r>
              <a:rPr lang="nl-BE" sz="2400" dirty="0" smtClean="0"/>
              <a:t>Workflow based on Windows Workflow Foundation</a:t>
            </a:r>
            <a:br>
              <a:rPr lang="nl-BE" sz="2400" dirty="0" smtClean="0"/>
            </a:br>
            <a:endParaRPr lang="en-US" sz="2400" dirty="0" smtClean="0"/>
          </a:p>
          <a:p>
            <a:r>
              <a:rPr lang="nl-BE" sz="2400" dirty="0" smtClean="0"/>
              <a:t>Light-weight approval workflow is active OOB</a:t>
            </a:r>
          </a:p>
          <a:p>
            <a:pPr lvl="1"/>
            <a:r>
              <a:rPr lang="nl-BE" sz="2000" dirty="0" smtClean="0"/>
              <a:t>Based on approval</a:t>
            </a:r>
          </a:p>
          <a:p>
            <a:pPr lvl="1"/>
            <a:r>
              <a:rPr lang="nl-BE" sz="2000" dirty="0" smtClean="0"/>
              <a:t>Minor versions need to be approved to become major versions</a:t>
            </a:r>
          </a:p>
          <a:p>
            <a:pPr lvl="1"/>
            <a:r>
              <a:rPr lang="nl-BE" sz="2000" dirty="0" smtClean="0"/>
              <a:t>Visitors only see the major (published) versions</a:t>
            </a:r>
            <a:br>
              <a:rPr lang="nl-BE" sz="2000" dirty="0" smtClean="0"/>
            </a:br>
            <a:endParaRPr lang="nl-BE" sz="2000" dirty="0" smtClean="0"/>
          </a:p>
          <a:p>
            <a:r>
              <a:rPr lang="nl-BE" sz="2400" dirty="0" smtClean="0"/>
              <a:t>Workflow can be replaced by custom workflow</a:t>
            </a:r>
          </a:p>
          <a:p>
            <a:pPr lvl="1"/>
            <a:r>
              <a:rPr lang="nl-BE" sz="2000" dirty="0" smtClean="0"/>
              <a:t>OOB delivered with MOSS 2007</a:t>
            </a:r>
          </a:p>
          <a:p>
            <a:pPr lvl="1"/>
            <a:r>
              <a:rPr lang="nl-BE" sz="2000" dirty="0" smtClean="0"/>
              <a:t>Designed using SharePoint Designer 2007</a:t>
            </a:r>
          </a:p>
          <a:p>
            <a:pPr lvl="1"/>
            <a:r>
              <a:rPr lang="nl-BE" sz="2000" dirty="0" smtClean="0"/>
              <a:t>Created using Visual Studio.NET 2005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itle 650241"/>
          <p:cNvSpPr>
            <a:spLocks noGrp="1" noChangeArrowheads="1"/>
          </p:cNvSpPr>
          <p:nvPr>
            <p:ph type="title"/>
          </p:nvPr>
        </p:nvSpPr>
        <p:spPr/>
        <p:txBody>
          <a:bodyPr/>
          <a:lstStyle/>
          <a:p>
            <a:pPr marL="0" indent="0" defTabSz="914400" eaLnBrk="1" hangingPunct="1"/>
            <a:r>
              <a:rPr lang="nl-BE" smtClean="0"/>
              <a:t>WCM Web Parts</a:t>
            </a:r>
            <a:endParaRPr lang="en-US" smtClean="0"/>
          </a:p>
        </p:txBody>
      </p:sp>
      <p:sp>
        <p:nvSpPr>
          <p:cNvPr id="650243" name="Text Placeholder 650242"/>
          <p:cNvSpPr>
            <a:spLocks noGrp="1" noChangeArrowheads="1"/>
          </p:cNvSpPr>
          <p:nvPr>
            <p:ph type="body" idx="1"/>
          </p:nvPr>
        </p:nvSpPr>
        <p:spPr/>
        <p:txBody>
          <a:bodyPr>
            <a:normAutofit/>
          </a:bodyPr>
          <a:lstStyle/>
          <a:p>
            <a:pPr defTabSz="914400" eaLnBrk="1" hangingPunct="1">
              <a:buFontTx/>
              <a:buBlip>
                <a:blip r:embed="rId3"/>
              </a:buBlip>
            </a:pPr>
            <a:r>
              <a:rPr lang="nl-BE" sz="2400" dirty="0" smtClean="0"/>
              <a:t>Summary Links Web Part</a:t>
            </a:r>
            <a:endParaRPr lang="en-US" sz="2400" dirty="0" smtClean="0"/>
          </a:p>
          <a:p>
            <a:pPr lvl="1" defTabSz="914400" eaLnBrk="1" hangingPunct="1">
              <a:buFontTx/>
              <a:buBlip>
                <a:blip r:embed="rId3"/>
              </a:buBlip>
            </a:pPr>
            <a:r>
              <a:rPr lang="nl-BE" sz="2000" dirty="0" smtClean="0">
                <a:latin typeface="Microsoft Sans Serif" pitchFamily="34" charset="0"/>
              </a:rPr>
              <a:t>Custom annotated, stylized links</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Table of Contents Web Part</a:t>
            </a:r>
          </a:p>
          <a:p>
            <a:pPr lvl="1" defTabSz="914400" eaLnBrk="1" hangingPunct="1">
              <a:buFontTx/>
              <a:buBlip>
                <a:blip r:embed="rId3"/>
              </a:buBlip>
            </a:pPr>
            <a:r>
              <a:rPr lang="nl-BE" sz="2000" dirty="0" smtClean="0">
                <a:latin typeface="Microsoft Sans Serif" pitchFamily="34" charset="0"/>
              </a:rPr>
              <a:t>Displays navigation information </a:t>
            </a:r>
            <a:br>
              <a:rPr lang="nl-BE" sz="2000" dirty="0" smtClean="0">
                <a:latin typeface="Microsoft Sans Serif" pitchFamily="34" charset="0"/>
              </a:rPr>
            </a:br>
            <a:r>
              <a:rPr lang="nl-BE" sz="2000" dirty="0" smtClean="0">
                <a:latin typeface="Microsoft Sans Serif" pitchFamily="34" charset="0"/>
              </a:rPr>
              <a:t>of your site</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r>
              <a:rPr lang="nl-BE" sz="2000" dirty="0" smtClean="0">
                <a:latin typeface="Microsoft Sans Serif" pitchFamily="34" charset="0"/>
              </a:rPr>
              <a:t/>
            </a:r>
            <a:br>
              <a:rPr lang="nl-BE" sz="2000" dirty="0" smtClean="0">
                <a:latin typeface="Microsoft Sans Serif" pitchFamily="34" charset="0"/>
              </a:rPr>
            </a:br>
            <a:endParaRPr lang="nl-BE" sz="2000" dirty="0" smtClean="0">
              <a:latin typeface="Microsoft Sans Serif" pitchFamily="34" charset="0"/>
            </a:endParaRPr>
          </a:p>
          <a:p>
            <a:pPr defTabSz="914400" eaLnBrk="1" hangingPunct="1">
              <a:buFontTx/>
              <a:buBlip>
                <a:blip r:embed="rId3"/>
              </a:buBlip>
            </a:pPr>
            <a:r>
              <a:rPr lang="nl-BE" sz="2400" dirty="0" smtClean="0"/>
              <a:t>Content Query Web Part</a:t>
            </a:r>
          </a:p>
          <a:p>
            <a:pPr lvl="1" defTabSz="914400" eaLnBrk="1" hangingPunct="1">
              <a:buFontTx/>
              <a:buBlip>
                <a:blip r:embed="rId3"/>
              </a:buBlip>
            </a:pPr>
            <a:r>
              <a:rPr lang="nl-BE" sz="2000" dirty="0" smtClean="0">
                <a:latin typeface="Microsoft Sans Serif" pitchFamily="34" charset="0"/>
              </a:rPr>
              <a:t>Displays a dynamic view of the content in your site</a:t>
            </a:r>
          </a:p>
          <a:p>
            <a:pPr defTabSz="914400" eaLnBrk="1" hangingPunct="1">
              <a:buFontTx/>
              <a:buBlip>
                <a:blip r:embed="rId3"/>
              </a:buBlip>
            </a:pPr>
            <a:endParaRPr lang="en-US" sz="2400" dirty="0" smtClean="0"/>
          </a:p>
        </p:txBody>
      </p:sp>
      <p:pic>
        <p:nvPicPr>
          <p:cNvPr id="40963" name="Rectangle 45058"/>
          <p:cNvPicPr>
            <a:picLocks noChangeAspect="1" noChangeArrowheads="1"/>
          </p:cNvPicPr>
          <p:nvPr/>
        </p:nvPicPr>
        <p:blipFill>
          <a:blip r:embed="rId4" cstate="print"/>
          <a:srcRect/>
          <a:stretch>
            <a:fillRect/>
          </a:stretch>
        </p:blipFill>
        <p:spPr bwMode="auto">
          <a:xfrm>
            <a:off x="5257800" y="1676400"/>
            <a:ext cx="3366448" cy="2819400"/>
          </a:xfrm>
          <a:prstGeom prst="rect">
            <a:avLst/>
          </a:prstGeom>
          <a:noFill/>
          <a:ln w="38100" algn="ctr">
            <a:solidFill>
              <a:schemeClr val="bg2"/>
            </a:solidFill>
            <a:miter lim="800000"/>
            <a:headEnd/>
            <a:tailEnd/>
          </a:ln>
        </p:spPr>
      </p:pic>
      <p:pic>
        <p:nvPicPr>
          <p:cNvPr id="40964" name="Rectangle 45059"/>
          <p:cNvPicPr>
            <a:picLocks noChangeAspect="1" noChangeArrowheads="1"/>
          </p:cNvPicPr>
          <p:nvPr/>
        </p:nvPicPr>
        <p:blipFill>
          <a:blip r:embed="rId5" cstate="print"/>
          <a:srcRect/>
          <a:stretch>
            <a:fillRect/>
          </a:stretch>
        </p:blipFill>
        <p:spPr bwMode="auto">
          <a:xfrm>
            <a:off x="2895600" y="3762375"/>
            <a:ext cx="1752600" cy="885825"/>
          </a:xfrm>
          <a:prstGeom prst="rect">
            <a:avLst/>
          </a:prstGeom>
          <a:noFill/>
          <a:ln w="38100" algn="ctr">
            <a:solidFill>
              <a:schemeClr val="bg2"/>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MOSS Publishing Portal Overview</a:t>
            </a:r>
          </a:p>
          <a:p>
            <a:r>
              <a:rPr lang="en-US" dirty="0" smtClean="0"/>
              <a:t>Customizing Navigation</a:t>
            </a:r>
          </a:p>
          <a:p>
            <a:r>
              <a:rPr lang="en-US" dirty="0" smtClean="0"/>
              <a:t>Creating a Custom Page Layout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MOSS Publishing Portal Overview</a:t>
            </a:r>
          </a:p>
          <a:p>
            <a:r>
              <a:rPr lang="en-US" dirty="0" smtClean="0"/>
              <a:t>Customizing Navigation</a:t>
            </a:r>
          </a:p>
          <a:p>
            <a:r>
              <a:rPr lang="en-US" dirty="0" smtClean="0"/>
              <a:t>Creating a Custom Page Layout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fr-BE" smtClean="0"/>
              <a:t>MOSS WCM Features</a:t>
            </a:r>
            <a:endParaRPr lang="en-GB" dirty="0" smtClean="0"/>
          </a:p>
        </p:txBody>
      </p:sp>
      <p:sp>
        <p:nvSpPr>
          <p:cNvPr id="6149" name="Rectangle 5"/>
          <p:cNvSpPr>
            <a:spLocks noGrp="1" noChangeArrowheads="1"/>
          </p:cNvSpPr>
          <p:nvPr>
            <p:ph type="body" idx="1"/>
          </p:nvPr>
        </p:nvSpPr>
        <p:spPr/>
        <p:txBody>
          <a:bodyPr/>
          <a:lstStyle/>
          <a:p>
            <a:r>
              <a:rPr lang="en-GB" dirty="0" smtClean="0"/>
              <a:t>Branding</a:t>
            </a:r>
          </a:p>
          <a:p>
            <a:pPr lvl="1"/>
            <a:r>
              <a:rPr lang="en-GB" dirty="0" smtClean="0"/>
              <a:t>Define the look, feel, and navigation of the site</a:t>
            </a:r>
          </a:p>
          <a:p>
            <a:r>
              <a:rPr lang="en-GB" dirty="0" smtClean="0"/>
              <a:t>Decentralized Authoring</a:t>
            </a:r>
          </a:p>
          <a:p>
            <a:pPr lvl="1"/>
            <a:r>
              <a:rPr lang="en-GB" dirty="0" smtClean="0"/>
              <a:t>Allow users to easily create and contribute content </a:t>
            </a:r>
          </a:p>
          <a:p>
            <a:r>
              <a:rPr lang="en-GB" dirty="0" smtClean="0"/>
              <a:t>Workflow/Scheduling</a:t>
            </a:r>
          </a:p>
          <a:p>
            <a:pPr lvl="1"/>
            <a:r>
              <a:rPr lang="en-GB" dirty="0" smtClean="0"/>
              <a:t>Supervisors approve content before it is posted.</a:t>
            </a:r>
          </a:p>
          <a:p>
            <a:r>
              <a:rPr lang="en-GB" dirty="0" smtClean="0"/>
              <a:t>Data Integrity</a:t>
            </a:r>
          </a:p>
          <a:p>
            <a:pPr lvl="1"/>
            <a:r>
              <a:rPr lang="en-GB" dirty="0" smtClean="0"/>
              <a:t>Enforce validation of content structure for publishing</a:t>
            </a:r>
          </a:p>
          <a:p>
            <a:pPr lvl="1"/>
            <a:r>
              <a:rPr lang="en-GB" dirty="0" smtClean="0"/>
              <a:t>Ensure content published/removed in timely manner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fr-BE" smtClean="0"/>
              <a:t>MOSS WCM Features</a:t>
            </a:r>
            <a:endParaRPr lang="en-GB" dirty="0" smtClean="0"/>
          </a:p>
        </p:txBody>
      </p:sp>
      <p:sp>
        <p:nvSpPr>
          <p:cNvPr id="6149" name="Rectangle 5"/>
          <p:cNvSpPr>
            <a:spLocks noGrp="1" noChangeArrowheads="1"/>
          </p:cNvSpPr>
          <p:nvPr>
            <p:ph type="body" idx="1"/>
          </p:nvPr>
        </p:nvSpPr>
        <p:spPr/>
        <p:txBody>
          <a:bodyPr/>
          <a:lstStyle/>
          <a:p>
            <a:r>
              <a:rPr lang="en-GB" dirty="0" smtClean="0"/>
              <a:t>Branding</a:t>
            </a:r>
          </a:p>
          <a:p>
            <a:pPr lvl="1"/>
            <a:r>
              <a:rPr lang="en-GB" dirty="0" smtClean="0"/>
              <a:t>Define the look, feel, and navigation of the site</a:t>
            </a:r>
          </a:p>
          <a:p>
            <a:r>
              <a:rPr lang="en-GB" dirty="0" smtClean="0"/>
              <a:t>Decentralized Authoring</a:t>
            </a:r>
          </a:p>
          <a:p>
            <a:pPr lvl="1"/>
            <a:r>
              <a:rPr lang="en-GB" dirty="0" smtClean="0"/>
              <a:t>Allow users to easily create and contribute content </a:t>
            </a:r>
          </a:p>
          <a:p>
            <a:r>
              <a:rPr lang="en-GB" dirty="0" smtClean="0"/>
              <a:t>Workflow/Scheduling</a:t>
            </a:r>
          </a:p>
          <a:p>
            <a:pPr lvl="1"/>
            <a:r>
              <a:rPr lang="en-GB" dirty="0" smtClean="0"/>
              <a:t>Supervisors approve content before it is posted.</a:t>
            </a:r>
          </a:p>
          <a:p>
            <a:r>
              <a:rPr lang="en-GB" dirty="0" smtClean="0"/>
              <a:t>Data Integrity</a:t>
            </a:r>
          </a:p>
          <a:p>
            <a:pPr lvl="1"/>
            <a:r>
              <a:rPr lang="en-GB" dirty="0" smtClean="0"/>
              <a:t>Enforce validation of content structure for publishing</a:t>
            </a:r>
          </a:p>
          <a:p>
            <a:pPr lvl="1"/>
            <a:r>
              <a:rPr lang="en-GB" dirty="0" smtClean="0"/>
              <a:t>Ensure content published/removed in timely manner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itle 616449"/>
          <p:cNvSpPr>
            <a:spLocks noGrp="1" noChangeArrowheads="1"/>
          </p:cNvSpPr>
          <p:nvPr>
            <p:ph type="title"/>
          </p:nvPr>
        </p:nvSpPr>
        <p:spPr>
          <a:xfrm>
            <a:off x="457200" y="90488"/>
            <a:ext cx="8458200" cy="1143000"/>
          </a:xfrm>
        </p:spPr>
        <p:txBody>
          <a:bodyPr/>
          <a:lstStyle/>
          <a:p>
            <a:pPr marL="0" indent="0" defTabSz="914400" eaLnBrk="1" hangingPunct="1"/>
            <a:r>
              <a:rPr lang="nl-BE" dirty="0" smtClean="0"/>
              <a:t>Creating A Publishing Portal</a:t>
            </a:r>
            <a:endParaRPr lang="en-US" dirty="0" smtClean="0"/>
          </a:p>
        </p:txBody>
      </p:sp>
      <p:sp>
        <p:nvSpPr>
          <p:cNvPr id="616451" name="Text Placeholder 616450"/>
          <p:cNvSpPr>
            <a:spLocks noGrp="1" noChangeArrowheads="1"/>
          </p:cNvSpPr>
          <p:nvPr>
            <p:ph type="body" idx="1"/>
          </p:nvPr>
        </p:nvSpPr>
        <p:spPr/>
        <p:txBody>
          <a:bodyPr/>
          <a:lstStyle/>
          <a:p>
            <a:pPr>
              <a:buFontTx/>
              <a:buBlip>
                <a:blip r:embed="rId3"/>
              </a:buBlip>
            </a:pPr>
            <a:r>
              <a:rPr lang="nl-BE" dirty="0" smtClean="0">
                <a:latin typeface="Microsoft Sans Serif" pitchFamily="34" charset="0"/>
              </a:rPr>
              <a:t>Creating with WSS Central Administration</a:t>
            </a:r>
          </a:p>
          <a:p>
            <a:pPr lvl="1" defTabSz="914400" eaLnBrk="1" hangingPunct="1">
              <a:buFontTx/>
              <a:buBlip>
                <a:blip r:embed="rId3"/>
              </a:buBlip>
            </a:pPr>
            <a:r>
              <a:rPr lang="nl-BE" dirty="0" smtClean="0">
                <a:latin typeface="Microsoft Sans Serif" pitchFamily="34" charset="0"/>
              </a:rPr>
              <a:t>Create a site collection based on Publishing Portal</a:t>
            </a:r>
          </a:p>
        </p:txBody>
      </p:sp>
      <p:pic>
        <p:nvPicPr>
          <p:cNvPr id="6" name="Picture 5" descr="F06xx01.bmp"/>
          <p:cNvPicPr/>
          <p:nvPr/>
        </p:nvPicPr>
        <p:blipFill>
          <a:blip r:embed="rId4" cstate="print"/>
          <a:stretch>
            <a:fillRect/>
          </a:stretch>
        </p:blipFill>
        <p:spPr>
          <a:xfrm>
            <a:off x="4076700" y="3124200"/>
            <a:ext cx="4610100" cy="3352800"/>
          </a:xfrm>
          <a:prstGeom prst="rect">
            <a:avLst/>
          </a:prstGeom>
        </p:spPr>
      </p:pic>
      <p:pic>
        <p:nvPicPr>
          <p:cNvPr id="23553" name="Picture 1"/>
          <p:cNvPicPr>
            <a:picLocks noChangeAspect="1" noChangeArrowheads="1"/>
          </p:cNvPicPr>
          <p:nvPr/>
        </p:nvPicPr>
        <p:blipFill>
          <a:blip r:embed="rId5" cstate="print"/>
          <a:srcRect/>
          <a:stretch>
            <a:fillRect/>
          </a:stretch>
        </p:blipFill>
        <p:spPr bwMode="auto">
          <a:xfrm>
            <a:off x="457200" y="3657600"/>
            <a:ext cx="2590800" cy="1710183"/>
          </a:xfrm>
          <a:prstGeom prst="rect">
            <a:avLst/>
          </a:prstGeom>
          <a:noFill/>
          <a:ln w="9525">
            <a:solidFill>
              <a:schemeClr val="tx1"/>
            </a:solidFill>
            <a:miter lim="800000"/>
            <a:headEnd/>
            <a:tailEnd/>
          </a:ln>
          <a:effectLst/>
        </p:spPr>
      </p:pic>
      <p:cxnSp>
        <p:nvCxnSpPr>
          <p:cNvPr id="9" name="Straight Arrow Connector 8"/>
          <p:cNvCxnSpPr/>
          <p:nvPr/>
        </p:nvCxnSpPr>
        <p:spPr>
          <a:xfrm>
            <a:off x="3124200" y="4162425"/>
            <a:ext cx="838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632833"/>
          <p:cNvSpPr>
            <a:spLocks noGrp="1" noChangeArrowheads="1"/>
          </p:cNvSpPr>
          <p:nvPr>
            <p:ph type="title"/>
          </p:nvPr>
        </p:nvSpPr>
        <p:spPr/>
        <p:txBody>
          <a:bodyPr/>
          <a:lstStyle/>
          <a:p>
            <a:r>
              <a:rPr lang="nl-BE" smtClean="0"/>
              <a:t>Site Hierarchy</a:t>
            </a:r>
            <a:endParaRPr lang="en-US" smtClean="0"/>
          </a:p>
        </p:txBody>
      </p:sp>
      <p:sp>
        <p:nvSpPr>
          <p:cNvPr id="632835" name="Text Placeholder 632834"/>
          <p:cNvSpPr>
            <a:spLocks noGrp="1" noChangeArrowheads="1"/>
          </p:cNvSpPr>
          <p:nvPr>
            <p:ph type="body" idx="1"/>
          </p:nvPr>
        </p:nvSpPr>
        <p:spPr/>
        <p:txBody>
          <a:bodyPr/>
          <a:lstStyle/>
          <a:p>
            <a:r>
              <a:rPr lang="nl-BE" smtClean="0"/>
              <a:t>In the past a lot of confusion</a:t>
            </a:r>
            <a:endParaRPr lang="en-US" smtClean="0"/>
          </a:p>
          <a:p>
            <a:pPr lvl="1"/>
            <a:r>
              <a:rPr lang="nl-BE" smtClean="0"/>
              <a:t>Windows SharePoint Services 2003 </a:t>
            </a:r>
            <a:r>
              <a:rPr lang="nl-BE" smtClean="0">
                <a:sym typeface="Wingdings" pitchFamily="2" charset="2"/>
              </a:rPr>
              <a:t> sites</a:t>
            </a:r>
          </a:p>
          <a:p>
            <a:pPr lvl="1"/>
            <a:r>
              <a:rPr lang="nl-BE" smtClean="0"/>
              <a:t>SharePoint Portal Server 2003 </a:t>
            </a:r>
            <a:r>
              <a:rPr lang="nl-BE" smtClean="0">
                <a:sym typeface="Wingdings" pitchFamily="2" charset="2"/>
              </a:rPr>
              <a:t> </a:t>
            </a:r>
            <a:r>
              <a:rPr lang="nl-BE" smtClean="0"/>
              <a:t>areas</a:t>
            </a:r>
          </a:p>
          <a:p>
            <a:pPr lvl="1"/>
            <a:r>
              <a:rPr lang="nl-BE" smtClean="0"/>
              <a:t>Content Management Server 2002 </a:t>
            </a:r>
            <a:r>
              <a:rPr lang="nl-BE" smtClean="0">
                <a:sym typeface="Wingdings" pitchFamily="2" charset="2"/>
              </a:rPr>
              <a:t> channels</a:t>
            </a:r>
          </a:p>
          <a:p>
            <a:r>
              <a:rPr lang="nl-BE" smtClean="0"/>
              <a:t>In SharePoint 2007 everything is a site</a:t>
            </a:r>
          </a:p>
        </p:txBody>
      </p:sp>
      <p:pic>
        <p:nvPicPr>
          <p:cNvPr id="24579" name="Rectangle 24578"/>
          <p:cNvPicPr>
            <a:picLocks noChangeAspect="1" noChangeArrowheads="1"/>
          </p:cNvPicPr>
          <p:nvPr/>
        </p:nvPicPr>
        <p:blipFill>
          <a:blip r:embed="rId3" cstate="print"/>
          <a:srcRect/>
          <a:stretch>
            <a:fillRect/>
          </a:stretch>
        </p:blipFill>
        <p:spPr bwMode="auto">
          <a:xfrm>
            <a:off x="971550" y="3908425"/>
            <a:ext cx="7410450" cy="2644775"/>
          </a:xfrm>
          <a:prstGeom prst="rect">
            <a:avLst/>
          </a:prstGeom>
          <a:noFill/>
          <a:ln w="9525">
            <a:noFill/>
            <a:miter lim="800000"/>
            <a:headEnd/>
            <a:tailEnd/>
          </a:ln>
        </p:spPr>
      </p:pic>
      <p:sp>
        <p:nvSpPr>
          <p:cNvPr id="24580" name="Rectangle 24579"/>
          <p:cNvSpPr>
            <a:spLocks noChangeArrowheads="1"/>
          </p:cNvSpPr>
          <p:nvPr/>
        </p:nvSpPr>
        <p:spPr bwMode="auto">
          <a:xfrm>
            <a:off x="1371600" y="4267200"/>
            <a:ext cx="2362200" cy="4572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24581" name="Rectangle 24580"/>
          <p:cNvSpPr>
            <a:spLocks noChangeArrowheads="1"/>
          </p:cNvSpPr>
          <p:nvPr/>
        </p:nvSpPr>
        <p:spPr bwMode="auto">
          <a:xfrm>
            <a:off x="6248400" y="4572000"/>
            <a:ext cx="1828800" cy="381000"/>
          </a:xfrm>
          <a:prstGeom prst="rect">
            <a:avLst/>
          </a:prstGeom>
          <a:noFill/>
          <a:ln w="38100" algn="ctr">
            <a:solidFill>
              <a:srgbClr val="FF5050"/>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itle 638977"/>
          <p:cNvSpPr>
            <a:spLocks noGrp="1" noChangeArrowheads="1"/>
          </p:cNvSpPr>
          <p:nvPr>
            <p:ph type="title"/>
          </p:nvPr>
        </p:nvSpPr>
        <p:spPr/>
        <p:txBody>
          <a:bodyPr/>
          <a:lstStyle/>
          <a:p>
            <a:pPr marL="0" indent="0" defTabSz="914400" eaLnBrk="1" hangingPunct="1"/>
            <a:r>
              <a:rPr lang="nl-BE" smtClean="0"/>
              <a:t>Navigation</a:t>
            </a:r>
            <a:endParaRPr lang="en-US" smtClean="0"/>
          </a:p>
        </p:txBody>
      </p:sp>
      <p:sp>
        <p:nvSpPr>
          <p:cNvPr id="638979" name="Text Placeholder 638978"/>
          <p:cNvSpPr>
            <a:spLocks noGrp="1" noChangeArrowheads="1"/>
          </p:cNvSpPr>
          <p:nvPr>
            <p:ph type="body" idx="1"/>
          </p:nvPr>
        </p:nvSpPr>
        <p:spPr>
          <a:xfrm>
            <a:off x="3429000" y="5410200"/>
            <a:ext cx="5410200" cy="1219200"/>
          </a:xfrm>
        </p:spPr>
        <p:txBody>
          <a:bodyPr>
            <a:normAutofit/>
          </a:bodyPr>
          <a:lstStyle/>
          <a:p>
            <a:pPr defTabSz="914400" eaLnBrk="1" hangingPunct="1">
              <a:lnSpc>
                <a:spcPct val="90000"/>
              </a:lnSpc>
              <a:buFontTx/>
              <a:buBlip>
                <a:blip r:embed="rId3"/>
              </a:buBlip>
            </a:pPr>
            <a:r>
              <a:rPr lang="en-US" sz="1600" dirty="0" smtClean="0"/>
              <a:t>Dynamic navigation based on site hierarchy</a:t>
            </a:r>
            <a:endParaRPr lang="en-US" sz="2000" dirty="0" smtClean="0"/>
          </a:p>
          <a:p>
            <a:pPr defTabSz="914400" eaLnBrk="1" hangingPunct="1">
              <a:lnSpc>
                <a:spcPct val="90000"/>
              </a:lnSpc>
              <a:buFontTx/>
              <a:buBlip>
                <a:blip r:embed="rId3"/>
              </a:buBlip>
            </a:pPr>
            <a:r>
              <a:rPr lang="en-US" sz="1600" dirty="0" smtClean="0"/>
              <a:t>Includes webs, pages and authored links</a:t>
            </a:r>
          </a:p>
          <a:p>
            <a:pPr defTabSz="914400" eaLnBrk="1" hangingPunct="1">
              <a:lnSpc>
                <a:spcPct val="90000"/>
              </a:lnSpc>
              <a:buFontTx/>
              <a:buBlip>
                <a:blip r:embed="rId3"/>
              </a:buBlip>
            </a:pPr>
            <a:r>
              <a:rPr lang="en-US" sz="1600" dirty="0" smtClean="0"/>
              <a:t>Navigation links trimmed based on security, workflow state and publishing schedule</a:t>
            </a:r>
          </a:p>
          <a:p>
            <a:pPr defTabSz="914400" eaLnBrk="1" hangingPunct="1">
              <a:lnSpc>
                <a:spcPct val="90000"/>
              </a:lnSpc>
              <a:buFontTx/>
              <a:buBlip>
                <a:blip r:embed="rId3"/>
              </a:buBlip>
            </a:pPr>
            <a:endParaRPr lang="en-US" sz="1800" dirty="0" smtClean="0"/>
          </a:p>
        </p:txBody>
      </p:sp>
      <p:pic>
        <p:nvPicPr>
          <p:cNvPr id="25603" name="Rectangle 25602"/>
          <p:cNvPicPr>
            <a:picLocks noChangeAspect="1" noChangeArrowheads="1"/>
          </p:cNvPicPr>
          <p:nvPr/>
        </p:nvPicPr>
        <p:blipFill>
          <a:blip r:embed="rId4" cstate="print"/>
          <a:srcRect/>
          <a:stretch>
            <a:fillRect/>
          </a:stretch>
        </p:blipFill>
        <p:spPr bwMode="auto">
          <a:xfrm>
            <a:off x="3505200" y="1371600"/>
            <a:ext cx="4422775" cy="3954463"/>
          </a:xfrm>
          <a:prstGeom prst="rect">
            <a:avLst/>
          </a:prstGeom>
          <a:noFill/>
          <a:ln w="9525">
            <a:noFill/>
            <a:miter lim="800000"/>
            <a:headEnd/>
            <a:tailEnd/>
          </a:ln>
        </p:spPr>
      </p:pic>
      <p:pic>
        <p:nvPicPr>
          <p:cNvPr id="25604" name="Rectangle 25603"/>
          <p:cNvPicPr>
            <a:picLocks noChangeAspect="1" noChangeArrowheads="1"/>
          </p:cNvPicPr>
          <p:nvPr/>
        </p:nvPicPr>
        <p:blipFill>
          <a:blip r:embed="rId5" cstate="print"/>
          <a:srcRect/>
          <a:stretch>
            <a:fillRect/>
          </a:stretch>
        </p:blipFill>
        <p:spPr bwMode="auto">
          <a:xfrm>
            <a:off x="533400" y="1371600"/>
            <a:ext cx="2466975" cy="4162425"/>
          </a:xfrm>
          <a:prstGeom prst="rect">
            <a:avLst/>
          </a:prstGeom>
          <a:noFill/>
          <a:ln w="9525">
            <a:noFill/>
            <a:miter lim="800000"/>
            <a:headEnd/>
            <a:tailEnd/>
          </a:ln>
        </p:spPr>
      </p:pic>
      <p:sp>
        <p:nvSpPr>
          <p:cNvPr id="25605" name="Right Arrow 25604"/>
          <p:cNvSpPr>
            <a:spLocks noChangeArrowheads="1"/>
          </p:cNvSpPr>
          <p:nvPr/>
        </p:nvSpPr>
        <p:spPr bwMode="auto">
          <a:xfrm>
            <a:off x="3048000" y="3276600"/>
            <a:ext cx="381000" cy="304800"/>
          </a:xfrm>
          <a:prstGeom prst="rightArrow">
            <a:avLst>
              <a:gd name="adj1" fmla="val 50000"/>
              <a:gd name="adj2" fmla="val 31250"/>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itle 589825"/>
          <p:cNvSpPr>
            <a:spLocks noGrp="1" noChangeArrowheads="1"/>
          </p:cNvSpPr>
          <p:nvPr>
            <p:ph type="title"/>
          </p:nvPr>
        </p:nvSpPr>
        <p:spPr/>
        <p:txBody>
          <a:bodyPr/>
          <a:lstStyle/>
          <a:p>
            <a:r>
              <a:rPr lang="fr-BE" smtClean="0"/>
              <a:t>Page = Master Page + Page Layout</a:t>
            </a:r>
            <a:endParaRPr lang="en-GB" smtClean="0"/>
          </a:p>
        </p:txBody>
      </p:sp>
      <p:sp>
        <p:nvSpPr>
          <p:cNvPr id="589827" name="Text Placeholder 589826"/>
          <p:cNvSpPr>
            <a:spLocks noGrp="1" noChangeArrowheads="1"/>
          </p:cNvSpPr>
          <p:nvPr>
            <p:ph type="body" idx="1"/>
          </p:nvPr>
        </p:nvSpPr>
        <p:spPr>
          <a:xfrm>
            <a:off x="381000" y="1905000"/>
            <a:ext cx="3276600" cy="4648200"/>
          </a:xfrm>
        </p:spPr>
        <p:txBody>
          <a:bodyPr>
            <a:noAutofit/>
          </a:bodyPr>
          <a:lstStyle/>
          <a:p>
            <a:r>
              <a:rPr lang="en-GB" sz="1800" dirty="0" smtClean="0"/>
              <a:t>Master page defines banner and navigation</a:t>
            </a:r>
            <a:endParaRPr lang="en-US" sz="1800" dirty="0" smtClean="0"/>
          </a:p>
          <a:p>
            <a:endParaRPr lang="en-GB" sz="1800" dirty="0" smtClean="0"/>
          </a:p>
          <a:p>
            <a:r>
              <a:rPr lang="en-GB" sz="1800" dirty="0" smtClean="0"/>
              <a:t>Page layout ASPX defines how page content is rendered</a:t>
            </a:r>
          </a:p>
          <a:p>
            <a:endParaRPr lang="en-GB" sz="1800" dirty="0" smtClean="0"/>
          </a:p>
          <a:p>
            <a:r>
              <a:rPr lang="en-GB" sz="1800" dirty="0" smtClean="0"/>
              <a:t>Possible scenario</a:t>
            </a:r>
          </a:p>
          <a:p>
            <a:pPr marL="465138" lvl="1" indent="-117475"/>
            <a:r>
              <a:rPr lang="en-GB" sz="1400" dirty="0" smtClean="0"/>
              <a:t>1-3 Master pages</a:t>
            </a:r>
          </a:p>
          <a:p>
            <a:pPr marL="465138" lvl="1" indent="-117475"/>
            <a:r>
              <a:rPr lang="en-GB" sz="1400" dirty="0" smtClean="0"/>
              <a:t>10-25 Page Layouts</a:t>
            </a:r>
          </a:p>
          <a:p>
            <a:pPr marL="465138" lvl="1" indent="-117475"/>
            <a:r>
              <a:rPr lang="en-GB" sz="1400" dirty="0" smtClean="0"/>
              <a:t>10s of 1000s of Content Pages</a:t>
            </a:r>
          </a:p>
          <a:p>
            <a:endParaRPr lang="en-GB" sz="1800" dirty="0" smtClean="0"/>
          </a:p>
        </p:txBody>
      </p:sp>
      <p:grpSp>
        <p:nvGrpSpPr>
          <p:cNvPr id="2" name="Group 4"/>
          <p:cNvGrpSpPr>
            <a:grpSpLocks/>
          </p:cNvGrpSpPr>
          <p:nvPr/>
        </p:nvGrpSpPr>
        <p:grpSpPr bwMode="auto">
          <a:xfrm>
            <a:off x="3886200" y="1447800"/>
            <a:ext cx="4724400" cy="4648200"/>
            <a:chOff x="240" y="768"/>
            <a:chExt cx="3696" cy="3360"/>
          </a:xfrm>
        </p:grpSpPr>
        <p:sp>
          <p:nvSpPr>
            <p:cNvPr id="29700" name="Rectangle 29699"/>
            <p:cNvSpPr>
              <a:spLocks noChangeArrowheads="1"/>
            </p:cNvSpPr>
            <p:nvPr/>
          </p:nvSpPr>
          <p:spPr bwMode="auto">
            <a:xfrm>
              <a:off x="240" y="768"/>
              <a:ext cx="3696" cy="3360"/>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pic>
          <p:nvPicPr>
            <p:cNvPr id="29701" name="Rectangle 29700"/>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336" y="816"/>
              <a:ext cx="3548" cy="325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0720"/>
          <p:cNvSpPr>
            <a:spLocks noChangeArrowheads="1"/>
          </p:cNvSpPr>
          <p:nvPr/>
        </p:nvSpPr>
        <p:spPr bwMode="auto">
          <a:xfrm>
            <a:off x="304800" y="3189287"/>
            <a:ext cx="8382000" cy="3516313"/>
          </a:xfrm>
          <a:prstGeom prst="rect">
            <a:avLst/>
          </a:prstGeom>
          <a:solidFill>
            <a:schemeClr val="bg1"/>
          </a:solidFill>
          <a:ln w="9525" algn="ctr">
            <a:solidFill>
              <a:schemeClr val="bg1"/>
            </a:solidFill>
            <a:miter lim="800000"/>
            <a:headEnd/>
            <a:tailEnd type="none" w="lg" len="lg"/>
          </a:ln>
        </p:spPr>
        <p:txBody>
          <a:bodyPr wrap="none" anchor="ctr"/>
          <a:lstStyle/>
          <a:p>
            <a:endParaRPr lang="en-US" sz="1800">
              <a:solidFill>
                <a:srgbClr val="000000"/>
              </a:solidFill>
              <a:latin typeface="Arial" pitchFamily="34" charset="0"/>
            </a:endParaRPr>
          </a:p>
        </p:txBody>
      </p:sp>
      <p:sp>
        <p:nvSpPr>
          <p:cNvPr id="590851" name="Title 590850"/>
          <p:cNvSpPr>
            <a:spLocks noGrp="1" noChangeArrowheads="1"/>
          </p:cNvSpPr>
          <p:nvPr>
            <p:ph type="title"/>
          </p:nvPr>
        </p:nvSpPr>
        <p:spPr/>
        <p:txBody>
          <a:bodyPr/>
          <a:lstStyle/>
          <a:p>
            <a:r>
              <a:rPr lang="fr-BE" smtClean="0"/>
              <a:t>Page Layouts</a:t>
            </a:r>
            <a:endParaRPr lang="en-GB" dirty="0" smtClean="0"/>
          </a:p>
        </p:txBody>
      </p:sp>
      <p:sp>
        <p:nvSpPr>
          <p:cNvPr id="590852" name="Text Placeholder 590851"/>
          <p:cNvSpPr>
            <a:spLocks noGrp="1" noChangeArrowheads="1"/>
          </p:cNvSpPr>
          <p:nvPr>
            <p:ph type="body" idx="1"/>
          </p:nvPr>
        </p:nvSpPr>
        <p:spPr/>
        <p:txBody>
          <a:bodyPr>
            <a:normAutofit/>
          </a:bodyPr>
          <a:lstStyle/>
          <a:p>
            <a:r>
              <a:rPr lang="en-GB" sz="1600" dirty="0" smtClean="0"/>
              <a:t>Page execution:</a:t>
            </a:r>
            <a:endParaRPr lang="en-US" sz="1600" dirty="0" smtClean="0"/>
          </a:p>
          <a:p>
            <a:r>
              <a:rPr lang="en-GB" sz="1600" dirty="0" smtClean="0"/>
              <a:t>Page URL requested</a:t>
            </a:r>
          </a:p>
          <a:p>
            <a:r>
              <a:rPr lang="en-GB" sz="1600" dirty="0" smtClean="0"/>
              <a:t>Page layout executed in content of page</a:t>
            </a:r>
          </a:p>
          <a:p>
            <a:r>
              <a:rPr lang="en-GB" sz="1600" dirty="0" smtClean="0"/>
              <a:t>Content server controls bind to page fields</a:t>
            </a:r>
          </a:p>
          <a:p>
            <a:r>
              <a:rPr lang="en-GB" sz="1600" dirty="0" smtClean="0"/>
              <a:t>Rendered page returned</a:t>
            </a:r>
          </a:p>
        </p:txBody>
      </p:sp>
      <p:pic>
        <p:nvPicPr>
          <p:cNvPr id="30724" name="Rectangle 30723"/>
          <p:cNvPicPr>
            <a:picLocks noChangeAspect="1" noChangeArrowheads="1"/>
          </p:cNvPicPr>
          <p:nvPr/>
        </p:nvPicPr>
        <p:blipFill>
          <a:blip r:embed="rId3" cstate="print">
            <a:clrChange>
              <a:clrFrom>
                <a:srgbClr val="FF8000"/>
              </a:clrFrom>
              <a:clrTo>
                <a:srgbClr val="FF8000">
                  <a:alpha val="0"/>
                </a:srgbClr>
              </a:clrTo>
            </a:clrChange>
          </a:blip>
          <a:srcRect/>
          <a:stretch>
            <a:fillRect/>
          </a:stretch>
        </p:blipFill>
        <p:spPr bwMode="auto">
          <a:xfrm>
            <a:off x="427038" y="3267075"/>
            <a:ext cx="7954962" cy="3438525"/>
          </a:xfrm>
          <a:prstGeom prst="rect">
            <a:avLst/>
          </a:prstGeom>
          <a:noFill/>
          <a:ln w="9525">
            <a:noFill/>
            <a:miter lim="800000"/>
            <a:headEnd/>
            <a:tailEnd/>
          </a:ln>
        </p:spPr>
      </p:pic>
      <p:sp>
        <p:nvSpPr>
          <p:cNvPr id="30725" name="Rectangle 30724"/>
          <p:cNvSpPr>
            <a:spLocks noChangeArrowheads="1"/>
          </p:cNvSpPr>
          <p:nvPr/>
        </p:nvSpPr>
        <p:spPr bwMode="auto">
          <a:xfrm>
            <a:off x="5334000" y="1371600"/>
            <a:ext cx="3581400" cy="1219200"/>
          </a:xfrm>
          <a:prstGeom prst="rect">
            <a:avLst/>
          </a:prstGeom>
          <a:noFill/>
          <a:ln w="9525">
            <a:noFill/>
            <a:miter lim="800000"/>
            <a:headEnd/>
            <a:tailEnd/>
          </a:ln>
        </p:spPr>
        <p:txBody>
          <a:bodyPr/>
          <a:lstStyle/>
          <a:p>
            <a:pPr marL="342900" indent="-342900">
              <a:lnSpc>
                <a:spcPct val="80000"/>
              </a:lnSpc>
              <a:spcBef>
                <a:spcPct val="20000"/>
              </a:spcBef>
            </a:pPr>
            <a:r>
              <a:rPr lang="en-GB" sz="1700" u="sng" dirty="0"/>
              <a:t>Inherited from WSS</a:t>
            </a:r>
            <a:r>
              <a:rPr lang="en-GB" sz="1700" dirty="0"/>
              <a:t>:</a:t>
            </a:r>
          </a:p>
          <a:p>
            <a:pPr marL="342900" indent="-342900">
              <a:lnSpc>
                <a:spcPct val="80000"/>
              </a:lnSpc>
              <a:spcBef>
                <a:spcPct val="20000"/>
              </a:spcBef>
              <a:buFontTx/>
              <a:buBlip>
                <a:blip r:embed="rId4"/>
              </a:buBlip>
            </a:pPr>
            <a:r>
              <a:rPr lang="en-GB" sz="1700" dirty="0"/>
              <a:t>Versioning, </a:t>
            </a:r>
            <a:endParaRPr lang="en-GB" sz="1700" dirty="0" smtClean="0"/>
          </a:p>
          <a:p>
            <a:pPr marL="342900" indent="-342900">
              <a:lnSpc>
                <a:spcPct val="80000"/>
              </a:lnSpc>
              <a:spcBef>
                <a:spcPct val="20000"/>
              </a:spcBef>
              <a:buFontTx/>
              <a:buBlip>
                <a:blip r:embed="rId4"/>
              </a:buBlip>
            </a:pPr>
            <a:r>
              <a:rPr lang="en-GB" sz="1700" dirty="0" smtClean="0"/>
              <a:t>Check-in/Check-out</a:t>
            </a:r>
            <a:endParaRPr lang="en-GB" sz="1700" dirty="0"/>
          </a:p>
          <a:p>
            <a:pPr marL="342900" indent="-342900">
              <a:lnSpc>
                <a:spcPct val="80000"/>
              </a:lnSpc>
              <a:spcBef>
                <a:spcPct val="20000"/>
              </a:spcBef>
              <a:buFontTx/>
              <a:buBlip>
                <a:blip r:embed="rId4"/>
              </a:buBlip>
            </a:pPr>
            <a:r>
              <a:rPr lang="en-GB" sz="1700" dirty="0"/>
              <a:t>Content types</a:t>
            </a:r>
          </a:p>
          <a:p>
            <a:pPr marL="342900" indent="-342900">
              <a:lnSpc>
                <a:spcPct val="80000"/>
              </a:lnSpc>
              <a:spcBef>
                <a:spcPct val="20000"/>
              </a:spcBef>
              <a:buFontTx/>
              <a:buBlip>
                <a:blip r:embed="rId4"/>
              </a:buBlip>
            </a:pPr>
            <a:r>
              <a:rPr lang="en-GB" sz="1700" dirty="0"/>
              <a:t>Access control</a:t>
            </a:r>
          </a:p>
          <a:p>
            <a:pPr marL="342900" indent="-342900">
              <a:lnSpc>
                <a:spcPct val="80000"/>
              </a:lnSpc>
              <a:spcBef>
                <a:spcPct val="20000"/>
              </a:spcBef>
              <a:buFontTx/>
              <a:buBlip>
                <a:blip r:embed="rId4"/>
              </a:buBlip>
            </a:pPr>
            <a:r>
              <a:rPr lang="en-GB" sz="1700" dirty="0"/>
              <a:t>Workflow</a:t>
            </a:r>
          </a:p>
          <a:p>
            <a:pPr marL="342900" indent="-342900">
              <a:lnSpc>
                <a:spcPct val="80000"/>
              </a:lnSpc>
              <a:spcBef>
                <a:spcPct val="20000"/>
              </a:spcBef>
            </a:pPr>
            <a:endParaRPr lang="en-GB" sz="1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PT Lecture 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3CC2HQU7XWNV-56-9</_dlc_DocId>
    <_dlc_DocIdUrl xmlns="c83d3ea4-1015-4b4b-bfa9-09fbcd7aa64d">
      <Url>http://intranet.sharepointblackops.com/Courses/SBC301/_layouts/DocIdRedir.aspx?ID=3CC2HQU7XWNV-56-9</Url>
      <Description>3CC2HQU7XWNV-56-9</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7523FE71181A54587DB8B097B7E1B24" ma:contentTypeVersion="1" ma:contentTypeDescription="Create a new document." ma:contentTypeScope="" ma:versionID="51dff0d3e1a0f61684a1ba0e032e096f">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5F511E4A-2737-4AE5-A081-E52D0F5468A6}"/>
</file>

<file path=customXml/itemProps5.xml><?xml version="1.0" encoding="utf-8"?>
<ds:datastoreItem xmlns:ds="http://schemas.openxmlformats.org/officeDocument/2006/customXml" ds:itemID="{BC6EF67E-C335-4DC8-A167-5AF37EC86C59}"/>
</file>

<file path=docProps/app.xml><?xml version="1.0" encoding="utf-8"?>
<Properties xmlns="http://schemas.openxmlformats.org/officeDocument/2006/extended-properties" xmlns:vt="http://schemas.openxmlformats.org/officeDocument/2006/docPropsVTypes">
  <Template>CPT Lecture Template</Template>
  <TotalTime>8</TotalTime>
  <Words>1550</Words>
  <Application>Microsoft Office PowerPoint</Application>
  <PresentationFormat>On-screen Show (4:3)</PresentationFormat>
  <Paragraphs>167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CPT Lecture Template</vt:lpstr>
      <vt:lpstr>Master Pages and  Page Layouts in WCM</vt:lpstr>
      <vt:lpstr>Agenda</vt:lpstr>
      <vt:lpstr>MOSS WCM Features</vt:lpstr>
      <vt:lpstr>MOSS WCM Features</vt:lpstr>
      <vt:lpstr>Creating A Publishing Portal</vt:lpstr>
      <vt:lpstr>Site Hierarchy</vt:lpstr>
      <vt:lpstr>Navigation</vt:lpstr>
      <vt:lpstr>Page = Master Page + Page Layout</vt:lpstr>
      <vt:lpstr>Page Layouts</vt:lpstr>
      <vt:lpstr>Steps to Create a New Page Layout</vt:lpstr>
      <vt:lpstr>Publishing Cycle</vt:lpstr>
      <vt:lpstr>WCM Web Parts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TedP</dc:creator>
  <cp:lastModifiedBy>TedP</cp:lastModifiedBy>
  <cp:revision>3</cp:revision>
  <dcterms:created xsi:type="dcterms:W3CDTF">2009-09-13T05:27:46Z</dcterms:created>
  <dcterms:modified xsi:type="dcterms:W3CDTF">2009-09-13T14:22:15Z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0x01010007523FE71181A54587DB8B097B7E1B24</vt:lpwstr>
  </property>
  <property fmtid="{D5CDD505-2E9C-101B-9397-08002B2CF9AE}" pid="4" name="_dlc_DocIdItemGuid">
    <vt:lpwstr>291b0b42-3030-48a1-b679-04eb6adb1993</vt:lpwstr>
  </property>
</Properties>
</file>